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74" d="100"/>
          <a:sy n="74" d="100"/>
        </p:scale>
        <p:origin x="57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11/22/2022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11/22/2022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11/22/2022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ENFERMEDAD VASCULAR PERIFÉRICA</a:t>
            </a:r>
            <a:endParaRPr lang="es-AR" dirty="0"/>
          </a:p>
        </p:txBody>
      </p:sp>
    </p:spTree>
    <p:extLst>
      <p:ext uri="{BB962C8B-B14F-4D97-AF65-F5344CB8AC3E}">
        <p14:creationId xmlns:p14="http://schemas.microsoft.com/office/powerpoint/2010/main" val="1139137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15971" y="1027248"/>
            <a:ext cx="8596668" cy="3880773"/>
          </a:xfrm>
        </p:spPr>
        <p:txBody>
          <a:bodyPr>
            <a:noAutofit/>
          </a:bodyPr>
          <a:lstStyle/>
          <a:p>
            <a:pPr algn="just">
              <a:lnSpc>
                <a:spcPct val="150000"/>
              </a:lnSpc>
            </a:pPr>
            <a:r>
              <a:rPr lang="es-MX" sz="2400" dirty="0"/>
              <a:t>La arteriosclerosis es la enfermedad arterial crónica más frecuente y se caracteriza por una pérdida de elasticidad con engrosamiento y </a:t>
            </a:r>
            <a:r>
              <a:rPr lang="es-MX" sz="2400" dirty="0" smtClean="0"/>
              <a:t>calcificación </a:t>
            </a:r>
            <a:r>
              <a:rPr lang="es-MX" sz="2400" dirty="0"/>
              <a:t>de las paredes arteriales. </a:t>
            </a:r>
            <a:endParaRPr lang="es-MX" sz="2400" dirty="0" smtClean="0"/>
          </a:p>
          <a:p>
            <a:pPr algn="just">
              <a:lnSpc>
                <a:spcPct val="150000"/>
              </a:lnSpc>
            </a:pPr>
            <a:r>
              <a:rPr lang="es-MX" sz="2400" dirty="0" smtClean="0"/>
              <a:t>La </a:t>
            </a:r>
            <a:r>
              <a:rPr lang="es-MX" sz="2400" dirty="0"/>
              <a:t>aterosclerosis es una forma de arteriosclerosis en la que los depósitos de grasa y fibrina obstruyen y endurecen las arterias. En la circulación periférica estos cambios </a:t>
            </a:r>
            <a:r>
              <a:rPr lang="es-MX" sz="2400" dirty="0" smtClean="0"/>
              <a:t>patológicos </a:t>
            </a:r>
            <a:r>
              <a:rPr lang="es-MX" sz="2400" dirty="0"/>
              <a:t>alteran la llegada de sangre a los tejidos periféricos, </a:t>
            </a:r>
            <a:r>
              <a:rPr lang="es-MX" sz="2400" dirty="0" smtClean="0"/>
              <a:t>especialmente </a:t>
            </a:r>
            <a:r>
              <a:rPr lang="es-MX" sz="2400" dirty="0"/>
              <a:t>en las extremidades inferiores</a:t>
            </a:r>
            <a:r>
              <a:rPr lang="es-MX" sz="2400" dirty="0" smtClean="0"/>
              <a:t>.</a:t>
            </a:r>
            <a:endParaRPr lang="es-AR" sz="2400" dirty="0"/>
          </a:p>
        </p:txBody>
      </p:sp>
    </p:spTree>
    <p:extLst>
      <p:ext uri="{BB962C8B-B14F-4D97-AF65-F5344CB8AC3E}">
        <p14:creationId xmlns:p14="http://schemas.microsoft.com/office/powerpoint/2010/main" val="2731005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FISIOPATOLOGÍA</a:t>
            </a:r>
            <a:endParaRPr lang="es-AR" dirty="0"/>
          </a:p>
        </p:txBody>
      </p:sp>
      <p:sp>
        <p:nvSpPr>
          <p:cNvPr id="3" name="Marcador de contenido 2"/>
          <p:cNvSpPr>
            <a:spLocks noGrp="1"/>
          </p:cNvSpPr>
          <p:nvPr>
            <p:ph idx="1"/>
          </p:nvPr>
        </p:nvSpPr>
        <p:spPr>
          <a:xfrm>
            <a:off x="677334" y="1270000"/>
            <a:ext cx="8596668" cy="3880773"/>
          </a:xfrm>
        </p:spPr>
        <p:txBody>
          <a:bodyPr/>
          <a:lstStyle/>
          <a:p>
            <a:pPr algn="just">
              <a:lnSpc>
                <a:spcPct val="150000"/>
              </a:lnSpc>
            </a:pPr>
            <a:r>
              <a:rPr lang="es-MX" dirty="0"/>
              <a:t>Las placas se suelen formar en las bifurcaciones arteriales. La luz del vaso se obstruye de forma progresiva, reduciendo el flujo de sangre a las extremidades inferiores. Se produce así hipoxia o anoxia del </a:t>
            </a:r>
            <a:r>
              <a:rPr lang="es-MX" dirty="0" smtClean="0"/>
              <a:t>tejido</a:t>
            </a:r>
            <a:r>
              <a:rPr lang="es-MX" dirty="0"/>
              <a:t>. Cuando el vaso se obstruye de forma gradual, se suele desarrollar circulación colateral, pero en general no sirve para satisfacer las </a:t>
            </a:r>
            <a:r>
              <a:rPr lang="es-MX" dirty="0" smtClean="0"/>
              <a:t>necesidades </a:t>
            </a:r>
            <a:r>
              <a:rPr lang="es-MX" dirty="0"/>
              <a:t>del tejido, sobre todo ante incrementos de las exigencias </a:t>
            </a:r>
            <a:r>
              <a:rPr lang="es-MX" dirty="0" smtClean="0"/>
              <a:t>metabólicas </a:t>
            </a:r>
            <a:r>
              <a:rPr lang="es-MX" dirty="0"/>
              <a:t>(p. ej., durante el ejercicio</a:t>
            </a:r>
            <a:r>
              <a:rPr lang="es-MX" dirty="0" smtClean="0"/>
              <a:t>).</a:t>
            </a:r>
            <a:endParaRPr lang="es-AR" dirty="0"/>
          </a:p>
        </p:txBody>
      </p:sp>
      <p:pic>
        <p:nvPicPr>
          <p:cNvPr id="4" name="Imagen 3"/>
          <p:cNvPicPr>
            <a:picLocks noChangeAspect="1"/>
          </p:cNvPicPr>
          <p:nvPr/>
        </p:nvPicPr>
        <p:blipFill>
          <a:blip r:embed="rId2"/>
          <a:stretch>
            <a:fillRect/>
          </a:stretch>
        </p:blipFill>
        <p:spPr>
          <a:xfrm>
            <a:off x="2696781" y="3920670"/>
            <a:ext cx="4923259" cy="2757025"/>
          </a:xfrm>
          <a:prstGeom prst="rect">
            <a:avLst/>
          </a:prstGeom>
        </p:spPr>
      </p:pic>
    </p:spTree>
    <p:extLst>
      <p:ext uri="{BB962C8B-B14F-4D97-AF65-F5344CB8AC3E}">
        <p14:creationId xmlns:p14="http://schemas.microsoft.com/office/powerpoint/2010/main" val="3518979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61870"/>
            <a:ext cx="8596668" cy="1320800"/>
          </a:xfrm>
        </p:spPr>
        <p:txBody>
          <a:bodyPr/>
          <a:lstStyle/>
          <a:p>
            <a:r>
              <a:rPr lang="es-MX" dirty="0" smtClean="0"/>
              <a:t>MANIFESTACIONES Y COMPLICACIONES</a:t>
            </a:r>
            <a:endParaRPr lang="es-AR" dirty="0"/>
          </a:p>
        </p:txBody>
      </p:sp>
      <p:sp>
        <p:nvSpPr>
          <p:cNvPr id="3" name="Marcador de contenido 2"/>
          <p:cNvSpPr>
            <a:spLocks noGrp="1"/>
          </p:cNvSpPr>
          <p:nvPr>
            <p:ph idx="1"/>
          </p:nvPr>
        </p:nvSpPr>
        <p:spPr>
          <a:xfrm>
            <a:off x="793244" y="922270"/>
            <a:ext cx="8596668" cy="3880773"/>
          </a:xfrm>
        </p:spPr>
        <p:txBody>
          <a:bodyPr>
            <a:noAutofit/>
          </a:bodyPr>
          <a:lstStyle/>
          <a:p>
            <a:pPr algn="just">
              <a:lnSpc>
                <a:spcPct val="170000"/>
              </a:lnSpc>
            </a:pPr>
            <a:r>
              <a:rPr lang="es-MX" dirty="0"/>
              <a:t>El dolor es el principal síntoma de la aterosclerosis. </a:t>
            </a:r>
            <a:endParaRPr lang="es-MX" dirty="0" smtClean="0"/>
          </a:p>
          <a:p>
            <a:pPr algn="just">
              <a:lnSpc>
                <a:spcPct val="170000"/>
              </a:lnSpc>
            </a:pPr>
            <a:r>
              <a:rPr lang="es-MX" dirty="0" smtClean="0"/>
              <a:t>La </a:t>
            </a:r>
            <a:r>
              <a:rPr lang="es-MX" dirty="0"/>
              <a:t>claudicación intermitente, que es un dolor en forma de calambres o sordo en las pantorrillas, las piernas y las nalgas y que aparece ante un nivel de actividad </a:t>
            </a:r>
            <a:r>
              <a:rPr lang="es-MX" dirty="0" smtClean="0"/>
              <a:t>predecible.</a:t>
            </a:r>
          </a:p>
          <a:p>
            <a:pPr algn="just">
              <a:lnSpc>
                <a:spcPct val="170000"/>
              </a:lnSpc>
            </a:pPr>
            <a:r>
              <a:rPr lang="es-MX" dirty="0" smtClean="0"/>
              <a:t>El </a:t>
            </a:r>
            <a:r>
              <a:rPr lang="es-MX" dirty="0"/>
              <a:t>dolor suele asociarse a debilidad y mejora con el reposo</a:t>
            </a:r>
            <a:r>
              <a:rPr lang="es-MX" dirty="0" smtClean="0"/>
              <a:t>.</a:t>
            </a:r>
          </a:p>
          <a:p>
            <a:pPr algn="just">
              <a:lnSpc>
                <a:spcPct val="170000"/>
              </a:lnSpc>
            </a:pPr>
            <a:r>
              <a:rPr lang="es-MX" dirty="0"/>
              <a:t>Por el contrario, el dolor en reposo se produce durante los períodos de inactividad. Se suele describir como una sensación urente en la parte distal de las piernas. El dolor en reposo suele aumentar al elevar las piernas y se reduce cuando estas quedan en declive (colgando a los lados de la cama</a:t>
            </a:r>
            <a:r>
              <a:rPr lang="es-MX" dirty="0" smtClean="0"/>
              <a:t>).</a:t>
            </a:r>
          </a:p>
          <a:p>
            <a:pPr algn="just">
              <a:lnSpc>
                <a:spcPct val="170000"/>
              </a:lnSpc>
            </a:pPr>
            <a:r>
              <a:rPr lang="es-MX" dirty="0" smtClean="0"/>
              <a:t>El </a:t>
            </a:r>
            <a:r>
              <a:rPr lang="es-MX" dirty="0"/>
              <a:t>paciente puede percibir frío o parestesias por las piernas. La sensibilidad está reducida y los </a:t>
            </a:r>
            <a:r>
              <a:rPr lang="es-MX" dirty="0" smtClean="0"/>
              <a:t>músculos </a:t>
            </a:r>
            <a:r>
              <a:rPr lang="es-MX" dirty="0"/>
              <a:t>se pueden atrofiar. </a:t>
            </a:r>
            <a:endParaRPr lang="es-MX" dirty="0" smtClean="0"/>
          </a:p>
        </p:txBody>
      </p:sp>
    </p:spTree>
    <p:extLst>
      <p:ext uri="{BB962C8B-B14F-4D97-AF65-F5344CB8AC3E}">
        <p14:creationId xmlns:p14="http://schemas.microsoft.com/office/powerpoint/2010/main" val="148139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34911" y="782549"/>
            <a:ext cx="8596668" cy="3880773"/>
          </a:xfrm>
        </p:spPr>
        <p:txBody>
          <a:bodyPr>
            <a:noAutofit/>
          </a:bodyPr>
          <a:lstStyle/>
          <a:p>
            <a:pPr algn="just">
              <a:lnSpc>
                <a:spcPct val="170000"/>
              </a:lnSpc>
            </a:pPr>
            <a:r>
              <a:rPr lang="es-MX" dirty="0"/>
              <a:t>Los pulsos periféricos pueden estar disminuidos o faltar por completo.</a:t>
            </a:r>
          </a:p>
          <a:p>
            <a:pPr algn="just">
              <a:lnSpc>
                <a:spcPct val="170000"/>
              </a:lnSpc>
            </a:pPr>
            <a:r>
              <a:rPr lang="es-MX" dirty="0"/>
              <a:t>Las piernas están pálidas cuando se elevan, pero a menudo se ponen de color rojo oscuro (rubor declive) cuando se bajan.</a:t>
            </a:r>
          </a:p>
          <a:p>
            <a:pPr algn="just">
              <a:lnSpc>
                <a:spcPct val="170000"/>
              </a:lnSpc>
            </a:pPr>
            <a:r>
              <a:rPr lang="es-MX" dirty="0"/>
              <a:t>La piel suele estar delgada, brillante y lampiña con áreas que presentan cambios en la coloración. </a:t>
            </a:r>
          </a:p>
          <a:p>
            <a:pPr algn="just">
              <a:lnSpc>
                <a:spcPct val="170000"/>
              </a:lnSpc>
            </a:pPr>
            <a:r>
              <a:rPr lang="es-MX" dirty="0"/>
              <a:t>Las uñas de los pies están engrosadas. </a:t>
            </a:r>
          </a:p>
          <a:p>
            <a:pPr algn="just">
              <a:lnSpc>
                <a:spcPct val="170000"/>
              </a:lnSpc>
            </a:pPr>
            <a:r>
              <a:rPr lang="es-MX" dirty="0"/>
              <a:t>Se pueden observar áreas de rotura de la piel con ulceraciones. En las formas graves de EVP puede aparecer edema. </a:t>
            </a:r>
          </a:p>
          <a:p>
            <a:pPr algn="just">
              <a:lnSpc>
                <a:spcPct val="170000"/>
              </a:lnSpc>
            </a:pPr>
            <a:r>
              <a:rPr lang="es-MX" dirty="0"/>
              <a:t>Las complicaciones suelen ser gangrena y amputación de la extremidad, posible infección y sepsis.</a:t>
            </a:r>
            <a:endParaRPr lang="es-AR" dirty="0"/>
          </a:p>
          <a:p>
            <a:endParaRPr lang="es-AR" dirty="0"/>
          </a:p>
        </p:txBody>
      </p:sp>
    </p:spTree>
    <p:extLst>
      <p:ext uri="{BB962C8B-B14F-4D97-AF65-F5344CB8AC3E}">
        <p14:creationId xmlns:p14="http://schemas.microsoft.com/office/powerpoint/2010/main" val="4171163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23234"/>
            <a:ext cx="8596668" cy="1320800"/>
          </a:xfrm>
        </p:spPr>
        <p:txBody>
          <a:bodyPr/>
          <a:lstStyle/>
          <a:p>
            <a:r>
              <a:rPr lang="es-MX" dirty="0" smtClean="0"/>
              <a:t>MÉTODOS DIAGNÓSTICOS</a:t>
            </a:r>
            <a:endParaRPr lang="es-AR" dirty="0"/>
          </a:p>
        </p:txBody>
      </p:sp>
      <p:sp>
        <p:nvSpPr>
          <p:cNvPr id="3" name="Marcador de contenido 2"/>
          <p:cNvSpPr>
            <a:spLocks noGrp="1"/>
          </p:cNvSpPr>
          <p:nvPr>
            <p:ph idx="1"/>
          </p:nvPr>
        </p:nvSpPr>
        <p:spPr>
          <a:xfrm>
            <a:off x="677334" y="883634"/>
            <a:ext cx="8596668" cy="3880773"/>
          </a:xfrm>
        </p:spPr>
        <p:txBody>
          <a:bodyPr>
            <a:noAutofit/>
          </a:bodyPr>
          <a:lstStyle/>
          <a:p>
            <a:pPr algn="just">
              <a:lnSpc>
                <a:spcPct val="150000"/>
              </a:lnSpc>
            </a:pPr>
            <a:r>
              <a:rPr lang="es-MX" sz="1600" dirty="0" smtClean="0"/>
              <a:t>Anamnesis </a:t>
            </a:r>
            <a:r>
              <a:rPr lang="es-MX" sz="1600" dirty="0"/>
              <a:t>y la </a:t>
            </a:r>
            <a:r>
              <a:rPr lang="es-MX" sz="1600" dirty="0" smtClean="0"/>
              <a:t>exploración física.</a:t>
            </a:r>
          </a:p>
          <a:p>
            <a:pPr algn="just">
              <a:lnSpc>
                <a:spcPct val="150000"/>
              </a:lnSpc>
            </a:pPr>
            <a:r>
              <a:rPr lang="es-MX" sz="1600" dirty="0" smtClean="0"/>
              <a:t>En </a:t>
            </a:r>
            <a:r>
              <a:rPr lang="es-MX" sz="1600" dirty="0"/>
              <a:t>general es suficiente con pruebas no </a:t>
            </a:r>
            <a:r>
              <a:rPr lang="es-MX" sz="1600" dirty="0" smtClean="0"/>
              <a:t>invasivas.</a:t>
            </a:r>
          </a:p>
          <a:p>
            <a:pPr algn="just">
              <a:lnSpc>
                <a:spcPct val="150000"/>
              </a:lnSpc>
            </a:pPr>
            <a:r>
              <a:rPr lang="es-MX" sz="1600" dirty="0" smtClean="0"/>
              <a:t>Las </a:t>
            </a:r>
            <a:r>
              <a:rPr lang="es-MX" sz="1600" dirty="0"/>
              <a:t>medidas segmentarias de la presión emplean manguitos de esfigmomanómetro y un dispositivo </a:t>
            </a:r>
            <a:r>
              <a:rPr lang="es-MX" sz="1600" dirty="0" err="1"/>
              <a:t>Doppler</a:t>
            </a:r>
            <a:r>
              <a:rPr lang="es-MX" sz="1600" dirty="0"/>
              <a:t> para comparar las </a:t>
            </a:r>
            <a:r>
              <a:rPr lang="es-MX" sz="1600" dirty="0" smtClean="0"/>
              <a:t>presiones </a:t>
            </a:r>
            <a:r>
              <a:rPr lang="es-MX" sz="1600" dirty="0"/>
              <a:t>arteriales en las extremidades superior e </a:t>
            </a:r>
            <a:r>
              <a:rPr lang="es-MX" sz="1600" dirty="0" smtClean="0"/>
              <a:t>inferior.</a:t>
            </a:r>
          </a:p>
          <a:p>
            <a:pPr algn="just">
              <a:lnSpc>
                <a:spcPct val="150000"/>
              </a:lnSpc>
            </a:pPr>
            <a:r>
              <a:rPr lang="es-MX" sz="1600" dirty="0" smtClean="0"/>
              <a:t>Las </a:t>
            </a:r>
            <a:r>
              <a:rPr lang="es-MX" sz="1600" dirty="0"/>
              <a:t>pruebas de esfuerzo sobre cinta sin fin permiten valorar las </a:t>
            </a:r>
            <a:r>
              <a:rPr lang="es-MX" sz="1600" dirty="0" smtClean="0"/>
              <a:t>limitaciones </a:t>
            </a:r>
            <a:r>
              <a:rPr lang="es-MX" sz="1600" dirty="0"/>
              <a:t>funcionales. </a:t>
            </a:r>
            <a:endParaRPr lang="es-MX" sz="1600" dirty="0" smtClean="0"/>
          </a:p>
          <a:p>
            <a:pPr algn="just">
              <a:lnSpc>
                <a:spcPct val="150000"/>
              </a:lnSpc>
            </a:pPr>
            <a:r>
              <a:rPr lang="es-MX" sz="1600" dirty="0" smtClean="0"/>
              <a:t>La </a:t>
            </a:r>
            <a:r>
              <a:rPr lang="es-MX" sz="1600" dirty="0"/>
              <a:t>ecografía </a:t>
            </a:r>
            <a:r>
              <a:rPr lang="es-MX" sz="1600" dirty="0" err="1"/>
              <a:t>Doppler</a:t>
            </a:r>
            <a:r>
              <a:rPr lang="es-MX" sz="1600" dirty="0"/>
              <a:t> utiliza las ondas sonoras que se reflejan en los eritrocitos en movimiento dentro del vaso para valorar el flujo de sangre. </a:t>
            </a:r>
            <a:endParaRPr lang="es-MX" sz="1600" dirty="0" smtClean="0"/>
          </a:p>
          <a:p>
            <a:pPr algn="just">
              <a:lnSpc>
                <a:spcPct val="150000"/>
              </a:lnSpc>
            </a:pPr>
            <a:r>
              <a:rPr lang="es-MX" sz="1600" dirty="0"/>
              <a:t>La oximetría </a:t>
            </a:r>
            <a:r>
              <a:rPr lang="es-MX" sz="1600" dirty="0" err="1"/>
              <a:t>transcutánea</a:t>
            </a:r>
            <a:r>
              <a:rPr lang="es-MX" sz="1600" dirty="0"/>
              <a:t> valora la oxigenación de los </a:t>
            </a:r>
            <a:r>
              <a:rPr lang="es-MX" sz="1600" dirty="0" smtClean="0"/>
              <a:t>tejidos.</a:t>
            </a:r>
          </a:p>
          <a:p>
            <a:pPr algn="just">
              <a:lnSpc>
                <a:spcPct val="150000"/>
              </a:lnSpc>
            </a:pPr>
            <a:r>
              <a:rPr lang="es-MX" sz="1600" dirty="0" smtClean="0"/>
              <a:t>La angiografía se </a:t>
            </a:r>
            <a:r>
              <a:rPr lang="es-MX" sz="1600" dirty="0"/>
              <a:t>deben realizar antes de las intervenciones para revascularización para localizar y medir la magnitud de la obstrucción arterial. En la arteriografía se inyecta un contraste y se visualizan los vasos con radiografía simple y radioscopia</a:t>
            </a:r>
            <a:endParaRPr lang="es-AR" sz="1600" dirty="0"/>
          </a:p>
        </p:txBody>
      </p:sp>
    </p:spTree>
    <p:extLst>
      <p:ext uri="{BB962C8B-B14F-4D97-AF65-F5344CB8AC3E}">
        <p14:creationId xmlns:p14="http://schemas.microsoft.com/office/powerpoint/2010/main" val="968903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TRATAMIENTO</a:t>
            </a:r>
            <a:endParaRPr lang="es-AR" dirty="0"/>
          </a:p>
        </p:txBody>
      </p:sp>
      <p:sp>
        <p:nvSpPr>
          <p:cNvPr id="3" name="Marcador de contenido 2"/>
          <p:cNvSpPr>
            <a:spLocks noGrp="1"/>
          </p:cNvSpPr>
          <p:nvPr>
            <p:ph idx="1"/>
          </p:nvPr>
        </p:nvSpPr>
        <p:spPr>
          <a:xfrm>
            <a:off x="677334" y="1426493"/>
            <a:ext cx="8596668" cy="3880773"/>
          </a:xfrm>
        </p:spPr>
        <p:txBody>
          <a:bodyPr>
            <a:noAutofit/>
          </a:bodyPr>
          <a:lstStyle/>
          <a:p>
            <a:pPr algn="just"/>
            <a:r>
              <a:rPr lang="es-MX" sz="1600" dirty="0"/>
              <a:t>Resulta fundamental abandonar el tabaco. La nicotina no sólo </a:t>
            </a:r>
            <a:r>
              <a:rPr lang="es-MX" sz="1600" dirty="0" smtClean="0"/>
              <a:t>fomenta </a:t>
            </a:r>
            <a:r>
              <a:rPr lang="es-MX" sz="1600" dirty="0"/>
              <a:t>la aterosclerosis, sino que también produce </a:t>
            </a:r>
            <a:r>
              <a:rPr lang="es-MX" sz="1600" dirty="0" err="1"/>
              <a:t>vasoespasmo</a:t>
            </a:r>
            <a:r>
              <a:rPr lang="es-MX" sz="1600" dirty="0"/>
              <a:t>, lo que reduce todavía más el flujo hacia las extremidades. </a:t>
            </a:r>
            <a:endParaRPr lang="es-MX" sz="1600" dirty="0" smtClean="0"/>
          </a:p>
          <a:p>
            <a:pPr algn="just"/>
            <a:r>
              <a:rPr lang="es-MX" sz="1600" dirty="0" smtClean="0"/>
              <a:t>Es </a:t>
            </a:r>
            <a:r>
              <a:rPr lang="es-MX" sz="1600" dirty="0"/>
              <a:t>fundamental un cuidado escrupuloso de los pies para prevenir las úlceras e </a:t>
            </a:r>
            <a:r>
              <a:rPr lang="es-MX" sz="1600" dirty="0" smtClean="0"/>
              <a:t>infecciones. </a:t>
            </a:r>
          </a:p>
          <a:p>
            <a:pPr algn="just"/>
            <a:r>
              <a:rPr lang="es-MX" sz="1600" dirty="0" smtClean="0"/>
              <a:t>Las </a:t>
            </a:r>
            <a:r>
              <a:rPr lang="es-MX" sz="1600" dirty="0"/>
              <a:t>medias con elásticos, que reducen la circulación de la piel, se deben evitar. </a:t>
            </a:r>
            <a:endParaRPr lang="es-MX" sz="1600" dirty="0" smtClean="0"/>
          </a:p>
          <a:p>
            <a:pPr algn="just"/>
            <a:r>
              <a:rPr lang="es-MX" sz="1600" dirty="0" smtClean="0"/>
              <a:t>Elevar </a:t>
            </a:r>
            <a:r>
              <a:rPr lang="es-MX" sz="1600" dirty="0"/>
              <a:t>la cabecera de la cama sobre un alza puede aliviar el dolor en reposo. Es importante realizar un ejercicio regular cada vez más agotador, como 30-45 </a:t>
            </a:r>
            <a:r>
              <a:rPr lang="es-MX" sz="1600" dirty="0" smtClean="0"/>
              <a:t>minutos </a:t>
            </a:r>
            <a:r>
              <a:rPr lang="es-MX" sz="1600" dirty="0"/>
              <a:t>de paseo diarios. Se enseña al paciente a reposar cuando empiece la claudicación y reiniciar la actividad cuando el dolor mejore. </a:t>
            </a:r>
            <a:endParaRPr lang="es-MX" sz="1600" dirty="0" smtClean="0"/>
          </a:p>
          <a:p>
            <a:pPr algn="just"/>
            <a:r>
              <a:rPr lang="es-MX" sz="1600" dirty="0" smtClean="0"/>
              <a:t>Otras </a:t>
            </a:r>
            <a:r>
              <a:rPr lang="es-MX" sz="1600" dirty="0"/>
              <a:t>medidas que retrasan el proceso de la aterosclerosis, como el control de la diabetes o la hipertensión, la reducción del colesterol o el </a:t>
            </a:r>
            <a:r>
              <a:rPr lang="es-MX" sz="1600" dirty="0" smtClean="0"/>
              <a:t>adelgazamiento</a:t>
            </a:r>
            <a:r>
              <a:rPr lang="es-MX" sz="1600" dirty="0"/>
              <a:t>.</a:t>
            </a:r>
            <a:endParaRPr lang="es-MX" sz="1600" dirty="0" smtClean="0"/>
          </a:p>
          <a:p>
            <a:pPr algn="just"/>
            <a:r>
              <a:rPr lang="es-MX" sz="1600" dirty="0" smtClean="0"/>
              <a:t>La </a:t>
            </a:r>
            <a:r>
              <a:rPr lang="es-MX" sz="1600" dirty="0"/>
              <a:t>revascularización se puede realizar ante síntomas progresivos, </a:t>
            </a:r>
            <a:r>
              <a:rPr lang="es-MX" sz="1600" dirty="0" smtClean="0"/>
              <a:t>graves </a:t>
            </a:r>
            <a:r>
              <a:rPr lang="es-MX" sz="1600" dirty="0"/>
              <a:t>o </a:t>
            </a:r>
            <a:r>
              <a:rPr lang="es-MX" sz="1600" dirty="0" err="1"/>
              <a:t>discapacitantes</a:t>
            </a:r>
            <a:r>
              <a:rPr lang="es-MX" sz="1600" dirty="0"/>
              <a:t>. Otras indicaciones de cirugía son síntomas que interfieren con las actividades de la vida diaria (AVD) de forma </a:t>
            </a:r>
            <a:r>
              <a:rPr lang="es-MX" sz="1600" dirty="0" smtClean="0"/>
              <a:t>notable</a:t>
            </a:r>
            <a:r>
              <a:rPr lang="es-MX" sz="1600" dirty="0"/>
              <a:t>, el dolor en reposo y las lesiones gangrenosas o </a:t>
            </a:r>
            <a:r>
              <a:rPr lang="es-MX" sz="1600" dirty="0" err="1"/>
              <a:t>pregangrenosas</a:t>
            </a:r>
            <a:r>
              <a:rPr lang="es-MX" sz="1600" dirty="0"/>
              <a:t>. </a:t>
            </a:r>
            <a:endParaRPr lang="es-AR" sz="1600" dirty="0"/>
          </a:p>
        </p:txBody>
      </p:sp>
    </p:spTree>
    <p:extLst>
      <p:ext uri="{BB962C8B-B14F-4D97-AF65-F5344CB8AC3E}">
        <p14:creationId xmlns:p14="http://schemas.microsoft.com/office/powerpoint/2010/main" val="4080969280"/>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25</TotalTime>
  <Words>718</Words>
  <Application>Microsoft Office PowerPoint</Application>
  <PresentationFormat>Panorámica</PresentationFormat>
  <Paragraphs>32</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Trebuchet MS</vt:lpstr>
      <vt:lpstr>Wingdings 3</vt:lpstr>
      <vt:lpstr>Faceta</vt:lpstr>
      <vt:lpstr>ENFERMEDAD VASCULAR PERIFÉRICA</vt:lpstr>
      <vt:lpstr>Presentación de PowerPoint</vt:lpstr>
      <vt:lpstr>FISIOPATOLOGÍA</vt:lpstr>
      <vt:lpstr>MANIFESTACIONES Y COMPLICACIONES</vt:lpstr>
      <vt:lpstr>Presentación de PowerPoint</vt:lpstr>
      <vt:lpstr>MÉTODOS DIAGNÓSTICOS</vt:lpstr>
      <vt:lpstr>TRATAMIENTO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ENFERMEDAD VASCULAR PERIFÉRICA</dc:title>
  <dc:creator>gladys</dc:creator>
  <cp:lastModifiedBy>gladys</cp:lastModifiedBy>
  <cp:revision>3</cp:revision>
  <dcterms:created xsi:type="dcterms:W3CDTF">2022-11-23T02:19:13Z</dcterms:created>
  <dcterms:modified xsi:type="dcterms:W3CDTF">2022-11-23T02:44:26Z</dcterms:modified>
</cp:coreProperties>
</file>