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C9F0F-1ACF-49F5-902F-37E86F11458B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B7801426-23F1-4572-B605-E3B28DB204FC}">
      <dgm:prSet phldrT="[Texto]"/>
      <dgm:spPr/>
      <dgm:t>
        <a:bodyPr/>
        <a:lstStyle/>
        <a:p>
          <a:r>
            <a:rPr lang="es-MX" dirty="0" smtClean="0"/>
            <a:t>TIPOS DE ANEURISMAS</a:t>
          </a:r>
          <a:endParaRPr lang="es-AR" dirty="0"/>
        </a:p>
      </dgm:t>
    </dgm:pt>
    <dgm:pt modelId="{DE48B9C5-95F4-42CF-98BE-FD15FCF96B38}" type="parTrans" cxnId="{8D06443D-27EA-4D56-91B4-4C2A4B312EBD}">
      <dgm:prSet/>
      <dgm:spPr/>
      <dgm:t>
        <a:bodyPr/>
        <a:lstStyle/>
        <a:p>
          <a:endParaRPr lang="es-AR"/>
        </a:p>
      </dgm:t>
    </dgm:pt>
    <dgm:pt modelId="{AE505E2B-A114-442F-BC0E-A6657FBE586F}" type="sibTrans" cxnId="{8D06443D-27EA-4D56-91B4-4C2A4B312EBD}">
      <dgm:prSet/>
      <dgm:spPr/>
      <dgm:t>
        <a:bodyPr/>
        <a:lstStyle/>
        <a:p>
          <a:endParaRPr lang="es-AR"/>
        </a:p>
      </dgm:t>
    </dgm:pt>
    <dgm:pt modelId="{D9A70CBF-21E2-4674-8EB2-65DE1A78B15C}">
      <dgm:prSet phldrT="[Texto]"/>
      <dgm:spPr/>
      <dgm:t>
        <a:bodyPr/>
        <a:lstStyle/>
        <a:p>
          <a:r>
            <a:rPr lang="es-MX" dirty="0" smtClean="0"/>
            <a:t>ANUERISMA DE AORTA ABDOMINAL</a:t>
          </a:r>
          <a:endParaRPr lang="es-AR" dirty="0"/>
        </a:p>
      </dgm:t>
    </dgm:pt>
    <dgm:pt modelId="{4779D1B5-1099-4215-885E-6A2E316EF36A}" type="parTrans" cxnId="{06D4A553-4DEE-4C04-A7DB-00216F53F0DB}">
      <dgm:prSet/>
      <dgm:spPr/>
      <dgm:t>
        <a:bodyPr/>
        <a:lstStyle/>
        <a:p>
          <a:endParaRPr lang="es-AR"/>
        </a:p>
      </dgm:t>
    </dgm:pt>
    <dgm:pt modelId="{02C1814B-B573-4DDE-8008-5EE25687064C}" type="sibTrans" cxnId="{06D4A553-4DEE-4C04-A7DB-00216F53F0DB}">
      <dgm:prSet/>
      <dgm:spPr/>
      <dgm:t>
        <a:bodyPr/>
        <a:lstStyle/>
        <a:p>
          <a:endParaRPr lang="es-AR"/>
        </a:p>
      </dgm:t>
    </dgm:pt>
    <dgm:pt modelId="{4A955A41-2EBC-4A2A-9346-AC67BC753792}">
      <dgm:prSet phldrT="[Texto]"/>
      <dgm:spPr/>
      <dgm:t>
        <a:bodyPr/>
        <a:lstStyle/>
        <a:p>
          <a:r>
            <a:rPr lang="es-MX" dirty="0" smtClean="0"/>
            <a:t>ANEURISMA DE AORTA TORAXICA</a:t>
          </a:r>
          <a:endParaRPr lang="es-AR" dirty="0"/>
        </a:p>
      </dgm:t>
    </dgm:pt>
    <dgm:pt modelId="{544078B4-65DE-4DF8-A6AB-457114236937}" type="parTrans" cxnId="{BA822949-99A3-44F1-A51A-E67F64E60901}">
      <dgm:prSet/>
      <dgm:spPr/>
      <dgm:t>
        <a:bodyPr/>
        <a:lstStyle/>
        <a:p>
          <a:endParaRPr lang="es-AR"/>
        </a:p>
      </dgm:t>
    </dgm:pt>
    <dgm:pt modelId="{E882CCB0-81D5-427A-A00A-F8C042F8A0B6}" type="sibTrans" cxnId="{BA822949-99A3-44F1-A51A-E67F64E60901}">
      <dgm:prSet/>
      <dgm:spPr/>
      <dgm:t>
        <a:bodyPr/>
        <a:lstStyle/>
        <a:p>
          <a:endParaRPr lang="es-AR"/>
        </a:p>
      </dgm:t>
    </dgm:pt>
    <dgm:pt modelId="{3F0F51F8-AAC8-4EE8-BE66-7563F2C4BE0A}">
      <dgm:prSet phldrT="[Texto]"/>
      <dgm:spPr/>
      <dgm:t>
        <a:bodyPr/>
        <a:lstStyle/>
        <a:p>
          <a:r>
            <a:rPr lang="es-MX" dirty="0" smtClean="0"/>
            <a:t>ANUERISMAS FEMORALES Y POPITLEOS</a:t>
          </a:r>
          <a:endParaRPr lang="es-AR" dirty="0"/>
        </a:p>
      </dgm:t>
    </dgm:pt>
    <dgm:pt modelId="{96A09D76-95D4-42A3-94BD-43CDA69D66C4}" type="parTrans" cxnId="{D8EC9359-AA1E-4571-BDB8-8C52A64E9BE2}">
      <dgm:prSet/>
      <dgm:spPr/>
      <dgm:t>
        <a:bodyPr/>
        <a:lstStyle/>
        <a:p>
          <a:endParaRPr lang="es-AR"/>
        </a:p>
      </dgm:t>
    </dgm:pt>
    <dgm:pt modelId="{C30D78BE-F6DA-4149-9E79-92B6EE8C4F37}" type="sibTrans" cxnId="{D8EC9359-AA1E-4571-BDB8-8C52A64E9BE2}">
      <dgm:prSet/>
      <dgm:spPr/>
      <dgm:t>
        <a:bodyPr/>
        <a:lstStyle/>
        <a:p>
          <a:endParaRPr lang="es-AR"/>
        </a:p>
      </dgm:t>
    </dgm:pt>
    <dgm:pt modelId="{313728B2-84E2-471C-87EA-BA4FC342CA42}" type="pres">
      <dgm:prSet presAssocID="{72FC9F0F-1ACF-49F5-902F-37E86F11458B}" presName="composite" presStyleCnt="0">
        <dgm:presLayoutVars>
          <dgm:chMax val="1"/>
          <dgm:dir/>
          <dgm:resizeHandles val="exact"/>
        </dgm:presLayoutVars>
      </dgm:prSet>
      <dgm:spPr/>
    </dgm:pt>
    <dgm:pt modelId="{DE5A4CE3-B480-446F-85DC-A7954659B8F6}" type="pres">
      <dgm:prSet presAssocID="{B7801426-23F1-4572-B605-E3B28DB204FC}" presName="roof" presStyleLbl="dkBgShp" presStyleIdx="0" presStyleCnt="2" custLinFactNeighborX="559" custLinFactNeighborY="1437"/>
      <dgm:spPr/>
    </dgm:pt>
    <dgm:pt modelId="{849789E8-4D51-4936-B276-98F74D8DA6B7}" type="pres">
      <dgm:prSet presAssocID="{B7801426-23F1-4572-B605-E3B28DB204FC}" presName="pillars" presStyleCnt="0"/>
      <dgm:spPr/>
    </dgm:pt>
    <dgm:pt modelId="{93DB07BC-499C-4FF7-831C-786F10EEB4E2}" type="pres">
      <dgm:prSet presAssocID="{B7801426-23F1-4572-B605-E3B28DB204FC}" presName="pillar1" presStyleLbl="node1" presStyleIdx="0" presStyleCnt="3" custLinFactNeighborX="419" custLinFactNeighborY="342">
        <dgm:presLayoutVars>
          <dgm:bulletEnabled val="1"/>
        </dgm:presLayoutVars>
      </dgm:prSet>
      <dgm:spPr/>
    </dgm:pt>
    <dgm:pt modelId="{B7F60F53-9E63-4AED-B912-928E97E35273}" type="pres">
      <dgm:prSet presAssocID="{4A955A41-2EBC-4A2A-9346-AC67BC753792}" presName="pillarX" presStyleLbl="node1" presStyleIdx="1" presStyleCnt="3">
        <dgm:presLayoutVars>
          <dgm:bulletEnabled val="1"/>
        </dgm:presLayoutVars>
      </dgm:prSet>
      <dgm:spPr/>
    </dgm:pt>
    <dgm:pt modelId="{51E936F2-5BB2-422F-8CD3-A18FC256965D}" type="pres">
      <dgm:prSet presAssocID="{3F0F51F8-AAC8-4EE8-BE66-7563F2C4BE0A}" presName="pillarX" presStyleLbl="node1" presStyleIdx="2" presStyleCnt="3">
        <dgm:presLayoutVars>
          <dgm:bulletEnabled val="1"/>
        </dgm:presLayoutVars>
      </dgm:prSet>
      <dgm:spPr/>
    </dgm:pt>
    <dgm:pt modelId="{0BDCCEC4-7ECE-4A8C-8948-63B58781AC2A}" type="pres">
      <dgm:prSet presAssocID="{B7801426-23F1-4572-B605-E3B28DB204FC}" presName="base" presStyleLbl="dkBgShp" presStyleIdx="1" presStyleCnt="2"/>
      <dgm:spPr/>
    </dgm:pt>
  </dgm:ptLst>
  <dgm:cxnLst>
    <dgm:cxn modelId="{D8EC9359-AA1E-4571-BDB8-8C52A64E9BE2}" srcId="{B7801426-23F1-4572-B605-E3B28DB204FC}" destId="{3F0F51F8-AAC8-4EE8-BE66-7563F2C4BE0A}" srcOrd="2" destOrd="0" parTransId="{96A09D76-95D4-42A3-94BD-43CDA69D66C4}" sibTransId="{C30D78BE-F6DA-4149-9E79-92B6EE8C4F37}"/>
    <dgm:cxn modelId="{36DABBD1-7C35-4301-8191-4802937C02E9}" type="presOf" srcId="{72FC9F0F-1ACF-49F5-902F-37E86F11458B}" destId="{313728B2-84E2-471C-87EA-BA4FC342CA42}" srcOrd="0" destOrd="0" presId="urn:microsoft.com/office/officeart/2005/8/layout/hList3"/>
    <dgm:cxn modelId="{977F622A-C6B7-46F1-AE03-33383708E3B2}" type="presOf" srcId="{4A955A41-2EBC-4A2A-9346-AC67BC753792}" destId="{B7F60F53-9E63-4AED-B912-928E97E35273}" srcOrd="0" destOrd="0" presId="urn:microsoft.com/office/officeart/2005/8/layout/hList3"/>
    <dgm:cxn modelId="{06D4A553-4DEE-4C04-A7DB-00216F53F0DB}" srcId="{B7801426-23F1-4572-B605-E3B28DB204FC}" destId="{D9A70CBF-21E2-4674-8EB2-65DE1A78B15C}" srcOrd="0" destOrd="0" parTransId="{4779D1B5-1099-4215-885E-6A2E316EF36A}" sibTransId="{02C1814B-B573-4DDE-8008-5EE25687064C}"/>
    <dgm:cxn modelId="{4C8ADDEB-1CB7-41D6-BBE7-86D265A1F88F}" type="presOf" srcId="{D9A70CBF-21E2-4674-8EB2-65DE1A78B15C}" destId="{93DB07BC-499C-4FF7-831C-786F10EEB4E2}" srcOrd="0" destOrd="0" presId="urn:microsoft.com/office/officeart/2005/8/layout/hList3"/>
    <dgm:cxn modelId="{BD2B4A73-6BF4-47A0-AEE3-434B65E1F025}" type="presOf" srcId="{B7801426-23F1-4572-B605-E3B28DB204FC}" destId="{DE5A4CE3-B480-446F-85DC-A7954659B8F6}" srcOrd="0" destOrd="0" presId="urn:microsoft.com/office/officeart/2005/8/layout/hList3"/>
    <dgm:cxn modelId="{8D06443D-27EA-4D56-91B4-4C2A4B312EBD}" srcId="{72FC9F0F-1ACF-49F5-902F-37E86F11458B}" destId="{B7801426-23F1-4572-B605-E3B28DB204FC}" srcOrd="0" destOrd="0" parTransId="{DE48B9C5-95F4-42CF-98BE-FD15FCF96B38}" sibTransId="{AE505E2B-A114-442F-BC0E-A6657FBE586F}"/>
    <dgm:cxn modelId="{BA822949-99A3-44F1-A51A-E67F64E60901}" srcId="{B7801426-23F1-4572-B605-E3B28DB204FC}" destId="{4A955A41-2EBC-4A2A-9346-AC67BC753792}" srcOrd="1" destOrd="0" parTransId="{544078B4-65DE-4DF8-A6AB-457114236937}" sibTransId="{E882CCB0-81D5-427A-A00A-F8C042F8A0B6}"/>
    <dgm:cxn modelId="{42650D69-37B2-4964-8E36-0BFF2148A88D}" type="presOf" srcId="{3F0F51F8-AAC8-4EE8-BE66-7563F2C4BE0A}" destId="{51E936F2-5BB2-422F-8CD3-A18FC256965D}" srcOrd="0" destOrd="0" presId="urn:microsoft.com/office/officeart/2005/8/layout/hList3"/>
    <dgm:cxn modelId="{DA8E2A53-5B6E-4E08-AC75-D629C36C2370}" type="presParOf" srcId="{313728B2-84E2-471C-87EA-BA4FC342CA42}" destId="{DE5A4CE3-B480-446F-85DC-A7954659B8F6}" srcOrd="0" destOrd="0" presId="urn:microsoft.com/office/officeart/2005/8/layout/hList3"/>
    <dgm:cxn modelId="{2EBB26CC-98E7-49A5-B4CC-B0A48CE6FAAE}" type="presParOf" srcId="{313728B2-84E2-471C-87EA-BA4FC342CA42}" destId="{849789E8-4D51-4936-B276-98F74D8DA6B7}" srcOrd="1" destOrd="0" presId="urn:microsoft.com/office/officeart/2005/8/layout/hList3"/>
    <dgm:cxn modelId="{4FB55B65-6EF6-4B83-AF24-A8AED31894B4}" type="presParOf" srcId="{849789E8-4D51-4936-B276-98F74D8DA6B7}" destId="{93DB07BC-499C-4FF7-831C-786F10EEB4E2}" srcOrd="0" destOrd="0" presId="urn:microsoft.com/office/officeart/2005/8/layout/hList3"/>
    <dgm:cxn modelId="{7CDB5931-EF4D-411B-BD3C-9BDC486B5AC2}" type="presParOf" srcId="{849789E8-4D51-4936-B276-98F74D8DA6B7}" destId="{B7F60F53-9E63-4AED-B912-928E97E35273}" srcOrd="1" destOrd="0" presId="urn:microsoft.com/office/officeart/2005/8/layout/hList3"/>
    <dgm:cxn modelId="{0A076717-BA6C-4A67-854C-29C93473038A}" type="presParOf" srcId="{849789E8-4D51-4936-B276-98F74D8DA6B7}" destId="{51E936F2-5BB2-422F-8CD3-A18FC256965D}" srcOrd="2" destOrd="0" presId="urn:microsoft.com/office/officeart/2005/8/layout/hList3"/>
    <dgm:cxn modelId="{18EB5826-31AE-4F0F-AF27-B0C49C6DE2BB}" type="presParOf" srcId="{313728B2-84E2-471C-87EA-BA4FC342CA42}" destId="{0BDCCEC4-7ECE-4A8C-8948-63B58781AC2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A4CE3-B480-446F-85DC-A7954659B8F6}">
      <dsp:nvSpPr>
        <dsp:cNvPr id="0" name=""/>
        <dsp:cNvSpPr/>
      </dsp:nvSpPr>
      <dsp:spPr>
        <a:xfrm>
          <a:off x="0" y="25761"/>
          <a:ext cx="9220715" cy="179273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400" kern="1200" dirty="0" smtClean="0"/>
            <a:t>TIPOS DE ANEURISMAS</a:t>
          </a:r>
          <a:endParaRPr lang="es-AR" sz="6400" kern="1200" dirty="0"/>
        </a:p>
      </dsp:txBody>
      <dsp:txXfrm>
        <a:off x="0" y="25761"/>
        <a:ext cx="9220715" cy="1792739"/>
      </dsp:txXfrm>
    </dsp:sp>
    <dsp:sp modelId="{93DB07BC-499C-4FF7-831C-786F10EEB4E2}">
      <dsp:nvSpPr>
        <dsp:cNvPr id="0" name=""/>
        <dsp:cNvSpPr/>
      </dsp:nvSpPr>
      <dsp:spPr>
        <a:xfrm>
          <a:off x="17367" y="1805614"/>
          <a:ext cx="3070570" cy="37647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ANUERISMA DE AORTA ABDOMINAL</a:t>
          </a:r>
          <a:endParaRPr lang="es-AR" sz="3500" kern="1200" dirty="0"/>
        </a:p>
      </dsp:txBody>
      <dsp:txXfrm>
        <a:off x="17367" y="1805614"/>
        <a:ext cx="3070570" cy="3764752"/>
      </dsp:txXfrm>
    </dsp:sp>
    <dsp:sp modelId="{B7F60F53-9E63-4AED-B912-928E97E35273}">
      <dsp:nvSpPr>
        <dsp:cNvPr id="0" name=""/>
        <dsp:cNvSpPr/>
      </dsp:nvSpPr>
      <dsp:spPr>
        <a:xfrm>
          <a:off x="3075072" y="1792739"/>
          <a:ext cx="3070570" cy="37647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ANEURISMA DE AORTA TORAXICA</a:t>
          </a:r>
          <a:endParaRPr lang="es-AR" sz="3500" kern="1200" dirty="0"/>
        </a:p>
      </dsp:txBody>
      <dsp:txXfrm>
        <a:off x="3075072" y="1792739"/>
        <a:ext cx="3070570" cy="3764752"/>
      </dsp:txXfrm>
    </dsp:sp>
    <dsp:sp modelId="{51E936F2-5BB2-422F-8CD3-A18FC256965D}">
      <dsp:nvSpPr>
        <dsp:cNvPr id="0" name=""/>
        <dsp:cNvSpPr/>
      </dsp:nvSpPr>
      <dsp:spPr>
        <a:xfrm>
          <a:off x="6145642" y="1792739"/>
          <a:ext cx="3070570" cy="37647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ANUERISMAS FEMORALES Y POPITLEOS</a:t>
          </a:r>
          <a:endParaRPr lang="es-AR" sz="3500" kern="1200" dirty="0"/>
        </a:p>
      </dsp:txBody>
      <dsp:txXfrm>
        <a:off x="6145642" y="1792739"/>
        <a:ext cx="3070570" cy="3764752"/>
      </dsp:txXfrm>
    </dsp:sp>
    <dsp:sp modelId="{0BDCCEC4-7ECE-4A8C-8948-63B58781AC2A}">
      <dsp:nvSpPr>
        <dsp:cNvPr id="0" name=""/>
        <dsp:cNvSpPr/>
      </dsp:nvSpPr>
      <dsp:spPr>
        <a:xfrm>
          <a:off x="0" y="5557491"/>
          <a:ext cx="9220715" cy="41830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6334" y="1510048"/>
            <a:ext cx="8915399" cy="2262781"/>
          </a:xfrm>
        </p:spPr>
        <p:txBody>
          <a:bodyPr/>
          <a:lstStyle/>
          <a:p>
            <a:r>
              <a:rPr lang="es-MX" b="1" dirty="0" smtClean="0"/>
              <a:t>ANEURISMAS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64690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TRATAMIENTO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90918"/>
            <a:ext cx="8915400" cy="5125792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CIRUGÍA: </a:t>
            </a:r>
          </a:p>
          <a:p>
            <a:pPr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MX" dirty="0"/>
              <a:t>La reparación de los aneurismas de aorta está indicada cuando el </a:t>
            </a:r>
            <a:r>
              <a:rPr lang="es-MX" dirty="0" smtClean="0"/>
              <a:t>aneurisma </a:t>
            </a:r>
            <a:r>
              <a:rPr lang="es-MX" dirty="0"/>
              <a:t>produce síntomas o aumenta de tamaño con rapidez. Los </a:t>
            </a:r>
            <a:r>
              <a:rPr lang="es-MX" dirty="0" smtClean="0"/>
              <a:t>aneurismas </a:t>
            </a:r>
            <a:r>
              <a:rPr lang="es-MX" dirty="0"/>
              <a:t>torácicos de más de 6 cm de diámetro se reparan </a:t>
            </a:r>
            <a:r>
              <a:rPr lang="es-MX" dirty="0" smtClean="0"/>
              <a:t>quirúrgicamente</a:t>
            </a:r>
            <a:r>
              <a:rPr lang="es-MX" dirty="0"/>
              <a:t>; los aneurismas abdominales asintomáticos de más de 5 cm se pueden reparar también según el riesgo quirúrgico del </a:t>
            </a:r>
            <a:r>
              <a:rPr lang="es-MX" dirty="0" smtClean="0"/>
              <a:t>paciente.</a:t>
            </a:r>
          </a:p>
          <a:p>
            <a:pPr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MX" dirty="0"/>
              <a:t>La cirugía abierta en la que se reseca el aneurisma y sustituye por un injerto elaborado en material sintético es el tratamiento convencional de los aneurismas de aorta </a:t>
            </a:r>
            <a:r>
              <a:rPr lang="es-MX" dirty="0" smtClean="0"/>
              <a:t>abdominal</a:t>
            </a:r>
            <a:r>
              <a:rPr lang="es-MX" smtClean="0"/>
              <a:t>. La </a:t>
            </a:r>
            <a:r>
              <a:rPr lang="es-MX" dirty="0" smtClean="0"/>
              <a:t>reparación </a:t>
            </a:r>
            <a:r>
              <a:rPr lang="es-MX" dirty="0"/>
              <a:t>de los aneurismas de la aorta torácica es parecida, aunque resulta más </a:t>
            </a:r>
            <a:r>
              <a:rPr lang="es-MX" dirty="0" smtClean="0"/>
              <a:t>compleja.</a:t>
            </a:r>
          </a:p>
          <a:p>
            <a:pPr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La </a:t>
            </a:r>
            <a:r>
              <a:rPr lang="es-MX" dirty="0"/>
              <a:t>circulación extracorpórea será necesaria cuando se afecte la aorta ascendente. La válvula aórtica se puede sustituir también durante la intervención</a:t>
            </a:r>
            <a:r>
              <a:rPr lang="es-MX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1943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34665" y="373487"/>
            <a:ext cx="5614631" cy="627201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Un aneurisma es la dilatación anormal de un </a:t>
            </a:r>
            <a:r>
              <a:rPr lang="es-MX" dirty="0" smtClean="0"/>
              <a:t>vaso.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Suelen </a:t>
            </a:r>
            <a:r>
              <a:rPr lang="es-MX" dirty="0"/>
              <a:t>afectar a la aorta y las arterias periféricas por la elevada presión que toleran. </a:t>
            </a:r>
            <a:endParaRPr lang="es-MX" dirty="0" smtClean="0"/>
          </a:p>
          <a:p>
            <a:pPr algn="just">
              <a:lnSpc>
                <a:spcPct val="150000"/>
              </a:lnSpc>
            </a:pPr>
            <a:r>
              <a:rPr lang="es-MX" dirty="0" smtClean="0"/>
              <a:t>La </a:t>
            </a:r>
            <a:r>
              <a:rPr lang="es-MX" dirty="0"/>
              <a:t>mayor parte de los </a:t>
            </a:r>
            <a:r>
              <a:rPr lang="es-MX" dirty="0" smtClean="0"/>
              <a:t>aneurismas </a:t>
            </a:r>
            <a:r>
              <a:rPr lang="es-MX" dirty="0"/>
              <a:t>arteriales se deben a arteriosclerosis o aterosclerosis, pero los traumatismos también pueden conducir a la formación de </a:t>
            </a:r>
            <a:r>
              <a:rPr lang="es-MX" dirty="0" smtClean="0"/>
              <a:t>aneurismas</a:t>
            </a:r>
            <a:r>
              <a:rPr lang="es-MX" dirty="0"/>
              <a:t>. </a:t>
            </a:r>
            <a:endParaRPr lang="es-MX" dirty="0" smtClean="0"/>
          </a:p>
          <a:p>
            <a:pPr algn="just">
              <a:lnSpc>
                <a:spcPct val="150000"/>
              </a:lnSpc>
            </a:pPr>
            <a:r>
              <a:rPr lang="es-MX" dirty="0" smtClean="0"/>
              <a:t>Los </a:t>
            </a:r>
            <a:r>
              <a:rPr lang="es-MX" dirty="0"/>
              <a:t>aneurismas arteriales son más frecuentes en los varones mayores de 50 años, la mayor parte de los cuales son asintomáticos en el </a:t>
            </a:r>
            <a:r>
              <a:rPr lang="es-MX" dirty="0" smtClean="0"/>
              <a:t>momento </a:t>
            </a:r>
            <a:r>
              <a:rPr lang="es-MX" dirty="0"/>
              <a:t>del diagnóstico. La hipertensión es un factor esencial en el desarrollo de algunos tipos de aneurismas de aorta.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296" y="897014"/>
            <a:ext cx="3915177" cy="46982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328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6533929"/>
              </p:ext>
            </p:extLst>
          </p:nvPr>
        </p:nvGraphicFramePr>
        <p:xfrm>
          <a:off x="2589212" y="579548"/>
          <a:ext cx="9220715" cy="597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30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b="1" dirty="0"/>
              <a:t>ANEURISMA DE AORTA TORAXICA</a:t>
            </a:r>
            <a:r>
              <a:rPr lang="es-AR" b="1" dirty="0"/>
              <a:t/>
            </a:r>
            <a:br>
              <a:rPr lang="es-AR" b="1" dirty="0"/>
            </a:br>
            <a:endParaRPr lang="es-AR" b="1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2565735" y="1905000"/>
            <a:ext cx="4107802" cy="4378636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En general se deben a un debilitamiento de la pared aórtica por </a:t>
            </a:r>
            <a:r>
              <a:rPr lang="es-MX" dirty="0" smtClean="0"/>
              <a:t>arteriosclerosis </a:t>
            </a:r>
            <a:r>
              <a:rPr lang="es-MX" dirty="0"/>
              <a:t>e </a:t>
            </a:r>
            <a:r>
              <a:rPr lang="es-MX" dirty="0" smtClean="0"/>
              <a:t>hipertensión. </a:t>
            </a:r>
            <a:r>
              <a:rPr lang="es-MX" dirty="0"/>
              <a:t>Otras causas son </a:t>
            </a:r>
            <a:r>
              <a:rPr lang="es-MX" dirty="0" smtClean="0"/>
              <a:t>traumatismos</a:t>
            </a:r>
            <a:r>
              <a:rPr lang="es-MX" dirty="0"/>
              <a:t>, coartación de aorta, sífilis terciaria, infecciones </a:t>
            </a:r>
            <a:r>
              <a:rPr lang="es-MX" dirty="0" smtClean="0"/>
              <a:t>fúngicas.</a:t>
            </a:r>
          </a:p>
          <a:p>
            <a:pPr algn="just"/>
            <a:r>
              <a:rPr lang="es-MX" dirty="0" smtClean="0"/>
              <a:t>La </a:t>
            </a:r>
            <a:r>
              <a:rPr lang="es-MX" dirty="0"/>
              <a:t>espiroqueta responsable de la sífilis puede infiltrar y debilitar el músculo liso de la aorta y condiciona la aparición de un aneurisma incluso 20 años después de la </a:t>
            </a:r>
            <a:r>
              <a:rPr lang="es-MX" dirty="0" err="1"/>
              <a:t>primoinfección</a:t>
            </a:r>
            <a:r>
              <a:rPr lang="es-MX" dirty="0"/>
              <a:t>. </a:t>
            </a:r>
            <a:endParaRPr lang="es-A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537" y="2240925"/>
            <a:ext cx="5252969" cy="323259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197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MANIFESTACINES CLÍNICAS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Puede ser </a:t>
            </a:r>
            <a:r>
              <a:rPr lang="es-MX" dirty="0" smtClean="0"/>
              <a:t>asintomático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Dolor </a:t>
            </a:r>
            <a:r>
              <a:rPr lang="es-MX" dirty="0"/>
              <a:t>de espalda, cuello o </a:t>
            </a:r>
            <a:r>
              <a:rPr lang="es-MX" dirty="0" err="1" smtClean="0"/>
              <a:t>subesternal</a:t>
            </a:r>
            <a:endParaRPr lang="es-MX" dirty="0" smtClean="0"/>
          </a:p>
          <a:p>
            <a:pPr>
              <a:lnSpc>
                <a:spcPct val="150000"/>
              </a:lnSpc>
            </a:pPr>
            <a:r>
              <a:rPr lang="es-MX" dirty="0" smtClean="0"/>
              <a:t>Disnea</a:t>
            </a:r>
            <a:r>
              <a:rPr lang="es-MX" dirty="0"/>
              <a:t>, estridor o tos cavernosa si se presiona sobre la </a:t>
            </a:r>
            <a:r>
              <a:rPr lang="es-MX" dirty="0" smtClean="0"/>
              <a:t>tráquea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Ronquera </a:t>
            </a:r>
            <a:r>
              <a:rPr lang="es-MX" dirty="0"/>
              <a:t>y disfagia si se aprieta sobre el esófago o el nervio </a:t>
            </a:r>
            <a:r>
              <a:rPr lang="es-MX" dirty="0" smtClean="0"/>
              <a:t>laríngeo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Edema </a:t>
            </a:r>
            <a:r>
              <a:rPr lang="es-MX" dirty="0"/>
              <a:t>de cara y </a:t>
            </a:r>
            <a:r>
              <a:rPr lang="es-MX" dirty="0" smtClean="0"/>
              <a:t>cuello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Venas </a:t>
            </a:r>
            <a:r>
              <a:rPr lang="es-MX" dirty="0"/>
              <a:t>del cuello </a:t>
            </a:r>
            <a:r>
              <a:rPr lang="es-MX" dirty="0" smtClean="0"/>
              <a:t>distendidas</a:t>
            </a:r>
            <a:endParaRPr lang="es-AR" dirty="0"/>
          </a:p>
          <a:p>
            <a:pPr>
              <a:lnSpc>
                <a:spcPct val="150000"/>
              </a:lnSpc>
            </a:pPr>
            <a:r>
              <a:rPr lang="es-MX" dirty="0" smtClean="0"/>
              <a:t>Rotura y hemorragias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6363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ANEURISMA DE AORTA </a:t>
            </a:r>
            <a:r>
              <a:rPr lang="es-MX" b="1" dirty="0" smtClean="0"/>
              <a:t>ABDOMINAL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301251"/>
            <a:ext cx="4146439" cy="51510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Los aneurismas de la aorta abdominal se asocian a arteriosclerosis e hipertensión. </a:t>
            </a:r>
            <a:endParaRPr lang="es-MX" dirty="0" smtClean="0"/>
          </a:p>
          <a:p>
            <a:pPr algn="just">
              <a:lnSpc>
                <a:spcPct val="160000"/>
              </a:lnSpc>
            </a:pPr>
            <a:r>
              <a:rPr lang="es-MX" dirty="0" smtClean="0"/>
              <a:t>El </a:t>
            </a:r>
            <a:r>
              <a:rPr lang="es-MX" dirty="0"/>
              <a:t>envejecimiento y el tabaquismo se consideran factores que contribuyen también. La mayor parte de los aneurismas de la </a:t>
            </a:r>
            <a:r>
              <a:rPr lang="es-MX" dirty="0" smtClean="0"/>
              <a:t>aorta </a:t>
            </a:r>
            <a:r>
              <a:rPr lang="es-MX" dirty="0"/>
              <a:t>abdominal se encuentran en adultos mayores de 70 años. La </a:t>
            </a:r>
            <a:r>
              <a:rPr lang="es-MX" dirty="0" smtClean="0"/>
              <a:t>inmensa </a:t>
            </a:r>
            <a:r>
              <a:rPr lang="es-MX" dirty="0"/>
              <a:t>mayoría (más del 90%) se desarrollan distales a las arterias renales, en general en el punto de ramificación de la aorta en las arterias </a:t>
            </a:r>
            <a:r>
              <a:rPr lang="es-MX" dirty="0" smtClean="0"/>
              <a:t>ilíacas.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433" y="1775344"/>
            <a:ext cx="4832462" cy="380102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636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MANIFESTACIONES CLINICAS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96981"/>
            <a:ext cx="8915400" cy="49068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Masa abdominal </a:t>
            </a:r>
            <a:r>
              <a:rPr lang="es-MX" dirty="0" smtClean="0"/>
              <a:t>pulsátil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Calcificación </a:t>
            </a:r>
            <a:r>
              <a:rPr lang="es-MX" dirty="0"/>
              <a:t>aórtica en la radiografía </a:t>
            </a:r>
            <a:r>
              <a:rPr lang="es-MX" dirty="0" smtClean="0"/>
              <a:t>simple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Dolor </a:t>
            </a:r>
            <a:r>
              <a:rPr lang="es-MX" dirty="0"/>
              <a:t>leve a grave en la parte media del abdomen o en la región lumbar de la </a:t>
            </a:r>
            <a:r>
              <a:rPr lang="es-MX" dirty="0" smtClean="0"/>
              <a:t>espalda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Extremidades </a:t>
            </a:r>
            <a:r>
              <a:rPr lang="es-MX" dirty="0"/>
              <a:t>cianóticas frías si se afectan las arterias </a:t>
            </a:r>
            <a:r>
              <a:rPr lang="es-MX" dirty="0" smtClean="0"/>
              <a:t>ilíacas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Claudicación </a:t>
            </a:r>
            <a:r>
              <a:rPr lang="es-MX" dirty="0"/>
              <a:t>(dolor isquémico con el ejercicio, que se alivia con el reposo</a:t>
            </a:r>
            <a:r>
              <a:rPr lang="es-MX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Embolias </a:t>
            </a:r>
            <a:r>
              <a:rPr lang="es-AR" dirty="0"/>
              <a:t>periféricas a las extremidades </a:t>
            </a:r>
            <a:r>
              <a:rPr lang="es-AR" dirty="0" smtClean="0"/>
              <a:t>inferiores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Rotura </a:t>
            </a:r>
            <a:r>
              <a:rPr lang="es-AR" dirty="0"/>
              <a:t>y hemorragia</a:t>
            </a:r>
          </a:p>
        </p:txBody>
      </p:sp>
    </p:spTree>
    <p:extLst>
      <p:ext uri="{BB962C8B-B14F-4D97-AF65-F5344CB8AC3E}">
        <p14:creationId xmlns:p14="http://schemas.microsoft.com/office/powerpoint/2010/main" val="77767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ANEURISMAS FEMORALES Y POPÍTLEOS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32585"/>
            <a:ext cx="8915400" cy="503563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 mayor parte de los aneurismas femorales y poplíteos se deben a arteriosclerosis y son bilaterales, afectando con mayor frecuencia a los </a:t>
            </a:r>
            <a:r>
              <a:rPr lang="es-MX" dirty="0" smtClean="0"/>
              <a:t>varones.</a:t>
            </a:r>
          </a:p>
          <a:p>
            <a:pPr algn="just"/>
            <a:r>
              <a:rPr lang="es-MX" dirty="0" smtClean="0"/>
              <a:t>Los </a:t>
            </a:r>
            <a:r>
              <a:rPr lang="es-MX" b="1" i="1" dirty="0"/>
              <a:t>aneurismas poplíteos </a:t>
            </a:r>
            <a:r>
              <a:rPr lang="es-MX" dirty="0"/>
              <a:t>pueden ser </a:t>
            </a:r>
            <a:r>
              <a:rPr lang="es-MX" dirty="0" smtClean="0"/>
              <a:t>asintomáticos. </a:t>
            </a:r>
          </a:p>
          <a:p>
            <a:pPr algn="just"/>
            <a:r>
              <a:rPr lang="es-MX" dirty="0" smtClean="0"/>
              <a:t>Las </a:t>
            </a:r>
            <a:r>
              <a:rPr lang="es-MX" dirty="0"/>
              <a:t>manifestaciones, si se producen, se deben a una reducción del flujo de sangre hacia la extremidad inferior e incluyen claudicación intermitente (dolor o calambres en los músculos de las piernas en relación con el ejercicio y que se alivian con reposo), dolor en reposo y parestesias. </a:t>
            </a:r>
            <a:endParaRPr lang="es-MX" dirty="0" smtClean="0"/>
          </a:p>
          <a:p>
            <a:pPr algn="just"/>
            <a:r>
              <a:rPr lang="es-MX" dirty="0" smtClean="0"/>
              <a:t>Puede </a:t>
            </a:r>
            <a:r>
              <a:rPr lang="es-MX" dirty="0"/>
              <a:t>palparse una masa pulsátil en la fosa poplítea (por detrás de la rodilla). La trombosis y la embolia son posibles </a:t>
            </a:r>
            <a:r>
              <a:rPr lang="es-MX" dirty="0" smtClean="0"/>
              <a:t>complicaciones </a:t>
            </a:r>
            <a:r>
              <a:rPr lang="es-MX" dirty="0"/>
              <a:t>y en ocasiones se produce una gangrena, que obliga a la </a:t>
            </a:r>
            <a:r>
              <a:rPr lang="es-MX" dirty="0" smtClean="0"/>
              <a:t>amputación</a:t>
            </a:r>
            <a:r>
              <a:rPr lang="es-MX" dirty="0"/>
              <a:t>. </a:t>
            </a:r>
            <a:endParaRPr lang="es-MX" dirty="0" smtClean="0"/>
          </a:p>
          <a:p>
            <a:pPr algn="just"/>
            <a:r>
              <a:rPr lang="es-MX" dirty="0" smtClean="0"/>
              <a:t>El </a:t>
            </a:r>
            <a:r>
              <a:rPr lang="es-MX" b="1" i="1" dirty="0"/>
              <a:t>aneurisma femoral </a:t>
            </a:r>
            <a:r>
              <a:rPr lang="es-MX" dirty="0"/>
              <a:t>se suele detectar como una masa pulsátil en la zona femoral. Las manifestaciones recuerdan a las descritas en los aneurismas poplíteos y se deben a la alteración del flujo de sangre. Estos aneurismas se pueden romper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7023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METODOS DIAGNÓSTICOS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26524"/>
            <a:ext cx="8915400" cy="504851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Se realizan pruebas diagnósticas para establecer el diagnóstico y </a:t>
            </a:r>
            <a:r>
              <a:rPr lang="es-MX" dirty="0" smtClean="0"/>
              <a:t>determinar </a:t>
            </a:r>
            <a:r>
              <a:rPr lang="es-MX" dirty="0"/>
              <a:t>el tamaño y la localización del aneurisma, entre las cuales se </a:t>
            </a:r>
            <a:r>
              <a:rPr lang="es-MX" dirty="0" smtClean="0"/>
              <a:t>incluyen: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Radiografía </a:t>
            </a:r>
            <a:r>
              <a:rPr lang="es-MX" dirty="0"/>
              <a:t>de tórax para diagnosticar los aneurismas de la aorta </a:t>
            </a:r>
            <a:r>
              <a:rPr lang="es-MX" dirty="0" smtClean="0"/>
              <a:t>torácica.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Ecografía </a:t>
            </a:r>
            <a:r>
              <a:rPr lang="es-MX" dirty="0"/>
              <a:t>abdominal para diagnosticar los aneurismas de la aorta </a:t>
            </a:r>
            <a:r>
              <a:rPr lang="es-MX" dirty="0" smtClean="0"/>
              <a:t>abdominal.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Ecocardiografía </a:t>
            </a:r>
            <a:r>
              <a:rPr lang="es-MX" dirty="0" err="1"/>
              <a:t>transesofágica</a:t>
            </a:r>
            <a:r>
              <a:rPr lang="es-MX" dirty="0"/>
              <a:t> para identificar la localización y extensión de los aneurismas torácicos y visualizar un aneurisma </a:t>
            </a:r>
            <a:r>
              <a:rPr lang="es-MX" dirty="0" err="1" smtClean="0"/>
              <a:t>disecante</a:t>
            </a:r>
            <a:r>
              <a:rPr lang="es-MX" dirty="0" smtClean="0"/>
              <a:t>.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TC </a:t>
            </a:r>
            <a:r>
              <a:rPr lang="es-MX" dirty="0"/>
              <a:t>o RM con contraste que permiten la medida precisa del tamaño del </a:t>
            </a:r>
            <a:r>
              <a:rPr lang="es-MX" dirty="0" smtClean="0"/>
              <a:t>aneurisma.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La </a:t>
            </a:r>
            <a:r>
              <a:rPr lang="es-MX" dirty="0"/>
              <a:t>angiografía utiliza contraste inyectado en la aorta o el vaso </a:t>
            </a:r>
            <a:r>
              <a:rPr lang="es-MX" dirty="0" smtClean="0"/>
              <a:t>afectado </a:t>
            </a:r>
            <a:r>
              <a:rPr lang="es-MX" dirty="0"/>
              <a:t>para visualizar el tamaño exacto y la localización del </a:t>
            </a:r>
            <a:r>
              <a:rPr lang="es-MX" dirty="0" smtClean="0"/>
              <a:t>aneurisma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6014262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768</Words>
  <Application>Microsoft Office PowerPoint</Application>
  <PresentationFormat>Panorámica</PresentationFormat>
  <Paragraphs>49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Wingdings 3</vt:lpstr>
      <vt:lpstr>Espiral</vt:lpstr>
      <vt:lpstr>ANEURISMAS</vt:lpstr>
      <vt:lpstr>Presentación de PowerPoint</vt:lpstr>
      <vt:lpstr>Presentación de PowerPoint</vt:lpstr>
      <vt:lpstr>ANEURISMA DE AORTA TORAXICA </vt:lpstr>
      <vt:lpstr>MANIFESTACINES CLÍNICAS</vt:lpstr>
      <vt:lpstr>ANEURISMA DE AORTA ABDOMINAL</vt:lpstr>
      <vt:lpstr>MANIFESTACIONES CLINICAS</vt:lpstr>
      <vt:lpstr>ANEURISMAS FEMORALES Y POPÍTLEOS</vt:lpstr>
      <vt:lpstr>METODOS DIAGNÓSTICOS</vt:lpstr>
      <vt:lpstr>TRATAMIENTO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ANEURISMAS</dc:title>
  <dc:creator>gladys</dc:creator>
  <cp:lastModifiedBy>gladys</cp:lastModifiedBy>
  <cp:revision>7</cp:revision>
  <dcterms:created xsi:type="dcterms:W3CDTF">2022-11-23T01:24:01Z</dcterms:created>
  <dcterms:modified xsi:type="dcterms:W3CDTF">2022-11-23T02:18:52Z</dcterms:modified>
</cp:coreProperties>
</file>