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56" r:id="rId2"/>
    <p:sldId id="258" r:id="rId3"/>
    <p:sldId id="294" r:id="rId4"/>
    <p:sldId id="295" r:id="rId5"/>
    <p:sldId id="296" r:id="rId6"/>
    <p:sldId id="297" r:id="rId7"/>
    <p:sldId id="298" r:id="rId8"/>
    <p:sldId id="299" r:id="rId9"/>
    <p:sldId id="301" r:id="rId10"/>
    <p:sldId id="302" r:id="rId11"/>
    <p:sldId id="303" r:id="rId12"/>
    <p:sldId id="304" r:id="rId13"/>
    <p:sldId id="313" r:id="rId14"/>
    <p:sldId id="314" r:id="rId15"/>
    <p:sldId id="263" r:id="rId16"/>
    <p:sldId id="305" r:id="rId17"/>
    <p:sldId id="292" r:id="rId18"/>
    <p:sldId id="32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71" autoAdjust="0"/>
  </p:normalViewPr>
  <p:slideViewPr>
    <p:cSldViewPr>
      <p:cViewPr varScale="1">
        <p:scale>
          <a:sx n="72" d="100"/>
          <a:sy n="72" d="100"/>
        </p:scale>
        <p:origin x="12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31771-0A5A-4542-9C04-656E0A0A2ADA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E16C5-0C34-4FAE-AD5E-90F9D60829F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2532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904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057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6737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423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9983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6553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98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0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157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45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1154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44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4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513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4988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181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460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C378CB-4DA5-43FC-8383-F485E83BAF47}" type="datetimeFigureOut">
              <a:rPr lang="es-AR" smtClean="0"/>
              <a:t>1/10/2025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45D06B7-1B36-4109-915D-D66FB55D26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88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rot="21420000">
            <a:off x="338225" y="212780"/>
            <a:ext cx="7533524" cy="2766528"/>
          </a:xfrm>
        </p:spPr>
        <p:txBody>
          <a:bodyPr>
            <a:normAutofit/>
          </a:bodyPr>
          <a:lstStyle/>
          <a:p>
            <a:r>
              <a:rPr lang="es-AR" dirty="0"/>
              <a:t>Materiales Cerámicos</a:t>
            </a:r>
            <a:br>
              <a:rPr lang="es-AR" dirty="0"/>
            </a:br>
            <a:r>
              <a:rPr lang="es-AR" sz="2400" dirty="0"/>
              <a:t>PARTE 1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Cátedra: Ingeniería de materiales</a:t>
            </a:r>
          </a:p>
          <a:p>
            <a:r>
              <a:rPr lang="es-AR" dirty="0"/>
              <a:t>Ing. Teresa Antequera</a:t>
            </a:r>
          </a:p>
          <a:p>
            <a:r>
              <a:rPr lang="es-AR" dirty="0"/>
              <a:t>Facultad de Ingeniería - </a:t>
            </a:r>
            <a:r>
              <a:rPr lang="es-AR" dirty="0" err="1"/>
              <a:t>UNJu</a:t>
            </a: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9189">
            <a:off x="22323" y="209033"/>
            <a:ext cx="3124836" cy="23653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7765">
            <a:off x="162008" y="2569060"/>
            <a:ext cx="3096833" cy="22025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6765">
            <a:off x="281563" y="4775814"/>
            <a:ext cx="3628184" cy="12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7"/>
    </mc:Choice>
    <mc:Fallback xmlns="">
      <p:transition spd="slow" advTm="96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2290" t="30312" r="35058" b="10626"/>
          <a:stretch/>
        </p:blipFill>
        <p:spPr>
          <a:xfrm>
            <a:off x="2627784" y="32257"/>
            <a:ext cx="6120680" cy="62244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9512" y="20608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Cerámicas funcionales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45"/>
    </mc:Choice>
    <mc:Fallback xmlns="">
      <p:transition spd="slow" advTm="5614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55576" y="205229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Según las aplicaciones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Century Gothic" panose="020B0502020202020204" pitchFamily="34" charset="0"/>
              </a:rPr>
              <a:t>Cerámica roja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Century Gothic" panose="020B0502020202020204" pitchFamily="34" charset="0"/>
              </a:rPr>
              <a:t>Cerámica blanca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Century Gothic" panose="020B0502020202020204" pitchFamily="34" charset="0"/>
              </a:rPr>
              <a:t>Refractarios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Century Gothic" panose="020B0502020202020204" pitchFamily="34" charset="0"/>
              </a:rPr>
              <a:t>Vidrios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Century Gothic" panose="020B0502020202020204" pitchFamily="34" charset="0"/>
              </a:rPr>
              <a:t>Cementos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Century Gothic" panose="020B0502020202020204" pitchFamily="34" charset="0"/>
              </a:rPr>
              <a:t>Abrasivos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>
                <a:latin typeface="Century Gothic" panose="020B0502020202020204" pitchFamily="34" charset="0"/>
              </a:rPr>
              <a:t>Cerámicos especiales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11" y="764704"/>
            <a:ext cx="1783305" cy="11849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764704"/>
            <a:ext cx="1753705" cy="11670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118537"/>
            <a:ext cx="1794349" cy="13440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057" y="3881460"/>
            <a:ext cx="2358349" cy="14756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6088" t="24609" r="39121" b="33063"/>
          <a:stretch/>
        </p:blipFill>
        <p:spPr>
          <a:xfrm>
            <a:off x="515956" y="3435602"/>
            <a:ext cx="4344076" cy="188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5"/>
    </mc:Choice>
    <mc:Fallback xmlns="">
      <p:transition spd="slow" advTm="4888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55576" y="40466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Cerámicas tradicionales vs avanzadas</a:t>
            </a:r>
            <a:endParaRPr lang="en-US" sz="2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40233" y="1124744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Los cerámicos tradicionales</a:t>
            </a:r>
            <a:endParaRPr lang="es-ES" sz="16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Cerámicas avanzadas: </a:t>
            </a:r>
            <a:r>
              <a:rPr lang="es-ES" sz="1600" dirty="0">
                <a:latin typeface="Century Gothic" panose="020B0502020202020204" pitchFamily="34" charset="0"/>
              </a:rPr>
              <a:t>llamadas 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cerámicas modernas o técnicas</a:t>
            </a:r>
            <a:r>
              <a:rPr lang="es-ES" sz="1600" dirty="0">
                <a:latin typeface="Century Gothic" panose="020B0502020202020204" pitchFamily="34" charset="0"/>
              </a:rPr>
              <a:t>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21" y="1967934"/>
            <a:ext cx="810228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25"/>
    </mc:Choice>
    <mc:Fallback xmlns="">
      <p:transition spd="slow" advTm="16212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52712"/>
          <a:stretch/>
        </p:blipFill>
        <p:spPr>
          <a:xfrm>
            <a:off x="147125" y="1196752"/>
            <a:ext cx="3168352" cy="42614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153" y="11833"/>
            <a:ext cx="5433166" cy="38164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9512" y="260648"/>
            <a:ext cx="3269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</a:rPr>
              <a:t>Cerámicas tradicionales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B2931D-D89F-4D33-AB99-5475F8B2D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938" y="3828257"/>
            <a:ext cx="4399857" cy="25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52"/>
    </mc:Choice>
    <mc:Fallback xmlns="">
      <p:transition spd="slow" advTm="26575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004355"/>
            <a:ext cx="4048802" cy="25916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62073"/>
            <a:ext cx="5616624" cy="25276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19772" y="61963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</a:rPr>
              <a:t>Cerámicos de ingeniería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269"/>
    </mc:Choice>
    <mc:Fallback xmlns="">
      <p:transition spd="slow" advTm="24026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8"/>
          <a:stretch/>
        </p:blipFill>
        <p:spPr bwMode="auto">
          <a:xfrm>
            <a:off x="539552" y="764704"/>
            <a:ext cx="7506092" cy="129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11560" y="576391"/>
            <a:ext cx="7362076" cy="136815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5" y="2132855"/>
            <a:ext cx="8102286" cy="245690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8936" y="4589756"/>
            <a:ext cx="80848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Comparación entre las microestructuras de una alúmina densa convencional con una densidad igual al 98 % de la teórica y una alúmina transparente ópticamente con una densidad igual al 99.9 % de la teórica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55776" y="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Century Gothic" panose="020B0502020202020204" pitchFamily="34" charset="0"/>
              </a:rPr>
              <a:t>Estructura - Propiedades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85"/>
    </mc:Choice>
    <mc:Fallback xmlns="">
      <p:transition spd="slow" advTm="8078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619" t="11609" r="53874" b="12596"/>
          <a:stretch/>
        </p:blipFill>
        <p:spPr>
          <a:xfrm>
            <a:off x="2339752" y="116632"/>
            <a:ext cx="5976664" cy="61360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7504" y="18448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Propiedades y aplicaciones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3"/>
    </mc:Choice>
    <mc:Fallback xmlns="">
      <p:transition spd="slow" advTm="3371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" y="606404"/>
            <a:ext cx="324036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1855" y="1735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GEOPOLIMERO FOTOLUMINISCENTE</a:t>
            </a:r>
          </a:p>
          <a:p>
            <a:pPr algn="ctr"/>
            <a:r>
              <a:rPr lang="it-IT" sz="1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(CONCRETO GEOPOLIMERICO FOSFORESCENTE)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93812" y="2305544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1000" dirty="0">
                <a:latin typeface="Century Gothic" panose="020B0502020202020204" pitchFamily="34" charset="0"/>
              </a:rPr>
              <a:t>Losetas cerámicas tipo azulejo elaboradas con concreto fosforescente. Loseta de color blanco con luz de día, misma loseta en la obscuridad de color azul.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65" y="452743"/>
            <a:ext cx="2695856" cy="180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00930" y="173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NANOCEMENTO GEOPOLIMERICO ANTIBACTERIAL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751140" y="2194751"/>
            <a:ext cx="3925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/>
              <a:t> </a:t>
            </a:r>
            <a:r>
              <a:rPr lang="es-AR" sz="1000" dirty="0" err="1">
                <a:latin typeface="Century Gothic" panose="020B0502020202020204" pitchFamily="34" charset="0"/>
              </a:rPr>
              <a:t>Nanocemento</a:t>
            </a:r>
            <a:r>
              <a:rPr lang="es-AR" sz="1000" dirty="0">
                <a:latin typeface="Century Gothic" panose="020B0502020202020204" pitchFamily="34" charset="0"/>
              </a:rPr>
              <a:t> </a:t>
            </a:r>
            <a:r>
              <a:rPr lang="es-AR" sz="1000" dirty="0" err="1">
                <a:latin typeface="Century Gothic" panose="020B0502020202020204" pitchFamily="34" charset="0"/>
              </a:rPr>
              <a:t>Geopolimérico</a:t>
            </a:r>
            <a:r>
              <a:rPr lang="es-AR" sz="1000" dirty="0">
                <a:latin typeface="Century Gothic" panose="020B0502020202020204" pitchFamily="34" charset="0"/>
              </a:rPr>
              <a:t> </a:t>
            </a:r>
            <a:r>
              <a:rPr lang="es-AR" sz="1000" dirty="0" err="1">
                <a:latin typeface="Century Gothic" panose="020B0502020202020204" pitchFamily="34" charset="0"/>
              </a:rPr>
              <a:t>Antibacterial</a:t>
            </a:r>
            <a:r>
              <a:rPr lang="es-AR" sz="1000" dirty="0">
                <a:latin typeface="Century Gothic" panose="020B0502020202020204" pitchFamily="34" charset="0"/>
              </a:rPr>
              <a:t> actuando sobre un cultivo de bacterias E. </a:t>
            </a:r>
            <a:r>
              <a:rPr lang="es-AR" sz="1000" dirty="0" err="1">
                <a:latin typeface="Century Gothic" panose="020B0502020202020204" pitchFamily="34" charset="0"/>
              </a:rPr>
              <a:t>Colli</a:t>
            </a:r>
            <a:r>
              <a:rPr lang="es-AR" sz="1000" dirty="0">
                <a:latin typeface="Century Gothic" panose="020B0502020202020204" pitchFamily="34" charset="0"/>
              </a:rPr>
              <a:t>. Se nota claramente el halo de inhibición, lo cual demuestra la eliminación de este tipo de bacterias dañinas al ser humano.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45" y="3369388"/>
            <a:ext cx="3011855" cy="211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635922" y="3092390"/>
            <a:ext cx="5598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Tejas de vidrio, calefacción solar con diseño innovador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141165" y="3645024"/>
            <a:ext cx="2544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1000" dirty="0">
                <a:latin typeface="Century Gothic" panose="020B0502020202020204" pitchFamily="34" charset="0"/>
              </a:rPr>
              <a:t>Tiene capacidad de generar entre 300 y 500 </a:t>
            </a:r>
            <a:r>
              <a:rPr lang="es-AR" sz="1000" dirty="0" err="1">
                <a:latin typeface="Century Gothic" panose="020B0502020202020204" pitchFamily="34" charset="0"/>
              </a:rPr>
              <a:t>kWh</a:t>
            </a:r>
            <a:r>
              <a:rPr lang="es-AR" sz="1000" dirty="0">
                <a:latin typeface="Century Gothic" panose="020B0502020202020204" pitchFamily="34" charset="0"/>
              </a:rPr>
              <a:t> de calor por metro cuadrado de tejado al año. Dependiendo del clima, de la inclinación de la cubierta y orientación, ese dato puede variar. Con unos 20m2 sería suficiente para una vivienda.</a:t>
            </a:r>
          </a:p>
        </p:txBody>
      </p:sp>
    </p:spTree>
    <p:extLst>
      <p:ext uri="{BB962C8B-B14F-4D97-AF65-F5344CB8AC3E}">
        <p14:creationId xmlns:p14="http://schemas.microsoft.com/office/powerpoint/2010/main" val="36675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40"/>
    </mc:Choice>
    <mc:Fallback xmlns="">
      <p:transition spd="slow" advTm="8674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8BE454-B875-46DB-B68F-9BDF5F3AA87A}"/>
              </a:ext>
            </a:extLst>
          </p:cNvPr>
          <p:cNvSpPr txBox="1"/>
          <p:nvPr/>
        </p:nvSpPr>
        <p:spPr>
          <a:xfrm>
            <a:off x="971600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>
                <a:latin typeface="Century Gothic" panose="020B0502020202020204" pitchFamily="34" charset="0"/>
              </a:rPr>
              <a:t>Materiales cerámicos 2025</a:t>
            </a:r>
          </a:p>
          <a:p>
            <a:pPr algn="ctr"/>
            <a:r>
              <a:rPr lang="es-AR" sz="2000" b="1" dirty="0">
                <a:latin typeface="Century Gothic" panose="020B0502020202020204" pitchFamily="34" charset="0"/>
              </a:rPr>
              <a:t>Parte 1</a:t>
            </a:r>
          </a:p>
          <a:p>
            <a:pPr algn="ctr"/>
            <a:r>
              <a:rPr lang="es-AR" sz="2000" b="1" dirty="0">
                <a:latin typeface="Century Gothic" panose="020B0502020202020204" pitchFamily="34" charset="0"/>
              </a:rPr>
              <a:t>Ingeniería de Materiales</a:t>
            </a:r>
          </a:p>
        </p:txBody>
      </p:sp>
    </p:spTree>
    <p:extLst>
      <p:ext uri="{BB962C8B-B14F-4D97-AF65-F5344CB8AC3E}">
        <p14:creationId xmlns:p14="http://schemas.microsoft.com/office/powerpoint/2010/main" val="12968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1"/>
    </mc:Choice>
    <mc:Fallback xmlns="">
      <p:transition spd="slow" advTm="75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2204864"/>
            <a:ext cx="38164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Definicion</a:t>
            </a:r>
            <a:endParaRPr lang="es-AR" sz="1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just"/>
            <a:endParaRPr lang="es-AR" sz="1600" dirty="0">
              <a:latin typeface="Century Gothic" panose="020B0502020202020204" pitchFamily="34" charset="0"/>
            </a:endParaRPr>
          </a:p>
          <a:p>
            <a:pPr algn="just"/>
            <a:r>
              <a:rPr lang="es-AR" sz="1600" dirty="0">
                <a:latin typeface="Century Gothic" panose="020B0502020202020204" pitchFamily="34" charset="0"/>
              </a:rPr>
              <a:t>Según </a:t>
            </a:r>
            <a:r>
              <a:rPr lang="es-AR" sz="1600" dirty="0" err="1">
                <a:latin typeface="Century Gothic" panose="020B0502020202020204" pitchFamily="34" charset="0"/>
              </a:rPr>
              <a:t>ACerS</a:t>
            </a:r>
            <a:r>
              <a:rPr lang="es-AR" sz="1600" dirty="0">
                <a:latin typeface="Century Gothic" panose="020B0502020202020204" pitchFamily="34" charset="0"/>
              </a:rPr>
              <a:t>, los cerámicos son materiales inorgánicos no metálicos. Son típicamente cristalinos en la naturaleza (tienen una estructura ordenada) y son compuestos formados por elementos metálicos y no metálicos tales como aluminio y oxígeno (alúmina), calcio y oxígeno, silicio y nitrógeno (nitruro de silicio).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79512" y="718368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entury Gothic" panose="020B0502020202020204" pitchFamily="34" charset="0"/>
              </a:rPr>
              <a:t>Por cerámico, actualmente, se entiende no solamente los materiales cerámicos tradicionales tales como hormigón, vidrio, losa cerámica y ladrillos, sino también a los más modernos, tales como materiales para láser, vidrios sensibles a la luz, materiales dieléctricos y aislantes utilizados en todos los equipos electrónicos modernos, etc.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376892"/>
            <a:ext cx="562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</a:rPr>
              <a:t>Materiales cerámicos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204864"/>
            <a:ext cx="2002625" cy="16250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609" y="2745613"/>
            <a:ext cx="2029823" cy="27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50"/>
    </mc:Choice>
    <mc:Fallback xmlns="">
      <p:transition spd="slow" advTm="1637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5576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Microestructura de los materiales cerámicos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57972"/>
            <a:ext cx="4438273" cy="47552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801" y="557972"/>
            <a:ext cx="3632252" cy="25984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176456"/>
            <a:ext cx="2881162" cy="23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97"/>
    </mc:Choice>
    <mc:Fallback xmlns="">
      <p:transition spd="slow" advTm="17629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15816" y="188640"/>
            <a:ext cx="3469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Materiales cerámicos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66507"/>
            <a:ext cx="7730398" cy="2810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476" y="3477007"/>
            <a:ext cx="1864118" cy="18045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601" y="3493209"/>
            <a:ext cx="2255716" cy="10181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" y="3493209"/>
            <a:ext cx="906362" cy="7795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317" y="3496688"/>
            <a:ext cx="2686777" cy="20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37"/>
    </mc:Choice>
    <mc:Fallback xmlns="">
      <p:transition spd="slow" advTm="1654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7544" y="332656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</a:rPr>
              <a:t>Clasificación de los materiales cerámicos</a:t>
            </a:r>
          </a:p>
          <a:p>
            <a:endParaRPr lang="es-ES" b="1" dirty="0">
              <a:latin typeface="Century Gothic" panose="020B0502020202020204" pitchFamily="34" charset="0"/>
            </a:endParaRPr>
          </a:p>
          <a:p>
            <a:endParaRPr lang="es-ES" b="1" dirty="0">
              <a:latin typeface="Century Gothic" panose="020B0502020202020204" pitchFamily="34" charset="0"/>
            </a:endParaRPr>
          </a:p>
          <a:p>
            <a:endParaRPr lang="es-ES" b="1" dirty="0">
              <a:latin typeface="Century Gothic" panose="020B0502020202020204" pitchFamily="34" charset="0"/>
            </a:endParaRPr>
          </a:p>
          <a:p>
            <a:endParaRPr lang="es-ES" b="1" dirty="0">
              <a:latin typeface="Century Gothic" panose="020B0502020202020204" pitchFamily="34" charset="0"/>
            </a:endParaRPr>
          </a:p>
          <a:p>
            <a:endParaRPr lang="es-ES" b="1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entury Gothic" panose="020B0502020202020204" pitchFamily="34" charset="0"/>
              </a:rPr>
              <a:t>Según su composición química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entury Gothic" panose="020B0502020202020204" pitchFamily="34" charset="0"/>
              </a:rPr>
              <a:t>Según su estructura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entury Gothic" panose="020B0502020202020204" pitchFamily="34" charset="0"/>
              </a:rPr>
              <a:t>Según las propiedades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entury Gothic" panose="020B0502020202020204" pitchFamily="34" charset="0"/>
              </a:rPr>
              <a:t>Según las tecnologías de fabricación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entury Gothic" panose="020B0502020202020204" pitchFamily="34" charset="0"/>
              </a:rPr>
              <a:t>Según los productos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entury Gothic" panose="020B0502020202020204" pitchFamily="34" charset="0"/>
              </a:rPr>
              <a:t>Según la función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Century Gothic" panose="020B0502020202020204" pitchFamily="34" charset="0"/>
              </a:rPr>
              <a:t>Según las aplicaciones</a:t>
            </a:r>
          </a:p>
          <a:p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29"/>
    </mc:Choice>
    <mc:Fallback xmlns="">
      <p:transition spd="slow" advTm="526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95536" y="1166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Según la composición química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07153"/>
              </p:ext>
            </p:extLst>
          </p:nvPr>
        </p:nvGraphicFramePr>
        <p:xfrm>
          <a:off x="251520" y="485964"/>
          <a:ext cx="8568952" cy="5387765"/>
        </p:xfrm>
        <a:graphic>
          <a:graphicData uri="http://schemas.openxmlformats.org/drawingml/2006/table">
            <a:tbl>
              <a:tblPr/>
              <a:tblGrid>
                <a:gridCol w="2700698">
                  <a:extLst>
                    <a:ext uri="{9D8B030D-6E8A-4147-A177-3AD203B41FA5}">
                      <a16:colId xmlns:a16="http://schemas.microsoft.com/office/drawing/2014/main" val="2955357035"/>
                    </a:ext>
                  </a:extLst>
                </a:gridCol>
                <a:gridCol w="1735366">
                  <a:extLst>
                    <a:ext uri="{9D8B030D-6E8A-4147-A177-3AD203B41FA5}">
                      <a16:colId xmlns:a16="http://schemas.microsoft.com/office/drawing/2014/main" val="4237266015"/>
                    </a:ext>
                  </a:extLst>
                </a:gridCol>
                <a:gridCol w="4132888">
                  <a:extLst>
                    <a:ext uri="{9D8B030D-6E8A-4147-A177-3AD203B41FA5}">
                      <a16:colId xmlns:a16="http://schemas.microsoft.com/office/drawing/2014/main" val="1576096938"/>
                    </a:ext>
                  </a:extLst>
                </a:gridCol>
              </a:tblGrid>
              <a:tr h="243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Componentes Principales</a:t>
                      </a:r>
                      <a:endParaRPr kumimoji="0" lang="es-E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Tipos</a:t>
                      </a:r>
                      <a:endParaRPr kumimoji="0" lang="es-E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Ejemplos</a:t>
                      </a:r>
                      <a:endParaRPr kumimoji="0" lang="es-E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953183"/>
                  </a:ext>
                </a:extLst>
              </a:tr>
              <a:tr h="92549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Óxidos ( oxígeno + otro elemento)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Silicatos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Puros: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SiO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(sílice),cristalina o vítrea. Hay  tres formas cristalinas: cuarzo, 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cristobalita,y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tridimita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; las dos primeras son las más comunes.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 forma vítrea se llama incorrectamente “cuarzo fundido”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537961"/>
                  </a:ext>
                </a:extLst>
              </a:tr>
              <a:tr h="405918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Parcialmente Sustituido: aluminosilicatos (SiO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Al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otros óxidos); </a:t>
                      </a:r>
                      <a:r>
                        <a:rPr kumimoji="0" 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son las cerámicas tradicionales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960276"/>
                  </a:ext>
                </a:extLst>
              </a:tr>
              <a:tr h="730652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silicatos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MgO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ZrO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,TiO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BaO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Cr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UO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GeO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WO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,etc. Puros o parcialmente sustituidos, por ej. las “ferritas” como NiFe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etc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sales como CaSO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(yeso), etc. 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3168262"/>
                  </a:ext>
                </a:extLst>
              </a:tr>
              <a:tr h="40591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óxidos (no metal + otro elemento)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Monoelementales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 (grafito); S (azufre cristalino o vítreo). En la práctica se exceptúan al Si, al que se lo considera “metálico”.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135025"/>
                  </a:ext>
                </a:extLst>
              </a:tr>
              <a:tr h="160743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Binarios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Carburos (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SiC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B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WC, etc.)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Boruros (ZrB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etc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Nitruros (BN , Si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Fosfuros (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AlP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Siliciuros (MoSi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Calcogenuros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(S + otro elemento)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Halogenuros (F, Cl, Br o I + otro elemento)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Arseniuros (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GaAs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4922"/>
                  </a:ext>
                </a:extLst>
              </a:tr>
              <a:tr h="568285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Ternario, etc.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Los anteriores, parcialmente sustituidos por otros elementos y  también mezclas de óxidos y no óxidos como como el “</a:t>
                      </a:r>
                      <a:r>
                        <a:rPr kumimoji="0" lang="es-ES_tradnl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Sialon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” (Si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Al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s-ES_tradnl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DDF3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7A8D99"/>
                              </a:outerShdw>
                            </a:cont>
                            <a:effect ref="fillLine"/>
                          </a:effectDag>
                          <a:latin typeface="Arial" charset="0"/>
                        </a:rPr>
                        <a:t>3</a:t>
                      </a:r>
                      <a:r>
                        <a:rPr kumimoji="0" 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).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35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7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37"/>
    </mc:Choice>
    <mc:Fallback xmlns="">
      <p:transition spd="slow" advTm="21553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67544" y="49257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Según la microestructura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2161" y="252339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Según las propiedades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51" y="4326515"/>
            <a:ext cx="1183828" cy="11838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36260" y="285583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Clasificación basada en la porosidad y el color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16" y="3243284"/>
            <a:ext cx="1233488" cy="9239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951" y="4452085"/>
            <a:ext cx="1364182" cy="10887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223" y="3243284"/>
            <a:ext cx="1315258" cy="11118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525" y="3206431"/>
            <a:ext cx="1570286" cy="137974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087" y="3606672"/>
            <a:ext cx="1518713" cy="15187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3266" y="3210233"/>
            <a:ext cx="1618115" cy="11557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0183" y="4452086"/>
            <a:ext cx="1096234" cy="1096234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147153" y="339300"/>
            <a:ext cx="3606372" cy="2165477"/>
            <a:chOff x="458794" y="442269"/>
            <a:chExt cx="3705775" cy="209078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794" y="442269"/>
              <a:ext cx="3705775" cy="1711165"/>
            </a:xfrm>
            <a:prstGeom prst="rect">
              <a:avLst/>
            </a:prstGeom>
          </p:spPr>
        </p:pic>
        <p:sp>
          <p:nvSpPr>
            <p:cNvPr id="7" name="Abrir llave 6"/>
            <p:cNvSpPr/>
            <p:nvPr/>
          </p:nvSpPr>
          <p:spPr>
            <a:xfrm>
              <a:off x="1403648" y="908720"/>
              <a:ext cx="72008" cy="161467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604949" y="2256055"/>
              <a:ext cx="24629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 err="1">
                  <a:latin typeface="Century Gothic" panose="020B0502020202020204" pitchFamily="34" charset="0"/>
                </a:rPr>
                <a:t>vitrocerámicos</a:t>
              </a:r>
              <a:endParaRPr lang="en-US" sz="12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3525" y="454260"/>
            <a:ext cx="1533709" cy="162166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4158" y="488001"/>
            <a:ext cx="1537779" cy="15879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7867" y="469520"/>
            <a:ext cx="1950983" cy="11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27"/>
    </mc:Choice>
    <mc:Fallback xmlns="">
      <p:transition spd="slow" advTm="2214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1520" y="1166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Según las tecnologías de fabricación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1520" y="62068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Hace referencia al proceso de conformado</a:t>
            </a:r>
          </a:p>
          <a:p>
            <a:r>
              <a:rPr lang="es-ES" dirty="0">
                <a:latin typeface="Century Gothic" panose="020B0502020202020204" pitchFamily="34" charset="0"/>
              </a:rPr>
              <a:t>Ejemplos: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</a:rPr>
              <a:t>Refractarios: </a:t>
            </a:r>
            <a:r>
              <a:rPr lang="es-ES" dirty="0" err="1">
                <a:latin typeface="Century Gothic" panose="020B0502020202020204" pitchFamily="34" charset="0"/>
              </a:rPr>
              <a:t>electrofundidos</a:t>
            </a:r>
            <a:r>
              <a:rPr lang="es-ES" dirty="0">
                <a:latin typeface="Century Gothic" panose="020B0502020202020204" pitchFamily="34" charset="0"/>
              </a:rPr>
              <a:t>, proyectados,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577763"/>
            <a:ext cx="1584176" cy="15841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552" y="1521998"/>
            <a:ext cx="1296143" cy="15130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395" y="1509941"/>
            <a:ext cx="2202664" cy="165199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84311" y="3213552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</a:rPr>
              <a:t>Vidrios: soplados, estirados, prensados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08" y="3550448"/>
            <a:ext cx="1905000" cy="23812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487" y="3715484"/>
            <a:ext cx="3345993" cy="18737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3736188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2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1"/>
    </mc:Choice>
    <mc:Fallback xmlns="">
      <p:transition spd="slow" advTm="509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9552" y="33265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Según los productos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21118" y="673535"/>
            <a:ext cx="815533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sz="1600" dirty="0">
                <a:latin typeface="Century Gothic" panose="020B0502020202020204" pitchFamily="34" charset="0"/>
              </a:rPr>
              <a:t>Por rama de la industria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entury Gothic" panose="020B0502020202020204" pitchFamily="34" charset="0"/>
              </a:rPr>
              <a:t>Para productos de aplicaciones específicas de uso no masivo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63602" y="303819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Clasificación según la función</a:t>
            </a:r>
            <a:endParaRPr lang="en-US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6430" y="3429000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entury Gothic" panose="020B0502020202020204" pitchFamily="34" charset="0"/>
              </a:rPr>
              <a:t>Eléctrica y electronica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entury Gothic" panose="020B0502020202020204" pitchFamily="34" charset="0"/>
              </a:rPr>
              <a:t>Magnética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entury Gothic" panose="020B0502020202020204" pitchFamily="34" charset="0"/>
              </a:rPr>
              <a:t>Óptica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entury Gothic" panose="020B0502020202020204" pitchFamily="34" charset="0"/>
              </a:rPr>
              <a:t>Química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entury Gothic" panose="020B0502020202020204" pitchFamily="34" charset="0"/>
              </a:rPr>
              <a:t>Térmica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entury Gothic" panose="020B0502020202020204" pitchFamily="34" charset="0"/>
              </a:rPr>
              <a:t>Mecánica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entury Gothic" panose="020B0502020202020204" pitchFamily="34" charset="0"/>
              </a:rPr>
              <a:t>Nuclear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entury Gothic" panose="020B0502020202020204" pitchFamily="34" charset="0"/>
              </a:rPr>
              <a:t>Biológica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28153"/>
            <a:ext cx="2095500" cy="15716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357696"/>
            <a:ext cx="2095500" cy="15716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127" y="1357695"/>
            <a:ext cx="2095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55"/>
    </mc:Choice>
    <mc:Fallback xmlns="">
      <p:transition spd="slow" advTm="145255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 principal</Template>
  <TotalTime>4486</TotalTime>
  <Words>698</Words>
  <Application>Microsoft Office PowerPoint</Application>
  <PresentationFormat>Presentación en pantalla (4:3)</PresentationFormat>
  <Paragraphs>98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Impact</vt:lpstr>
      <vt:lpstr>Wingdings</vt:lpstr>
      <vt:lpstr>Evento principal</vt:lpstr>
      <vt:lpstr>Materiales Cerámicos PARTE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Teresa</dc:creator>
  <cp:lastModifiedBy>tessantequera@gmail.com</cp:lastModifiedBy>
  <cp:revision>161</cp:revision>
  <dcterms:created xsi:type="dcterms:W3CDTF">2012-05-12T23:02:46Z</dcterms:created>
  <dcterms:modified xsi:type="dcterms:W3CDTF">2025-10-02T01:52:41Z</dcterms:modified>
</cp:coreProperties>
</file>