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9" r:id="rId2"/>
    <p:sldId id="295" r:id="rId3"/>
    <p:sldId id="286" r:id="rId4"/>
    <p:sldId id="296" r:id="rId5"/>
    <p:sldId id="297" r:id="rId6"/>
    <p:sldId id="298" r:id="rId7"/>
    <p:sldId id="287" r:id="rId8"/>
    <p:sldId id="300" r:id="rId9"/>
    <p:sldId id="301" r:id="rId10"/>
    <p:sldId id="299" r:id="rId11"/>
    <p:sldId id="304" r:id="rId12"/>
    <p:sldId id="307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6BDA7DC-7A39-4ADA-860E-9710CCC1978F}">
          <p14:sldIdLst>
            <p14:sldId id="309"/>
            <p14:sldId id="295"/>
            <p14:sldId id="286"/>
            <p14:sldId id="296"/>
            <p14:sldId id="297"/>
            <p14:sldId id="298"/>
            <p14:sldId id="287"/>
            <p14:sldId id="300"/>
            <p14:sldId id="301"/>
            <p14:sldId id="299"/>
            <p14:sldId id="304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FF99"/>
    <a:srgbClr val="FF9900"/>
    <a:srgbClr val="FFFF66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7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547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64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06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272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60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8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47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86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46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17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14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74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08104C7-2F15-B782-BAB4-8F1B865B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35" y="1340768"/>
            <a:ext cx="8429685" cy="511254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879" y="116632"/>
            <a:ext cx="8630241" cy="1350880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chemeClr val="bg1"/>
                </a:solidFill>
              </a:rPr>
              <a:t>FORMAS BIOLÓGICAS (BIOTIPOS) DE LAS PLANTAS Y</a:t>
            </a:r>
            <a:br>
              <a:rPr lang="es-AR" sz="3200" b="1" dirty="0">
                <a:solidFill>
                  <a:schemeClr val="bg1"/>
                </a:solidFill>
              </a:rPr>
            </a:br>
            <a:r>
              <a:rPr lang="es-AR" sz="3200" b="1" dirty="0">
                <a:solidFill>
                  <a:schemeClr val="bg1"/>
                </a:solidFill>
              </a:rPr>
              <a:t>EL SISTEMA DE CLASIFICACIÓN DE RAUNKIAER</a:t>
            </a:r>
            <a:endParaRPr lang="es-AR" sz="3200" dirty="0">
              <a:solidFill>
                <a:schemeClr val="bg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EE0309D-BD8E-CE02-B715-0F9503092B47}"/>
              </a:ext>
            </a:extLst>
          </p:cNvPr>
          <p:cNvSpPr txBox="1">
            <a:spLocks/>
          </p:cNvSpPr>
          <p:nvPr/>
        </p:nvSpPr>
        <p:spPr>
          <a:xfrm>
            <a:off x="5692012" y="5577924"/>
            <a:ext cx="3195108" cy="8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DRA. GABRIELA S. ENTROCASSI</a:t>
            </a:r>
          </a:p>
          <a:p>
            <a:r>
              <a:rPr lang="es-MX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DRA. CLAUDIA M. MARTÍN</a:t>
            </a:r>
          </a:p>
          <a:p>
            <a:r>
              <a:rPr lang="es-MX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LIC. MARÍA S. VILLALBA</a:t>
            </a:r>
            <a:endParaRPr lang="es-AR" sz="2400" b="1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669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12453" y="188640"/>
            <a:ext cx="8229600" cy="5620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>
                <a:solidFill>
                  <a:srgbClr val="FFFF99"/>
                </a:solidFill>
              </a:rPr>
              <a:t>MICROFANERÓFITOS (árboles de hasta 8 m de altura)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24744"/>
            <a:ext cx="3784568" cy="50460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55939"/>
            <a:ext cx="3761171" cy="50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8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4050450" cy="54006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512453" y="45369"/>
            <a:ext cx="8229600" cy="5620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>
                <a:solidFill>
                  <a:srgbClr val="FFFF99"/>
                </a:solidFill>
              </a:rPr>
              <a:t>MESOFANERÓFITOS (árboles de 8-30 m de altura)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603" y="1038890"/>
            <a:ext cx="4050450" cy="5400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53" y="1534906"/>
            <a:ext cx="7886683" cy="44362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1052736"/>
            <a:ext cx="7382923" cy="55371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4899" y="749952"/>
            <a:ext cx="4483857" cy="59784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576" y="1562956"/>
            <a:ext cx="6732053" cy="50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4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12453" y="45369"/>
            <a:ext cx="8229600" cy="5620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>
                <a:solidFill>
                  <a:srgbClr val="FFFF99"/>
                </a:solidFill>
              </a:rPr>
              <a:t>MEGAFANERÓFITOS (árboles de más de 30 m de altura)</a:t>
            </a:r>
          </a:p>
        </p:txBody>
      </p:sp>
      <p:pic>
        <p:nvPicPr>
          <p:cNvPr id="10242" name="Picture 2" descr="Plantarán eucaliptos en tierras del Ejército y de Ferrocarril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equoias: fotografía de Sequoia National Park, Visalia - Tripadvis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8"/>
          <a:stretch/>
        </p:blipFill>
        <p:spPr bwMode="auto">
          <a:xfrm>
            <a:off x="4289423" y="1058960"/>
            <a:ext cx="4404225" cy="53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os variedades de sequoias - Deco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47" y="1988840"/>
            <a:ext cx="7282612" cy="40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67544" y="332656"/>
            <a:ext cx="8369966" cy="63709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AR" sz="24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HEMICRIPTÓFITOS </a:t>
            </a:r>
            <a:r>
              <a:rPr lang="es-AR" sz="20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AR" sz="2000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(de </a:t>
            </a:r>
            <a:r>
              <a:rPr lang="es-AR" sz="2000" b="1" dirty="0" err="1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hemi</a:t>
            </a:r>
            <a:r>
              <a:rPr lang="es-AR" sz="2000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= mitad y </a:t>
            </a:r>
            <a:r>
              <a:rPr lang="es-AR" sz="2000" b="1" dirty="0" err="1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cryptos</a:t>
            </a:r>
            <a:r>
              <a:rPr lang="es-AR" sz="20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000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= escondido)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es-AR" sz="2000" dirty="0">
              <a:solidFill>
                <a:srgbClr val="FFFF99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AR" sz="20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Plantas cuyas yemas de renuevo se encuentran a nivel del suelo, protegidas por la hojarasca y los detritos vegetales. La parte aérea muere todos los años luego de la fructificación, y vuelven a brotar en la primavera.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AR" sz="2000" b="1" dirty="0">
              <a:solidFill>
                <a:srgbClr val="FFFF99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AR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Tipos de </a:t>
            </a:r>
            <a:r>
              <a:rPr lang="es-AR" b="1" dirty="0" err="1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Hemicriptófitos</a:t>
            </a:r>
            <a:r>
              <a:rPr lang="es-AR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AR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-Rastreros: “trébol blanco”, “frutilla”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AR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-Cespitosos: “cortadera”, “pasto puna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AR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AR" b="1" dirty="0" err="1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Arrosetados</a:t>
            </a:r>
            <a:r>
              <a:rPr lang="es-AR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“diente de león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AR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AR" b="1" dirty="0" err="1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Escapíferos</a:t>
            </a:r>
            <a:r>
              <a:rPr lang="es-AR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“lengua de vaca”, “alfalfa”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AR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-Enredaderas: “lúpulo”</a:t>
            </a:r>
            <a:endParaRPr lang="es-AR" b="1" dirty="0">
              <a:solidFill>
                <a:srgbClr val="FFFF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03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buscador.floraargentina.edu.ar/storage/midsize/Glandularia%20peruviana%20Greppi%201174.mi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2" t="-589" r="832" b="9179"/>
          <a:stretch/>
        </p:blipFill>
        <p:spPr bwMode="auto">
          <a:xfrm>
            <a:off x="617724" y="1222823"/>
            <a:ext cx="38100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buscador.floraargentina.edu.ar/storage/midsize/Modiolastrum%20malvifolium-CL-74%20(1).mi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3" b="10888"/>
          <a:stretch/>
        </p:blipFill>
        <p:spPr bwMode="auto">
          <a:xfrm>
            <a:off x="4788024" y="1268760"/>
            <a:ext cx="3474612" cy="289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0304" cy="490066"/>
          </a:xfrm>
        </p:spPr>
        <p:txBody>
          <a:bodyPr>
            <a:normAutofit/>
          </a:bodyPr>
          <a:lstStyle/>
          <a:p>
            <a:r>
              <a:rPr lang="es-AR" sz="2000" b="1" dirty="0">
                <a:solidFill>
                  <a:srgbClr val="FFFF99"/>
                </a:solidFill>
              </a:rPr>
              <a:t>HEMICRIPTÓFITOS RASTEROS</a:t>
            </a:r>
          </a:p>
        </p:txBody>
      </p:sp>
      <p:sp>
        <p:nvSpPr>
          <p:cNvPr id="4" name="AutoShape 2" descr="Cesped Trebol Frutilla Común Semillera Guasch - Belagro Ciu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5" name="AutoShape 4" descr="Cesped Trebol Frutilla Común Semillera Guasch - Belagro Ciud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0" name="Picture 6" descr="GuaschSemillas®-Pasturas-Treboles-Trébol Blanco-El Lucero MAG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42" b="9249"/>
          <a:stretch/>
        </p:blipFill>
        <p:spPr bwMode="auto">
          <a:xfrm>
            <a:off x="3347864" y="3059027"/>
            <a:ext cx="5424537" cy="34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lanta de frutilla con fresas maduras y sin romper creciendo en un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3"/>
          <a:stretch/>
        </p:blipFill>
        <p:spPr bwMode="auto">
          <a:xfrm>
            <a:off x="612774" y="3059027"/>
            <a:ext cx="5322721" cy="348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9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uscador.floraargentina.edu.ar/storage/midsize/Pappostipa%20frigida%20var.%20frigida-FOZ-12081%20(2).mi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" b="4647"/>
          <a:stretch/>
        </p:blipFill>
        <p:spPr bwMode="auto">
          <a:xfrm>
            <a:off x="467544" y="1340768"/>
            <a:ext cx="3739046" cy="256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buscador.floraargentina.edu.ar/storage/midsize/Pappostipa%20vaginata-Foto%20Prina.mi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8"/>
          <a:stretch/>
        </p:blipFill>
        <p:spPr bwMode="auto">
          <a:xfrm>
            <a:off x="1187624" y="3356992"/>
            <a:ext cx="38100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79512" y="332656"/>
            <a:ext cx="3600400" cy="8009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000" b="1" dirty="0">
                <a:solidFill>
                  <a:srgbClr val="FFFF99"/>
                </a:solidFill>
              </a:rPr>
              <a:t>HEMICRIPTÓFITOS CESPITOSOS</a:t>
            </a:r>
          </a:p>
        </p:txBody>
      </p:sp>
      <p:pic>
        <p:nvPicPr>
          <p:cNvPr id="2050" name="Picture 2" descr="http://buscador.floraargentina.edu.ar/storage/midsize/Cortaderia%20jubata-FOZ-13033%20(2).m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3851"/>
            <a:ext cx="3240360" cy="50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73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/>
          </p:cNvSpPr>
          <p:nvPr/>
        </p:nvSpPr>
        <p:spPr>
          <a:xfrm>
            <a:off x="1448714" y="407946"/>
            <a:ext cx="6507830" cy="49006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000" b="1" dirty="0">
                <a:solidFill>
                  <a:srgbClr val="FFFF99"/>
                </a:solidFill>
              </a:rPr>
              <a:t>HEMICRIPTÓFITOS ESCAPÍFEROS, ARROSETADOS y ENREDADERAS </a:t>
            </a:r>
          </a:p>
        </p:txBody>
      </p:sp>
      <p:pic>
        <p:nvPicPr>
          <p:cNvPr id="3076" name="Picture 4" descr="Vista general en fructifica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649796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lantas Medicinales del Perú: La Alfal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634" y="1268760"/>
            <a:ext cx="5827734" cy="320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lantago Major, propiedades y us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93" y="3312022"/>
            <a:ext cx="4331865" cy="324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lores Amarillas Primer Plano De Taraxacum Officinale De Diente D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78" y="3703340"/>
            <a:ext cx="3568713" cy="285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ómo se cultiva el lúpulo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15" y="2838204"/>
            <a:ext cx="4356227" cy="32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37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536" y="620688"/>
            <a:ext cx="8424936" cy="563231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AR" sz="24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CAMÉFITOS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AR" sz="2400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(de </a:t>
            </a:r>
            <a:r>
              <a:rPr lang="es-AR" sz="2400" b="1" dirty="0" err="1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chamae</a:t>
            </a:r>
            <a:r>
              <a:rPr lang="es-AR" sz="2400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= a tierra)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Plantas con la parte inferior leñosa (lignificada) y persistente, cuyas yemas de renuevo se encuentran próximas al nivel del suelo, a menos de 25-30 cm.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AR" sz="2400" b="1" dirty="0">
              <a:solidFill>
                <a:srgbClr val="FFFF99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Son los arbustos bajos o en cojín y los denominados “</a:t>
            </a:r>
            <a:r>
              <a:rPr lang="es-AR" sz="2400" b="1" dirty="0" err="1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sufrútices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s-AR" sz="2400" b="1" u="sng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que poseen yemas a poca altura de las que nacen ramas de duración anual que llevan las hojas y las flores.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AR" sz="2400" dirty="0">
              <a:solidFill>
                <a:srgbClr val="FFFF99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51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2453" y="188640"/>
            <a:ext cx="8229600" cy="562074"/>
          </a:xfrm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rgbClr val="FFFF99"/>
                </a:solidFill>
              </a:rPr>
              <a:t>CAMÉFITOS</a:t>
            </a:r>
          </a:p>
        </p:txBody>
      </p:sp>
      <p:pic>
        <p:nvPicPr>
          <p:cNvPr id="5124" name="Picture 4" descr="http://buscador.floraargentina.edu.ar/storage/midsize/Senecio%20haenkei-FOZ-11149%20(1).mi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6"/>
          <a:stretch/>
        </p:blipFill>
        <p:spPr bwMode="auto">
          <a:xfrm>
            <a:off x="539552" y="1196752"/>
            <a:ext cx="38100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buscador.floraargentina.edu.ar/storage/midsize/Ephedra%20rupestris-FOZ-13576%20(1).mi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2" b="10384"/>
          <a:stretch/>
        </p:blipFill>
        <p:spPr bwMode="auto">
          <a:xfrm>
            <a:off x="4642389" y="1196752"/>
            <a:ext cx="3975965" cy="32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buscador.floraargentina.edu.ar/storage/midsize/Azorella%20compacta-CZ-779%20(1).mi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0"/>
          <a:stretch/>
        </p:blipFill>
        <p:spPr bwMode="auto">
          <a:xfrm>
            <a:off x="251520" y="3717032"/>
            <a:ext cx="5112568" cy="267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ipos de raic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21" y="3681054"/>
            <a:ext cx="3980770" cy="287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millo Planta Flores - Foto gratis e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33" y="2236680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1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7544" y="404664"/>
            <a:ext cx="8424936" cy="563231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AR" sz="24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FANERÓFITOS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(de </a:t>
            </a:r>
            <a:r>
              <a:rPr lang="es-AR" sz="2400" b="1" dirty="0" err="1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phaneros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s-AR" sz="2400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visible y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 err="1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phyton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s-AR" sz="2400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vegetal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Plantas cuyas yemas de renuevo se elevan a más de 30 cm del suelo. </a:t>
            </a:r>
            <a:endParaRPr lang="es-AR" sz="2400" b="1" dirty="0">
              <a:solidFill>
                <a:srgbClr val="FFFF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acuerdo a su talla se dividen en las siguientes categorías:</a:t>
            </a:r>
            <a:endParaRPr lang="es-AR" sz="2400" b="1" dirty="0">
              <a:solidFill>
                <a:srgbClr val="FFFF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AR" sz="2400" b="1" dirty="0" err="1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Nanofanerófitos</a:t>
            </a:r>
            <a:r>
              <a:rPr lang="es-AR" sz="24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Son los </a:t>
            </a:r>
            <a:r>
              <a:rPr lang="es-AR" sz="2400" b="1" dirty="0">
                <a:solidFill>
                  <a:srgbClr val="7030A0"/>
                </a:solidFill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arbustos,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cuyos tallos se ramifican desde su base.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AR" sz="2400" b="1" dirty="0" err="1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Microfanerófitos</a:t>
            </a:r>
            <a:r>
              <a:rPr lang="es-AR" sz="24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Árboles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hasta de </a:t>
            </a:r>
            <a:r>
              <a:rPr lang="es-AR" sz="2400" b="1" dirty="0">
                <a:solidFill>
                  <a:srgbClr val="7030A0"/>
                </a:solidFill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8 m de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altura.</a:t>
            </a:r>
            <a:endParaRPr lang="es-AR" sz="2400" b="1" dirty="0">
              <a:solidFill>
                <a:srgbClr val="FFFF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AR" sz="2400" b="1" dirty="0" err="1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Mesofanerófitos</a:t>
            </a:r>
            <a:r>
              <a:rPr lang="es-AR" sz="24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Árboles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AR" sz="2400" b="1" dirty="0">
                <a:solidFill>
                  <a:srgbClr val="7030A0"/>
                </a:solidFill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8 a 30 m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altura.</a:t>
            </a:r>
            <a:endParaRPr lang="es-AR" sz="2400" b="1" dirty="0">
              <a:solidFill>
                <a:srgbClr val="FFFF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AR" sz="2400" b="1" dirty="0" err="1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Megafanerófitos</a:t>
            </a:r>
            <a:r>
              <a:rPr lang="es-AR" sz="24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Árboles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AR" sz="2400" b="1" dirty="0">
                <a:solidFill>
                  <a:srgbClr val="7030A0"/>
                </a:solidFill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más de 30 m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altura. </a:t>
            </a:r>
            <a:endParaRPr lang="es-AR" sz="2400" b="1" dirty="0">
              <a:solidFill>
                <a:srgbClr val="FFFF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152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512453" y="188640"/>
            <a:ext cx="8229600" cy="5620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400" b="1" dirty="0">
                <a:solidFill>
                  <a:srgbClr val="FFFF99"/>
                </a:solidFill>
              </a:rPr>
              <a:t>NANOFANERÓFITOS (arbustos)</a:t>
            </a:r>
          </a:p>
        </p:txBody>
      </p:sp>
      <p:pic>
        <p:nvPicPr>
          <p:cNvPr id="5122" name="Picture 2" descr="Plantas Nativas del Perú 🥇: Tola Planta medic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5072757" cy="283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cha de Espec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25" y="980728"/>
            <a:ext cx="48768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044573"/>
            <a:ext cx="4726812" cy="35451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443" y="2071732"/>
            <a:ext cx="6023933" cy="45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</TotalTime>
  <Words>335</Words>
  <Application>Microsoft Office PowerPoint</Application>
  <PresentationFormat>Presentación en pantalla (4:3)</PresentationFormat>
  <Paragraphs>36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Wingdings</vt:lpstr>
      <vt:lpstr>Tema de Office</vt:lpstr>
      <vt:lpstr>FORMAS BIOLÓGICAS (BIOTIPOS) DE LAS PLANTAS Y EL SISTEMA DE CLASIFICACIÓN DE RAUNKIAER</vt:lpstr>
      <vt:lpstr>Presentación de PowerPoint</vt:lpstr>
      <vt:lpstr>HEMICRIPTÓFITOS RASTEROS</vt:lpstr>
      <vt:lpstr>Presentación de PowerPoint</vt:lpstr>
      <vt:lpstr>Presentación de PowerPoint</vt:lpstr>
      <vt:lpstr>Presentación de PowerPoint</vt:lpstr>
      <vt:lpstr>CAMÉFITOS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Clasificación de Raunquiaer:  Tipos Biológicos o Biotipos</dc:title>
  <dc:creator>Administrador</dc:creator>
  <cp:lastModifiedBy>Gabi Entrocassi</cp:lastModifiedBy>
  <cp:revision>216</cp:revision>
  <dcterms:created xsi:type="dcterms:W3CDTF">2016-04-11T12:07:48Z</dcterms:created>
  <dcterms:modified xsi:type="dcterms:W3CDTF">2024-04-29T12:00:39Z</dcterms:modified>
</cp:coreProperties>
</file>