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870" r:id="rId4"/>
  </p:sldMasterIdLst>
  <p:notesMasterIdLst>
    <p:notesMasterId r:id="rId36"/>
  </p:notesMasterIdLst>
  <p:handoutMasterIdLst>
    <p:handoutMasterId r:id="rId37"/>
  </p:handoutMasterIdLst>
  <p:sldIdLst>
    <p:sldId id="256" r:id="rId5"/>
    <p:sldId id="257" r:id="rId6"/>
    <p:sldId id="258" r:id="rId7"/>
    <p:sldId id="259" r:id="rId8"/>
    <p:sldId id="270" r:id="rId9"/>
    <p:sldId id="288" r:id="rId10"/>
    <p:sldId id="269" r:id="rId11"/>
    <p:sldId id="267" r:id="rId12"/>
    <p:sldId id="260" r:id="rId13"/>
    <p:sldId id="261" r:id="rId14"/>
    <p:sldId id="262" r:id="rId15"/>
    <p:sldId id="263" r:id="rId16"/>
    <p:sldId id="271" r:id="rId17"/>
    <p:sldId id="264" r:id="rId18"/>
    <p:sldId id="266" r:id="rId19"/>
    <p:sldId id="265" r:id="rId20"/>
    <p:sldId id="285" r:id="rId21"/>
    <p:sldId id="272" r:id="rId22"/>
    <p:sldId id="273" r:id="rId23"/>
    <p:sldId id="274" r:id="rId24"/>
    <p:sldId id="275" r:id="rId25"/>
    <p:sldId id="277" r:id="rId26"/>
    <p:sldId id="278" r:id="rId27"/>
    <p:sldId id="279" r:id="rId28"/>
    <p:sldId id="280" r:id="rId29"/>
    <p:sldId id="281" r:id="rId30"/>
    <p:sldId id="276" r:id="rId31"/>
    <p:sldId id="282" r:id="rId32"/>
    <p:sldId id="283" r:id="rId33"/>
    <p:sldId id="287" r:id="rId34"/>
    <p:sldId id="284"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FF1CE12-B100-0000-0000-000000000002}"/>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p:restoredTop sz="86410"/>
  </p:normalViewPr>
  <p:slideViewPr>
    <p:cSldViewPr>
      <p:cViewPr varScale="1">
        <p:scale>
          <a:sx n="59" d="100"/>
          <a:sy n="59" d="100"/>
        </p:scale>
        <p:origin x="300" y="60"/>
      </p:cViewPr>
      <p:guideLst>
        <p:guide orient="horz" pos="2160"/>
        <p:guide pos="2880"/>
      </p:guideLst>
    </p:cSldViewPr>
  </p:slideViewPr>
  <p:outlineViewPr>
    <p:cViewPr>
      <p:scale>
        <a:sx n="1" d="1"/>
        <a:sy n="1" d="1"/>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2"/>
          <p:cNvSpPr>
            <a:spLocks noGrp="1"/>
          </p:cNvSpPr>
          <p:nvPr>
            <p:ph type="hdr" sz="quarter"/>
          </p:nvPr>
        </p:nvSpPr>
        <p:spPr>
          <a:xfrm>
            <a:off x="0" y="0"/>
            <a:ext cx="2971800" cy="457200"/>
          </a:xfrm>
          <a:prstGeom prst="rect">
            <a:avLst/>
          </a:prstGeom>
        </p:spPr>
        <p:txBody>
          <a:bodyPr/>
          <a:lstStyle/>
          <a:p>
            <a:endParaRPr lang="es-ES" dirty="0"/>
          </a:p>
        </p:txBody>
      </p:sp>
      <p:sp>
        <p:nvSpPr>
          <p:cNvPr id="24" name="Rectangle 24"/>
          <p:cNvSpPr>
            <a:spLocks noGrp="1"/>
          </p:cNvSpPr>
          <p:nvPr>
            <p:ph type="dt" sz="quarter" idx="1"/>
          </p:nvPr>
        </p:nvSpPr>
        <p:spPr>
          <a:xfrm>
            <a:off x="3884613" y="0"/>
            <a:ext cx="2971800" cy="457200"/>
          </a:xfrm>
          <a:prstGeom prst="rect">
            <a:avLst/>
          </a:prstGeom>
        </p:spPr>
        <p:txBody>
          <a:bodyPr/>
          <a:lstStyle/>
          <a:p>
            <a:fld id="{A849C5AD-4428-4E9C-9C84-11B72C9365FB}" type="datetimeFigureOut">
              <a:rPr lang="es-ES" smtClean="0"/>
              <a:pPr/>
              <a:t>29/03/2023</a:t>
            </a:fld>
            <a:endParaRPr lang="es-ES" dirty="0"/>
          </a:p>
        </p:txBody>
      </p:sp>
      <p:sp>
        <p:nvSpPr>
          <p:cNvPr id="30" name="Rectangle 30"/>
          <p:cNvSpPr>
            <a:spLocks noGrp="1"/>
          </p:cNvSpPr>
          <p:nvPr>
            <p:ph type="ftr" sz="quarter" idx="2"/>
          </p:nvPr>
        </p:nvSpPr>
        <p:spPr>
          <a:xfrm>
            <a:off x="0" y="8685213"/>
            <a:ext cx="2971800" cy="457200"/>
          </a:xfrm>
          <a:prstGeom prst="rect">
            <a:avLst/>
          </a:prstGeom>
        </p:spPr>
        <p:txBody>
          <a:bodyPr/>
          <a:lstStyle/>
          <a:p>
            <a:endParaRPr lang="es-ES" dirty="0"/>
          </a:p>
        </p:txBody>
      </p:sp>
      <p:sp>
        <p:nvSpPr>
          <p:cNvPr id="18" name="Rectangle 18"/>
          <p:cNvSpPr>
            <a:spLocks noGrp="1"/>
          </p:cNvSpPr>
          <p:nvPr>
            <p:ph type="sldNum" sz="quarter" idx="3"/>
          </p:nvPr>
        </p:nvSpPr>
        <p:spPr>
          <a:xfrm>
            <a:off x="3884613" y="8685213"/>
            <a:ext cx="2971800" cy="457200"/>
          </a:xfrm>
          <a:prstGeom prst="rect">
            <a:avLst/>
          </a:prstGeom>
        </p:spPr>
        <p:txBody>
          <a:bodyPr/>
          <a:lstStyle/>
          <a:p>
            <a:fld id="{8C596567-A38F-4CEF-B37F-9B9D120D62CE}" type="slidenum">
              <a:rPr lang="es-ES" smtClean="0"/>
              <a:pPr/>
              <a:t>‹Nº›</a:t>
            </a:fld>
            <a:endParaRPr lang="es-E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4"/>
          <p:cNvSpPr>
            <a:spLocks noGrp="1"/>
          </p:cNvSpPr>
          <p:nvPr>
            <p:ph type="hdr" sz="quarter"/>
          </p:nvPr>
        </p:nvSpPr>
        <p:spPr>
          <a:xfrm>
            <a:off x="0" y="0"/>
            <a:ext cx="2971800" cy="457200"/>
          </a:xfrm>
          <a:prstGeom prst="rect">
            <a:avLst/>
          </a:prstGeom>
        </p:spPr>
        <p:txBody>
          <a:bodyPr/>
          <a:lstStyle/>
          <a:p>
            <a:endParaRPr lang="es-ES" dirty="0"/>
          </a:p>
        </p:txBody>
      </p:sp>
      <p:sp>
        <p:nvSpPr>
          <p:cNvPr id="15" name="Rectangle 15"/>
          <p:cNvSpPr>
            <a:spLocks noGrp="1"/>
          </p:cNvSpPr>
          <p:nvPr>
            <p:ph type="dt" idx="1"/>
          </p:nvPr>
        </p:nvSpPr>
        <p:spPr>
          <a:xfrm>
            <a:off x="3884613" y="0"/>
            <a:ext cx="2971800" cy="457200"/>
          </a:xfrm>
          <a:prstGeom prst="rect">
            <a:avLst/>
          </a:prstGeom>
        </p:spPr>
        <p:txBody>
          <a:bodyPr/>
          <a:lstStyle/>
          <a:p>
            <a:fld id="{D7547E60-4BE7-4E4E-9AAA-5EE35AEC995C}" type="datetimeFigureOut">
              <a:rPr lang="es-AR"/>
              <a:pPr/>
              <a:t>29/3/2023</a:t>
            </a:fld>
            <a:endParaRPr lang="es-ES" dirty="0"/>
          </a:p>
        </p:txBody>
      </p:sp>
      <p:sp>
        <p:nvSpPr>
          <p:cNvPr id="23" name="Rectangle 2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anchor="ctr"/>
          <a:lstStyle/>
          <a:p>
            <a:endParaRPr lang="es-ES" dirty="0"/>
          </a:p>
        </p:txBody>
      </p:sp>
      <p:sp>
        <p:nvSpPr>
          <p:cNvPr id="5" name="Rectangle 5"/>
          <p:cNvSpPr>
            <a:spLocks noGrp="1"/>
          </p:cNvSpPr>
          <p:nvPr>
            <p:ph type="body" sz="quarter" idx="3"/>
          </p:nvPr>
        </p:nvSpPr>
        <p:spPr>
          <a:xfrm>
            <a:off x="685800" y="4343400"/>
            <a:ext cx="5486400" cy="4114800"/>
          </a:xfrm>
          <a:prstGeom prst="rect">
            <a:avLst/>
          </a:prstGeom>
        </p:spPr>
        <p:txBody>
          <a:bodyPr/>
          <a:lstStyle/>
          <a:p>
            <a:pPr lvl="0"/>
            <a:r>
              <a:rPr lang="es-ES"/>
              <a:t>Haga clic para modificar los estilos de título del patrón</a:t>
            </a:r>
          </a:p>
          <a:p>
            <a:pPr lvl="1"/>
            <a:r>
              <a:rPr lang="es-ES"/>
              <a:t>Segundo nivel</a:t>
            </a:r>
          </a:p>
          <a:p>
            <a:pPr lvl="2"/>
            <a:r>
              <a:rPr lang="es-ES"/>
              <a:t>Tercer nivel</a:t>
            </a:r>
          </a:p>
          <a:p>
            <a:pPr lvl="3"/>
            <a:r>
              <a:rPr lang="es-ES"/>
              <a:t>Cuarto nivel</a:t>
            </a:r>
          </a:p>
          <a:p>
            <a:pPr lvl="4"/>
            <a:r>
              <a:rPr lang="es-ES"/>
              <a:t>Quinto nivel</a:t>
            </a:r>
          </a:p>
        </p:txBody>
      </p:sp>
      <p:sp>
        <p:nvSpPr>
          <p:cNvPr id="18" name="Rectangle 18"/>
          <p:cNvSpPr>
            <a:spLocks noGrp="1"/>
          </p:cNvSpPr>
          <p:nvPr>
            <p:ph type="ftr" sz="quarter" idx="4"/>
          </p:nvPr>
        </p:nvSpPr>
        <p:spPr>
          <a:xfrm>
            <a:off x="0" y="8685213"/>
            <a:ext cx="2971800" cy="457200"/>
          </a:xfrm>
          <a:prstGeom prst="rect">
            <a:avLst/>
          </a:prstGeom>
        </p:spPr>
        <p:txBody>
          <a:bodyPr/>
          <a:lstStyle/>
          <a:p>
            <a:endParaRPr lang="es-ES" dirty="0"/>
          </a:p>
        </p:txBody>
      </p:sp>
      <p:sp>
        <p:nvSpPr>
          <p:cNvPr id="28" name="Rectangle 28"/>
          <p:cNvSpPr>
            <a:spLocks noGrp="1"/>
          </p:cNvSpPr>
          <p:nvPr>
            <p:ph type="sldNum" sz="quarter" idx="5"/>
          </p:nvPr>
        </p:nvSpPr>
        <p:spPr>
          <a:xfrm>
            <a:off x="3884613" y="8685213"/>
            <a:ext cx="2971800" cy="457200"/>
          </a:xfrm>
          <a:prstGeom prst="rect">
            <a:avLst/>
          </a:prstGeom>
        </p:spPr>
        <p:txBody>
          <a:bodyPr/>
          <a:lstStyle/>
          <a:p>
            <a:fld id="{CA077768-21C8-4125-A345-258E48D2EED0}" type="slidenum">
              <a:rPr/>
              <a:pPr/>
              <a:t>‹Nº›</a:t>
            </a:fld>
            <a:endParaRPr lang="es-ES" dirty="0"/>
          </a:p>
        </p:txBody>
      </p:sp>
    </p:spTree>
  </p:cSld>
  <p:clrMap bg1="lt1" tx1="dk1" bg2="lt2" tx2="dk2" accent1="accent1" accent2="accent2" accent3="accent3" accent4="accent4" accent5="accent5" accent6="accent6" hlink="hlink" folHlink="folHlink"/>
  <p:notesStyle>
    <a:lvl1pPr marL="0" algn="l" rtl="0" latinLnBrk="0">
      <a:defRPr lang="es-ES" sz="1200" kern="1200">
        <a:solidFill>
          <a:schemeClr val="tx1"/>
        </a:solidFill>
        <a:latin typeface="+mn-lt"/>
        <a:ea typeface="+mn-ea"/>
        <a:cs typeface="+mn-cs"/>
      </a:defRPr>
    </a:lvl1pPr>
    <a:lvl2pPr marL="457200" algn="l" rtl="0">
      <a:defRPr lang="es-ES" sz="1200" kern="1200">
        <a:solidFill>
          <a:schemeClr val="tx1"/>
        </a:solidFill>
        <a:latin typeface="+mn-lt"/>
        <a:ea typeface="+mn-ea"/>
        <a:cs typeface="+mn-cs"/>
      </a:defRPr>
    </a:lvl2pPr>
    <a:lvl3pPr marL="914400" algn="l" rtl="0">
      <a:defRPr lang="es-ES" sz="1200" kern="1200">
        <a:solidFill>
          <a:schemeClr val="tx1"/>
        </a:solidFill>
        <a:latin typeface="+mn-lt"/>
        <a:ea typeface="+mn-ea"/>
        <a:cs typeface="+mn-cs"/>
      </a:defRPr>
    </a:lvl3pPr>
    <a:lvl4pPr marL="1371600" algn="l" rtl="0">
      <a:defRPr lang="es-ES" sz="1200" kern="1200">
        <a:solidFill>
          <a:schemeClr val="tx1"/>
        </a:solidFill>
        <a:latin typeface="+mn-lt"/>
        <a:ea typeface="+mn-ea"/>
        <a:cs typeface="+mn-cs"/>
      </a:defRPr>
    </a:lvl4pPr>
    <a:lvl5pPr marL="1828800" algn="l" rtl="0">
      <a:defRPr lang="es-ES" sz="1200" kern="1200">
        <a:solidFill>
          <a:schemeClr val="tx1"/>
        </a:solidFill>
        <a:latin typeface="+mn-lt"/>
        <a:ea typeface="+mn-ea"/>
        <a:cs typeface="+mn-cs"/>
      </a:defRPr>
    </a:lvl5pPr>
    <a:lvl6pPr marL="2286000" algn="l" rtl="0">
      <a:defRPr lang="es-ES" sz="1200" kern="1200">
        <a:solidFill>
          <a:schemeClr val="tx1"/>
        </a:solidFill>
        <a:latin typeface="+mn-lt"/>
        <a:ea typeface="+mn-ea"/>
        <a:cs typeface="+mn-cs"/>
      </a:defRPr>
    </a:lvl6pPr>
    <a:lvl7pPr marL="2743200" algn="l" rtl="0">
      <a:defRPr lang="es-ES" sz="1200" kern="1200">
        <a:solidFill>
          <a:schemeClr val="tx1"/>
        </a:solidFill>
        <a:latin typeface="+mn-lt"/>
        <a:ea typeface="+mn-ea"/>
        <a:cs typeface="+mn-cs"/>
      </a:defRPr>
    </a:lvl7pPr>
    <a:lvl8pPr marL="3200400" algn="l" rtl="0">
      <a:defRPr lang="es-ES" sz="1200" kern="1200">
        <a:solidFill>
          <a:schemeClr val="tx1"/>
        </a:solidFill>
        <a:latin typeface="+mn-lt"/>
        <a:ea typeface="+mn-ea"/>
        <a:cs typeface="+mn-cs"/>
      </a:defRPr>
    </a:lvl8pPr>
    <a:lvl9pPr marL="3657600" algn="l" rtl="0">
      <a:defRPr lang="es-ES"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a:t>
            </a:fld>
            <a:endParaRPr lang="es-E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12</a:t>
            </a:fld>
            <a:endParaRPr lang="es-E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13</a:t>
            </a:fld>
            <a:endParaRPr lang="es-E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14</a:t>
            </a:fld>
            <a:endParaRPr lang="es-E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15</a:t>
            </a:fld>
            <a:endParaRPr lang="es-E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16</a:t>
            </a:fld>
            <a:endParaRPr lang="es-E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17</a:t>
            </a:fld>
            <a:endParaRPr lang="es-E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18</a:t>
            </a:fld>
            <a:endParaRPr lang="es-E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19</a:t>
            </a:fld>
            <a:endParaRPr lang="es-E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20</a:t>
            </a:fld>
            <a:endParaRPr lang="es-E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21</a:t>
            </a:fld>
            <a:endParaRPr lang="es-E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3</a:t>
            </a:fld>
            <a:endParaRPr lang="es-E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22</a:t>
            </a:fld>
            <a:endParaRPr lang="es-E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23</a:t>
            </a:fld>
            <a:endParaRPr lang="es-E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24</a:t>
            </a:fld>
            <a:endParaRPr lang="es-E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25</a:t>
            </a:fld>
            <a:endParaRPr lang="es-E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26</a:t>
            </a:fld>
            <a:endParaRPr lang="es-E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27</a:t>
            </a:fld>
            <a:endParaRPr lang="es-E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28</a:t>
            </a:fld>
            <a:endParaRPr lang="es-E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29</a:t>
            </a:fld>
            <a:endParaRPr lang="es-E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31</a:t>
            </a:fld>
            <a:endParaRPr lang="es-E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4</a:t>
            </a:fld>
            <a:endParaRPr lang="es-E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5</a:t>
            </a:fld>
            <a:endParaRPr lang="es-E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7</a:t>
            </a:fld>
            <a:endParaRPr lang="es-E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8</a:t>
            </a:fld>
            <a:endParaRPr lang="es-E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9</a:t>
            </a:fld>
            <a:endParaRPr lang="es-E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10</a:t>
            </a:fld>
            <a:endParaRPr lang="es-E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11</a:t>
            </a:fld>
            <a:endParaRPr lang="es-E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C14FD69-4A85-4715-A222-ABB225B63BC6}" type="datetimeFigureOut">
              <a:rPr lang="es-ES" smtClean="0"/>
              <a:pPr/>
              <a:t>29/03/2023</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pPr algn="r"/>
            <a:fld id="{D4C49B74-5DB2-4B03-B1D2-7F6A3C51C318}" type="slidenum">
              <a:rPr lang="es-ES" smtClean="0"/>
              <a:pPr algn="r"/>
              <a:t>‹Nº›</a:t>
            </a:fld>
            <a:endParaRPr lang="es-ES" dirty="0"/>
          </a:p>
        </p:txBody>
      </p:sp>
    </p:spTree>
    <p:extLst>
      <p:ext uri="{BB962C8B-B14F-4D97-AF65-F5344CB8AC3E}">
        <p14:creationId xmlns:p14="http://schemas.microsoft.com/office/powerpoint/2010/main" val="4137920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C14FD69-4A85-4715-A222-ABB225B63BC6}" type="datetimeFigureOut">
              <a:rPr lang="es-ES" smtClean="0"/>
              <a:pPr/>
              <a:t>29/03/2023</a:t>
            </a:fld>
            <a:endParaRPr lang="es-ES" sz="1000" dirty="0"/>
          </a:p>
        </p:txBody>
      </p:sp>
      <p:sp>
        <p:nvSpPr>
          <p:cNvPr id="5" name="Footer Placeholder 4"/>
          <p:cNvSpPr>
            <a:spLocks noGrp="1"/>
          </p:cNvSpPr>
          <p:nvPr>
            <p:ph type="ftr" sz="quarter" idx="11"/>
          </p:nvPr>
        </p:nvSpPr>
        <p:spPr/>
        <p:txBody>
          <a:bodyPr/>
          <a:lstStyle/>
          <a:p>
            <a:pPr algn="ctr"/>
            <a:endParaRPr lang="es-ES" sz="1000" dirty="0"/>
          </a:p>
        </p:txBody>
      </p:sp>
      <p:sp>
        <p:nvSpPr>
          <p:cNvPr id="6" name="Slide Number Placeholder 5"/>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Tree>
    <p:extLst>
      <p:ext uri="{BB962C8B-B14F-4D97-AF65-F5344CB8AC3E}">
        <p14:creationId xmlns:p14="http://schemas.microsoft.com/office/powerpoint/2010/main" val="2332499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C14FD69-4A85-4715-A222-ABB225B63BC6}" type="datetimeFigureOut">
              <a:rPr lang="es-ES" smtClean="0"/>
              <a:pPr/>
              <a:t>29/03/2023</a:t>
            </a:fld>
            <a:endParaRPr lang="es-ES" sz="1000" dirty="0"/>
          </a:p>
        </p:txBody>
      </p:sp>
      <p:sp>
        <p:nvSpPr>
          <p:cNvPr id="5" name="Footer Placeholder 4"/>
          <p:cNvSpPr>
            <a:spLocks noGrp="1"/>
          </p:cNvSpPr>
          <p:nvPr>
            <p:ph type="ftr" sz="quarter" idx="11"/>
          </p:nvPr>
        </p:nvSpPr>
        <p:spPr/>
        <p:txBody>
          <a:bodyPr/>
          <a:lstStyle/>
          <a:p>
            <a:pPr algn="ctr"/>
            <a:endParaRPr lang="es-ES" sz="1000" dirty="0"/>
          </a:p>
        </p:txBody>
      </p:sp>
      <p:sp>
        <p:nvSpPr>
          <p:cNvPr id="6" name="Slide Number Placeholder 5"/>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Tree>
    <p:extLst>
      <p:ext uri="{BB962C8B-B14F-4D97-AF65-F5344CB8AC3E}">
        <p14:creationId xmlns:p14="http://schemas.microsoft.com/office/powerpoint/2010/main" val="1842905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C14FD69-4A85-4715-A222-ABB225B63BC6}" type="datetimeFigureOut">
              <a:rPr lang="es-ES" smtClean="0"/>
              <a:pPr/>
              <a:t>29/03/2023</a:t>
            </a:fld>
            <a:endParaRPr lang="es-ES" sz="1000" dirty="0"/>
          </a:p>
        </p:txBody>
      </p:sp>
      <p:sp>
        <p:nvSpPr>
          <p:cNvPr id="5" name="Footer Placeholder 4"/>
          <p:cNvSpPr>
            <a:spLocks noGrp="1"/>
          </p:cNvSpPr>
          <p:nvPr>
            <p:ph type="ftr" sz="quarter" idx="11"/>
          </p:nvPr>
        </p:nvSpPr>
        <p:spPr/>
        <p:txBody>
          <a:bodyPr/>
          <a:lstStyle/>
          <a:p>
            <a:pPr algn="ctr"/>
            <a:endParaRPr lang="es-ES" sz="1000" dirty="0"/>
          </a:p>
        </p:txBody>
      </p:sp>
      <p:sp>
        <p:nvSpPr>
          <p:cNvPr id="6" name="Slide Number Placeholder 5"/>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Tree>
    <p:extLst>
      <p:ext uri="{BB962C8B-B14F-4D97-AF65-F5344CB8AC3E}">
        <p14:creationId xmlns:p14="http://schemas.microsoft.com/office/powerpoint/2010/main" val="895602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C14FD69-4A85-4715-A222-ABB225B63BC6}" type="datetimeFigureOut">
              <a:rPr lang="es-ES" smtClean="0"/>
              <a:pPr/>
              <a:t>29/03/2023</a:t>
            </a:fld>
            <a:endParaRPr lang="es-ES" sz="1000" dirty="0"/>
          </a:p>
        </p:txBody>
      </p:sp>
      <p:sp>
        <p:nvSpPr>
          <p:cNvPr id="5" name="Footer Placeholder 4"/>
          <p:cNvSpPr>
            <a:spLocks noGrp="1"/>
          </p:cNvSpPr>
          <p:nvPr>
            <p:ph type="ftr" sz="quarter" idx="11"/>
          </p:nvPr>
        </p:nvSpPr>
        <p:spPr/>
        <p:txBody>
          <a:bodyPr/>
          <a:lstStyle/>
          <a:p>
            <a:pPr algn="ctr"/>
            <a:endParaRPr lang="es-ES" sz="1000" dirty="0"/>
          </a:p>
        </p:txBody>
      </p:sp>
      <p:sp>
        <p:nvSpPr>
          <p:cNvPr id="6" name="Slide Number Placeholder 5"/>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Tree>
    <p:extLst>
      <p:ext uri="{BB962C8B-B14F-4D97-AF65-F5344CB8AC3E}">
        <p14:creationId xmlns:p14="http://schemas.microsoft.com/office/powerpoint/2010/main" val="1577290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C14FD69-4A85-4715-A222-ABB225B63BC6}" type="datetimeFigureOut">
              <a:rPr lang="es-ES" smtClean="0"/>
              <a:pPr/>
              <a:t>29/03/2023</a:t>
            </a:fld>
            <a:endParaRPr lang="es-ES" sz="1000" dirty="0"/>
          </a:p>
        </p:txBody>
      </p:sp>
      <p:sp>
        <p:nvSpPr>
          <p:cNvPr id="6" name="Footer Placeholder 5"/>
          <p:cNvSpPr>
            <a:spLocks noGrp="1"/>
          </p:cNvSpPr>
          <p:nvPr>
            <p:ph type="ftr" sz="quarter" idx="11"/>
          </p:nvPr>
        </p:nvSpPr>
        <p:spPr/>
        <p:txBody>
          <a:bodyPr/>
          <a:lstStyle/>
          <a:p>
            <a:pPr algn="ctr"/>
            <a:endParaRPr lang="es-ES" sz="1000" dirty="0"/>
          </a:p>
        </p:txBody>
      </p:sp>
      <p:sp>
        <p:nvSpPr>
          <p:cNvPr id="7" name="Slide Number Placeholder 6"/>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Tree>
    <p:extLst>
      <p:ext uri="{BB962C8B-B14F-4D97-AF65-F5344CB8AC3E}">
        <p14:creationId xmlns:p14="http://schemas.microsoft.com/office/powerpoint/2010/main" val="3839506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C14FD69-4A85-4715-A222-ABB225B63BC6}" type="datetimeFigureOut">
              <a:rPr lang="es-ES" smtClean="0"/>
              <a:pPr/>
              <a:t>29/03/2023</a:t>
            </a:fld>
            <a:endParaRPr lang="es-ES" sz="1000" dirty="0"/>
          </a:p>
        </p:txBody>
      </p:sp>
      <p:sp>
        <p:nvSpPr>
          <p:cNvPr id="8" name="Footer Placeholder 7"/>
          <p:cNvSpPr>
            <a:spLocks noGrp="1"/>
          </p:cNvSpPr>
          <p:nvPr>
            <p:ph type="ftr" sz="quarter" idx="11"/>
          </p:nvPr>
        </p:nvSpPr>
        <p:spPr/>
        <p:txBody>
          <a:bodyPr/>
          <a:lstStyle/>
          <a:p>
            <a:pPr algn="ctr"/>
            <a:endParaRPr lang="es-ES" sz="1000" dirty="0"/>
          </a:p>
        </p:txBody>
      </p:sp>
      <p:sp>
        <p:nvSpPr>
          <p:cNvPr id="9" name="Slide Number Placeholder 8"/>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Tree>
    <p:extLst>
      <p:ext uri="{BB962C8B-B14F-4D97-AF65-F5344CB8AC3E}">
        <p14:creationId xmlns:p14="http://schemas.microsoft.com/office/powerpoint/2010/main" val="242320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C14FD69-4A85-4715-A222-ABB225B63BC6}" type="datetimeFigureOut">
              <a:rPr lang="es-ES" smtClean="0"/>
              <a:pPr/>
              <a:t>29/03/2023</a:t>
            </a:fld>
            <a:endParaRPr lang="es-ES" sz="1000" dirty="0"/>
          </a:p>
        </p:txBody>
      </p:sp>
      <p:sp>
        <p:nvSpPr>
          <p:cNvPr id="4" name="Footer Placeholder 3"/>
          <p:cNvSpPr>
            <a:spLocks noGrp="1"/>
          </p:cNvSpPr>
          <p:nvPr>
            <p:ph type="ftr" sz="quarter" idx="11"/>
          </p:nvPr>
        </p:nvSpPr>
        <p:spPr/>
        <p:txBody>
          <a:bodyPr/>
          <a:lstStyle/>
          <a:p>
            <a:pPr algn="ctr"/>
            <a:endParaRPr lang="es-ES" sz="1000" dirty="0"/>
          </a:p>
        </p:txBody>
      </p:sp>
      <p:sp>
        <p:nvSpPr>
          <p:cNvPr id="5" name="Slide Number Placeholder 4"/>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Tree>
    <p:extLst>
      <p:ext uri="{BB962C8B-B14F-4D97-AF65-F5344CB8AC3E}">
        <p14:creationId xmlns:p14="http://schemas.microsoft.com/office/powerpoint/2010/main" val="2074391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14FD69-4A85-4715-A222-ABB225B63BC6}" type="datetimeFigureOut">
              <a:rPr lang="es-ES" smtClean="0"/>
              <a:pPr/>
              <a:t>29/03/2023</a:t>
            </a:fld>
            <a:endParaRPr lang="es-ES" dirty="0"/>
          </a:p>
        </p:txBody>
      </p:sp>
      <p:sp>
        <p:nvSpPr>
          <p:cNvPr id="3" name="Footer Placeholder 2"/>
          <p:cNvSpPr>
            <a:spLocks noGrp="1"/>
          </p:cNvSpPr>
          <p:nvPr>
            <p:ph type="ftr" sz="quarter" idx="11"/>
          </p:nvPr>
        </p:nvSpPr>
        <p:spPr/>
        <p:txBody>
          <a:bodyPr/>
          <a:lstStyle/>
          <a:p>
            <a:endParaRPr lang="es-ES" dirty="0"/>
          </a:p>
        </p:txBody>
      </p:sp>
      <p:sp>
        <p:nvSpPr>
          <p:cNvPr id="4" name="Slide Number Placeholder 3"/>
          <p:cNvSpPr>
            <a:spLocks noGrp="1"/>
          </p:cNvSpPr>
          <p:nvPr>
            <p:ph type="sldNum" sz="quarter" idx="12"/>
          </p:nvPr>
        </p:nvSpPr>
        <p:spPr/>
        <p:txBody>
          <a:bodyPr/>
          <a:lstStyle/>
          <a:p>
            <a:pPr algn="r"/>
            <a:fld id="{D4C49B74-5DB2-4B03-B1D2-7F6A3C51C318}" type="slidenum">
              <a:rPr lang="es-ES" smtClean="0"/>
              <a:pPr algn="r"/>
              <a:t>‹Nº›</a:t>
            </a:fld>
            <a:endParaRPr lang="es-ES" dirty="0"/>
          </a:p>
        </p:txBody>
      </p:sp>
    </p:spTree>
    <p:extLst>
      <p:ext uri="{BB962C8B-B14F-4D97-AF65-F5344CB8AC3E}">
        <p14:creationId xmlns:p14="http://schemas.microsoft.com/office/powerpoint/2010/main" val="1195147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C14FD69-4A85-4715-A222-ABB225B63BC6}" type="datetimeFigureOut">
              <a:rPr lang="es-ES" smtClean="0"/>
              <a:pPr/>
              <a:t>29/03/2023</a:t>
            </a:fld>
            <a:endParaRPr lang="es-ES" sz="1000" dirty="0"/>
          </a:p>
        </p:txBody>
      </p:sp>
      <p:sp>
        <p:nvSpPr>
          <p:cNvPr id="6" name="Footer Placeholder 5"/>
          <p:cNvSpPr>
            <a:spLocks noGrp="1"/>
          </p:cNvSpPr>
          <p:nvPr>
            <p:ph type="ftr" sz="quarter" idx="11"/>
          </p:nvPr>
        </p:nvSpPr>
        <p:spPr/>
        <p:txBody>
          <a:bodyPr/>
          <a:lstStyle/>
          <a:p>
            <a:pPr algn="ctr"/>
            <a:endParaRPr lang="es-ES" sz="1000" dirty="0"/>
          </a:p>
        </p:txBody>
      </p:sp>
      <p:sp>
        <p:nvSpPr>
          <p:cNvPr id="7" name="Slide Number Placeholder 6"/>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Tree>
    <p:extLst>
      <p:ext uri="{BB962C8B-B14F-4D97-AF65-F5344CB8AC3E}">
        <p14:creationId xmlns:p14="http://schemas.microsoft.com/office/powerpoint/2010/main" val="3067407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C14FD69-4A85-4715-A222-ABB225B63BC6}" type="datetimeFigureOut">
              <a:rPr lang="es-ES" smtClean="0"/>
              <a:pPr/>
              <a:t>29/03/2023</a:t>
            </a:fld>
            <a:endParaRPr lang="es-ES" sz="1000" dirty="0"/>
          </a:p>
        </p:txBody>
      </p:sp>
      <p:sp>
        <p:nvSpPr>
          <p:cNvPr id="6" name="Footer Placeholder 5"/>
          <p:cNvSpPr>
            <a:spLocks noGrp="1"/>
          </p:cNvSpPr>
          <p:nvPr>
            <p:ph type="ftr" sz="quarter" idx="11"/>
          </p:nvPr>
        </p:nvSpPr>
        <p:spPr/>
        <p:txBody>
          <a:bodyPr/>
          <a:lstStyle/>
          <a:p>
            <a:pPr algn="ctr"/>
            <a:endParaRPr lang="es-ES" sz="1000" dirty="0"/>
          </a:p>
        </p:txBody>
      </p:sp>
      <p:sp>
        <p:nvSpPr>
          <p:cNvPr id="7" name="Slide Number Placeholder 6"/>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Tree>
    <p:extLst>
      <p:ext uri="{BB962C8B-B14F-4D97-AF65-F5344CB8AC3E}">
        <p14:creationId xmlns:p14="http://schemas.microsoft.com/office/powerpoint/2010/main" val="1635855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59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14FD69-4A85-4715-A222-ABB225B63BC6}" type="datetimeFigureOut">
              <a:rPr lang="es-ES" smtClean="0"/>
              <a:pPr/>
              <a:t>29/03/2023</a:t>
            </a:fld>
            <a:endParaRPr lang="es-ES" sz="1000"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ctr"/>
            <a:endParaRPr lang="es-ES" sz="1000"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r"/>
            <a:fld id="{D4C49B74-5DB2-4B03-B1D2-7F6A3C51C318}" type="slidenum">
              <a:rPr lang="es-ES" smtClean="0"/>
              <a:pPr algn="r"/>
              <a:t>‹Nº›</a:t>
            </a:fld>
            <a:endParaRPr lang="es-ES" sz="1000" dirty="0"/>
          </a:p>
        </p:txBody>
      </p:sp>
    </p:spTree>
    <p:extLst>
      <p:ext uri="{BB962C8B-B14F-4D97-AF65-F5344CB8AC3E}">
        <p14:creationId xmlns:p14="http://schemas.microsoft.com/office/powerpoint/2010/main" val="4172000010"/>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 Id="rId9"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83093" y="1958975"/>
            <a:ext cx="7577814" cy="1470025"/>
          </a:xfrm>
        </p:spPr>
        <p:txBody>
          <a:bodyPr>
            <a:normAutofit/>
          </a:bodyPr>
          <a:lstStyle/>
          <a:p>
            <a:pPr algn="ctr"/>
            <a:r>
              <a:rPr sz="4600" b="1" dirty="0" err="1">
                <a:latin typeface="Arial" pitchFamily="34" charset="0"/>
                <a:cs typeface="Arial" pitchFamily="34" charset="0"/>
              </a:rPr>
              <a:t>Te</a:t>
            </a:r>
            <a:r>
              <a:rPr lang="es-ES" sz="4600" b="1" dirty="0" err="1">
                <a:latin typeface="Arial" pitchFamily="34" charset="0"/>
                <a:cs typeface="Arial" pitchFamily="34" charset="0"/>
              </a:rPr>
              <a:t>oria</a:t>
            </a:r>
            <a:r>
              <a:rPr sz="4600" b="1" dirty="0">
                <a:latin typeface="Arial" pitchFamily="34" charset="0"/>
                <a:cs typeface="Arial" pitchFamily="34" charset="0"/>
              </a:rPr>
              <a:t> de la </a:t>
            </a:r>
            <a:r>
              <a:rPr sz="4600" b="1" dirty="0" err="1">
                <a:latin typeface="Arial" pitchFamily="34" charset="0"/>
                <a:cs typeface="Arial" pitchFamily="34" charset="0"/>
              </a:rPr>
              <a:t>Informacion</a:t>
            </a:r>
            <a:r>
              <a:rPr sz="4600" b="1" dirty="0">
                <a:latin typeface="Arial" pitchFamily="34" charset="0"/>
                <a:cs typeface="Arial" pitchFamily="34" charset="0"/>
              </a:rPr>
              <a:t> y la </a:t>
            </a:r>
            <a:r>
              <a:rPr sz="4600" b="1" dirty="0" err="1">
                <a:latin typeface="Arial" pitchFamily="34" charset="0"/>
                <a:cs typeface="Arial" pitchFamily="34" charset="0"/>
              </a:rPr>
              <a:t>Comunicacion</a:t>
            </a:r>
            <a:endParaRPr sz="4600" b="1" dirty="0">
              <a:latin typeface="Arial" pitchFamily="34" charset="0"/>
              <a:cs typeface="Arial" pitchFamily="34" charset="0"/>
            </a:endParaRPr>
          </a:p>
        </p:txBody>
      </p:sp>
      <p:sp>
        <p:nvSpPr>
          <p:cNvPr id="2" name="Subtitle 1"/>
          <p:cNvSpPr>
            <a:spLocks noGrp="1"/>
          </p:cNvSpPr>
          <p:nvPr>
            <p:ph type="subTitle" idx="1"/>
          </p:nvPr>
        </p:nvSpPr>
        <p:spPr>
          <a:xfrm>
            <a:off x="1428728" y="4286256"/>
            <a:ext cx="6194066" cy="925223"/>
          </a:xfrm>
        </p:spPr>
        <p:txBody>
          <a:bodyPr/>
          <a:lstStyle/>
          <a:p>
            <a:pPr algn="ctr"/>
            <a:r>
              <a:rPr dirty="0" err="1">
                <a:latin typeface="Arial" pitchFamily="34" charset="0"/>
                <a:cs typeface="Arial" pitchFamily="34" charset="0"/>
              </a:rPr>
              <a:t>Conceptos</a:t>
            </a:r>
            <a:r>
              <a:rPr dirty="0">
                <a:latin typeface="Arial" pitchFamily="34" charset="0"/>
                <a:cs typeface="Arial" pitchFamily="34" charset="0"/>
              </a:rPr>
              <a:t> </a:t>
            </a:r>
            <a:r>
              <a:rPr dirty="0" err="1">
                <a:latin typeface="Arial" pitchFamily="34" charset="0"/>
                <a:cs typeface="Arial" pitchFamily="34" charset="0"/>
              </a:rPr>
              <a:t>Introductorios</a:t>
            </a:r>
            <a:endParaRPr dirty="0">
              <a:latin typeface="Arial" pitchFamily="34" charset="0"/>
              <a:cs typeface="Arial" pitchFamily="34" charset="0"/>
            </a:endParaRPr>
          </a:p>
        </p:txBody>
      </p:sp>
      <p:sp>
        <p:nvSpPr>
          <p:cNvPr id="4" name="Subtitle 1"/>
          <p:cNvSpPr txBox="1">
            <a:spLocks/>
          </p:cNvSpPr>
          <p:nvPr/>
        </p:nvSpPr>
        <p:spPr>
          <a:xfrm>
            <a:off x="1404387" y="5211479"/>
            <a:ext cx="6194066" cy="925223"/>
          </a:xfrm>
          <a:prstGeom prst="rect">
            <a:avLst/>
          </a:prstGeo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8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Ing. María Aparicio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571472" y="1071546"/>
            <a:ext cx="7715304" cy="1938992"/>
          </a:xfrm>
          <a:prstGeom prst="rect">
            <a:avLst/>
          </a:prstGeom>
        </p:spPr>
        <p:txBody>
          <a:bodyPr wrap="square">
            <a:spAutoFit/>
          </a:bodyPr>
          <a:lstStyle/>
          <a:p>
            <a:pPr algn="just"/>
            <a:r>
              <a:rPr lang="es-ES" sz="2000" dirty="0">
                <a:latin typeface="Arial" pitchFamily="34" charset="0"/>
                <a:cs typeface="Arial" pitchFamily="34" charset="0"/>
              </a:rPr>
              <a:t>El desarrollo de internet ha significado que la información esté ahora en muchos sitios. Antes la información estaba concentrada, la daban los padres, los maestros, los libros. La escuela y la universidad eran los ámbitos que concentraban el conocimiento. Hoy se han roto estas barreras y con internet hay más acceso a la información.</a:t>
            </a:r>
          </a:p>
        </p:txBody>
      </p:sp>
      <p:pic>
        <p:nvPicPr>
          <p:cNvPr id="2050" name="Picture 2" descr="Redes de datos | El Maravilloso Mundo de las Redes">
            <a:extLst>
              <a:ext uri="{FF2B5EF4-FFF2-40B4-BE49-F238E27FC236}">
                <a16:creationId xmlns:a16="http://schemas.microsoft.com/office/drawing/2014/main" id="{962DDB6C-4DEC-582E-413A-953C9FF186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829" r="4276"/>
          <a:stretch/>
        </p:blipFill>
        <p:spPr bwMode="auto">
          <a:xfrm>
            <a:off x="601695" y="4172139"/>
            <a:ext cx="3552292" cy="245124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49F016EF-EBC4-6870-558F-A2DDB6AB45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7904" y="2685861"/>
            <a:ext cx="5076056" cy="21758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1"/>
          <p:cNvSpPr>
            <a:spLocks noGrp="1"/>
          </p:cNvSpPr>
          <p:nvPr>
            <p:ph type="subTitle" idx="1"/>
          </p:nvPr>
        </p:nvSpPr>
        <p:spPr>
          <a:xfrm>
            <a:off x="2428860" y="428604"/>
            <a:ext cx="4000528" cy="571504"/>
          </a:xfrm>
        </p:spPr>
        <p:txBody>
          <a:bodyPr>
            <a:normAutofit/>
          </a:bodyPr>
          <a:lstStyle/>
          <a:p>
            <a:pPr algn="ctr"/>
            <a:r>
              <a:rPr>
                <a:latin typeface="Arial" pitchFamily="34" charset="0"/>
                <a:cs typeface="Arial" pitchFamily="34" charset="0"/>
              </a:rPr>
              <a:t>Caracteristicas de las TIC ?</a:t>
            </a:r>
          </a:p>
        </p:txBody>
      </p:sp>
      <p:sp>
        <p:nvSpPr>
          <p:cNvPr id="12289" name="Rectangle 1"/>
          <p:cNvSpPr>
            <a:spLocks noChangeArrowheads="1"/>
          </p:cNvSpPr>
          <p:nvPr/>
        </p:nvSpPr>
        <p:spPr bwMode="auto">
          <a:xfrm>
            <a:off x="285720" y="1071546"/>
            <a:ext cx="8429684" cy="51706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ts val="600"/>
              </a:spcBef>
              <a:spcAft>
                <a:spcPts val="600"/>
              </a:spcAft>
              <a:buClrTx/>
              <a:buSzTx/>
              <a:buFont typeface="Arial" pitchFamily="34" charset="0"/>
              <a:buChar char="•"/>
              <a:tabLst/>
            </a:pPr>
            <a:r>
              <a:rPr kumimoji="0" lang="es-ES" sz="2000" i="0" strike="noStrike" cap="none" normalizeH="0" baseline="0" dirty="0">
                <a:ln>
                  <a:noFill/>
                </a:ln>
                <a:effectLst/>
                <a:latin typeface="Arial" pitchFamily="34" charset="0"/>
                <a:ea typeface="Calibri" pitchFamily="34" charset="0"/>
                <a:cs typeface="Arial" pitchFamily="34" charset="0"/>
              </a:rPr>
              <a:t> Carácter innovador y creativo</a:t>
            </a:r>
            <a:endParaRPr kumimoji="0" lang="es-ES" sz="2000" i="0" strike="noStrike" cap="none" normalizeH="0" baseline="0" dirty="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ts val="600"/>
              </a:spcBef>
              <a:spcAft>
                <a:spcPts val="600"/>
              </a:spcAft>
              <a:buClrTx/>
              <a:buSzTx/>
              <a:buFont typeface="Arial" pitchFamily="34" charset="0"/>
              <a:buChar char="•"/>
              <a:tabLst/>
            </a:pPr>
            <a:r>
              <a:rPr kumimoji="0" lang="es-ES" sz="2000" i="0" strike="noStrike" cap="none" normalizeH="0" baseline="0" dirty="0">
                <a:ln>
                  <a:noFill/>
                </a:ln>
                <a:effectLst/>
                <a:latin typeface="Arial" pitchFamily="34" charset="0"/>
                <a:ea typeface="Calibri" pitchFamily="34" charset="0"/>
                <a:cs typeface="Arial" pitchFamily="34" charset="0"/>
              </a:rPr>
              <a:t> Mayor influencia, accesibilidad, dinamismo.</a:t>
            </a:r>
          </a:p>
          <a:p>
            <a:pPr marL="0" marR="0" lvl="0" indent="0" algn="just" defTabSz="914400" rtl="0" eaLnBrk="0" fontAlgn="base" latinLnBrk="0" hangingPunct="0">
              <a:lnSpc>
                <a:spcPct val="100000"/>
              </a:lnSpc>
              <a:spcBef>
                <a:spcPts val="600"/>
              </a:spcBef>
              <a:spcAft>
                <a:spcPts val="600"/>
              </a:spcAft>
              <a:buClrTx/>
              <a:buSzTx/>
              <a:buFont typeface="Arial" pitchFamily="34" charset="0"/>
              <a:buChar char="•"/>
              <a:tabLst/>
            </a:pPr>
            <a:r>
              <a:rPr kumimoji="0" lang="es-ES" sz="2000" i="0" strike="noStrike" cap="none" normalizeH="0" baseline="0" dirty="0">
                <a:ln>
                  <a:noFill/>
                </a:ln>
                <a:effectLst/>
                <a:latin typeface="Arial" pitchFamily="34" charset="0"/>
                <a:ea typeface="Calibri" pitchFamily="34" charset="0"/>
                <a:cs typeface="Arial" pitchFamily="34" charset="0"/>
              </a:rPr>
              <a:t> Son considerados temas de debate público y político.</a:t>
            </a:r>
          </a:p>
          <a:p>
            <a:pPr marL="0" marR="0" lvl="0" indent="0" algn="just" defTabSz="914400" rtl="0" eaLnBrk="0" fontAlgn="base" latinLnBrk="0" hangingPunct="0">
              <a:lnSpc>
                <a:spcPct val="100000"/>
              </a:lnSpc>
              <a:spcBef>
                <a:spcPts val="600"/>
              </a:spcBef>
              <a:spcAft>
                <a:spcPts val="600"/>
              </a:spcAft>
              <a:buClrTx/>
              <a:buSzTx/>
              <a:buFont typeface="Arial" pitchFamily="34" charset="0"/>
              <a:buChar char="•"/>
              <a:tabLst/>
            </a:pPr>
            <a:r>
              <a:rPr kumimoji="0" lang="es-ES" sz="2000" i="0" strike="noStrike" cap="none" normalizeH="0" baseline="0" dirty="0">
                <a:ln>
                  <a:noFill/>
                </a:ln>
                <a:effectLst/>
                <a:latin typeface="Arial" pitchFamily="34" charset="0"/>
                <a:ea typeface="Calibri" pitchFamily="34" charset="0"/>
                <a:cs typeface="Arial" pitchFamily="34" charset="0"/>
              </a:rPr>
              <a:t> Se relacionan con mayor frecuencia con Internet e informática.</a:t>
            </a:r>
            <a:endParaRPr kumimoji="0" lang="es-ES" sz="2000" i="0" strike="noStrike" cap="none" normalizeH="0" baseline="0" dirty="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ts val="600"/>
              </a:spcBef>
              <a:spcAft>
                <a:spcPts val="600"/>
              </a:spcAft>
              <a:buClrTx/>
              <a:buSzTx/>
              <a:buFont typeface="Arial" pitchFamily="34" charset="0"/>
              <a:buChar char="•"/>
              <a:tabLst/>
            </a:pPr>
            <a:r>
              <a:rPr kumimoji="0" lang="es-ES" sz="2000" i="0" strike="noStrike" cap="none" normalizeH="0" baseline="0" dirty="0">
                <a:ln>
                  <a:noFill/>
                </a:ln>
                <a:effectLst/>
                <a:latin typeface="Arial" pitchFamily="34" charset="0"/>
                <a:ea typeface="Calibri" pitchFamily="34" charset="0"/>
                <a:cs typeface="Arial" pitchFamily="34" charset="0"/>
              </a:rPr>
              <a:t> Afectan a numerosos ámbitos de las</a:t>
            </a:r>
            <a:r>
              <a:rPr kumimoji="0" lang="es-ES" sz="2000" i="0" strike="noStrike" cap="none" normalizeH="0" dirty="0">
                <a:ln>
                  <a:noFill/>
                </a:ln>
                <a:effectLst/>
                <a:latin typeface="Arial" pitchFamily="34" charset="0"/>
                <a:ea typeface="Calibri" pitchFamily="34" charset="0"/>
                <a:cs typeface="Arial" pitchFamily="34" charset="0"/>
              </a:rPr>
              <a:t> ciencias</a:t>
            </a:r>
            <a:r>
              <a:rPr kumimoji="0" lang="es-ES" sz="2000" i="0" strike="noStrike" cap="none" normalizeH="0" baseline="0" dirty="0">
                <a:ln>
                  <a:noFill/>
                </a:ln>
                <a:effectLst/>
                <a:latin typeface="Arial" pitchFamily="34" charset="0"/>
                <a:ea typeface="Calibri" pitchFamily="34" charset="0"/>
                <a:cs typeface="Arial" pitchFamily="34" charset="0"/>
              </a:rPr>
              <a:t> humanas como la sociología, teoría  de las organizaciones o la gestión, medicina, ciencias exactas, y sobre todo en las comunicaciones.</a:t>
            </a:r>
            <a:endParaRPr kumimoji="0" lang="es-ES" sz="2000" i="0" strike="noStrike" cap="none" normalizeH="0" baseline="0" dirty="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ts val="600"/>
              </a:spcBef>
              <a:spcAft>
                <a:spcPts val="600"/>
              </a:spcAft>
              <a:buClrTx/>
              <a:buSzTx/>
              <a:buFont typeface="Arial" pitchFamily="34" charset="0"/>
              <a:buChar char="•"/>
              <a:tabLst/>
            </a:pPr>
            <a:r>
              <a:rPr kumimoji="0" lang="es-ES" sz="2000" i="0" strike="noStrike" cap="none" normalizeH="0" baseline="0" dirty="0">
                <a:ln>
                  <a:noFill/>
                </a:ln>
                <a:effectLst/>
                <a:latin typeface="Arial" pitchFamily="34" charset="0"/>
                <a:ea typeface="Calibri" pitchFamily="34" charset="0"/>
                <a:cs typeface="Arial" pitchFamily="34" charset="0"/>
              </a:rPr>
              <a:t> Uso intensivo en la educación Superior (Universidades, institutos</a:t>
            </a:r>
            <a:r>
              <a:rPr kumimoji="0" lang="es-ES" sz="2000" i="0" strike="noStrike" cap="none" normalizeH="0" dirty="0">
                <a:ln>
                  <a:noFill/>
                </a:ln>
                <a:effectLst/>
                <a:latin typeface="Arial" pitchFamily="34" charset="0"/>
                <a:ea typeface="Calibri" pitchFamily="34" charset="0"/>
                <a:cs typeface="Arial" pitchFamily="34" charset="0"/>
              </a:rPr>
              <a:t> de formación</a:t>
            </a:r>
            <a:r>
              <a:rPr lang="es-ES" sz="2000" dirty="0">
                <a:latin typeface="Arial" pitchFamily="34" charset="0"/>
                <a:ea typeface="Calibri" pitchFamily="34" charset="0"/>
                <a:cs typeface="Arial" pitchFamily="34" charset="0"/>
              </a:rPr>
              <a:t>, etc.).</a:t>
            </a:r>
          </a:p>
          <a:p>
            <a:pPr marL="0" marR="0" lvl="0" indent="0" algn="just" defTabSz="914400" rtl="0" eaLnBrk="0" fontAlgn="base" latinLnBrk="0" hangingPunct="0">
              <a:lnSpc>
                <a:spcPct val="100000"/>
              </a:lnSpc>
              <a:spcBef>
                <a:spcPts val="600"/>
              </a:spcBef>
              <a:spcAft>
                <a:spcPts val="600"/>
              </a:spcAft>
              <a:buClrTx/>
              <a:buSzTx/>
              <a:buFont typeface="Arial" pitchFamily="34" charset="0"/>
              <a:buChar char="•"/>
              <a:tabLst/>
            </a:pPr>
            <a:r>
              <a:rPr kumimoji="0" lang="es-ES" sz="2000" i="0" strike="noStrike" cap="none" normalizeH="0" baseline="0" dirty="0">
                <a:ln>
                  <a:noFill/>
                </a:ln>
                <a:effectLst/>
                <a:latin typeface="Arial" pitchFamily="34" charset="0"/>
                <a:ea typeface="Calibri" pitchFamily="34" charset="0"/>
                <a:cs typeface="Arial" pitchFamily="34" charset="0"/>
              </a:rPr>
              <a:t> Constituyen medios de comunicación y adquisición de información de toda variedad, inclusive científica, es decir potencian la educación a distancia.</a:t>
            </a:r>
          </a:p>
          <a:p>
            <a:pPr marL="0" marR="0" lvl="0" indent="0" algn="just" defTabSz="914400" rtl="0" eaLnBrk="0" fontAlgn="base" latinLnBrk="0" hangingPunct="0">
              <a:lnSpc>
                <a:spcPct val="100000"/>
              </a:lnSpc>
              <a:spcBef>
                <a:spcPts val="600"/>
              </a:spcBef>
              <a:spcAft>
                <a:spcPct val="0"/>
              </a:spcAft>
              <a:buClrTx/>
              <a:buSzTx/>
              <a:tabLst/>
            </a:pPr>
            <a:endParaRPr kumimoji="0" lang="es-ES" sz="2000" i="0" strike="noStrike" cap="none" normalizeH="0" baseline="0" dirty="0">
              <a:ln>
                <a:noFill/>
              </a:ln>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1"/>
          <p:cNvSpPr>
            <a:spLocks noGrp="1"/>
          </p:cNvSpPr>
          <p:nvPr>
            <p:ph type="subTitle" idx="1"/>
          </p:nvPr>
        </p:nvSpPr>
        <p:spPr>
          <a:xfrm>
            <a:off x="2428860" y="642918"/>
            <a:ext cx="4000528" cy="571504"/>
          </a:xfrm>
        </p:spPr>
        <p:txBody>
          <a:bodyPr>
            <a:normAutofit/>
          </a:bodyPr>
          <a:lstStyle/>
          <a:p>
            <a:pPr algn="ctr"/>
            <a:r>
              <a:rPr>
                <a:latin typeface="Arial" pitchFamily="34" charset="0"/>
                <a:cs typeface="Arial" pitchFamily="34" charset="0"/>
              </a:rPr>
              <a:t>Ventajas de las TIC ?</a:t>
            </a:r>
          </a:p>
        </p:txBody>
      </p:sp>
      <p:sp>
        <p:nvSpPr>
          <p:cNvPr id="10241" name="Rectangle 1"/>
          <p:cNvSpPr>
            <a:spLocks noChangeArrowheads="1"/>
          </p:cNvSpPr>
          <p:nvPr/>
        </p:nvSpPr>
        <p:spPr bwMode="auto">
          <a:xfrm>
            <a:off x="357158" y="1571612"/>
            <a:ext cx="8501122"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ts val="600"/>
              </a:spcBef>
              <a:spcAft>
                <a:spcPts val="600"/>
              </a:spcAft>
              <a:buClrTx/>
              <a:buSzTx/>
              <a:buFont typeface="Wingdings" pitchFamily="2" charset="2"/>
              <a:buChar char="Ø"/>
              <a:tabLst/>
            </a:pPr>
            <a:r>
              <a:rPr kumimoji="0" lang="es-ES" sz="200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Desarrollo de habilidades para el uso de la tecnología. </a:t>
            </a:r>
            <a:endParaRPr kumimoji="0" lang="es-ES" sz="200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ts val="600"/>
              </a:spcBef>
              <a:spcAft>
                <a:spcPts val="600"/>
              </a:spcAft>
              <a:buClrTx/>
              <a:buSzTx/>
              <a:buFont typeface="Wingdings" pitchFamily="2" charset="2"/>
              <a:buChar char="Ø"/>
              <a:tabLst/>
            </a:pPr>
            <a:r>
              <a:rPr kumimoji="0" lang="es-ES" sz="2000" i="0" u="none" strike="noStrike" cap="none" normalizeH="0" baseline="0" dirty="0">
                <a:ln>
                  <a:noFill/>
                </a:ln>
                <a:solidFill>
                  <a:srgbClr val="000000"/>
                </a:solidFill>
                <a:effectLst/>
                <a:latin typeface="Arial" pitchFamily="34" charset="0"/>
                <a:ea typeface="Calibri" pitchFamily="34" charset="0"/>
                <a:cs typeface="Arial" pitchFamily="34" charset="0"/>
              </a:rPr>
              <a:t>Interés y motivación.</a:t>
            </a:r>
            <a:endParaRPr kumimoji="0" lang="es-ES" sz="200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ts val="600"/>
              </a:spcBef>
              <a:spcAft>
                <a:spcPts val="600"/>
              </a:spcAft>
              <a:buClrTx/>
              <a:buSzTx/>
              <a:buFont typeface="Wingdings" pitchFamily="2" charset="2"/>
              <a:buChar char="Ø"/>
              <a:tabLst/>
            </a:pPr>
            <a:r>
              <a:rPr kumimoji="0" lang="es-ES" sz="200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Acceso a gran diversidad de información. </a:t>
            </a:r>
            <a:endParaRPr kumimoji="0" lang="es-ES" sz="200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ts val="600"/>
              </a:spcBef>
              <a:spcAft>
                <a:spcPts val="600"/>
              </a:spcAft>
              <a:buClrTx/>
              <a:buSzTx/>
              <a:buFont typeface="Wingdings" pitchFamily="2" charset="2"/>
              <a:buChar char="Ø"/>
              <a:tabLst/>
            </a:pPr>
            <a:r>
              <a:rPr kumimoji="0" lang="es-ES" sz="200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Aprendizaje cooperativo. </a:t>
            </a:r>
            <a:endParaRPr kumimoji="0" lang="es-ES" sz="200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ts val="600"/>
              </a:spcBef>
              <a:spcAft>
                <a:spcPts val="600"/>
              </a:spcAft>
              <a:buClrTx/>
              <a:buSzTx/>
              <a:buFont typeface="Wingdings" pitchFamily="2" charset="2"/>
              <a:buChar char="Ø"/>
              <a:tabLst/>
            </a:pPr>
            <a:r>
              <a:rPr kumimoji="0" lang="es-ES" sz="200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Desarrollo de la iniciativa. </a:t>
            </a:r>
            <a:endParaRPr kumimoji="0" lang="es-ES" sz="200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ts val="600"/>
              </a:spcBef>
              <a:spcAft>
                <a:spcPts val="600"/>
              </a:spcAft>
              <a:buClrTx/>
              <a:buSzTx/>
              <a:buFont typeface="Wingdings" pitchFamily="2" charset="2"/>
              <a:buChar char="Ø"/>
              <a:tabLst/>
            </a:pPr>
            <a:r>
              <a:rPr kumimoji="0" lang="es-ES" sz="200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Desarrollo de la habilidad para la búsqueda y selección de información. </a:t>
            </a:r>
            <a:endParaRPr kumimoji="0" lang="es-ES" sz="200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ts val="600"/>
              </a:spcBef>
              <a:spcAft>
                <a:spcPts val="600"/>
              </a:spcAft>
              <a:buClrTx/>
              <a:buSzTx/>
              <a:buFont typeface="Wingdings" pitchFamily="2" charset="2"/>
              <a:buChar char="Ø"/>
              <a:tabLst/>
            </a:pPr>
            <a:r>
              <a:rPr kumimoji="0" lang="es-ES" sz="200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Programación del aprendizaje. </a:t>
            </a:r>
          </a:p>
          <a:p>
            <a:pPr marL="0" marR="0" lvl="0" indent="0" algn="just" defTabSz="914400" rtl="0" eaLnBrk="0" fontAlgn="base" latinLnBrk="0" hangingPunct="0">
              <a:lnSpc>
                <a:spcPct val="100000"/>
              </a:lnSpc>
              <a:spcBef>
                <a:spcPts val="600"/>
              </a:spcBef>
              <a:spcAft>
                <a:spcPts val="600"/>
              </a:spcAft>
              <a:buClrTx/>
              <a:buSzTx/>
              <a:buFont typeface="Wingdings" pitchFamily="2" charset="2"/>
              <a:buChar char="Ø"/>
              <a:tabLst/>
            </a:pPr>
            <a:r>
              <a:rPr kumimoji="0" lang="es-ES" sz="2000" i="0" u="none" strike="noStrike" cap="none" normalizeH="0" baseline="0" dirty="0">
                <a:ln>
                  <a:noFill/>
                </a:ln>
                <a:solidFill>
                  <a:schemeClr val="tx1"/>
                </a:solidFill>
                <a:effectLst/>
                <a:latin typeface="Arial" pitchFamily="34" charset="0"/>
                <a:ea typeface="Calibri" pitchFamily="34" charset="0"/>
                <a:cs typeface="Arial" pitchFamily="34" charset="0"/>
              </a:rPr>
              <a:t>Menores costos</a:t>
            </a:r>
          </a:p>
          <a:p>
            <a:pPr marL="0" marR="0" lvl="0" indent="0" algn="just" defTabSz="914400" rtl="0" eaLnBrk="0" fontAlgn="base" latinLnBrk="0" hangingPunct="0">
              <a:lnSpc>
                <a:spcPct val="100000"/>
              </a:lnSpc>
              <a:spcBef>
                <a:spcPts val="600"/>
              </a:spcBef>
              <a:spcAft>
                <a:spcPts val="600"/>
              </a:spcAft>
              <a:buClrTx/>
              <a:buSzTx/>
              <a:buFont typeface="Wingdings" pitchFamily="2" charset="2"/>
              <a:buChar char="Ø"/>
              <a:tabLst/>
            </a:pPr>
            <a:r>
              <a:rPr kumimoji="0" lang="es-ES" sz="2000" b="0" i="0" u="none" strike="noStrike" cap="none" normalizeH="0" baseline="0" dirty="0">
                <a:ln>
                  <a:noFill/>
                </a:ln>
                <a:solidFill>
                  <a:srgbClr val="000000"/>
                </a:solidFill>
                <a:effectLst/>
                <a:latin typeface="Arial" pitchFamily="34" charset="0"/>
                <a:ea typeface="Calibri" pitchFamily="34" charset="0"/>
                <a:cs typeface="Arial" pitchFamily="34" charset="0"/>
              </a:rPr>
              <a:t>Brindar grandes beneficios y adelantos.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1"/>
          <p:cNvSpPr>
            <a:spLocks noGrp="1"/>
          </p:cNvSpPr>
          <p:nvPr>
            <p:ph type="subTitle" idx="1"/>
          </p:nvPr>
        </p:nvSpPr>
        <p:spPr>
          <a:xfrm>
            <a:off x="2428860" y="428604"/>
            <a:ext cx="4000528" cy="571504"/>
          </a:xfrm>
        </p:spPr>
        <p:txBody>
          <a:bodyPr>
            <a:normAutofit/>
          </a:bodyPr>
          <a:lstStyle/>
          <a:p>
            <a:pPr algn="ctr"/>
            <a:r>
              <a:rPr>
                <a:latin typeface="Arial" pitchFamily="34" charset="0"/>
                <a:cs typeface="Arial" pitchFamily="34" charset="0"/>
              </a:rPr>
              <a:t>Ventajas de las TIC ?</a:t>
            </a:r>
          </a:p>
        </p:txBody>
      </p:sp>
      <p:sp>
        <p:nvSpPr>
          <p:cNvPr id="10241" name="Rectangle 1"/>
          <p:cNvSpPr>
            <a:spLocks noChangeArrowheads="1"/>
          </p:cNvSpPr>
          <p:nvPr/>
        </p:nvSpPr>
        <p:spPr bwMode="auto">
          <a:xfrm>
            <a:off x="395536" y="1490008"/>
            <a:ext cx="814393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ts val="600"/>
              </a:spcBef>
              <a:spcAft>
                <a:spcPts val="600"/>
              </a:spcAft>
              <a:buClrTx/>
              <a:buSzTx/>
              <a:buFont typeface="Wingdings" pitchFamily="2" charset="2"/>
              <a:buChar char="Ø"/>
              <a:tabLst/>
            </a:pPr>
            <a:r>
              <a:rPr kumimoji="0" lang="es-ES" sz="2000" b="0" i="0" u="none" strike="noStrike" cap="none" normalizeH="0" baseline="0" dirty="0">
                <a:ln>
                  <a:noFill/>
                </a:ln>
                <a:solidFill>
                  <a:srgbClr val="000000"/>
                </a:solidFill>
                <a:effectLst/>
                <a:latin typeface="Arial" pitchFamily="34" charset="0"/>
                <a:ea typeface="Calibri" pitchFamily="34" charset="0"/>
                <a:cs typeface="Arial" pitchFamily="34" charset="0"/>
              </a:rPr>
              <a:t>Potenciar a las personas y actores sociales, ONG, a través de redes de apoyo e intercambio y lista de discusión.</a:t>
            </a:r>
            <a:endParaRPr kumimoji="0" lang="es-ES" sz="2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ts val="600"/>
              </a:spcBef>
              <a:spcAft>
                <a:spcPts val="600"/>
              </a:spcAft>
              <a:buClrTx/>
              <a:buSzTx/>
              <a:buFont typeface="Wingdings" pitchFamily="2" charset="2"/>
              <a:buChar char="Ø"/>
              <a:tabLst/>
            </a:pPr>
            <a:r>
              <a:rPr kumimoji="0" lang="es-ES" sz="2000" b="0" i="0" u="none" strike="noStrike" cap="none" normalizeH="0" baseline="0" dirty="0">
                <a:ln>
                  <a:noFill/>
                </a:ln>
                <a:solidFill>
                  <a:srgbClr val="000000"/>
                </a:solidFill>
                <a:effectLst/>
                <a:latin typeface="Arial" pitchFamily="34" charset="0"/>
                <a:ea typeface="Calibri" pitchFamily="34" charset="0"/>
                <a:cs typeface="Arial" pitchFamily="34" charset="0"/>
              </a:rPr>
              <a:t>Apoyar al comercio de las</a:t>
            </a:r>
            <a:r>
              <a:rPr kumimoji="0" lang="es-ES" sz="2000" b="0" i="0" u="none" strike="noStrike" cap="none" normalizeH="0" dirty="0">
                <a:ln>
                  <a:noFill/>
                </a:ln>
                <a:solidFill>
                  <a:srgbClr val="000000"/>
                </a:solidFill>
                <a:effectLst/>
                <a:latin typeface="Arial" pitchFamily="34" charset="0"/>
                <a:ea typeface="Calibri" pitchFamily="34" charset="0"/>
                <a:cs typeface="Arial" pitchFamily="34" charset="0"/>
              </a:rPr>
              <a:t> pequeñas y medianas empresas</a:t>
            </a:r>
            <a:r>
              <a:rPr kumimoji="0" lang="es-ES" sz="2000" b="0" i="0" u="none" strike="noStrike" cap="none" normalizeH="0" baseline="0" dirty="0">
                <a:ln>
                  <a:noFill/>
                </a:ln>
                <a:solidFill>
                  <a:srgbClr val="000000"/>
                </a:solidFill>
                <a:effectLst/>
                <a:latin typeface="Arial" pitchFamily="34" charset="0"/>
                <a:ea typeface="Calibri" pitchFamily="34" charset="0"/>
                <a:cs typeface="Arial" pitchFamily="34" charset="0"/>
              </a:rPr>
              <a:t> locales para presentar y vender sus productos a través de la Internet.</a:t>
            </a:r>
            <a:endParaRPr kumimoji="0" lang="es-ES" sz="2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ts val="600"/>
              </a:spcBef>
              <a:spcAft>
                <a:spcPts val="600"/>
              </a:spcAft>
              <a:buClrTx/>
              <a:buSzTx/>
              <a:buFont typeface="Wingdings" pitchFamily="2" charset="2"/>
              <a:buChar char="Ø"/>
              <a:tabLst/>
            </a:pPr>
            <a:r>
              <a:rPr kumimoji="0" lang="es-ES" sz="2000" b="0" i="0" u="none" strike="noStrike" cap="none" normalizeH="0" baseline="0" dirty="0">
                <a:ln>
                  <a:noFill/>
                </a:ln>
                <a:solidFill>
                  <a:schemeClr val="tx1"/>
                </a:solidFill>
                <a:effectLst/>
                <a:latin typeface="Arial" pitchFamily="34" charset="0"/>
                <a:ea typeface="Calibri" pitchFamily="34" charset="0"/>
                <a:cs typeface="Arial" pitchFamily="34" charset="0"/>
              </a:rPr>
              <a:t>Ofrecer nuevas formas de trabajo, por ejemplo teletrabajo.</a:t>
            </a:r>
            <a:endParaRPr kumimoji="0" lang="es-ES" sz="20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1"/>
          <p:cNvSpPr>
            <a:spLocks noGrp="1"/>
          </p:cNvSpPr>
          <p:nvPr>
            <p:ph type="subTitle" idx="1"/>
          </p:nvPr>
        </p:nvSpPr>
        <p:spPr>
          <a:xfrm>
            <a:off x="2428860" y="428604"/>
            <a:ext cx="4000528" cy="571504"/>
          </a:xfrm>
        </p:spPr>
        <p:txBody>
          <a:bodyPr>
            <a:normAutofit/>
          </a:bodyPr>
          <a:lstStyle/>
          <a:p>
            <a:pPr algn="ctr"/>
            <a:r>
              <a:rPr dirty="0" err="1">
                <a:latin typeface="Arial" pitchFamily="34" charset="0"/>
                <a:cs typeface="Arial" pitchFamily="34" charset="0"/>
              </a:rPr>
              <a:t>Desventajas</a:t>
            </a:r>
            <a:r>
              <a:rPr dirty="0">
                <a:latin typeface="Arial" pitchFamily="34" charset="0"/>
                <a:cs typeface="Arial" pitchFamily="34" charset="0"/>
              </a:rPr>
              <a:t> de las TIC ?</a:t>
            </a:r>
          </a:p>
        </p:txBody>
      </p:sp>
      <p:sp>
        <p:nvSpPr>
          <p:cNvPr id="8193" name="Rectangle 1"/>
          <p:cNvSpPr>
            <a:spLocks noChangeArrowheads="1"/>
          </p:cNvSpPr>
          <p:nvPr/>
        </p:nvSpPr>
        <p:spPr bwMode="auto">
          <a:xfrm>
            <a:off x="857224" y="1285860"/>
            <a:ext cx="6929486" cy="45550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ts val="600"/>
              </a:spcBef>
              <a:spcAft>
                <a:spcPts val="600"/>
              </a:spcAft>
              <a:buClrTx/>
              <a:buSzTx/>
              <a:buFont typeface="Wingdings" pitchFamily="2" charset="2"/>
              <a:buChar char="v"/>
              <a:tabLst/>
            </a:pPr>
            <a:r>
              <a:rPr kumimoji="0" lang="es-ES" sz="200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Distracciones. </a:t>
            </a:r>
          </a:p>
          <a:p>
            <a:pPr marL="0" marR="0" lvl="0" indent="0" algn="l" defTabSz="914400" rtl="0" eaLnBrk="1" fontAlgn="base" latinLnBrk="0" hangingPunct="1">
              <a:lnSpc>
                <a:spcPct val="100000"/>
              </a:lnSpc>
              <a:spcBef>
                <a:spcPts val="600"/>
              </a:spcBef>
              <a:spcAft>
                <a:spcPts val="600"/>
              </a:spcAft>
              <a:buClrTx/>
              <a:buSzTx/>
              <a:buFont typeface="Wingdings" pitchFamily="2" charset="2"/>
              <a:buChar char="v"/>
              <a:tabLst/>
            </a:pPr>
            <a:r>
              <a:rPr kumimoji="0" lang="es-ES" sz="200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Dispersión. </a:t>
            </a:r>
            <a:endParaRPr kumimoji="0" lang="es-ES" sz="200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600"/>
              </a:spcBef>
              <a:spcAft>
                <a:spcPts val="600"/>
              </a:spcAft>
              <a:buClrTx/>
              <a:buSzTx/>
              <a:buFont typeface="Wingdings" pitchFamily="2" charset="2"/>
              <a:buChar char="v"/>
              <a:tabLst/>
            </a:pPr>
            <a:r>
              <a:rPr kumimoji="0" lang="es-ES" sz="2000" i="0" u="none" strike="noStrike" cap="none" normalizeH="0" baseline="0" dirty="0">
                <a:ln>
                  <a:noFill/>
                </a:ln>
                <a:solidFill>
                  <a:schemeClr val="tx1"/>
                </a:solidFill>
                <a:effectLst/>
                <a:latin typeface="Arial" pitchFamily="34" charset="0"/>
                <a:ea typeface="Calibri" pitchFamily="34" charset="0"/>
                <a:cs typeface="Arial" pitchFamily="34" charset="0"/>
              </a:rPr>
              <a:t>Falta de privacidad</a:t>
            </a:r>
          </a:p>
          <a:p>
            <a:pPr marL="0" marR="0" lvl="0" indent="0" algn="l" defTabSz="914400" rtl="0" eaLnBrk="0" fontAlgn="base" latinLnBrk="0" hangingPunct="0">
              <a:lnSpc>
                <a:spcPct val="100000"/>
              </a:lnSpc>
              <a:spcBef>
                <a:spcPts val="600"/>
              </a:spcBef>
              <a:spcAft>
                <a:spcPts val="600"/>
              </a:spcAft>
              <a:buClrTx/>
              <a:buSzTx/>
              <a:buFont typeface="Wingdings" pitchFamily="2" charset="2"/>
              <a:buChar char="v"/>
              <a:tabLst/>
            </a:pPr>
            <a:r>
              <a:rPr kumimoji="0" lang="es-ES" sz="2000" i="0" u="none" strike="noStrike" cap="none" normalizeH="0" baseline="0" dirty="0">
                <a:ln>
                  <a:noFill/>
                </a:ln>
                <a:solidFill>
                  <a:schemeClr val="tx1"/>
                </a:solidFill>
                <a:effectLst/>
                <a:latin typeface="Arial" pitchFamily="34" charset="0"/>
                <a:ea typeface="Calibri" pitchFamily="34" charset="0"/>
                <a:cs typeface="Arial" pitchFamily="34" charset="0"/>
              </a:rPr>
              <a:t>Merma los puestos de trabajo </a:t>
            </a:r>
          </a:p>
          <a:p>
            <a:pPr marL="0" marR="0" lvl="0" indent="0" algn="l" defTabSz="914400" rtl="0" eaLnBrk="0" fontAlgn="base" latinLnBrk="0" hangingPunct="0">
              <a:lnSpc>
                <a:spcPct val="100000"/>
              </a:lnSpc>
              <a:spcBef>
                <a:spcPts val="600"/>
              </a:spcBef>
              <a:spcAft>
                <a:spcPts val="600"/>
              </a:spcAft>
              <a:buClrTx/>
              <a:buSzTx/>
              <a:buFont typeface="Wingdings" pitchFamily="2" charset="2"/>
              <a:buChar char="v"/>
              <a:tabLst/>
            </a:pPr>
            <a:r>
              <a:rPr kumimoji="0" lang="es-ES" sz="200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Aprendizajes incompletos y superficiales. </a:t>
            </a:r>
          </a:p>
          <a:p>
            <a:pPr marL="0" marR="0" lvl="0" indent="0" algn="l" defTabSz="914400" rtl="0" eaLnBrk="0" fontAlgn="base" latinLnBrk="0" hangingPunct="0">
              <a:lnSpc>
                <a:spcPct val="100000"/>
              </a:lnSpc>
              <a:spcBef>
                <a:spcPts val="600"/>
              </a:spcBef>
              <a:spcAft>
                <a:spcPts val="600"/>
              </a:spcAft>
              <a:buClrTx/>
              <a:buSzTx/>
              <a:buFont typeface="Wingdings" pitchFamily="2" charset="2"/>
              <a:buChar char="v"/>
              <a:tabLst/>
            </a:pPr>
            <a:r>
              <a:rPr kumimoji="0" lang="es-ES" sz="2000" i="0" u="none" strike="noStrike" cap="none" normalizeH="0" baseline="0" dirty="0">
                <a:ln>
                  <a:noFill/>
                </a:ln>
                <a:solidFill>
                  <a:schemeClr val="tx1"/>
                </a:solidFill>
                <a:effectLst/>
                <a:latin typeface="Arial" pitchFamily="34" charset="0"/>
                <a:ea typeface="Calibri" pitchFamily="34" charset="0"/>
                <a:cs typeface="Arial" pitchFamily="34" charset="0"/>
              </a:rPr>
              <a:t>Aislamiento.</a:t>
            </a:r>
          </a:p>
          <a:p>
            <a:pPr marL="0" marR="0" lvl="0" indent="0" algn="l" defTabSz="914400" rtl="0" eaLnBrk="0" fontAlgn="base" latinLnBrk="0" hangingPunct="0">
              <a:lnSpc>
                <a:spcPct val="100000"/>
              </a:lnSpc>
              <a:spcBef>
                <a:spcPts val="600"/>
              </a:spcBef>
              <a:spcAft>
                <a:spcPts val="600"/>
              </a:spcAft>
              <a:buClrTx/>
              <a:buSzTx/>
              <a:buFont typeface="Wingdings" pitchFamily="2" charset="2"/>
              <a:buChar char="v"/>
              <a:tabLst/>
            </a:pPr>
            <a:r>
              <a:rPr kumimoji="0" lang="es-ES" sz="200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Puede disminuir algunas habilidades. </a:t>
            </a:r>
          </a:p>
          <a:p>
            <a:pPr marL="0" marR="0" lvl="0" indent="0" algn="l" defTabSz="914400" rtl="0" eaLnBrk="0" fontAlgn="base" latinLnBrk="0" hangingPunct="0">
              <a:lnSpc>
                <a:spcPct val="100000"/>
              </a:lnSpc>
              <a:spcBef>
                <a:spcPts val="600"/>
              </a:spcBef>
              <a:spcAft>
                <a:spcPts val="600"/>
              </a:spcAft>
              <a:buClrTx/>
              <a:buSzTx/>
              <a:buFont typeface="Wingdings" pitchFamily="2" charset="2"/>
              <a:buChar char="v"/>
              <a:tabLst/>
            </a:pPr>
            <a:r>
              <a:rPr kumimoji="0" lang="es-ES" sz="200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Pérdidas de tiempo. </a:t>
            </a:r>
          </a:p>
          <a:p>
            <a:pPr marL="0" marR="0" lvl="0" indent="0" algn="l" defTabSz="914400" rtl="0" eaLnBrk="0" fontAlgn="base" latinLnBrk="0" hangingPunct="0">
              <a:lnSpc>
                <a:spcPct val="100000"/>
              </a:lnSpc>
              <a:spcBef>
                <a:spcPts val="600"/>
              </a:spcBef>
              <a:spcAft>
                <a:spcPts val="600"/>
              </a:spcAft>
              <a:buClrTx/>
              <a:buSzTx/>
              <a:buFont typeface="Wingdings" pitchFamily="2" charset="2"/>
              <a:buChar char="v"/>
              <a:tabLst/>
            </a:pPr>
            <a:r>
              <a:rPr kumimoji="0" lang="es-ES" sz="200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Costo de los equipos </a:t>
            </a:r>
          </a:p>
          <a:p>
            <a:pPr marL="0" marR="0" lvl="0" indent="0" algn="l" defTabSz="914400" rtl="0" eaLnBrk="0" fontAlgn="base" latinLnBrk="0" hangingPunct="0">
              <a:lnSpc>
                <a:spcPct val="100000"/>
              </a:lnSpc>
              <a:spcBef>
                <a:spcPts val="600"/>
              </a:spcBef>
              <a:spcAft>
                <a:spcPts val="600"/>
              </a:spcAft>
              <a:buClrTx/>
              <a:buSzTx/>
              <a:buFont typeface="Wingdings" pitchFamily="2" charset="2"/>
              <a:buChar char="v"/>
              <a:tabLst/>
            </a:pPr>
            <a:r>
              <a:rPr kumimoji="0" lang="es-ES" sz="2000" i="0" u="none" strike="noStrike" cap="none" normalizeH="0" baseline="0" dirty="0">
                <a:ln>
                  <a:noFill/>
                </a:ln>
                <a:solidFill>
                  <a:srgbClr val="000000"/>
                </a:solidFill>
                <a:effectLst/>
                <a:latin typeface="Arial" pitchFamily="34" charset="0"/>
                <a:ea typeface="Times New Roman" pitchFamily="18" charset="0"/>
                <a:cs typeface="Arial" pitchFamily="34" charset="0"/>
              </a:rPr>
              <a:t>Poco atractivo para el aprendizaje.</a:t>
            </a:r>
            <a:r>
              <a:rPr kumimoji="0" lang="es-ES" sz="2000" i="0" u="none" strike="noStrike" cap="none" normalizeH="0" baseline="0" dirty="0">
                <a:ln>
                  <a:noFill/>
                </a:ln>
                <a:solidFill>
                  <a:schemeClr val="tx1"/>
                </a:solidFill>
                <a:effectLst/>
                <a:latin typeface="Arial" pitchFamily="34" charset="0"/>
                <a:cs typeface="Arial" pitchFamily="34" charset="0"/>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1"/>
          <p:cNvSpPr txBox="1">
            <a:spLocks/>
          </p:cNvSpPr>
          <p:nvPr/>
        </p:nvSpPr>
        <p:spPr>
          <a:xfrm>
            <a:off x="2843808" y="438770"/>
            <a:ext cx="3000396" cy="571504"/>
          </a:xfrm>
          <a:prstGeom prst="rect">
            <a:avLst/>
          </a:prstGeo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8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Información</a:t>
            </a:r>
          </a:p>
        </p:txBody>
      </p:sp>
      <p:sp>
        <p:nvSpPr>
          <p:cNvPr id="6" name="5 Rectángulo"/>
          <p:cNvSpPr/>
          <p:nvPr/>
        </p:nvSpPr>
        <p:spPr>
          <a:xfrm>
            <a:off x="500034" y="1285860"/>
            <a:ext cx="8143932" cy="1015663"/>
          </a:xfrm>
          <a:prstGeom prst="rect">
            <a:avLst/>
          </a:prstGeom>
        </p:spPr>
        <p:txBody>
          <a:bodyPr wrap="square">
            <a:spAutoFit/>
          </a:bodyPr>
          <a:lstStyle/>
          <a:p>
            <a:pPr algn="just"/>
            <a:r>
              <a:rPr lang="es-ES_tradnl" sz="2000" dirty="0">
                <a:latin typeface="Arial" pitchFamily="34" charset="0"/>
                <a:cs typeface="Arial" pitchFamily="34" charset="0"/>
              </a:rPr>
              <a:t>Es todo aquello que permite adquirir algún tipo de conocimiento, luego, solo existirá información cuando se dé a conocer algo que se desconoce</a:t>
            </a:r>
            <a:r>
              <a:rPr lang="es-ES_tradnl" dirty="0"/>
              <a:t>.</a:t>
            </a:r>
            <a:endParaRPr lang="es-ES" dirty="0"/>
          </a:p>
        </p:txBody>
      </p:sp>
      <p:sp>
        <p:nvSpPr>
          <p:cNvPr id="4097" name="Rectangle 1"/>
          <p:cNvSpPr>
            <a:spLocks noChangeArrowheads="1"/>
          </p:cNvSpPr>
          <p:nvPr/>
        </p:nvSpPr>
        <p:spPr bwMode="auto">
          <a:xfrm>
            <a:off x="428596" y="2500306"/>
            <a:ext cx="821537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2000" b="0" i="0" u="none" strike="noStrike" cap="none" normalizeH="0" baseline="0" dirty="0">
                <a:ln>
                  <a:noFill/>
                </a:ln>
                <a:solidFill>
                  <a:schemeClr val="tx1"/>
                </a:solidFill>
                <a:effectLst/>
                <a:latin typeface="Arial" pitchFamily="34" charset="0"/>
                <a:ea typeface="Calibri" pitchFamily="34" charset="0"/>
                <a:cs typeface="Arial" pitchFamily="34" charset="0"/>
              </a:rPr>
              <a:t>En ingeniería: es el resultado veraz, oportuno y relevante de un proceso de datos, que permite tornar decisiones adecuadas. </a:t>
            </a:r>
          </a:p>
          <a:p>
            <a:pPr marL="0" marR="0" lvl="0" indent="0" algn="just" defTabSz="914400" rtl="0" eaLnBrk="1" fontAlgn="base" latinLnBrk="0" hangingPunct="1">
              <a:lnSpc>
                <a:spcPct val="100000"/>
              </a:lnSpc>
              <a:spcBef>
                <a:spcPct val="0"/>
              </a:spcBef>
              <a:spcAft>
                <a:spcPct val="0"/>
              </a:spcAft>
              <a:buClrTx/>
              <a:buSzTx/>
              <a:buFontTx/>
              <a:buNone/>
              <a:tabLst/>
            </a:pPr>
            <a:endParaRPr lang="es-ES_tradnl" sz="2000" dirty="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a:ln>
                  <a:noFill/>
                </a:ln>
                <a:solidFill>
                  <a:srgbClr val="000000"/>
                </a:solidFill>
                <a:effectLst/>
                <a:latin typeface="Arial" pitchFamily="34" charset="0"/>
                <a:ea typeface="Times New Roman" pitchFamily="18" charset="0"/>
                <a:cs typeface="Arial" pitchFamily="34" charset="0"/>
              </a:rPr>
              <a:t>En sentido general, la </a:t>
            </a:r>
            <a:r>
              <a:rPr kumimoji="0" lang="es-ES" sz="2000" i="0" u="none" strike="noStrike" cap="none" normalizeH="0" baseline="0" dirty="0">
                <a:ln>
                  <a:noFill/>
                </a:ln>
                <a:solidFill>
                  <a:srgbClr val="000000"/>
                </a:solidFill>
                <a:effectLst/>
                <a:latin typeface="Arial" pitchFamily="34" charset="0"/>
                <a:ea typeface="Times New Roman" pitchFamily="18" charset="0"/>
                <a:cs typeface="Arial" pitchFamily="34" charset="0"/>
              </a:rPr>
              <a:t>información es un conjunto organizado de datos procesados, que co</a:t>
            </a:r>
            <a:r>
              <a:rPr kumimoji="0" lang="es-ES" sz="2000" b="0" i="0" u="none" strike="noStrike" cap="none" normalizeH="0" baseline="0" dirty="0">
                <a:ln>
                  <a:noFill/>
                </a:ln>
                <a:solidFill>
                  <a:srgbClr val="000000"/>
                </a:solidFill>
                <a:effectLst/>
                <a:latin typeface="Arial" pitchFamily="34" charset="0"/>
                <a:ea typeface="Times New Roman" pitchFamily="18" charset="0"/>
                <a:cs typeface="Arial" pitchFamily="34" charset="0"/>
              </a:rPr>
              <a:t>nstituyen un mensaje sobre un determinado ente o fenómeno. </a:t>
            </a:r>
            <a:endParaRPr kumimoji="0" lang="es-ES" sz="2000" b="0" i="0" u="none" strike="noStrike" cap="none" normalizeH="0" baseline="0" dirty="0">
              <a:ln>
                <a:noFill/>
              </a:ln>
              <a:solidFill>
                <a:schemeClr val="tx1"/>
              </a:solidFill>
              <a:effectLst/>
              <a:latin typeface="Arial" pitchFamily="34" charset="0"/>
              <a:cs typeface="Arial" pitchFamily="34" charset="0"/>
            </a:endParaRPr>
          </a:p>
        </p:txBody>
      </p:sp>
      <p:sp>
        <p:nvSpPr>
          <p:cNvPr id="4098" name="Rectangle 2"/>
          <p:cNvSpPr>
            <a:spLocks noChangeArrowheads="1"/>
          </p:cNvSpPr>
          <p:nvPr/>
        </p:nvSpPr>
        <p:spPr bwMode="auto">
          <a:xfrm>
            <a:off x="500034" y="4714884"/>
            <a:ext cx="8072494"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a:ln>
                  <a:noFill/>
                </a:ln>
                <a:solidFill>
                  <a:srgbClr val="222222"/>
                </a:solidFill>
                <a:effectLst/>
                <a:latin typeface="Arial" pitchFamily="34" charset="0"/>
                <a:ea typeface="Calibri" pitchFamily="34" charset="0"/>
                <a:cs typeface="Arial" pitchFamily="34" charset="0"/>
              </a:rPr>
              <a:t>La información es un fenómeno que proporciona significado o sentido a las cosas, e indica mediante códigos y conjuntos de datos, los modelos del pensamiento humano.</a:t>
            </a:r>
            <a:endParaRPr kumimoji="0" lang="es-ES" sz="20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57158" y="1142984"/>
            <a:ext cx="8358246" cy="707886"/>
          </a:xfrm>
          <a:prstGeom prst="rect">
            <a:avLst/>
          </a:prstGeom>
        </p:spPr>
        <p:txBody>
          <a:bodyPr wrap="square">
            <a:spAutoFit/>
          </a:bodyPr>
          <a:lstStyle/>
          <a:p>
            <a:r>
              <a:rPr lang="es-ES_tradnl" sz="2000" dirty="0">
                <a:latin typeface="Arial" pitchFamily="34" charset="0"/>
                <a:cs typeface="Arial" pitchFamily="34" charset="0"/>
              </a:rPr>
              <a:t>El término INFORMATICA proviene de la contracción de </a:t>
            </a:r>
            <a:r>
              <a:rPr lang="es-ES_tradnl" sz="2000" dirty="0" err="1">
                <a:latin typeface="Arial" pitchFamily="34" charset="0"/>
                <a:cs typeface="Arial" pitchFamily="34" charset="0"/>
              </a:rPr>
              <a:t>INFORmation</a:t>
            </a:r>
            <a:r>
              <a:rPr lang="es-ES_tradnl" sz="2000" dirty="0">
                <a:latin typeface="Arial" pitchFamily="34" charset="0"/>
                <a:cs typeface="Arial" pitchFamily="34" charset="0"/>
              </a:rPr>
              <a:t> </a:t>
            </a:r>
            <a:r>
              <a:rPr lang="es-ES_tradnl" sz="2000" dirty="0" err="1">
                <a:latin typeface="Arial" pitchFamily="34" charset="0"/>
                <a:cs typeface="Arial" pitchFamily="34" charset="0"/>
              </a:rPr>
              <a:t>autoMATIQUE</a:t>
            </a:r>
            <a:r>
              <a:rPr lang="es-ES_tradnl" sz="2000" dirty="0">
                <a:latin typeface="Arial" pitchFamily="34" charset="0"/>
                <a:cs typeface="Arial" pitchFamily="34" charset="0"/>
              </a:rPr>
              <a:t>, o  sea procesamiento automático de la información</a:t>
            </a:r>
            <a:r>
              <a:rPr lang="es-ES_tradnl" dirty="0"/>
              <a:t>.</a:t>
            </a:r>
            <a:endParaRPr lang="es-ES" dirty="0"/>
          </a:p>
        </p:txBody>
      </p:sp>
      <p:sp>
        <p:nvSpPr>
          <p:cNvPr id="6" name="Subtitle 1"/>
          <p:cNvSpPr>
            <a:spLocks noGrp="1"/>
          </p:cNvSpPr>
          <p:nvPr>
            <p:ph type="subTitle" idx="1"/>
          </p:nvPr>
        </p:nvSpPr>
        <p:spPr>
          <a:xfrm>
            <a:off x="0" y="571480"/>
            <a:ext cx="3000396" cy="571504"/>
          </a:xfrm>
        </p:spPr>
        <p:txBody>
          <a:bodyPr>
            <a:normAutofit/>
          </a:bodyPr>
          <a:lstStyle/>
          <a:p>
            <a:pPr algn="ctr"/>
            <a:r>
              <a:rPr>
                <a:latin typeface="Arial" pitchFamily="34" charset="0"/>
                <a:cs typeface="Arial" pitchFamily="34" charset="0"/>
              </a:rPr>
              <a:t>Informatica</a:t>
            </a:r>
          </a:p>
        </p:txBody>
      </p:sp>
      <p:sp>
        <p:nvSpPr>
          <p:cNvPr id="10" name="9 Rectángulo"/>
          <p:cNvSpPr/>
          <p:nvPr/>
        </p:nvSpPr>
        <p:spPr>
          <a:xfrm>
            <a:off x="642910" y="4357694"/>
            <a:ext cx="8001056" cy="1631216"/>
          </a:xfrm>
          <a:prstGeom prst="rect">
            <a:avLst/>
          </a:prstGeom>
        </p:spPr>
        <p:txBody>
          <a:bodyPr wrap="square">
            <a:spAutoFit/>
          </a:bodyPr>
          <a:lstStyle/>
          <a:p>
            <a:pPr algn="just"/>
            <a:r>
              <a:rPr lang="es-ES" sz="2000" dirty="0">
                <a:latin typeface="Arial" pitchFamily="34" charset="0"/>
                <a:cs typeface="Arial" pitchFamily="34" charset="0"/>
              </a:rPr>
              <a:t>La informática es la ciencia que se encarga del tratamiento automático de la </a:t>
            </a:r>
            <a:r>
              <a:rPr lang="es-ES" sz="2000" i="1" dirty="0">
                <a:latin typeface="Arial" pitchFamily="34" charset="0"/>
                <a:cs typeface="Arial" pitchFamily="34" charset="0"/>
              </a:rPr>
              <a:t>información</a:t>
            </a:r>
            <a:r>
              <a:rPr lang="es-ES" sz="2000" dirty="0">
                <a:latin typeface="Arial" pitchFamily="34" charset="0"/>
                <a:cs typeface="Arial" pitchFamily="34" charset="0"/>
              </a:rPr>
              <a:t>. </a:t>
            </a:r>
          </a:p>
          <a:p>
            <a:pPr algn="just"/>
            <a:r>
              <a:rPr lang="es-ES" sz="2000" dirty="0">
                <a:latin typeface="Arial" pitchFamily="34" charset="0"/>
                <a:cs typeface="Arial" pitchFamily="34" charset="0"/>
              </a:rPr>
              <a:t>Este tratamiento automático es el que ha propiciado y facilitado la manipulación de grandes volúmenes de datos y la ejecución rápida de cálculos complejos.</a:t>
            </a:r>
          </a:p>
        </p:txBody>
      </p:sp>
      <p:sp>
        <p:nvSpPr>
          <p:cNvPr id="6146" name="Rectangle 2"/>
          <p:cNvSpPr>
            <a:spLocks noChangeArrowheads="1"/>
          </p:cNvSpPr>
          <p:nvPr/>
        </p:nvSpPr>
        <p:spPr bwMode="auto">
          <a:xfrm>
            <a:off x="571472" y="2714620"/>
            <a:ext cx="8072494"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2000" b="0" i="0" u="none" strike="noStrike" cap="none" normalizeH="0" baseline="0" dirty="0">
                <a:ln>
                  <a:noFill/>
                </a:ln>
                <a:solidFill>
                  <a:schemeClr val="tx1"/>
                </a:solidFill>
                <a:effectLst/>
                <a:latin typeface="Arial" pitchFamily="34" charset="0"/>
                <a:ea typeface="Calibri" pitchFamily="34" charset="0"/>
                <a:cs typeface="Arial" pitchFamily="34" charset="0"/>
              </a:rPr>
              <a:t>Es una disciplina que busca establecer una base científica para distintos temas corno el diseño de computadoras, la programación de las mismas, el procesamiento de la </a:t>
            </a:r>
            <a:r>
              <a:rPr kumimoji="0" lang="es-ES_tradnl" sz="2000" b="0" i="1" u="none" strike="noStrike" cap="none" normalizeH="0" baseline="0" dirty="0">
                <a:ln>
                  <a:noFill/>
                </a:ln>
                <a:solidFill>
                  <a:schemeClr val="tx1"/>
                </a:solidFill>
                <a:effectLst/>
                <a:latin typeface="Arial" pitchFamily="34" charset="0"/>
                <a:ea typeface="Calibri" pitchFamily="34" charset="0"/>
                <a:cs typeface="Arial" pitchFamily="34" charset="0"/>
              </a:rPr>
              <a:t>información </a:t>
            </a:r>
            <a:r>
              <a:rPr kumimoji="0" lang="es-ES_tradnl" sz="2000" b="0" i="0" u="none" strike="noStrike" cap="none" normalizeH="0" baseline="0" dirty="0">
                <a:ln>
                  <a:noFill/>
                </a:ln>
                <a:solidFill>
                  <a:schemeClr val="tx1"/>
                </a:solidFill>
                <a:effectLst/>
                <a:latin typeface="Arial" pitchFamily="34" charset="0"/>
                <a:ea typeface="Calibri" pitchFamily="34" charset="0"/>
                <a:cs typeface="Arial" pitchFamily="34" charset="0"/>
              </a:rPr>
              <a:t>y la</a:t>
            </a:r>
            <a:r>
              <a:rPr kumimoji="0" lang="es-ES_tradnl" sz="2000" b="1" i="1"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s-ES_tradnl" sz="2000" b="0" i="0" u="none" strike="noStrike" cap="none" normalizeH="0" baseline="0" dirty="0">
                <a:ln>
                  <a:noFill/>
                </a:ln>
                <a:solidFill>
                  <a:schemeClr val="tx1"/>
                </a:solidFill>
                <a:effectLst/>
                <a:latin typeface="Arial" pitchFamily="34" charset="0"/>
                <a:ea typeface="Calibri" pitchFamily="34" charset="0"/>
                <a:cs typeface="Arial" pitchFamily="34" charset="0"/>
              </a:rPr>
              <a:t>elaboración de algoritmos para resolver problemas.</a:t>
            </a:r>
            <a:endParaRPr kumimoji="0" lang="es-ES_tradnl" sz="2000" b="0" i="0" u="none" strike="noStrike" cap="none" normalizeH="0" baseline="0" dirty="0">
              <a:ln>
                <a:noFill/>
              </a:ln>
              <a:solidFill>
                <a:schemeClr val="tx1"/>
              </a:solidFill>
              <a:effectLst/>
              <a:latin typeface="Arial" pitchFamily="34" charset="0"/>
              <a:cs typeface="Arial" pitchFamily="34" charset="0"/>
            </a:endParaRPr>
          </a:p>
        </p:txBody>
      </p:sp>
      <p:sp>
        <p:nvSpPr>
          <p:cNvPr id="11" name="Subtitle 1"/>
          <p:cNvSpPr txBox="1">
            <a:spLocks/>
          </p:cNvSpPr>
          <p:nvPr/>
        </p:nvSpPr>
        <p:spPr>
          <a:xfrm>
            <a:off x="0" y="2071678"/>
            <a:ext cx="3000396" cy="571504"/>
          </a:xfrm>
          <a:prstGeom prst="rect">
            <a:avLst/>
          </a:prstGeo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8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Definiciones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1"/>
          <p:cNvSpPr>
            <a:spLocks noGrp="1"/>
          </p:cNvSpPr>
          <p:nvPr>
            <p:ph type="subTitle" idx="1"/>
          </p:nvPr>
        </p:nvSpPr>
        <p:spPr>
          <a:xfrm>
            <a:off x="571472" y="428604"/>
            <a:ext cx="2500330" cy="571504"/>
          </a:xfrm>
        </p:spPr>
        <p:txBody>
          <a:bodyPr>
            <a:normAutofit/>
          </a:bodyPr>
          <a:lstStyle/>
          <a:p>
            <a:pPr algn="ctr"/>
            <a:r>
              <a:rPr>
                <a:latin typeface="Arial" pitchFamily="34" charset="0"/>
                <a:cs typeface="Arial" pitchFamily="34" charset="0"/>
              </a:rPr>
              <a:t> Computadora</a:t>
            </a:r>
          </a:p>
        </p:txBody>
      </p:sp>
      <p:sp>
        <p:nvSpPr>
          <p:cNvPr id="19" name="18 Rectángulo"/>
          <p:cNvSpPr/>
          <p:nvPr/>
        </p:nvSpPr>
        <p:spPr>
          <a:xfrm>
            <a:off x="571472" y="1000108"/>
            <a:ext cx="8215370" cy="3323987"/>
          </a:xfrm>
          <a:prstGeom prst="rect">
            <a:avLst/>
          </a:prstGeom>
          <a:ln>
            <a:noFill/>
          </a:ln>
        </p:spPr>
        <p:txBody>
          <a:bodyPr wrap="square">
            <a:spAutoFit/>
          </a:bodyPr>
          <a:lstStyle/>
          <a:p>
            <a:pPr algn="just">
              <a:spcBef>
                <a:spcPts val="600"/>
              </a:spcBef>
              <a:spcAft>
                <a:spcPts val="600"/>
              </a:spcAft>
            </a:pPr>
            <a:r>
              <a:rPr lang="es-ES" sz="2000" dirty="0">
                <a:latin typeface="Arial" pitchFamily="34" charset="0"/>
                <a:cs typeface="Arial" pitchFamily="34" charset="0"/>
              </a:rPr>
              <a:t>Una computadora o computador (del inglés </a:t>
            </a:r>
            <a:r>
              <a:rPr lang="es-ES" sz="2000" i="1" dirty="0" err="1">
                <a:latin typeface="Arial" pitchFamily="34" charset="0"/>
                <a:cs typeface="Arial" pitchFamily="34" charset="0"/>
              </a:rPr>
              <a:t>computer</a:t>
            </a:r>
            <a:r>
              <a:rPr lang="es-ES" sz="2000" dirty="0">
                <a:latin typeface="Arial" pitchFamily="34" charset="0"/>
                <a:cs typeface="Arial" pitchFamily="34" charset="0"/>
              </a:rPr>
              <a:t> ), también denominada ordenador (del francés </a:t>
            </a:r>
            <a:r>
              <a:rPr lang="es-ES" sz="2000" i="1" dirty="0" err="1">
                <a:latin typeface="Arial" pitchFamily="34" charset="0"/>
                <a:cs typeface="Arial" pitchFamily="34" charset="0"/>
              </a:rPr>
              <a:t>ordinateur</a:t>
            </a:r>
            <a:r>
              <a:rPr lang="es-ES" sz="2000" dirty="0">
                <a:latin typeface="Arial" pitchFamily="34" charset="0"/>
                <a:cs typeface="Arial" pitchFamily="34" charset="0"/>
              </a:rPr>
              <a:t>), es una maquina electrónica que recibe y procesa datos para convertirlos en información útil. </a:t>
            </a:r>
            <a:endParaRPr lang="es-AR" sz="2000" dirty="0">
              <a:latin typeface="Arial" pitchFamily="34" charset="0"/>
              <a:cs typeface="Arial" pitchFamily="34" charset="0"/>
            </a:endParaRPr>
          </a:p>
          <a:p>
            <a:pPr algn="just">
              <a:spcBef>
                <a:spcPts val="600"/>
              </a:spcBef>
              <a:spcAft>
                <a:spcPts val="600"/>
              </a:spcAft>
            </a:pPr>
            <a:r>
              <a:rPr lang="es-ES" sz="2000" dirty="0">
                <a:latin typeface="Arial" pitchFamily="34" charset="0"/>
                <a:cs typeface="Arial" pitchFamily="34" charset="0"/>
              </a:rPr>
              <a:t>Es una colección de circuitos integrados y otros componentes relacionados que puede ejecutar con exactitud, rapidez y de acuerdo a lo indicado por un usuario o automáticamente por otro programa, una gran variedad de secuencias o rutinas de instrucciones que son ordenadas, organizadas y sistematizadas en función a una amplia gama de aplicaciones prácticas y precisamente determinadas.</a:t>
            </a:r>
            <a:endParaRPr lang="es-AR" sz="2000" dirty="0">
              <a:latin typeface="Arial" pitchFamily="34" charset="0"/>
              <a:cs typeface="Arial" pitchFamily="34" charset="0"/>
            </a:endParaRPr>
          </a:p>
        </p:txBody>
      </p:sp>
      <p:pic>
        <p:nvPicPr>
          <p:cNvPr id="18434" name="Picture 2" descr="http://2.bp.blogspot.com/_RVv0Hp6HE9Y/S_NfjBWw3FI/AAAAAAAAAIk/7ymCS8kIWPU/s400/redes-ej.jpg"/>
          <p:cNvPicPr>
            <a:picLocks noChangeAspect="1" noChangeArrowheads="1"/>
          </p:cNvPicPr>
          <p:nvPr/>
        </p:nvPicPr>
        <p:blipFill>
          <a:blip r:embed="rId3" cstate="print"/>
          <a:srcRect/>
          <a:stretch>
            <a:fillRect/>
          </a:stretch>
        </p:blipFill>
        <p:spPr bwMode="auto">
          <a:xfrm>
            <a:off x="3071802" y="4286256"/>
            <a:ext cx="3286148" cy="2135997"/>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1"/>
          <p:cNvSpPr txBox="1">
            <a:spLocks/>
          </p:cNvSpPr>
          <p:nvPr/>
        </p:nvSpPr>
        <p:spPr>
          <a:xfrm>
            <a:off x="0" y="642918"/>
            <a:ext cx="2643174" cy="571504"/>
          </a:xfrm>
          <a:prstGeom prst="rect">
            <a:avLst/>
          </a:prstGeo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2800" kern="0" dirty="0">
                <a:solidFill>
                  <a:sysClr val="windowText" lastClr="000000"/>
                </a:solidFill>
                <a:latin typeface="Arial" pitchFamily="34" charset="0"/>
                <a:cs typeface="Arial" pitchFamily="34" charset="0"/>
              </a:rPr>
              <a:t>Símbolos</a:t>
            </a:r>
            <a:endParaRPr kumimoji="0" lang="es-ES" sz="28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6" name="5 Rectángulo"/>
          <p:cNvSpPr/>
          <p:nvPr/>
        </p:nvSpPr>
        <p:spPr>
          <a:xfrm>
            <a:off x="500034" y="1285860"/>
            <a:ext cx="8143932" cy="707886"/>
          </a:xfrm>
          <a:prstGeom prst="rect">
            <a:avLst/>
          </a:prstGeom>
        </p:spPr>
        <p:txBody>
          <a:bodyPr wrap="square">
            <a:spAutoFit/>
          </a:bodyPr>
          <a:lstStyle/>
          <a:p>
            <a:pPr algn="just"/>
            <a:r>
              <a:rPr lang="es-ES" sz="2000" dirty="0">
                <a:latin typeface="Arial" pitchFamily="34" charset="0"/>
                <a:cs typeface="Arial" pitchFamily="34" charset="0"/>
              </a:rPr>
              <a:t>Un símbolo es la representación perceptible de una idea, con rasgos asociados por una convención socialmente aceptada.</a:t>
            </a:r>
            <a:endParaRPr lang="es-ES" dirty="0">
              <a:latin typeface="Arial" pitchFamily="34" charset="0"/>
              <a:cs typeface="Arial" pitchFamily="34" charset="0"/>
            </a:endParaRPr>
          </a:p>
        </p:txBody>
      </p:sp>
      <p:sp>
        <p:nvSpPr>
          <p:cNvPr id="4097" name="Rectangle 1"/>
          <p:cNvSpPr>
            <a:spLocks noChangeArrowheads="1"/>
          </p:cNvSpPr>
          <p:nvPr/>
        </p:nvSpPr>
        <p:spPr bwMode="auto">
          <a:xfrm>
            <a:off x="500034" y="3929066"/>
            <a:ext cx="821537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s-ES" sz="2000" dirty="0">
                <a:latin typeface="Arial" pitchFamily="34" charset="0"/>
                <a:cs typeface="Arial" pitchFamily="34" charset="0"/>
              </a:rPr>
              <a:t>Es un signo sin semejanza ni contigüidad, que solamente posee un vínculo convencional entre su significante y su denotado, además de una clase intencional para su designado</a:t>
            </a:r>
            <a:r>
              <a:rPr lang="es-ES" sz="2000" dirty="0"/>
              <a:t>. </a:t>
            </a:r>
            <a:endParaRPr kumimoji="0" lang="es-ES" sz="2000" b="0" i="0" u="none" strike="noStrike" cap="none" normalizeH="0" baseline="0" dirty="0">
              <a:ln>
                <a:noFill/>
              </a:ln>
              <a:solidFill>
                <a:schemeClr val="tx1"/>
              </a:solidFill>
              <a:effectLst/>
              <a:latin typeface="Arial" pitchFamily="34" charset="0"/>
              <a:cs typeface="Arial" pitchFamily="34" charset="0"/>
            </a:endParaRPr>
          </a:p>
        </p:txBody>
      </p:sp>
      <p:sp>
        <p:nvSpPr>
          <p:cNvPr id="3074" name="AutoShape 2" descr="data:image/jpg;base64,/9j/4AAQSkZJRgABAQAAAQABAAD/2wCEAAkGBhQQEBUUEBQUFRUVFBQVFRYXFBQUFxQVFxQVFRUUFBQXHCYfGBkjGRUXHy8gJCcpLCwsFR4xNTAqNScrLSkBCQoKDgwOGg8PGCwkHyQ0LS8pKSosKSwqKiksLSwqKSwsLCwsLCkqLCwsLCwvLC8pLCwsLSwsKSwsLCksKSwpLP/AABEIAOEA4QMBIgACEQEDEQH/xAAcAAABBQEBAQAAAAAAAAAAAAAAAwQFBgcCAQj/xABDEAABAwEEBgYHBQcEAwEAAAABAAIDEQQFITEGEkFRYXETIoGRobEyQlJicsHRBzOCsvAkQ3OSosLhFCNT8RU00hb/xAAZAQEAAwEBAAAAAAAAAAAAAAAAAgQFAwH/xAApEQACAgEEAQQBBAMAAAAAAAAAAQIDEQQSITETIjJBUXFCYYGxkeHx/9oADAMBAAIRAxEAPwDcUIQgBCEIAQhCAELl7w0EkgACpJwAG8lV+06VF/VsbBJs6V1Wwj4TnJ+HDigLC5wAqcAFDWjS2AEti1p3DZC3XA5yYMHeoeW7zMa2qR0x9k9WIcohgfxVKlLNdjiAGtDW7PVA5BANpL8tUnoRxQje9zpXfyso0fzFIOinf95apeUYjiHeGl3ip2O6B6xJ5YJw2xMHqjtx80BVjcsbvTMr/jnmd/cgaO2f/hYeYr5q3BgGQHckLawFhJ2ZICs//nbP/wAMfY2nkum3DEPQ12fBNK3ycpEBdAIBkyxys+7tU44PLJh/W2vilmXja2ZiGYcNaF/jrNPgnAC7DEBzHpVGMJ2yQHfI3qdkrat7yFLxShwBaQ4HIggg8iFGiNMzcTWnWgc6B5xrHQNJ9+I9R3dXigLChQbb4lg/9pmsz/miBLRxkixczmNYclMQWhsjQ5jg5pxBBBB5EIBRCEIAQhCAEIQgBCEIAQhCAEIQgBR1734yzgA1dI70I24vfyGxu9xwCbX1fxjd0MAD5iKmvoRNPry08G5nlio2wXbRxNTJK/05Hek75NaNjRgEAlPDJaTrWogtrVsDSejbu1/+V3E4bgpay3Y52fVHy4BPrJdwZi7E+A5J4gEILG1mQx3nEpdNJ7xAwbifD/KYT2snFzqDuCAk5LW1uZ7sU3deW4d5UJLejRlV3gO9NZL2ecgB4+aAsJt7uASckznZlVt1tec3Hvp5JMyuO13eUBZQ1dBirIlcNru8pRlukGT3d9fNAWZrEo1ir8N+SDOjuYp4hSNm0gYfTBbx9IfVASYYuw1eQSteKtII4FLBqA5DVHTXMWOMllcInnFzaVik+NgyPvNoealQF6AgGF33uJHdHI0xTAVMZNdYe1G7J7eIy2gKRTS33aydtHg1Bq1wNHMdscx2wppZLwfE8Q2kipwjlAo2X3SPVk4ZHZuQEshCEAIQhACEIQAhCEAKFv2+XRkQwUMzxWpxbEzLpXjybtPCqc33e3+njqBrSPOpEz23nIcGjMnYAVD3bd5bXWOvLIdaR/tO4bmgYAbAEB7dl16vVZUkkue9xq57jm953/8AQVhs1lEYwz2neizWYMFBntO9e2i0Bgxz2DegOppg0VP/AGou02wv4N3fUpG1WrNzz+twCg7XbjJwbu+qAd2m9AMGYnfs7N6jpZi41cSUwt96MhzxdsaM+3cFXbbe0kuBNG+yMu3erVOlnbz0ivbqI18dssFqvqKPCusdzcfHJRc+kzj6DQOfWPyRduik01CR0bd76io4NzPgrBZdDIWfeF0h4nVb3DHxVxU0V98sqO62fXBUpL5lPrkcqN8kn/qJXetIe1x8loUV3xR+hGwcmivfmlHOXRWQXtic3GT7kZz0ko2yDteu2XtK3KR3aa+a0SeyyNbrOa4Df9dyjLXZGSem0HjTHvzXqshLuKG2UfkrUGksg9INd2ap7x9FJ2XSKJ2DqsPHEd4+ajb0uEx1dHUt2ja36hQ6PTVWLKWPwerUWQ7ZoVntBFHRu5Fp+YzU7YNIdko/EB5j6LJ7Jb3xGrHEbxmDzCst2aQsko1/Ud/SeR2HgVQu0k6+Vyi5XqYz4fDNPjeHAFpBByIXrngZqo2K3viPVOBzGw/Qp9LemsKqmWiVnvADJQ942gStLXirT+gQdhG9M5rYmUtqQE9cF9nW6CY1d+7ef3gGx3vgd4x3qwLNJ5a7SCCCCMCCMQQdhCuejd9/6iOj6dKygePaGx4G4+BqgJhCEIAQhCAFy94aCSaACpJwAAzJXSr+k8/SFllb+8681NkLTi38bqN5ayAY2aU2mU2l1dUgtgafVir6dPafSvLVCsdgsuqKnM+A3Jpd9mqeDf0ApUlAcTShoqf+1DWu1Uq55/WwBL2qfWPAZfVVy32zpHYeiMvqgE7VajIanLYNygb2vvUqyPF212YbwG8ovy9tTqMPWOZ9kbuajrjuN1qfQYMHpu3cBvcVoabTLHks6KV97T2Q7EruuyS0vowVObnHIcXH9FXi59GYrPQ015PaIy+EbOeakbFYmQMDIxRo7yd5O0rt713sucuF0VowS5YPekXPQ96Rc9ckiYOelLvxmZX2gmrnJa63f78fxfVeyXpZ7HtFwc0EUOIOaqt93OYuszFh/p4HhxVpe8AEnICp7F41zXtqKOa4cwQVRrm4PJesgprBnrnKr31YejfrN9F3gdo+avl/XIYTrsxjP9B3HhxVXvhmtE7hQjsP0qtamafKMyyDXDK0hCFcK5OXLpCY6MlJLMg7Mt57x5K1to4VBqDiCPMLOFN6PX50REch6hOB9g//AD+t6ztVpc+uHf0XtPqMemRPWpxaaHs4po+VTVoswe2ncdxVfkYWkg5jNZJonrnpWwW90ErZGZtzHtNPpNP6zATZBKA1Sy2lsrGvYatcAQeBSqp2hF60c6BxwNXx8/Xb8+9XFACEIQHjnUFTgAqpdTjKX2g5zuqzhC3qxDtFXc3qT0rnIs/RtNHTvbCOAf8AeHsjDylLDZwCABQNAoNwGACAf2ePVaB380nbJMKDb5JclMZ3jFxyAr2BAQ182nVGoMzieW7tVbvO39DHXacGjjv5BP7ROXuLjtP/AEFTr4tvSymnotwb8z2n5KzpqfLPnpdle+zxx47OLvsL7TKGNxLjVzjsHrOK0qw2FkEYYwUA7ydrjxKitFLp6CHWcOvIATwb6rfmefBTD3q9dPc8LpFGEcLLB70i56HvSLnrkkTBz0i56eSXXKG6xaaZ7K05ZqOc5Si0+g012DnJxdLv9+P4vqmTnJzc7v2iP4h5FSkvSzyPuRc7Z92/4HeRVQuW/TAdV2MZzHs8R9Fb7Z92/wCB35Ss3LlW00VKLTLOok4yTRpTXNkbUUc1w5ggqh6Z3GYI3vYCYzhvLCSBQ8OP6K1x6QGzmj8Yzn7vvDhvCujHsmjqNV7Ht4Oa5pHiFH1aeefg99N8f3MHQrTplocbKTLCCYSeZiJ2He3cew8astmuyNkd0TMnBweGCEIUyJcNFL26RvRPPWaOqd7d3MeXJPr6slRrjMYO5bD2KjWS0mJ7Xtzaajjw5EYLSrNK2aMOGLXtr2EYj5LG1lOyW5dP+zU0tu+O19oqZcuC9d22Ixvc07D3jYe5NHSKiWx1ZrYYpGvbm1wI7Nnbl2rV7LaBIxr25OaHDkRVYy6RaJoDePSWcsOcbv6XYjxqgLOhCEBX7xPSW5jdkMLpD8crtRvc1j/5lLWVlBzUVdg157VJvmEY5RRtH5nOUy0UCAJDgobSCbVi1Rm807BifkpkqsaSS1lDfZaO84nwogK7e9q6OFxGZ6o5n/FSoLR27+ntDWn0R1nfC3Z2mg7U60nnxYzcC49uA8ipTQmzasb5NrnBo5NxPifBa2nXjo3fLMy977cfRZ3vSLnoe9IueuaQBzlw2XVcDnQg030NVw5ySc5TweF5s1pbI0OYag+HA8VA37clKyRDDNzRs94fRRd3Xo6B1Ri0+k3f/lXGy2psrA5hqD4cDxVOUZUyyui4pRtjh9mfOcnVzH9oj+IeRUrpDcFKyRDDNzRs95o3cFC3PKBaYqnN4A4mhVxTU4NoquLhNJl7tv3T/gd+UrK7VeTGZmp3DPt3LUb0+4l/hv8AyFYdBA57g1gLnOIAAxJJ2BR0MU1Jsnq3yh1LapLQ4MaCdYgNY3Ek7Oa1TRC4X2Sz6sjy5zjrFtatYT6rfmdpTbRDRBtkbryUdM4YnMMB9VvzO3knmk2krLHHsdI4dRn9ztzR45coX3eV+OtcEqavGt8xpp3fMcNlfG4gvlaWtbtocC87gPNZPqp7bLU+eR0kri5zjUnyAGwDckxEr1FXijgq3T8ksjfUR0adCNe9Gu+TltGmorhoRbKsfEfVOs3kcx3/AJlWTGpLRqXo7Szc6rD+LLxouGojvraOtD2zTJfS6zU1JBt6p5jEfPuVYdKr5pNZteySb2gPH4TU+FVm75VgmuLPlVo+zi8NW1Fmx7SO0Y/LxVKdKpLRa2dHbIne8K8v0EBuKF5ReoCC0YFbPre3LO/+aZ/yUsSozRVv7DBxiB76u+akSUAo0KmXtJrTyH3iO7D5K6x5BUS1Gr3ne535igKdfslZ3cKDwH1VwuCPUs0Y3t1v5iXfNUm9HVmk+N3gVe7LhEwbmN/KFtyWK4oyM5nJiznpJzl45ySc5ckiYOck3OQ5yTc5SSIg5yc3Ze7rO+oxafSbv+hTJzkmXKTimsMKTTyjSLJa2ysD2GoPgdoO4qt3homRbYbRD6IkHSM9nPrs4VzHaqfYNLn2a0azOtHk5mx42uG524rUbtvKO0RiSJ1WnvB2tcNhG5UbK56d5XTLkJxuWH2j28Yy6GQNFSY3gDeS0gBQWh+iDbG3Xko6ZwxOYYPZb8zt5KzKG0k0kZY2bHSOHUZ/c7c0eK4QlNrxx+TtNRT3y+A0k0kZY2bHSOHUZ/c7c0eKy212l80hklcXOcak+QA2Abl1arU+aQySEuc41J8gBsA3IZGtamlVL9zPttdj/YTbGlBElmxpURrtk54GwiXvRJ0Il70SjkYGZiXkfVcHDYQe41TwxJN0S9yMGgWiESRubscxw7HNI+axknetrsGMbDvaw+AWMWtlJHjc9w7nELAfDNhCSWsT6SMPvN80iuoj1hzHmvAbP/5rivVVemK9QFu0VP7DBwiaO4U+SeEqN0ctAZZQ05sfMz+WZ48k/LkAqbWGhUqb0nfEfMqZvK06ryOAUM81J5oCkXo2k0nxu8yrvZ5Kxs+Bv5QqffsdLQ/jQ94Csl1Ta0EZ90Duw+S3Jc1xZkdTkh45ySc5DnJNzlBI9yDnJNzkFyTLlJIielyZXnadSM0zOA7f8JySoW3udNKI4wXGuqAMSXHd+ti6RXJFsYwQOe4NYC5zjQAYkncFrWh2jJsUR13EySULwCdVtMgBkTjifkktENEG2RuvJR0zhicwwH1W/M7eSmLdfEcUkcbjV8rtVrRnTa47hgqGp1DteyHX9l2ilV+uXY+VH010Vc5xtEVXf8jakkACms3hTMbM1dLRNqMc7PVaXU30FUld94MnjEkRq094O0EbCFUqnKt70WbIxmtrMgjYnDGK26T6KatZoBhm9g2b3NG7eFWY2LXharFlGdKDg8M8ZGlmxrtkaXbGjZ5gQES96JOhGuuiUcnuBiYkm+NP3RJPoKkDead+C93DBdLBHSNg91g8AsVtjqyPO97z3uK2+VwjY52xjSexor8lhRNcd+KxW8s1EC6iHWHMea5S9hZrSsG97fMLw9L30R3IVk/8ShARrpejmtEe6YvHKVrX/mLlOQTazGneAoPS2Po7U1+yWKn4o3f/AC/wTq47VrRU2tJHYcR5+CAb6QmjmneCO4/5UZA+oUvpBHrQ12tIPZkfPwVfsEvWpv8AkgIrSmCj2O3gt7Qa+R8F1o7bcDGfiby2j59pUlftk6SB1M29YdmfhVVGOQtILTQjEFbWlfkq2/RlahbLM/ZdHOSbnJhYr2bIKHqu3bDy+iduKltx2QzkC5cErwuSM04bTaSaADNxOAAC9SPAnkOAYC57jqsaMSXHcFddENERZG68lHTuGJzDAc2t+Z28krozoyLP/uS0MzhTeI2n1Gcd528krpRpQyxR7HSOHUZv9525o8cuVG252Px1/wDf9FyqpVrfMNKNKGWKPY6Rw6jN/vO3NHjlyzzR+2vnvGKSVxc50oJPYaADYBuUNbrc+eR0kri5zjUk+AA2AblJ6Ij9tg/iDyKtwoVVb+8FeVzsmvo1u8vuZP4b/wApWZ6PX0+yvq3Fpprs2OG8bjxWmXj9zJ/Df+UrJYQqukSlGSZZ1DakmjW7DbmTMD4zUHvB2gjYVXNIdG6EywjDN7Bs3uaN28KBuO93WZ9W4tPpN2EbxuPFaFY7Y2Vgew1B8OBGwrlKMqJZXR0jKN0cPsz2NicMjU7flxhtZIxQZubu4jhwUVGxWY2KayitKDi8M5bEuuiTlka7MSZIjB0aVuuza0zBuOsezFKvjUlo/ZfSf+EeZ+SjZPEWTrjmSE9MrX0VhmO1zdQc3kN8ie5Y4tD+1O8aCKAHMmV3IVazzd3LPFmmgCltFbL0tsib71T+u1RKuf2YWDXtLpNjG+J/QQGpr1CEBX9NrHr2bXGcLhJ+H0X/ANJJ/Cq7o9a9WQtOTx4jEeFVf5Yw5pa4VBBBG8EUIWXyQOs0roz6UT6A7wMWO7W08UBcJgHAg5EEHkVTpGmN5G1p8laYrSHtDhkRX/ChL/s+IeOTvkfl3IByxwcARkVSr2sPQyluw4t+E/TLsVmum1eoebfmPmur8uvpo+r6bcW8d7e3zCt6W7xz56ZX1FW+PHaKWl47e9uTj24+aQIQtzsyBy68pD63cAEnDaXMe14NXNc1wrji0givckkLzCGTR5ftQi6KrYn9LT0TTUDuLgakdleSz+3W588jpJXFznGpPkANgG5IIXKuiFftR1stlZ7mCm9Ef/dg/iDyKhFN6I/+7B/EHkVK32P8M8r9yNavH7mT+G/8pWTRLWbx+5k/hv8AylZbdlifM8MjFXHuA2knYFm6N4jJsv6nlod3fY3SvDGCpPgNpJ2BaFdF1Ns8eqMScXHeeWwLi5bmbZmUGLj6TtpO4bhwTe/L+EPUZjIf6BvPHguNtjultj0ThBVrdLs6v28w1pjGLnCh90HfxKgogmbXkmpNScSd6dROXeMFBYOE573kexhKuam7HpQyLwicGOpAGZNArFBCImAVADRifEkpldFj9c/h+ZUF9pOkHQwdAw9eYdb3Y9v82XLWVW6eXgt0wwsme6SXt/qrVJLsJozgxuDfDHmSo1CFwO4LWvs3uzorLrkYyGvZ+vJZjdF3meZkYFdZwry2/TtW62SziNjWDJoAQCyEIQAqhp3dfo2hoyoyT4Seq7sJp+Lgrek54GvaWvFWuBBG8EUIQGdXHbqExnbi3ntHzUpaGhzS05EUKrV8WB9knLCTgdZjvab6p57DxCmLFeAlZUZ5OG4/RD0r9pDoZKbQag+RVju23CZlRmMHDcfomV7WPpW4ekMuPAqt2O83QSaw2YOacKjaCh4S+klyZyxji8D84+ffvVaWi2C2smYHsNQc94O0Eb1X790YIrJAMM3MGzi0buC1NLqv0T/hmfqNP+uP8laQhC0ygCEIQApnRE/tsH8QeRUMpfRE/t0H8QeRXO32P8MnX7kbDa4i+N7Rm5rgOZBCY3DcTLJHqjF5prv2k7huHBSirmlGlIs46OIgykcxGDtPHcO3ngwUpeiPybE3GPqYrpFpGIBqRkGQjsYN547h+jT2ykmpNScSTmTvKYCUuJJJJJqScSTvKcRvWnXUq1hFGdjm8khG9OY3qPjel2SI0RJBsikbrsRlNT6AzO/gE1ui6nTGpqGb9/Bv1VlntEdmiLnkMjYMTsA+ZPeSVUtsUeF2WKq88voSvi9o7JA6WTBrRQAZuPqsbxKxG9bzfaZnyyHrONeAGxo4AYKR0s0odbpa4tibURs/ud7x8MucGqRcBCFJaPXK61ztjaMK1cdw/XzQF0+zK4aA2h4zwZy3/rgtBSNjsjYo2sYKBoolkAIQhACEIQENpRcAtcNBQSNqYzx2tPA/QrK4bY+zSkOBBB1XtOGRxHMLbVUdOND/APUtMsI/3WjED94B/d59yAg47UHtDmmoOSiL6uzpOsz09o9r/KiLBb3Wdxa4HVr1m7jvHFWBtpDhVpqCh6V27L0ks0lWcnNOTuB3HitAum947S2rDiPSafSbz3jiqheFhEmIwdv381EMe+F4LSWuGRH6xCHhfL40XZPVzOo/f6rviG/iPFU+33ZJAaSNI3HNp5O2qxXNpu11G2kap9sDqn4h6vZhyVpaGSs9V7HcnNPyKuU6udfD5RWt00Z8rhmVIV8t2hET8YyYzu9JvccR2FQNr0KtDPRDZB7rhX+V1PmtKGqqn84/JQnp7I/H+CBS9htjoZWSM9Jjg4VyqDkeC6nuyWP045G82OA76JsVY4kjjymX61/aYXRUiiLJCKaxcHBvFo29qqfTFxJcSSTUk4kk5klRzHp/ZbM9/oMe74WuPkFwjVCpelYOzslZ2Oo3pwx6dWLRO0yfu9Qb3kN8M/BWO7tBGjGZ5d7rOqO1xx8lynfXH5Osapy+Cu2WN0jg1gLidgFVbbo0VpR0+J9gZfiO3kFN2ayRwM6jWsaMTsy2uJ8yqrpD9pMUNW2akz/a/dt7fW7MOKz7NS5cR4LcKEuWWS9b3iskWvM4NaMGgZuOxrG7Ssj0o0sktz8erE09SMH+p293ls4x153rLaZC+Z5c7jkBuaMgOSaKqWAQhesYSQAKk4ADaUB1BAXuDWipJoAtj0O0aFjhxH+47Fx3cFF6C6G9CBNMOuR1R7I/X6yV1QAhCEAIQhACEIQAhCEBUNMdB22kGWEBsuZGQf8AR3msza+SzvLXAiho5pw/6K3tQekeiUVsbVw1ZKYPHk7egMxjtgeKju2hIzgOFDii+tHJrG+jwabHDEEc0ybbK596ATls1MsUpYL0lgNYnubvGw82nArx8iQc6qAuF3/aGRhPHX3mGh/lOHiFYbHphZZP3oYdzwWeOXissQgNts1qY8VY9jvhc0+RS/8Apwc2g8xVYWEqy1PGT3jk5w8igNzZZQMmjsaPoupLQ1g672tHvODR4lYW62SHN7zze4/NInHPFAbNa9NLHDnO1x3MrIf6ajxVdvL7VQKizQk+9Iaf0NPzCztCAkr30jtFqP8AvSEj2B1WD8Iw76lRqEIAQhSVy6PS2twETTTa45D6oBhBA57g1gJJyAWnaG6CiGktoAL9jdjf1+tyldGtDorGK01pNrjs5KwoAQhCAEIQgBCEIAQhCAEIQgBCEIBK0WZsjS2Roc05giqo9/fZk11XWU6p9g5dh+ver6hAYNeNyTWd1JWOHYac0xqvoOezNkFHtDhuIBVZvT7OrNNUsBjPDEdyAyJCutv+y+Zv3TmvHcVA2rRK1R+lE7mMkBEIS8lgkbmx4/CUmYXDNp7igOELoROOQPcUqywSOyjefwlAIIUtZdFLTJ6MTuZU7YPswnf965rB3n9diApieXfdEs5pExzuNMO9addn2b2eKhfWQ8cu5WezWRkYoxoaOAQFEuH7MgKOtRr7gy7f12K9WSxMibqxtDQNyXQgBCEIAQhCAEIQgBCEIAQhCAEIQgBCEIAQhCAEIQgBeBeoQELe2ZVclzQhAeR5hT91oQgJ9CEIAQhCAEIQgBCEIAQhCAEIQgBCEI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076" name="AutoShape 4" descr="data:image/jpg;base64,/9j/4AAQSkZJRgABAQAAAQABAAD/2wCEAAkGBhQQEBUUEBQUFRUVFBQVFRYXFBQUFxQVFxQVFRUUFBQXHCYfGBkjGRUXHy8gJCcpLCwsFR4xNTAqNScrLSkBCQoKDgwOGg8PGCwkHyQ0LS8pKSosKSwqKiksLSwqKSwsLCwsLCkqLCwsLCwvLC8pLCwsLSwsKSwsLCksKSwpLP/AABEIAOEA4QMBIgACEQEDEQH/xAAcAAABBQEBAQAAAAAAAAAAAAAAAwQFBgcCAQj/xABDEAABAwEEBgYHBQcEAwEAAAABAAIDEQQFITEGEkFRYXETIoGRobEyQlJicsHRBzOCsvAkQ3OSosLhFCNT8RU00hb/xAAZAQEAAwEBAAAAAAAAAAAAAAAAAgQFAwH/xAApEQACAgEEAQQBBAMAAAAAAAAAAQIDEQQSITETIjJBUXFCYYGxkeHx/9oADAMBAAIRAxEAPwDcUIQgBCEIAQhCAELl7w0EkgACpJwAG8lV+06VF/VsbBJs6V1Wwj4TnJ+HDigLC5wAqcAFDWjS2AEti1p3DZC3XA5yYMHeoeW7zMa2qR0x9k9WIcohgfxVKlLNdjiAGtDW7PVA5BANpL8tUnoRxQje9zpXfyso0fzFIOinf95apeUYjiHeGl3ip2O6B6xJ5YJw2xMHqjtx80BVjcsbvTMr/jnmd/cgaO2f/hYeYr5q3BgGQHckLawFhJ2ZICs//nbP/wAMfY2nkum3DEPQ12fBNK3ycpEBdAIBkyxys+7tU44PLJh/W2vilmXja2ZiGYcNaF/jrNPgnAC7DEBzHpVGMJ2yQHfI3qdkrat7yFLxShwBaQ4HIggg8iFGiNMzcTWnWgc6B5xrHQNJ9+I9R3dXigLChQbb4lg/9pmsz/miBLRxkixczmNYclMQWhsjQ5jg5pxBBBB5EIBRCEIAQhCAEIQgBCEIAQhCAEIQgBR1734yzgA1dI70I24vfyGxu9xwCbX1fxjd0MAD5iKmvoRNPry08G5nlio2wXbRxNTJK/05Hek75NaNjRgEAlPDJaTrWogtrVsDSejbu1/+V3E4bgpay3Y52fVHy4BPrJdwZi7E+A5J4gEILG1mQx3nEpdNJ7xAwbifD/KYT2snFzqDuCAk5LW1uZ7sU3deW4d5UJLejRlV3gO9NZL2ecgB4+aAsJt7uASckznZlVt1tec3Hvp5JMyuO13eUBZQ1dBirIlcNru8pRlukGT3d9fNAWZrEo1ir8N+SDOjuYp4hSNm0gYfTBbx9IfVASYYuw1eQSteKtII4FLBqA5DVHTXMWOMllcInnFzaVik+NgyPvNoealQF6AgGF33uJHdHI0xTAVMZNdYe1G7J7eIy2gKRTS33aydtHg1Bq1wNHMdscx2wppZLwfE8Q2kipwjlAo2X3SPVk4ZHZuQEshCEAIQhACEIQAhCEAKFv2+XRkQwUMzxWpxbEzLpXjybtPCqc33e3+njqBrSPOpEz23nIcGjMnYAVD3bd5bXWOvLIdaR/tO4bmgYAbAEB7dl16vVZUkkue9xq57jm953/8AQVhs1lEYwz2neizWYMFBntO9e2i0Bgxz2DegOppg0VP/AGou02wv4N3fUpG1WrNzz+twCg7XbjJwbu+qAd2m9AMGYnfs7N6jpZi41cSUwt96MhzxdsaM+3cFXbbe0kuBNG+yMu3erVOlnbz0ivbqI18dssFqvqKPCusdzcfHJRc+kzj6DQOfWPyRduik01CR0bd76io4NzPgrBZdDIWfeF0h4nVb3DHxVxU0V98sqO62fXBUpL5lPrkcqN8kn/qJXetIe1x8loUV3xR+hGwcmivfmlHOXRWQXtic3GT7kZz0ko2yDteu2XtK3KR3aa+a0SeyyNbrOa4Df9dyjLXZGSem0HjTHvzXqshLuKG2UfkrUGksg9INd2ap7x9FJ2XSKJ2DqsPHEd4+ajb0uEx1dHUt2ja36hQ6PTVWLKWPwerUWQ7ZoVntBFHRu5Fp+YzU7YNIdko/EB5j6LJ7Jb3xGrHEbxmDzCst2aQsko1/Ud/SeR2HgVQu0k6+Vyi5XqYz4fDNPjeHAFpBByIXrngZqo2K3viPVOBzGw/Qp9LemsKqmWiVnvADJQ942gStLXirT+gQdhG9M5rYmUtqQE9cF9nW6CY1d+7ef3gGx3vgd4x3qwLNJ5a7SCCCCMCCMQQdhCuejd9/6iOj6dKygePaGx4G4+BqgJhCEIAQhCAFy94aCSaACpJwAAzJXSr+k8/SFllb+8681NkLTi38bqN5ayAY2aU2mU2l1dUgtgafVir6dPafSvLVCsdgsuqKnM+A3Jpd9mqeDf0ApUlAcTShoqf+1DWu1Uq55/WwBL2qfWPAZfVVy32zpHYeiMvqgE7VajIanLYNygb2vvUqyPF212YbwG8ovy9tTqMPWOZ9kbuajrjuN1qfQYMHpu3cBvcVoabTLHks6KV97T2Q7EruuyS0vowVObnHIcXH9FXi59GYrPQ015PaIy+EbOeakbFYmQMDIxRo7yd5O0rt713sucuF0VowS5YPekXPQ96Rc9ckiYOelLvxmZX2gmrnJa63f78fxfVeyXpZ7HtFwc0EUOIOaqt93OYuszFh/p4HhxVpe8AEnICp7F41zXtqKOa4cwQVRrm4PJesgprBnrnKr31YejfrN9F3gdo+avl/XIYTrsxjP9B3HhxVXvhmtE7hQjsP0qtamafKMyyDXDK0hCFcK5OXLpCY6MlJLMg7Mt57x5K1to4VBqDiCPMLOFN6PX50REch6hOB9g//AD+t6ztVpc+uHf0XtPqMemRPWpxaaHs4po+VTVoswe2ncdxVfkYWkg5jNZJonrnpWwW90ErZGZtzHtNPpNP6zATZBKA1Sy2lsrGvYatcAQeBSqp2hF60c6BxwNXx8/Xb8+9XFACEIQHjnUFTgAqpdTjKX2g5zuqzhC3qxDtFXc3qT0rnIs/RtNHTvbCOAf8AeHsjDylLDZwCABQNAoNwGACAf2ePVaB380nbJMKDb5JclMZ3jFxyAr2BAQ182nVGoMzieW7tVbvO39DHXacGjjv5BP7ROXuLjtP/AEFTr4tvSymnotwb8z2n5KzpqfLPnpdle+zxx47OLvsL7TKGNxLjVzjsHrOK0qw2FkEYYwUA7ydrjxKitFLp6CHWcOvIATwb6rfmefBTD3q9dPc8LpFGEcLLB70i56HvSLnrkkTBz0i56eSXXKG6xaaZ7K05ZqOc5Si0+g012DnJxdLv9+P4vqmTnJzc7v2iP4h5FSkvSzyPuRc7Z92/4HeRVQuW/TAdV2MZzHs8R9Fb7Z92/wCB35Ss3LlW00VKLTLOok4yTRpTXNkbUUc1w5ggqh6Z3GYI3vYCYzhvLCSBQ8OP6K1x6QGzmj8Yzn7vvDhvCujHsmjqNV7Ht4Oa5pHiFH1aeefg99N8f3MHQrTplocbKTLCCYSeZiJ2He3cew8astmuyNkd0TMnBweGCEIUyJcNFL26RvRPPWaOqd7d3MeXJPr6slRrjMYO5bD2KjWS0mJ7Xtzaajjw5EYLSrNK2aMOGLXtr2EYj5LG1lOyW5dP+zU0tu+O19oqZcuC9d22Ixvc07D3jYe5NHSKiWx1ZrYYpGvbm1wI7Nnbl2rV7LaBIxr25OaHDkRVYy6RaJoDePSWcsOcbv6XYjxqgLOhCEBX7xPSW5jdkMLpD8crtRvc1j/5lLWVlBzUVdg157VJvmEY5RRtH5nOUy0UCAJDgobSCbVi1Rm807BifkpkqsaSS1lDfZaO84nwogK7e9q6OFxGZ6o5n/FSoLR27+ntDWn0R1nfC3Z2mg7U60nnxYzcC49uA8ipTQmzasb5NrnBo5NxPifBa2nXjo3fLMy977cfRZ3vSLnoe9IueuaQBzlw2XVcDnQg030NVw5ySc5TweF5s1pbI0OYag+HA8VA37clKyRDDNzRs94fRRd3Xo6B1Ri0+k3f/lXGy2psrA5hqD4cDxVOUZUyyui4pRtjh9mfOcnVzH9oj+IeRUrpDcFKyRDDNzRs95o3cFC3PKBaYqnN4A4mhVxTU4NoquLhNJl7tv3T/gd+UrK7VeTGZmp3DPt3LUb0+4l/hv8AyFYdBA57g1gLnOIAAxJJ2BR0MU1Jsnq3yh1LapLQ4MaCdYgNY3Ek7Oa1TRC4X2Sz6sjy5zjrFtatYT6rfmdpTbRDRBtkbryUdM4YnMMB9VvzO3knmk2krLHHsdI4dRn9ztzR45coX3eV+OtcEqavGt8xpp3fMcNlfG4gvlaWtbtocC87gPNZPqp7bLU+eR0kri5zjUnyAGwDckxEr1FXijgq3T8ksjfUR0adCNe9Gu+TltGmorhoRbKsfEfVOs3kcx3/AJlWTGpLRqXo7Szc6rD+LLxouGojvraOtD2zTJfS6zU1JBt6p5jEfPuVYdKr5pNZteySb2gPH4TU+FVm75VgmuLPlVo+zi8NW1Fmx7SO0Y/LxVKdKpLRa2dHbIne8K8v0EBuKF5ReoCC0YFbPre3LO/+aZ/yUsSozRVv7DBxiB76u+akSUAo0KmXtJrTyH3iO7D5K6x5BUS1Gr3ne535igKdfslZ3cKDwH1VwuCPUs0Y3t1v5iXfNUm9HVmk+N3gVe7LhEwbmN/KFtyWK4oyM5nJiznpJzl45ySc5ckiYOck3OQ5yTc5SSIg5yc3Ze7rO+oxafSbv+hTJzkmXKTimsMKTTyjSLJa2ysD2GoPgdoO4qt3homRbYbRD6IkHSM9nPrs4VzHaqfYNLn2a0azOtHk5mx42uG524rUbtvKO0RiSJ1WnvB2tcNhG5UbK56d5XTLkJxuWH2j28Yy6GQNFSY3gDeS0gBQWh+iDbG3Xko6ZwxOYYPZb8zt5KzKG0k0kZY2bHSOHUZ/c7c0eK4QlNrxx+TtNRT3y+A0k0kZY2bHSOHUZ/c7c0eKy212l80hklcXOcak+QA2Abl1arU+aQySEuc41J8gBsA3IZGtamlVL9zPttdj/YTbGlBElmxpURrtk54GwiXvRJ0Il70SjkYGZiXkfVcHDYQe41TwxJN0S9yMGgWiESRubscxw7HNI+axknetrsGMbDvaw+AWMWtlJHjc9w7nELAfDNhCSWsT6SMPvN80iuoj1hzHmvAbP/5rivVVemK9QFu0VP7DBwiaO4U+SeEqN0ctAZZQ05sfMz+WZ48k/LkAqbWGhUqb0nfEfMqZvK06ryOAUM81J5oCkXo2k0nxu8yrvZ5Kxs+Bv5QqffsdLQ/jQ94Csl1Ta0EZ90Duw+S3Jc1xZkdTkh45ySc5DnJNzlBI9yDnJNzkFyTLlJIielyZXnadSM0zOA7f8JySoW3udNKI4wXGuqAMSXHd+ti6RXJFsYwQOe4NYC5zjQAYkncFrWh2jJsUR13EySULwCdVtMgBkTjifkktENEG2RuvJR0zhicwwH1W/M7eSmLdfEcUkcbjV8rtVrRnTa47hgqGp1DteyHX9l2ilV+uXY+VH010Vc5xtEVXf8jakkACms3hTMbM1dLRNqMc7PVaXU30FUld94MnjEkRq094O0EbCFUqnKt70WbIxmtrMgjYnDGK26T6KatZoBhm9g2b3NG7eFWY2LXharFlGdKDg8M8ZGlmxrtkaXbGjZ5gQES96JOhGuuiUcnuBiYkm+NP3RJPoKkDead+C93DBdLBHSNg91g8AsVtjqyPO97z3uK2+VwjY52xjSexor8lhRNcd+KxW8s1EC6iHWHMea5S9hZrSsG97fMLw9L30R3IVk/8ShARrpejmtEe6YvHKVrX/mLlOQTazGneAoPS2Po7U1+yWKn4o3f/AC/wTq47VrRU2tJHYcR5+CAb6QmjmneCO4/5UZA+oUvpBHrQ12tIPZkfPwVfsEvWpv8AkgIrSmCj2O3gt7Qa+R8F1o7bcDGfiby2j59pUlftk6SB1M29YdmfhVVGOQtILTQjEFbWlfkq2/RlahbLM/ZdHOSbnJhYr2bIKHqu3bDy+iduKltx2QzkC5cErwuSM04bTaSaADNxOAAC9SPAnkOAYC57jqsaMSXHcFddENERZG68lHTuGJzDAc2t+Z28krozoyLP/uS0MzhTeI2n1Gcd528krpRpQyxR7HSOHUZv9525o8cuVG252Px1/wDf9FyqpVrfMNKNKGWKPY6Rw6jN/vO3NHjlyzzR+2vnvGKSVxc50oJPYaADYBuUNbrc+eR0kri5zjUk+AA2AblJ6Ij9tg/iDyKtwoVVb+8FeVzsmvo1u8vuZP4b/wApWZ6PX0+yvq3Fpprs2OG8bjxWmXj9zJ/Df+UrJYQqukSlGSZZ1DakmjW7DbmTMD4zUHvB2gjYVXNIdG6EywjDN7Bs3uaN28KBuO93WZ9W4tPpN2EbxuPFaFY7Y2Vgew1B8OBGwrlKMqJZXR0jKN0cPsz2NicMjU7flxhtZIxQZubu4jhwUVGxWY2KayitKDi8M5bEuuiTlka7MSZIjB0aVuuza0zBuOsezFKvjUlo/ZfSf+EeZ+SjZPEWTrjmSE9MrX0VhmO1zdQc3kN8ie5Y4tD+1O8aCKAHMmV3IVazzd3LPFmmgCltFbL0tsib71T+u1RKuf2YWDXtLpNjG+J/QQGpr1CEBX9NrHr2bXGcLhJ+H0X/ANJJ/Cq7o9a9WQtOTx4jEeFVf5Yw5pa4VBBBG8EUIWXyQOs0roz6UT6A7wMWO7W08UBcJgHAg5EEHkVTpGmN5G1p8laYrSHtDhkRX/ChL/s+IeOTvkfl3IByxwcARkVSr2sPQyluw4t+E/TLsVmum1eoebfmPmur8uvpo+r6bcW8d7e3zCt6W7xz56ZX1FW+PHaKWl47e9uTj24+aQIQtzsyBy68pD63cAEnDaXMe14NXNc1wrji0givckkLzCGTR5ftQi6KrYn9LT0TTUDuLgakdleSz+3W588jpJXFznGpPkANgG5IIXKuiFftR1stlZ7mCm9Ef/dg/iDyKhFN6I/+7B/EHkVK32P8M8r9yNavH7mT+G/8pWTRLWbx+5k/hv8AylZbdlifM8MjFXHuA2knYFm6N4jJsv6nlod3fY3SvDGCpPgNpJ2BaFdF1Ns8eqMScXHeeWwLi5bmbZmUGLj6TtpO4bhwTe/L+EPUZjIf6BvPHguNtjultj0ThBVrdLs6v28w1pjGLnCh90HfxKgogmbXkmpNScSd6dROXeMFBYOE573kexhKuam7HpQyLwicGOpAGZNArFBCImAVADRifEkpldFj9c/h+ZUF9pOkHQwdAw9eYdb3Y9v82XLWVW6eXgt0wwsme6SXt/qrVJLsJozgxuDfDHmSo1CFwO4LWvs3uzorLrkYyGvZ+vJZjdF3meZkYFdZwry2/TtW62SziNjWDJoAQCyEIQAqhp3dfo2hoyoyT4Seq7sJp+Lgrek54GvaWvFWuBBG8EUIQGdXHbqExnbi3ntHzUpaGhzS05EUKrV8WB9knLCTgdZjvab6p57DxCmLFeAlZUZ5OG4/RD0r9pDoZKbQag+RVju23CZlRmMHDcfomV7WPpW4ekMuPAqt2O83QSaw2YOacKjaCh4S+klyZyxji8D84+ffvVaWi2C2smYHsNQc94O0Eb1X790YIrJAMM3MGzi0buC1NLqv0T/hmfqNP+uP8laQhC0ygCEIQApnRE/tsH8QeRUMpfRE/t0H8QeRXO32P8MnX7kbDa4i+N7Rm5rgOZBCY3DcTLJHqjF5prv2k7huHBSirmlGlIs46OIgykcxGDtPHcO3ngwUpeiPybE3GPqYrpFpGIBqRkGQjsYN547h+jT2ykmpNScSTmTvKYCUuJJJJJqScSTvKcRvWnXUq1hFGdjm8khG9OY3qPjel2SI0RJBsikbrsRlNT6AzO/gE1ui6nTGpqGb9/Bv1VlntEdmiLnkMjYMTsA+ZPeSVUtsUeF2WKq88voSvi9o7JA6WTBrRQAZuPqsbxKxG9bzfaZnyyHrONeAGxo4AYKR0s0odbpa4tibURs/ud7x8MucGqRcBCFJaPXK61ztjaMK1cdw/XzQF0+zK4aA2h4zwZy3/rgtBSNjsjYo2sYKBoolkAIQhACEIQENpRcAtcNBQSNqYzx2tPA/QrK4bY+zSkOBBB1XtOGRxHMLbVUdOND/APUtMsI/3WjED94B/d59yAg47UHtDmmoOSiL6uzpOsz09o9r/KiLBb3Wdxa4HVr1m7jvHFWBtpDhVpqCh6V27L0ks0lWcnNOTuB3HitAum947S2rDiPSafSbz3jiqheFhEmIwdv381EMe+F4LSWuGRH6xCHhfL40XZPVzOo/f6rviG/iPFU+33ZJAaSNI3HNp5O2qxXNpu11G2kap9sDqn4h6vZhyVpaGSs9V7HcnNPyKuU6udfD5RWt00Z8rhmVIV8t2hET8YyYzu9JvccR2FQNr0KtDPRDZB7rhX+V1PmtKGqqn84/JQnp7I/H+CBS9htjoZWSM9Jjg4VyqDkeC6nuyWP045G82OA76JsVY4kjjymX61/aYXRUiiLJCKaxcHBvFo29qqfTFxJcSSTUk4kk5klRzHp/ZbM9/oMe74WuPkFwjVCpelYOzslZ2Oo3pwx6dWLRO0yfu9Qb3kN8M/BWO7tBGjGZ5d7rOqO1xx8lynfXH5Osapy+Cu2WN0jg1gLidgFVbbo0VpR0+J9gZfiO3kFN2ayRwM6jWsaMTsy2uJ8yqrpD9pMUNW2akz/a/dt7fW7MOKz7NS5cR4LcKEuWWS9b3iskWvM4NaMGgZuOxrG7Ssj0o0sktz8erE09SMH+p293ls4x153rLaZC+Z5c7jkBuaMgOSaKqWAQhesYSQAKk4ADaUB1BAXuDWipJoAtj0O0aFjhxH+47Fx3cFF6C6G9CBNMOuR1R7I/X6yV1QAhCEAIQhACEIQAhCEBUNMdB22kGWEBsuZGQf8AR3msza+SzvLXAiho5pw/6K3tQekeiUVsbVw1ZKYPHk7egMxjtgeKju2hIzgOFDii+tHJrG+jwabHDEEc0ybbK596ATls1MsUpYL0lgNYnubvGw82nArx8iQc6qAuF3/aGRhPHX3mGh/lOHiFYbHphZZP3oYdzwWeOXissQgNts1qY8VY9jvhc0+RS/8Apwc2g8xVYWEqy1PGT3jk5w8igNzZZQMmjsaPoupLQ1g672tHvODR4lYW62SHN7zze4/NInHPFAbNa9NLHDnO1x3MrIf6ajxVdvL7VQKizQk+9Iaf0NPzCztCAkr30jtFqP8AvSEj2B1WD8Iw76lRqEIAQhSVy6PS2twETTTa45D6oBhBA57g1gJJyAWnaG6CiGktoAL9jdjf1+tyldGtDorGK01pNrjs5KwoAQhCAEIQgBCEIAQhCAEIQgBCEIBK0WZsjS2Roc05giqo9/fZk11XWU6p9g5dh+ver6hAYNeNyTWd1JWOHYac0xqvoOezNkFHtDhuIBVZvT7OrNNUsBjPDEdyAyJCutv+y+Zv3TmvHcVA2rRK1R+lE7mMkBEIS8lgkbmx4/CUmYXDNp7igOELoROOQPcUqywSOyjefwlAIIUtZdFLTJ6MTuZU7YPswnf965rB3n9diApieXfdEs5pExzuNMO9addn2b2eKhfWQ8cu5WezWRkYoxoaOAQFEuH7MgKOtRr7gy7f12K9WSxMibqxtDQNyXQgBCEIAQhCAEIQgBCEIAQhCAEIQgBCEIAQhCAEIQgBeBeoQELe2ZVclzQhAeR5hT91oQgJ9CEIAQhCAEIQgBCEIAQhCAEIQgBCEI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078" name="AutoShape 6" descr="data:image/jpg;base64,/9j/4AAQSkZJRgABAQAAAQABAAD/2wCEAAkGBhQQEBUUEBQUFRUVFBQVFRYXFBQUFxQVFxQVFRUUFBQXHCYfGBkjGRUXHy8gJCcpLCwsFR4xNTAqNScrLSkBCQoKDgwOGg8PGCwkHyQ0LS8pKSosKSwqKiksLSwqKSwsLCwsLCkqLCwsLCwvLC8pLCwsLSwsKSwsLCksKSwpLP/AABEIAOEA4QMBIgACEQEDEQH/xAAcAAABBQEBAQAAAAAAAAAAAAAAAwQFBgcCAQj/xABDEAABAwEEBgYHBQcEAwEAAAABAAIDEQQFITEGEkFRYXETIoGRobEyQlJicsHRBzOCsvAkQ3OSosLhFCNT8RU00hb/xAAZAQEAAwEBAAAAAAAAAAAAAAAAAgQFAwH/xAApEQACAgEEAQQBBAMAAAAAAAAAAQIDEQQSITETIjJBUXFCYYGxkeHx/9oADAMBAAIRAxEAPwDcUIQgBCEIAQhCAELl7w0EkgACpJwAG8lV+06VF/VsbBJs6V1Wwj4TnJ+HDigLC5wAqcAFDWjS2AEti1p3DZC3XA5yYMHeoeW7zMa2qR0x9k9WIcohgfxVKlLNdjiAGtDW7PVA5BANpL8tUnoRxQje9zpXfyso0fzFIOinf95apeUYjiHeGl3ip2O6B6xJ5YJw2xMHqjtx80BVjcsbvTMr/jnmd/cgaO2f/hYeYr5q3BgGQHckLawFhJ2ZICs//nbP/wAMfY2nkum3DEPQ12fBNK3ycpEBdAIBkyxys+7tU44PLJh/W2vilmXja2ZiGYcNaF/jrNPgnAC7DEBzHpVGMJ2yQHfI3qdkrat7yFLxShwBaQ4HIggg8iFGiNMzcTWnWgc6B5xrHQNJ9+I9R3dXigLChQbb4lg/9pmsz/miBLRxkixczmNYclMQWhsjQ5jg5pxBBBB5EIBRCEIAQhCAEIQgBCEIAQhCAEIQgBR1734yzgA1dI70I24vfyGxu9xwCbX1fxjd0MAD5iKmvoRNPry08G5nlio2wXbRxNTJK/05Hek75NaNjRgEAlPDJaTrWogtrVsDSejbu1/+V3E4bgpay3Y52fVHy4BPrJdwZi7E+A5J4gEILG1mQx3nEpdNJ7xAwbifD/KYT2snFzqDuCAk5LW1uZ7sU3deW4d5UJLejRlV3gO9NZL2ecgB4+aAsJt7uASckznZlVt1tec3Hvp5JMyuO13eUBZQ1dBirIlcNru8pRlukGT3d9fNAWZrEo1ir8N+SDOjuYp4hSNm0gYfTBbx9IfVASYYuw1eQSteKtII4FLBqA5DVHTXMWOMllcInnFzaVik+NgyPvNoealQF6AgGF33uJHdHI0xTAVMZNdYe1G7J7eIy2gKRTS33aydtHg1Bq1wNHMdscx2wppZLwfE8Q2kipwjlAo2X3SPVk4ZHZuQEshCEAIQhACEIQAhCEAKFv2+XRkQwUMzxWpxbEzLpXjybtPCqc33e3+njqBrSPOpEz23nIcGjMnYAVD3bd5bXWOvLIdaR/tO4bmgYAbAEB7dl16vVZUkkue9xq57jm953/8AQVhs1lEYwz2neizWYMFBntO9e2i0Bgxz2DegOppg0VP/AGou02wv4N3fUpG1WrNzz+twCg7XbjJwbu+qAd2m9AMGYnfs7N6jpZi41cSUwt96MhzxdsaM+3cFXbbe0kuBNG+yMu3erVOlnbz0ivbqI18dssFqvqKPCusdzcfHJRc+kzj6DQOfWPyRduik01CR0bd76io4NzPgrBZdDIWfeF0h4nVb3DHxVxU0V98sqO62fXBUpL5lPrkcqN8kn/qJXetIe1x8loUV3xR+hGwcmivfmlHOXRWQXtic3GT7kZz0ko2yDteu2XtK3KR3aa+a0SeyyNbrOa4Df9dyjLXZGSem0HjTHvzXqshLuKG2UfkrUGksg9INd2ap7x9FJ2XSKJ2DqsPHEd4+ajb0uEx1dHUt2ja36hQ6PTVWLKWPwerUWQ7ZoVntBFHRu5Fp+YzU7YNIdko/EB5j6LJ7Jb3xGrHEbxmDzCst2aQsko1/Ud/SeR2HgVQu0k6+Vyi5XqYz4fDNPjeHAFpBByIXrngZqo2K3viPVOBzGw/Qp9LemsKqmWiVnvADJQ942gStLXirT+gQdhG9M5rYmUtqQE9cF9nW6CY1d+7ef3gGx3vgd4x3qwLNJ5a7SCCCCMCCMQQdhCuejd9/6iOj6dKygePaGx4G4+BqgJhCEIAQhCAFy94aCSaACpJwAAzJXSr+k8/SFllb+8681NkLTi38bqN5ayAY2aU2mU2l1dUgtgafVir6dPafSvLVCsdgsuqKnM+A3Jpd9mqeDf0ApUlAcTShoqf+1DWu1Uq55/WwBL2qfWPAZfVVy32zpHYeiMvqgE7VajIanLYNygb2vvUqyPF212YbwG8ovy9tTqMPWOZ9kbuajrjuN1qfQYMHpu3cBvcVoabTLHks6KV97T2Q7EruuyS0vowVObnHIcXH9FXi59GYrPQ015PaIy+EbOeakbFYmQMDIxRo7yd5O0rt713sucuF0VowS5YPekXPQ96Rc9ckiYOelLvxmZX2gmrnJa63f78fxfVeyXpZ7HtFwc0EUOIOaqt93OYuszFh/p4HhxVpe8AEnICp7F41zXtqKOa4cwQVRrm4PJesgprBnrnKr31YejfrN9F3gdo+avl/XIYTrsxjP9B3HhxVXvhmtE7hQjsP0qtamafKMyyDXDK0hCFcK5OXLpCY6MlJLMg7Mt57x5K1to4VBqDiCPMLOFN6PX50REch6hOB9g//AD+t6ztVpc+uHf0XtPqMemRPWpxaaHs4po+VTVoswe2ncdxVfkYWkg5jNZJonrnpWwW90ErZGZtzHtNPpNP6zATZBKA1Sy2lsrGvYatcAQeBSqp2hF60c6BxwNXx8/Xb8+9XFACEIQHjnUFTgAqpdTjKX2g5zuqzhC3qxDtFXc3qT0rnIs/RtNHTvbCOAf8AeHsjDylLDZwCABQNAoNwGACAf2ePVaB380nbJMKDb5JclMZ3jFxyAr2BAQ182nVGoMzieW7tVbvO39DHXacGjjv5BP7ROXuLjtP/AEFTr4tvSymnotwb8z2n5KzpqfLPnpdle+zxx47OLvsL7TKGNxLjVzjsHrOK0qw2FkEYYwUA7ydrjxKitFLp6CHWcOvIATwb6rfmefBTD3q9dPc8LpFGEcLLB70i56HvSLnrkkTBz0i56eSXXKG6xaaZ7K05ZqOc5Si0+g012DnJxdLv9+P4vqmTnJzc7v2iP4h5FSkvSzyPuRc7Z92/4HeRVQuW/TAdV2MZzHs8R9Fb7Z92/wCB35Ss3LlW00VKLTLOok4yTRpTXNkbUUc1w5ggqh6Z3GYI3vYCYzhvLCSBQ8OP6K1x6QGzmj8Yzn7vvDhvCujHsmjqNV7Ht4Oa5pHiFH1aeefg99N8f3MHQrTplocbKTLCCYSeZiJ2He3cew8astmuyNkd0TMnBweGCEIUyJcNFL26RvRPPWaOqd7d3MeXJPr6slRrjMYO5bD2KjWS0mJ7Xtzaajjw5EYLSrNK2aMOGLXtr2EYj5LG1lOyW5dP+zU0tu+O19oqZcuC9d22Ixvc07D3jYe5NHSKiWx1ZrYYpGvbm1wI7Nnbl2rV7LaBIxr25OaHDkRVYy6RaJoDePSWcsOcbv6XYjxqgLOhCEBX7xPSW5jdkMLpD8crtRvc1j/5lLWVlBzUVdg157VJvmEY5RRtH5nOUy0UCAJDgobSCbVi1Rm807BifkpkqsaSS1lDfZaO84nwogK7e9q6OFxGZ6o5n/FSoLR27+ntDWn0R1nfC3Z2mg7U60nnxYzcC49uA8ipTQmzasb5NrnBo5NxPifBa2nXjo3fLMy977cfRZ3vSLnoe9IueuaQBzlw2XVcDnQg030NVw5ySc5TweF5s1pbI0OYag+HA8VA37clKyRDDNzRs94fRRd3Xo6B1Ri0+k3f/lXGy2psrA5hqD4cDxVOUZUyyui4pRtjh9mfOcnVzH9oj+IeRUrpDcFKyRDDNzRs95o3cFC3PKBaYqnN4A4mhVxTU4NoquLhNJl7tv3T/gd+UrK7VeTGZmp3DPt3LUb0+4l/hv8AyFYdBA57g1gLnOIAAxJJ2BR0MU1Jsnq3yh1LapLQ4MaCdYgNY3Ek7Oa1TRC4X2Sz6sjy5zjrFtatYT6rfmdpTbRDRBtkbryUdM4YnMMB9VvzO3knmk2krLHHsdI4dRn9ztzR45coX3eV+OtcEqavGt8xpp3fMcNlfG4gvlaWtbtocC87gPNZPqp7bLU+eR0kri5zjUnyAGwDckxEr1FXijgq3T8ksjfUR0adCNe9Gu+TltGmorhoRbKsfEfVOs3kcx3/AJlWTGpLRqXo7Szc6rD+LLxouGojvraOtD2zTJfS6zU1JBt6p5jEfPuVYdKr5pNZteySb2gPH4TU+FVm75VgmuLPlVo+zi8NW1Fmx7SO0Y/LxVKdKpLRa2dHbIne8K8v0EBuKF5ReoCC0YFbPre3LO/+aZ/yUsSozRVv7DBxiB76u+akSUAo0KmXtJrTyH3iO7D5K6x5BUS1Gr3ne535igKdfslZ3cKDwH1VwuCPUs0Y3t1v5iXfNUm9HVmk+N3gVe7LhEwbmN/KFtyWK4oyM5nJiznpJzl45ySc5ckiYOck3OQ5yTc5SSIg5yc3Ze7rO+oxafSbv+hTJzkmXKTimsMKTTyjSLJa2ysD2GoPgdoO4qt3homRbYbRD6IkHSM9nPrs4VzHaqfYNLn2a0azOtHk5mx42uG524rUbtvKO0RiSJ1WnvB2tcNhG5UbK56d5XTLkJxuWH2j28Yy6GQNFSY3gDeS0gBQWh+iDbG3Xko6ZwxOYYPZb8zt5KzKG0k0kZY2bHSOHUZ/c7c0eK4QlNrxx+TtNRT3y+A0k0kZY2bHSOHUZ/c7c0eKy212l80hklcXOcak+QA2Abl1arU+aQySEuc41J8gBsA3IZGtamlVL9zPttdj/YTbGlBElmxpURrtk54GwiXvRJ0Il70SjkYGZiXkfVcHDYQe41TwxJN0S9yMGgWiESRubscxw7HNI+axknetrsGMbDvaw+AWMWtlJHjc9w7nELAfDNhCSWsT6SMPvN80iuoj1hzHmvAbP/5rivVVemK9QFu0VP7DBwiaO4U+SeEqN0ctAZZQ05sfMz+WZ48k/LkAqbWGhUqb0nfEfMqZvK06ryOAUM81J5oCkXo2k0nxu8yrvZ5Kxs+Bv5QqffsdLQ/jQ94Csl1Ta0EZ90Duw+S3Jc1xZkdTkh45ySc5DnJNzlBI9yDnJNzkFyTLlJIielyZXnadSM0zOA7f8JySoW3udNKI4wXGuqAMSXHd+ti6RXJFsYwQOe4NYC5zjQAYkncFrWh2jJsUR13EySULwCdVtMgBkTjifkktENEG2RuvJR0zhicwwH1W/M7eSmLdfEcUkcbjV8rtVrRnTa47hgqGp1DteyHX9l2ilV+uXY+VH010Vc5xtEVXf8jakkACms3hTMbM1dLRNqMc7PVaXU30FUld94MnjEkRq094O0EbCFUqnKt70WbIxmtrMgjYnDGK26T6KatZoBhm9g2b3NG7eFWY2LXharFlGdKDg8M8ZGlmxrtkaXbGjZ5gQES96JOhGuuiUcnuBiYkm+NP3RJPoKkDead+C93DBdLBHSNg91g8AsVtjqyPO97z3uK2+VwjY52xjSexor8lhRNcd+KxW8s1EC6iHWHMea5S9hZrSsG97fMLw9L30R3IVk/8ShARrpejmtEe6YvHKVrX/mLlOQTazGneAoPS2Po7U1+yWKn4o3f/AC/wTq47VrRU2tJHYcR5+CAb6QmjmneCO4/5UZA+oUvpBHrQ12tIPZkfPwVfsEvWpv8AkgIrSmCj2O3gt7Qa+R8F1o7bcDGfiby2j59pUlftk6SB1M29YdmfhVVGOQtILTQjEFbWlfkq2/RlahbLM/ZdHOSbnJhYr2bIKHqu3bDy+iduKltx2QzkC5cErwuSM04bTaSaADNxOAAC9SPAnkOAYC57jqsaMSXHcFddENERZG68lHTuGJzDAc2t+Z28krozoyLP/uS0MzhTeI2n1Gcd528krpRpQyxR7HSOHUZv9525o8cuVG252Px1/wDf9FyqpVrfMNKNKGWKPY6Rw6jN/vO3NHjlyzzR+2vnvGKSVxc50oJPYaADYBuUNbrc+eR0kri5zjUk+AA2AblJ6Ij9tg/iDyKtwoVVb+8FeVzsmvo1u8vuZP4b/wApWZ6PX0+yvq3Fpprs2OG8bjxWmXj9zJ/Df+UrJYQqukSlGSZZ1DakmjW7DbmTMD4zUHvB2gjYVXNIdG6EywjDN7Bs3uaN28KBuO93WZ9W4tPpN2EbxuPFaFY7Y2Vgew1B8OBGwrlKMqJZXR0jKN0cPsz2NicMjU7flxhtZIxQZubu4jhwUVGxWY2KayitKDi8M5bEuuiTlka7MSZIjB0aVuuza0zBuOsezFKvjUlo/ZfSf+EeZ+SjZPEWTrjmSE9MrX0VhmO1zdQc3kN8ie5Y4tD+1O8aCKAHMmV3IVazzd3LPFmmgCltFbL0tsib71T+u1RKuf2YWDXtLpNjG+J/QQGpr1CEBX9NrHr2bXGcLhJ+H0X/ANJJ/Cq7o9a9WQtOTx4jEeFVf5Yw5pa4VBBBG8EUIWXyQOs0roz6UT6A7wMWO7W08UBcJgHAg5EEHkVTpGmN5G1p8laYrSHtDhkRX/ChL/s+IeOTvkfl3IByxwcARkVSr2sPQyluw4t+E/TLsVmum1eoebfmPmur8uvpo+r6bcW8d7e3zCt6W7xz56ZX1FW+PHaKWl47e9uTj24+aQIQtzsyBy68pD63cAEnDaXMe14NXNc1wrji0givckkLzCGTR5ftQi6KrYn9LT0TTUDuLgakdleSz+3W588jpJXFznGpPkANgG5IIXKuiFftR1stlZ7mCm9Ef/dg/iDyKhFN6I/+7B/EHkVK32P8M8r9yNavH7mT+G/8pWTRLWbx+5k/hv8AylZbdlifM8MjFXHuA2knYFm6N4jJsv6nlod3fY3SvDGCpPgNpJ2BaFdF1Ns8eqMScXHeeWwLi5bmbZmUGLj6TtpO4bhwTe/L+EPUZjIf6BvPHguNtjultj0ThBVrdLs6v28w1pjGLnCh90HfxKgogmbXkmpNScSd6dROXeMFBYOE573kexhKuam7HpQyLwicGOpAGZNArFBCImAVADRifEkpldFj9c/h+ZUF9pOkHQwdAw9eYdb3Y9v82XLWVW6eXgt0wwsme6SXt/qrVJLsJozgxuDfDHmSo1CFwO4LWvs3uzorLrkYyGvZ+vJZjdF3meZkYFdZwry2/TtW62SziNjWDJoAQCyEIQAqhp3dfo2hoyoyT4Seq7sJp+Lgrek54GvaWvFWuBBG8EUIQGdXHbqExnbi3ntHzUpaGhzS05EUKrV8WB9knLCTgdZjvab6p57DxCmLFeAlZUZ5OG4/RD0r9pDoZKbQag+RVju23CZlRmMHDcfomV7WPpW4ekMuPAqt2O83QSaw2YOacKjaCh4S+klyZyxji8D84+ffvVaWi2C2smYHsNQc94O0Eb1X790YIrJAMM3MGzi0buC1NLqv0T/hmfqNP+uP8laQhC0ygCEIQApnRE/tsH8QeRUMpfRE/t0H8QeRXO32P8MnX7kbDa4i+N7Rm5rgOZBCY3DcTLJHqjF5prv2k7huHBSirmlGlIs46OIgykcxGDtPHcO3ngwUpeiPybE3GPqYrpFpGIBqRkGQjsYN547h+jT2ykmpNScSTmTvKYCUuJJJJJqScSTvKcRvWnXUq1hFGdjm8khG9OY3qPjel2SI0RJBsikbrsRlNT6AzO/gE1ui6nTGpqGb9/Bv1VlntEdmiLnkMjYMTsA+ZPeSVUtsUeF2WKq88voSvi9o7JA6WTBrRQAZuPqsbxKxG9bzfaZnyyHrONeAGxo4AYKR0s0odbpa4tibURs/ud7x8MucGqRcBCFJaPXK61ztjaMK1cdw/XzQF0+zK4aA2h4zwZy3/rgtBSNjsjYo2sYKBoolkAIQhACEIQENpRcAtcNBQSNqYzx2tPA/QrK4bY+zSkOBBB1XtOGRxHMLbVUdOND/APUtMsI/3WjED94B/d59yAg47UHtDmmoOSiL6uzpOsz09o9r/KiLBb3Wdxa4HVr1m7jvHFWBtpDhVpqCh6V27L0ks0lWcnNOTuB3HitAum947S2rDiPSafSbz3jiqheFhEmIwdv381EMe+F4LSWuGRH6xCHhfL40XZPVzOo/f6rviG/iPFU+33ZJAaSNI3HNp5O2qxXNpu11G2kap9sDqn4h6vZhyVpaGSs9V7HcnNPyKuU6udfD5RWt00Z8rhmVIV8t2hET8YyYzu9JvccR2FQNr0KtDPRDZB7rhX+V1PmtKGqqn84/JQnp7I/H+CBS9htjoZWSM9Jjg4VyqDkeC6nuyWP045G82OA76JsVY4kjjymX61/aYXRUiiLJCKaxcHBvFo29qqfTFxJcSSTUk4kk5klRzHp/ZbM9/oMe74WuPkFwjVCpelYOzslZ2Oo3pwx6dWLRO0yfu9Qb3kN8M/BWO7tBGjGZ5d7rOqO1xx8lynfXH5Osapy+Cu2WN0jg1gLidgFVbbo0VpR0+J9gZfiO3kFN2ayRwM6jWsaMTsy2uJ8yqrpD9pMUNW2akz/a/dt7fW7MOKz7NS5cR4LcKEuWWS9b3iskWvM4NaMGgZuOxrG7Ssj0o0sktz8erE09SMH+p293ls4x153rLaZC+Z5c7jkBuaMgOSaKqWAQhesYSQAKk4ADaUB1BAXuDWipJoAtj0O0aFjhxH+47Fx3cFF6C6G9CBNMOuR1R7I/X6yV1QAhCEAIQhACEIQAhCEBUNMdB22kGWEBsuZGQf8AR3msza+SzvLXAiho5pw/6K3tQekeiUVsbVw1ZKYPHk7egMxjtgeKju2hIzgOFDii+tHJrG+jwabHDEEc0ybbK596ATls1MsUpYL0lgNYnubvGw82nArx8iQc6qAuF3/aGRhPHX3mGh/lOHiFYbHphZZP3oYdzwWeOXissQgNts1qY8VY9jvhc0+RS/8Apwc2g8xVYWEqy1PGT3jk5w8igNzZZQMmjsaPoupLQ1g672tHvODR4lYW62SHN7zze4/NInHPFAbNa9NLHDnO1x3MrIf6ajxVdvL7VQKizQk+9Iaf0NPzCztCAkr30jtFqP8AvSEj2B1WD8Iw76lRqEIAQhSVy6PS2twETTTa45D6oBhBA57g1gJJyAWnaG6CiGktoAL9jdjf1+tyldGtDorGK01pNrjs5KwoAQhCAEIQgBCEIAQhCAEIQgBCEIBK0WZsjS2Roc05giqo9/fZk11XWU6p9g5dh+ver6hAYNeNyTWd1JWOHYac0xqvoOezNkFHtDhuIBVZvT7OrNNUsBjPDEdyAyJCutv+y+Zv3TmvHcVA2rRK1R+lE7mMkBEIS8lgkbmx4/CUmYXDNp7igOELoROOQPcUqywSOyjefwlAIIUtZdFLTJ6MTuZU7YPswnf965rB3n9diApieXfdEs5pExzuNMO9addn2b2eKhfWQ8cu5WezWRkYoxoaOAQFEuH7MgKOtRr7gy7f12K9WSxMibqxtDQNyXQgBCEIAQhCAEIQgBCEIAQhCAEIQgBCEIAQhCAEIQgBeBeoQELe2ZVclzQhAeR5hT91oQgJ9CEIAQhCAEIQgBCEIAQhCAEIQgBCEI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2" name="11 Imagen" descr="blotooo.jpg"/>
          <p:cNvPicPr>
            <a:picLocks noChangeAspect="1"/>
          </p:cNvPicPr>
          <p:nvPr/>
        </p:nvPicPr>
        <p:blipFill>
          <a:blip r:embed="rId3" cstate="print"/>
          <a:stretch>
            <a:fillRect/>
          </a:stretch>
        </p:blipFill>
        <p:spPr>
          <a:xfrm>
            <a:off x="928662" y="2428868"/>
            <a:ext cx="1000132" cy="1000132"/>
          </a:xfrm>
          <a:prstGeom prst="rect">
            <a:avLst/>
          </a:prstGeom>
        </p:spPr>
      </p:pic>
      <p:pic>
        <p:nvPicPr>
          <p:cNvPr id="3080" name="Picture 8" descr="http://www.dotpod.com.ar/wp-content/uploads/2011/01/04-origen-de-los-s%C3%ADmbolos-inform%C3%A1ticos-ethernet.png"/>
          <p:cNvPicPr>
            <a:picLocks noChangeAspect="1" noChangeArrowheads="1"/>
          </p:cNvPicPr>
          <p:nvPr/>
        </p:nvPicPr>
        <p:blipFill>
          <a:blip r:embed="rId4" cstate="print"/>
          <a:srcRect/>
          <a:stretch>
            <a:fillRect/>
          </a:stretch>
        </p:blipFill>
        <p:spPr bwMode="auto">
          <a:xfrm>
            <a:off x="2357422" y="2428868"/>
            <a:ext cx="1571636" cy="997275"/>
          </a:xfrm>
          <a:prstGeom prst="rect">
            <a:avLst/>
          </a:prstGeom>
          <a:noFill/>
        </p:spPr>
      </p:pic>
      <p:pic>
        <p:nvPicPr>
          <p:cNvPr id="3082" name="Picture 10" descr="http://www.dotpod.com.ar/wp-content/uploads/2011/01/07-origen-de-los-s%C3%ADmbolos-inform%C3%A1ticos.jpg"/>
          <p:cNvPicPr>
            <a:picLocks noChangeAspect="1" noChangeArrowheads="1"/>
          </p:cNvPicPr>
          <p:nvPr/>
        </p:nvPicPr>
        <p:blipFill>
          <a:blip r:embed="rId5" cstate="print"/>
          <a:srcRect/>
          <a:stretch>
            <a:fillRect/>
          </a:stretch>
        </p:blipFill>
        <p:spPr bwMode="auto">
          <a:xfrm>
            <a:off x="4214810" y="2500306"/>
            <a:ext cx="1214870" cy="909803"/>
          </a:xfrm>
          <a:prstGeom prst="rect">
            <a:avLst/>
          </a:prstGeom>
          <a:noFill/>
        </p:spPr>
      </p:pic>
      <p:pic>
        <p:nvPicPr>
          <p:cNvPr id="3084" name="Picture 12" descr="http://www.dotpod.com.ar/wp-content/uploads/2011/01/06-origen-de-los-s%C3%ADmbolos-inform%C3%A1ticos.png"/>
          <p:cNvPicPr>
            <a:picLocks noChangeAspect="1" noChangeArrowheads="1"/>
          </p:cNvPicPr>
          <p:nvPr/>
        </p:nvPicPr>
        <p:blipFill>
          <a:blip r:embed="rId6" cstate="print"/>
          <a:srcRect/>
          <a:stretch>
            <a:fillRect/>
          </a:stretch>
        </p:blipFill>
        <p:spPr bwMode="auto">
          <a:xfrm>
            <a:off x="5857884" y="2427438"/>
            <a:ext cx="1571636" cy="1037281"/>
          </a:xfrm>
          <a:prstGeom prst="rect">
            <a:avLst/>
          </a:prstGeom>
          <a:noFill/>
        </p:spPr>
      </p:pic>
      <p:pic>
        <p:nvPicPr>
          <p:cNvPr id="3086" name="Picture 14" descr="http://estaticos.20minutos.es/img/2007/09/19/677996.jpg"/>
          <p:cNvPicPr>
            <a:picLocks noChangeAspect="1" noChangeArrowheads="1"/>
          </p:cNvPicPr>
          <p:nvPr/>
        </p:nvPicPr>
        <p:blipFill>
          <a:blip r:embed="rId7" cstate="print"/>
          <a:srcRect/>
          <a:stretch>
            <a:fillRect/>
          </a:stretch>
        </p:blipFill>
        <p:spPr bwMode="auto">
          <a:xfrm>
            <a:off x="785786" y="5286388"/>
            <a:ext cx="2786082" cy="975471"/>
          </a:xfrm>
          <a:prstGeom prst="rect">
            <a:avLst/>
          </a:prstGeom>
          <a:noFill/>
        </p:spPr>
      </p:pic>
      <p:pic>
        <p:nvPicPr>
          <p:cNvPr id="3088" name="Picture 16" descr="http://t3.gstatic.com/images?q=tbn:ANd9GcQ-eyp8cdKcF9aUGxtuwounpIMB8y86mWByydlkykpCNgU_9g3A"/>
          <p:cNvPicPr>
            <a:picLocks noChangeAspect="1" noChangeArrowheads="1"/>
          </p:cNvPicPr>
          <p:nvPr/>
        </p:nvPicPr>
        <p:blipFill>
          <a:blip r:embed="rId8" cstate="print"/>
          <a:srcRect/>
          <a:stretch>
            <a:fillRect/>
          </a:stretch>
        </p:blipFill>
        <p:spPr bwMode="auto">
          <a:xfrm>
            <a:off x="4500562" y="5143512"/>
            <a:ext cx="1143008" cy="1143009"/>
          </a:xfrm>
          <a:prstGeom prst="rect">
            <a:avLst/>
          </a:prstGeom>
          <a:noFill/>
        </p:spPr>
      </p:pic>
      <p:sp>
        <p:nvSpPr>
          <p:cNvPr id="3090" name="AutoShape 18" descr="data:image/jpg;base64,/9j/4AAQSkZJRgABAQAAAQABAAD/2wCEAAkGBhQSDRUQEBQUDg4UEhAXDxAXEBUUFhAQFRYhFBQUFBQYHSgeFx4oHBgXHzIgJjMsOCw4ISAxNTEqNSYrOCkBCQoKDgwOGg8PGiwlHyUsLyk1NSksNS0sKjQqNSwvKi0pNS4sLjUtLCw1LSwpLCowNCosLCksLio1LSkqMiwpLP/AABEIAHgAeAMBIgACEQEDEQH/xAAcAAABBAMBAAAAAAAAAAAAAAAAAQMEBgIFBwj/xAA/EAACAQMABgYHBAoCAwAAAAABAgMABBEFEiExQYEGEyJRYWIHFDJScZGhQlNywQgjM3OCk6Kys9IXsRYkNP/EABsBAAEFAQEAAAAAAAAAAAAAAAQAAQIDBQYH/8QAMxEAAQMCAgUKBgMAAAAAAAAAAQACAwQRBTESIUFRcQYTImGBkaGxwdEUMkJScuEjJJL/2gAMAwEAAhEDEQA/AO40UUUkkUUjNgZOwDee4Vr5r1n2R9hPvCNrfgB/7PIcRVLK2IaTinAupdzeJGO2wXO4by3fhRtPKoT6XY/s4ifF21B8gGb6U3HbAEkbWPtMTlm+LHbyrLUrCqMVkyjFuKtDBtTL3k5+2ifhiORzZiD8qZMs/wB838uP/WpZSsTHWHLidV958FYGN3KONIXA+1G480RBPNWwPlT8fSEj9rEw80bCQfIhW+lYNHTTx1Q3HqyI63B3Ee1k/NNK3NnfxyjMbB8e0OK+DKdq86kVVZLYEhtquPZcHDL8GG3luqbZ6aZOzP2k4TAY1f3ij+4cwN56LD+UEFSQyTou8D2+6qfERkt7RSK2RkbQdx7xS10apRRRRSSRSM2Bk7AN57hS1rrybXfqx7C4MnmO8J+Z5DicVSyiJpc5OBdJJJ1pydkQPZX3+5mHd3DmeGHNWhacrAkkMp0nK0Cyb1aQimNLaVjtoHnnYRwxrl2PAfDieGONUPQ3pxsbi6FuRLbhm1Y5ZFUIzE4AbDErnvPPFBOgfICWC4ClcBdBIrE1mawNYcysCwIrBlpw1zvTPpssoLowASzhW1ZJYwpQMDghcsC2O8cs0E2lmqCWwtJI3KekBmr0yU06UaM0nHcQJPAwkhcZRhxH5Hhin2Wsw3aS12ammbG9MBwdtufaX7rzL5e9eY45sStkZG0Hce8VXHWn9C3mo/UN7ByYT7pG1o/zHMcBnuuT+Ll5FLMfxPp7d25Cyx/UFvaKKK7NDpm8uerjZ8ZwNg72OwDPDJwK11smF2nLbSx72O0n5/lTml3y8cfizn4JgD+p1+tYpXO4rUfyCMbNauYNV0+tZ5psGlzWVzynZcg/SK0uy29taqcLI8sknj1YVUB8MuTyFcJruv6RGiWa3trpRlY3ljk8OsClCfDKEcxXCq6fDiDTgjrVL816v9HelmudDW0znWkMQV24syEpk+J1c1YTVd9HeimttD20LjVkEQZ14qzkuQfEa2KsJrhK1zedfo5XKJbkq36RdKtb6HuZkOrIIiqHirOQmR4jWzXlSvVXpE0W1xoe5hQa0hiLIvFmQh8DxOrivKtdHybLTC+2el6avVUzZhdv/R+0szW9zbMcrG8bx+HWAhgPDKA8zXWq5L+j9ollt7m5YYWR40j8erBLEeGXA5GutVx+O6Hx8mhvHfYX8URF8gTTrUS5jJHZOq4IKN7rjap+Gd/eMip7Co8grMikcxwc06xrUyFu7C8EsKyAY1htHutuZT8DkcqK1vR2TDSxdzLIv4ZAQf6kf6UV7FSTiogZKNov7rPcLGyS7bN23ljiX4HLMfoV+VOoaiSn/wBqb8Uf+NakxmuKxOX+0/j6Ilg6IT4NLmsM0ZoDnlKyj6V0ZHcwPBOokhkXDqeI+PA8c8KouhvQjY290JyZZwra0cUjKUVgcgthQWx3HnmuhZpM1NtbLG0tY4gFLRBQTWJNBNITWXJIpgJDXPdMehSynujODLAGbWkijKhGYnJ1cqSufDliugk0lURVk1O4uhcRfcnLQc1F0ZoyO3gSCBRHCgwijgPzPHNSqKKEc4uJJzUkGmJBT9MyU7UlhoxsXq8A0Uq/Fgysv0D/ADpKwtv/AK4fxS/42or1Hk84mhaDsJ80FL8yf0gMXjcA0cTfEgsp+gT505G1Z9IY8NFL3M0bfhkwR/UifWo8b1zGPNMVY4/cAfT0V0Wtqlg1ptI6dZb+3s4Qru/WSXOcnqbZVIDbDsLSFVGd/a7qj366QeVlga0gtz7MrCWWUDG/q+ymc95NVXobfPZ6aurC9frZ7gpLbXbgB7hACBGTnGwA6qjYMP3gUFBGHMc+4JDb2Ge6/Ze9s9W5SJXS80maTNJmst0qsslJpCaSiqHPJT2RRRRVadFabR+m2a+ntJgqSJqSW+MjrbZgAW2naVcMpx5e+tzXN+mN615pq1sLJuqnty8tzdoAXt0IAMYOcbQRrKdhyncRR1FAJ3OactEm/wBttd/Tt3qDjZdINMSGtPYJpBJVWdrSe3HtSqJYpSMb+r7SZzjiK20hod0egbXB4J7o0Yub1eIWKU/Biyqv01/lRUno7FlpZe9ljX8MYJP9bv8ASivVcFhMVFGDtF+/WgpDdxWyv7MSwtGTjWGw+629WA8Dg8qrttISO0NVwSHX3XGxh893hg1aq0WmrPUfr19hsCYe6RsWT8jyPA5C5QYeamDnGDpN8Rt91KJ1jZYo1Vn0g9DfX7YNEervoDr2kudUh9+qWG4HA28CAasKNT6tXnUUz4JBJGdYRZAIsVROgnpIEzeo349W0nGdRlYaonYbOzwDeXjvHhfqqXTf0c2+kU1m/U3YGI7hRk+CuPtj6jgaog6RaY0N2LuP1+zXdKSzALu2TAZX+MGtX4SGv6dKQ1+1hNv8HaOrYoaRb8y7RRXONG+nWxkH65ZrZuOU11z4MhyfkK23/LujMZ9Z5dVJn+2gn4XWMNjE7sF/JS0271caK5xpL062MY/UrNctwwnVrnxZzkfI1Xv/ACLTGmexaR+oWbb5QWUFfGYjWb+ACiI8GqSNOUCNu9+rwzTGQbNatXTv0kiFvUdHj1nSch1FVRrCBjs28C3l4bz47P0fdDfULYtKetvpzr3cuckvv1Qx3gZO3iSTWPQj0c2+jk1l/XXRGJLhhg+KoPsD6niatTNVdTURMj+Gpfl2uObyPJo2DtKQBvdyxdqiXMhA7I1nJARfec7FHwzv8M087VI0LZ679e3sDIhHvZ2NJ+Q8MniMTwqgdWThn0jWeH7yTPdohbSwsxFEsYOdUbT7zb2Y/E5POipFFesAACwQKKRlBGDtB3jvFLRTpKuX1kYDkbbc+y33Xlby9zcjwyiPVjZcjB2g7x3itHeaFZO1B2k4wk41f3bH+08iNx4zF+T5eTNSji329u7ciI5djlir1nrVBjuQSV2q49pCMMvxU7ee6nxJXDyROY4tcLHrRIK0+kegFhOdaW1hLHeyr1ZJ7yUxmtV/w3ozOeob4dfJj+6reJKXrKIZW1TBZsjgPyKbRadi0mjugFhAdaK1hDDczJ1hB7wXzit/rU0ZKxMlUSSSSm8jiT1m6cADJOM9NO9MyXIBC7Wc+ygGszfBRt57qm2mhWftT9lOEIOdb94w3/hHMnOBo0GFT1jugLN3nL98FBzw1M2ViZzk7Lce0fvfKvl725DjixKuBgbANw7hQq4GBsA3DuFLXpVBQRUUXNx9p2lBucXG5RRRRR6iiiiikkiiiikko95YRyjEih8eyeK+KsNq8q1snR0j9lKy+WRRIPmCrfWiihp6SCoFpWA8QnDiMlGbRlwPsxuPLKwJ/hZMD5036tP9w382P/aiisp3J6hJuGkdpVnOuTi6MuD9mNB5pWJH8Kpg/OpMfR0n9rKzeWNRGPmSzfWiiiIcFoojcRg8dfmmMjjtWys7COIYjUJn2jxbxZjtbnUiiitUAAWCrRRRRTpIooopJL//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3092" name="Picture 20" descr="http://upload.wikimedia.org/wikipedia/commons/thumb/8/85/Smiley.svg/150px-Smiley.svg.png"/>
          <p:cNvPicPr>
            <a:picLocks noChangeAspect="1" noChangeArrowheads="1"/>
          </p:cNvPicPr>
          <p:nvPr/>
        </p:nvPicPr>
        <p:blipFill>
          <a:blip r:embed="rId9" cstate="print"/>
          <a:srcRect/>
          <a:stretch>
            <a:fillRect/>
          </a:stretch>
        </p:blipFill>
        <p:spPr bwMode="auto">
          <a:xfrm>
            <a:off x="6072198" y="5214950"/>
            <a:ext cx="1071570" cy="107157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1"/>
          <p:cNvSpPr txBox="1">
            <a:spLocks/>
          </p:cNvSpPr>
          <p:nvPr/>
        </p:nvSpPr>
        <p:spPr>
          <a:xfrm>
            <a:off x="0" y="642918"/>
            <a:ext cx="4071934" cy="571504"/>
          </a:xfrm>
          <a:prstGeom prst="rect">
            <a:avLst/>
          </a:prstGeo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8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Datos y Resultados</a:t>
            </a:r>
          </a:p>
        </p:txBody>
      </p:sp>
      <p:sp>
        <p:nvSpPr>
          <p:cNvPr id="6" name="5 Rectángulo"/>
          <p:cNvSpPr/>
          <p:nvPr/>
        </p:nvSpPr>
        <p:spPr>
          <a:xfrm>
            <a:off x="500034" y="1285860"/>
            <a:ext cx="8143932" cy="1015663"/>
          </a:xfrm>
          <a:prstGeom prst="rect">
            <a:avLst/>
          </a:prstGeom>
        </p:spPr>
        <p:txBody>
          <a:bodyPr wrap="square">
            <a:spAutoFit/>
          </a:bodyPr>
          <a:lstStyle/>
          <a:p>
            <a:r>
              <a:rPr lang="es-ES" sz="2000" dirty="0">
                <a:latin typeface="Arial" pitchFamily="34" charset="0"/>
                <a:cs typeface="Arial" pitchFamily="34" charset="0"/>
              </a:rPr>
              <a:t>El dato es una representación simbólica (numérica, alfabética, algorítmica etc.), un atributo o característica de una entidad. </a:t>
            </a:r>
          </a:p>
          <a:p>
            <a:r>
              <a:rPr lang="es-ES" sz="2000" dirty="0">
                <a:latin typeface="Arial" pitchFamily="34" charset="0"/>
                <a:cs typeface="Arial" pitchFamily="34" charset="0"/>
              </a:rPr>
              <a:t>Los datos son hechos que describen sucesos y entidades.</a:t>
            </a:r>
          </a:p>
        </p:txBody>
      </p:sp>
      <p:sp>
        <p:nvSpPr>
          <p:cNvPr id="4097" name="Rectangle 1"/>
          <p:cNvSpPr>
            <a:spLocks noChangeArrowheads="1"/>
          </p:cNvSpPr>
          <p:nvPr/>
        </p:nvSpPr>
        <p:spPr bwMode="auto">
          <a:xfrm>
            <a:off x="571472" y="2928934"/>
            <a:ext cx="821537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s-ES" sz="2000" dirty="0">
                <a:latin typeface="Arial" pitchFamily="34" charset="0"/>
                <a:cs typeface="Arial" pitchFamily="34" charset="0"/>
              </a:rPr>
              <a:t>Es la Técnica que consiste en la recolección de los datos primarios de entrada, que son evaluados y ordenados, para obtener información útil o resultado, que luego serán analizados por el usuario final, para que pueda tomar las decisiones o realizar las acciones que estime conveniente.</a:t>
            </a:r>
            <a:endParaRPr kumimoji="0" lang="es-ES" sz="2000" b="0" i="0" u="none" strike="noStrike" cap="none" normalizeH="0" baseline="0" dirty="0">
              <a:ln>
                <a:noFill/>
              </a:ln>
              <a:solidFill>
                <a:schemeClr val="tx1"/>
              </a:solidFill>
              <a:effectLst/>
              <a:latin typeface="Arial" pitchFamily="34" charset="0"/>
              <a:cs typeface="Arial" pitchFamily="34" charset="0"/>
            </a:endParaRPr>
          </a:p>
        </p:txBody>
      </p:sp>
      <p:sp>
        <p:nvSpPr>
          <p:cNvPr id="3074" name="AutoShape 2" descr="data:image/jpg;base64,/9j/4AAQSkZJRgABAQAAAQABAAD/2wCEAAkGBhQQEBUUEBQUFRUVFBQVFRYXFBQUFxQVFxQVFRUUFBQXHCYfGBkjGRUXHy8gJCcpLCwsFR4xNTAqNScrLSkBCQoKDgwOGg8PGCwkHyQ0LS8pKSosKSwqKiksLSwqKSwsLCwsLCkqLCwsLCwvLC8pLCwsLSwsKSwsLCksKSwpLP/AABEIAOEA4QMBIgACEQEDEQH/xAAcAAABBQEBAQAAAAAAAAAAAAAAAwQFBgcCAQj/xABDEAABAwEEBgYHBQcEAwEAAAABAAIDEQQFITEGEkFRYXETIoGRobEyQlJicsHRBzOCsvAkQ3OSosLhFCNT8RU00hb/xAAZAQEAAwEBAAAAAAAAAAAAAAAAAgQFAwH/xAApEQACAgEEAQQBBAMAAAAAAAAAAQIDEQQSITETIjJBUXFCYYGxkeHx/9oADAMBAAIRAxEAPwDcUIQgBCEIAQhCAELl7w0EkgACpJwAG8lV+06VF/VsbBJs6V1Wwj4TnJ+HDigLC5wAqcAFDWjS2AEti1p3DZC3XA5yYMHeoeW7zMa2qR0x9k9WIcohgfxVKlLNdjiAGtDW7PVA5BANpL8tUnoRxQje9zpXfyso0fzFIOinf95apeUYjiHeGl3ip2O6B6xJ5YJw2xMHqjtx80BVjcsbvTMr/jnmd/cgaO2f/hYeYr5q3BgGQHckLawFhJ2ZICs//nbP/wAMfY2nkum3DEPQ12fBNK3ycpEBdAIBkyxys+7tU44PLJh/W2vilmXja2ZiGYcNaF/jrNPgnAC7DEBzHpVGMJ2yQHfI3qdkrat7yFLxShwBaQ4HIggg8iFGiNMzcTWnWgc6B5xrHQNJ9+I9R3dXigLChQbb4lg/9pmsz/miBLRxkixczmNYclMQWhsjQ5jg5pxBBBB5EIBRCEIAQhCAEIQgBCEIAQhCAEIQgBR1734yzgA1dI70I24vfyGxu9xwCbX1fxjd0MAD5iKmvoRNPry08G5nlio2wXbRxNTJK/05Hek75NaNjRgEAlPDJaTrWogtrVsDSejbu1/+V3E4bgpay3Y52fVHy4BPrJdwZi7E+A5J4gEILG1mQx3nEpdNJ7xAwbifD/KYT2snFzqDuCAk5LW1uZ7sU3deW4d5UJLejRlV3gO9NZL2ecgB4+aAsJt7uASckznZlVt1tec3Hvp5JMyuO13eUBZQ1dBirIlcNru8pRlukGT3d9fNAWZrEo1ir8N+SDOjuYp4hSNm0gYfTBbx9IfVASYYuw1eQSteKtII4FLBqA5DVHTXMWOMllcInnFzaVik+NgyPvNoealQF6AgGF33uJHdHI0xTAVMZNdYe1G7J7eIy2gKRTS33aydtHg1Bq1wNHMdscx2wppZLwfE8Q2kipwjlAo2X3SPVk4ZHZuQEshCEAIQhACEIQAhCEAKFv2+XRkQwUMzxWpxbEzLpXjybtPCqc33e3+njqBrSPOpEz23nIcGjMnYAVD3bd5bXWOvLIdaR/tO4bmgYAbAEB7dl16vVZUkkue9xq57jm953/8AQVhs1lEYwz2neizWYMFBntO9e2i0Bgxz2DegOppg0VP/AGou02wv4N3fUpG1WrNzz+twCg7XbjJwbu+qAd2m9AMGYnfs7N6jpZi41cSUwt96MhzxdsaM+3cFXbbe0kuBNG+yMu3erVOlnbz0ivbqI18dssFqvqKPCusdzcfHJRc+kzj6DQOfWPyRduik01CR0bd76io4NzPgrBZdDIWfeF0h4nVb3DHxVxU0V98sqO62fXBUpL5lPrkcqN8kn/qJXetIe1x8loUV3xR+hGwcmivfmlHOXRWQXtic3GT7kZz0ko2yDteu2XtK3KR3aa+a0SeyyNbrOa4Df9dyjLXZGSem0HjTHvzXqshLuKG2UfkrUGksg9INd2ap7x9FJ2XSKJ2DqsPHEd4+ajb0uEx1dHUt2ja36hQ6PTVWLKWPwerUWQ7ZoVntBFHRu5Fp+YzU7YNIdko/EB5j6LJ7Jb3xGrHEbxmDzCst2aQsko1/Ud/SeR2HgVQu0k6+Vyi5XqYz4fDNPjeHAFpBByIXrngZqo2K3viPVOBzGw/Qp9LemsKqmWiVnvADJQ942gStLXirT+gQdhG9M5rYmUtqQE9cF9nW6CY1d+7ef3gGx3vgd4x3qwLNJ5a7SCCCCMCCMQQdhCuejd9/6iOj6dKygePaGx4G4+BqgJhCEIAQhCAFy94aCSaACpJwAAzJXSr+k8/SFllb+8681NkLTi38bqN5ayAY2aU2mU2l1dUgtgafVir6dPafSvLVCsdgsuqKnM+A3Jpd9mqeDf0ApUlAcTShoqf+1DWu1Uq55/WwBL2qfWPAZfVVy32zpHYeiMvqgE7VajIanLYNygb2vvUqyPF212YbwG8ovy9tTqMPWOZ9kbuajrjuN1qfQYMHpu3cBvcVoabTLHks6KV97T2Q7EruuyS0vowVObnHIcXH9FXi59GYrPQ015PaIy+EbOeakbFYmQMDIxRo7yd5O0rt713sucuF0VowS5YPekXPQ96Rc9ckiYOelLvxmZX2gmrnJa63f78fxfVeyXpZ7HtFwc0EUOIOaqt93OYuszFh/p4HhxVpe8AEnICp7F41zXtqKOa4cwQVRrm4PJesgprBnrnKr31YejfrN9F3gdo+avl/XIYTrsxjP9B3HhxVXvhmtE7hQjsP0qtamafKMyyDXDK0hCFcK5OXLpCY6MlJLMg7Mt57x5K1to4VBqDiCPMLOFN6PX50REch6hOB9g//AD+t6ztVpc+uHf0XtPqMemRPWpxaaHs4po+VTVoswe2ncdxVfkYWkg5jNZJonrnpWwW90ErZGZtzHtNPpNP6zATZBKA1Sy2lsrGvYatcAQeBSqp2hF60c6BxwNXx8/Xb8+9XFACEIQHjnUFTgAqpdTjKX2g5zuqzhC3qxDtFXc3qT0rnIs/RtNHTvbCOAf8AeHsjDylLDZwCABQNAoNwGACAf2ePVaB380nbJMKDb5JclMZ3jFxyAr2BAQ182nVGoMzieW7tVbvO39DHXacGjjv5BP7ROXuLjtP/AEFTr4tvSymnotwb8z2n5KzpqfLPnpdle+zxx47OLvsL7TKGNxLjVzjsHrOK0qw2FkEYYwUA7ydrjxKitFLp6CHWcOvIATwb6rfmefBTD3q9dPc8LpFGEcLLB70i56HvSLnrkkTBz0i56eSXXKG6xaaZ7K05ZqOc5Si0+g012DnJxdLv9+P4vqmTnJzc7v2iP4h5FSkvSzyPuRc7Z92/4HeRVQuW/TAdV2MZzHs8R9Fb7Z92/wCB35Ss3LlW00VKLTLOok4yTRpTXNkbUUc1w5ggqh6Z3GYI3vYCYzhvLCSBQ8OP6K1x6QGzmj8Yzn7vvDhvCujHsmjqNV7Ht4Oa5pHiFH1aeefg99N8f3MHQrTplocbKTLCCYSeZiJ2He3cew8astmuyNkd0TMnBweGCEIUyJcNFL26RvRPPWaOqd7d3MeXJPr6slRrjMYO5bD2KjWS0mJ7Xtzaajjw5EYLSrNK2aMOGLXtr2EYj5LG1lOyW5dP+zU0tu+O19oqZcuC9d22Ixvc07D3jYe5NHSKiWx1ZrYYpGvbm1wI7Nnbl2rV7LaBIxr25OaHDkRVYy6RaJoDePSWcsOcbv6XYjxqgLOhCEBX7xPSW5jdkMLpD8crtRvc1j/5lLWVlBzUVdg157VJvmEY5RRtH5nOUy0UCAJDgobSCbVi1Rm807BifkpkqsaSS1lDfZaO84nwogK7e9q6OFxGZ6o5n/FSoLR27+ntDWn0R1nfC3Z2mg7U60nnxYzcC49uA8ipTQmzasb5NrnBo5NxPifBa2nXjo3fLMy977cfRZ3vSLnoe9IueuaQBzlw2XVcDnQg030NVw5ySc5TweF5s1pbI0OYag+HA8VA37clKyRDDNzRs94fRRd3Xo6B1Ri0+k3f/lXGy2psrA5hqD4cDxVOUZUyyui4pRtjh9mfOcnVzH9oj+IeRUrpDcFKyRDDNzRs95o3cFC3PKBaYqnN4A4mhVxTU4NoquLhNJl7tv3T/gd+UrK7VeTGZmp3DPt3LUb0+4l/hv8AyFYdBA57g1gLnOIAAxJJ2BR0MU1Jsnq3yh1LapLQ4MaCdYgNY3Ek7Oa1TRC4X2Sz6sjy5zjrFtatYT6rfmdpTbRDRBtkbryUdM4YnMMB9VvzO3knmk2krLHHsdI4dRn9ztzR45coX3eV+OtcEqavGt8xpp3fMcNlfG4gvlaWtbtocC87gPNZPqp7bLU+eR0kri5zjUnyAGwDckxEr1FXijgq3T8ksjfUR0adCNe9Gu+TltGmorhoRbKsfEfVOs3kcx3/AJlWTGpLRqXo7Szc6rD+LLxouGojvraOtD2zTJfS6zU1JBt6p5jEfPuVYdKr5pNZteySb2gPH4TU+FVm75VgmuLPlVo+zi8NW1Fmx7SO0Y/LxVKdKpLRa2dHbIne8K8v0EBuKF5ReoCC0YFbPre3LO/+aZ/yUsSozRVv7DBxiB76u+akSUAo0KmXtJrTyH3iO7D5K6x5BUS1Gr3ne535igKdfslZ3cKDwH1VwuCPUs0Y3t1v5iXfNUm9HVmk+N3gVe7LhEwbmN/KFtyWK4oyM5nJiznpJzl45ySc5ckiYOck3OQ5yTc5SSIg5yc3Ze7rO+oxafSbv+hTJzkmXKTimsMKTTyjSLJa2ysD2GoPgdoO4qt3homRbYbRD6IkHSM9nPrs4VzHaqfYNLn2a0azOtHk5mx42uG524rUbtvKO0RiSJ1WnvB2tcNhG5UbK56d5XTLkJxuWH2j28Yy6GQNFSY3gDeS0gBQWh+iDbG3Xko6ZwxOYYPZb8zt5KzKG0k0kZY2bHSOHUZ/c7c0eK4QlNrxx+TtNRT3y+A0k0kZY2bHSOHUZ/c7c0eKy212l80hklcXOcak+QA2Abl1arU+aQySEuc41J8gBsA3IZGtamlVL9zPttdj/YTbGlBElmxpURrtk54GwiXvRJ0Il70SjkYGZiXkfVcHDYQe41TwxJN0S9yMGgWiESRubscxw7HNI+axknetrsGMbDvaw+AWMWtlJHjc9w7nELAfDNhCSWsT6SMPvN80iuoj1hzHmvAbP/5rivVVemK9QFu0VP7DBwiaO4U+SeEqN0ctAZZQ05sfMz+WZ48k/LkAqbWGhUqb0nfEfMqZvK06ryOAUM81J5oCkXo2k0nxu8yrvZ5Kxs+Bv5QqffsdLQ/jQ94Csl1Ta0EZ90Duw+S3Jc1xZkdTkh45ySc5DnJNzlBI9yDnJNzkFyTLlJIielyZXnadSM0zOA7f8JySoW3udNKI4wXGuqAMSXHd+ti6RXJFsYwQOe4NYC5zjQAYkncFrWh2jJsUR13EySULwCdVtMgBkTjifkktENEG2RuvJR0zhicwwH1W/M7eSmLdfEcUkcbjV8rtVrRnTa47hgqGp1DteyHX9l2ilV+uXY+VH010Vc5xtEVXf8jakkACms3hTMbM1dLRNqMc7PVaXU30FUld94MnjEkRq094O0EbCFUqnKt70WbIxmtrMgjYnDGK26T6KatZoBhm9g2b3NG7eFWY2LXharFlGdKDg8M8ZGlmxrtkaXbGjZ5gQES96JOhGuuiUcnuBiYkm+NP3RJPoKkDead+C93DBdLBHSNg91g8AsVtjqyPO97z3uK2+VwjY52xjSexor8lhRNcd+KxW8s1EC6iHWHMea5S9hZrSsG97fMLw9L30R3IVk/8ShARrpejmtEe6YvHKVrX/mLlOQTazGneAoPS2Po7U1+yWKn4o3f/AC/wTq47VrRU2tJHYcR5+CAb6QmjmneCO4/5UZA+oUvpBHrQ12tIPZkfPwVfsEvWpv8AkgIrSmCj2O3gt7Qa+R8F1o7bcDGfiby2j59pUlftk6SB1M29YdmfhVVGOQtILTQjEFbWlfkq2/RlahbLM/ZdHOSbnJhYr2bIKHqu3bDy+iduKltx2QzkC5cErwuSM04bTaSaADNxOAAC9SPAnkOAYC57jqsaMSXHcFddENERZG68lHTuGJzDAc2t+Z28krozoyLP/uS0MzhTeI2n1Gcd528krpRpQyxR7HSOHUZv9525o8cuVG252Px1/wDf9FyqpVrfMNKNKGWKPY6Rw6jN/vO3NHjlyzzR+2vnvGKSVxc50oJPYaADYBuUNbrc+eR0kri5zjUk+AA2AblJ6Ij9tg/iDyKtwoVVb+8FeVzsmvo1u8vuZP4b/wApWZ6PX0+yvq3Fpprs2OG8bjxWmXj9zJ/Df+UrJYQqukSlGSZZ1DakmjW7DbmTMD4zUHvB2gjYVXNIdG6EywjDN7Bs3uaN28KBuO93WZ9W4tPpN2EbxuPFaFY7Y2Vgew1B8OBGwrlKMqJZXR0jKN0cPsz2NicMjU7flxhtZIxQZubu4jhwUVGxWY2KayitKDi8M5bEuuiTlka7MSZIjB0aVuuza0zBuOsezFKvjUlo/ZfSf+EeZ+SjZPEWTrjmSE9MrX0VhmO1zdQc3kN8ie5Y4tD+1O8aCKAHMmV3IVazzd3LPFmmgCltFbL0tsib71T+u1RKuf2YWDXtLpNjG+J/QQGpr1CEBX9NrHr2bXGcLhJ+H0X/ANJJ/Cq7o9a9WQtOTx4jEeFVf5Yw5pa4VBBBG8EUIWXyQOs0roz6UT6A7wMWO7W08UBcJgHAg5EEHkVTpGmN5G1p8laYrSHtDhkRX/ChL/s+IeOTvkfl3IByxwcARkVSr2sPQyluw4t+E/TLsVmum1eoebfmPmur8uvpo+r6bcW8d7e3zCt6W7xz56ZX1FW+PHaKWl47e9uTj24+aQIQtzsyBy68pD63cAEnDaXMe14NXNc1wrji0givckkLzCGTR5ftQi6KrYn9LT0TTUDuLgakdleSz+3W588jpJXFznGpPkANgG5IIXKuiFftR1stlZ7mCm9Ef/dg/iDyKhFN6I/+7B/EHkVK32P8M8r9yNavH7mT+G/8pWTRLWbx+5k/hv8AylZbdlifM8MjFXHuA2knYFm6N4jJsv6nlod3fY3SvDGCpPgNpJ2BaFdF1Ns8eqMScXHeeWwLi5bmbZmUGLj6TtpO4bhwTe/L+EPUZjIf6BvPHguNtjultj0ThBVrdLs6v28w1pjGLnCh90HfxKgogmbXkmpNScSd6dROXeMFBYOE573kexhKuam7HpQyLwicGOpAGZNArFBCImAVADRifEkpldFj9c/h+ZUF9pOkHQwdAw9eYdb3Y9v82XLWVW6eXgt0wwsme6SXt/qrVJLsJozgxuDfDHmSo1CFwO4LWvs3uzorLrkYyGvZ+vJZjdF3meZkYFdZwry2/TtW62SziNjWDJoAQCyEIQAqhp3dfo2hoyoyT4Seq7sJp+Lgrek54GvaWvFWuBBG8EUIQGdXHbqExnbi3ntHzUpaGhzS05EUKrV8WB9knLCTgdZjvab6p57DxCmLFeAlZUZ5OG4/RD0r9pDoZKbQag+RVju23CZlRmMHDcfomV7WPpW4ekMuPAqt2O83QSaw2YOacKjaCh4S+klyZyxji8D84+ffvVaWi2C2smYHsNQc94O0Eb1X790YIrJAMM3MGzi0buC1NLqv0T/hmfqNP+uP8laQhC0ygCEIQApnRE/tsH8QeRUMpfRE/t0H8QeRXO32P8MnX7kbDa4i+N7Rm5rgOZBCY3DcTLJHqjF5prv2k7huHBSirmlGlIs46OIgykcxGDtPHcO3ngwUpeiPybE3GPqYrpFpGIBqRkGQjsYN547h+jT2ykmpNScSTmTvKYCUuJJJJJqScSTvKcRvWnXUq1hFGdjm8khG9OY3qPjel2SI0RJBsikbrsRlNT6AzO/gE1ui6nTGpqGb9/Bv1VlntEdmiLnkMjYMTsA+ZPeSVUtsUeF2WKq88voSvi9o7JA6WTBrRQAZuPqsbxKxG9bzfaZnyyHrONeAGxo4AYKR0s0odbpa4tibURs/ud7x8MucGqRcBCFJaPXK61ztjaMK1cdw/XzQF0+zK4aA2h4zwZy3/rgtBSNjsjYo2sYKBoolkAIQhACEIQENpRcAtcNBQSNqYzx2tPA/QrK4bY+zSkOBBB1XtOGRxHMLbVUdOND/APUtMsI/3WjED94B/d59yAg47UHtDmmoOSiL6uzpOsz09o9r/KiLBb3Wdxa4HVr1m7jvHFWBtpDhVpqCh6V27L0ks0lWcnNOTuB3HitAum947S2rDiPSafSbz3jiqheFhEmIwdv381EMe+F4LSWuGRH6xCHhfL40XZPVzOo/f6rviG/iPFU+33ZJAaSNI3HNp5O2qxXNpu11G2kap9sDqn4h6vZhyVpaGSs9V7HcnNPyKuU6udfD5RWt00Z8rhmVIV8t2hET8YyYzu9JvccR2FQNr0KtDPRDZB7rhX+V1PmtKGqqn84/JQnp7I/H+CBS9htjoZWSM9Jjg4VyqDkeC6nuyWP045G82OA76JsVY4kjjymX61/aYXRUiiLJCKaxcHBvFo29qqfTFxJcSSTUk4kk5klRzHp/ZbM9/oMe74WuPkFwjVCpelYOzslZ2Oo3pwx6dWLRO0yfu9Qb3kN8M/BWO7tBGjGZ5d7rOqO1xx8lynfXH5Osapy+Cu2WN0jg1gLidgFVbbo0VpR0+J9gZfiO3kFN2ayRwM6jWsaMTsy2uJ8yqrpD9pMUNW2akz/a/dt7fW7MOKz7NS5cR4LcKEuWWS9b3iskWvM4NaMGgZuOxrG7Ssj0o0sktz8erE09SMH+p293ls4x153rLaZC+Z5c7jkBuaMgOSaKqWAQhesYSQAKk4ADaUB1BAXuDWipJoAtj0O0aFjhxH+47Fx3cFF6C6G9CBNMOuR1R7I/X6yV1QAhCEAIQhACEIQAhCEBUNMdB22kGWEBsuZGQf8AR3msza+SzvLXAiho5pw/6K3tQekeiUVsbVw1ZKYPHk7egMxjtgeKju2hIzgOFDii+tHJrG+jwabHDEEc0ybbK596ATls1MsUpYL0lgNYnubvGw82nArx8iQc6qAuF3/aGRhPHX3mGh/lOHiFYbHphZZP3oYdzwWeOXissQgNts1qY8VY9jvhc0+RS/8Apwc2g8xVYWEqy1PGT3jk5w8igNzZZQMmjsaPoupLQ1g672tHvODR4lYW62SHN7zze4/NInHPFAbNa9NLHDnO1x3MrIf6ajxVdvL7VQKizQk+9Iaf0NPzCztCAkr30jtFqP8AvSEj2B1WD8Iw76lRqEIAQhSVy6PS2twETTTa45D6oBhBA57g1gJJyAWnaG6CiGktoAL9jdjf1+tyldGtDorGK01pNrjs5KwoAQhCAEIQgBCEIAQhCAEIQgBCEIBK0WZsjS2Roc05giqo9/fZk11XWU6p9g5dh+ver6hAYNeNyTWd1JWOHYac0xqvoOezNkFHtDhuIBVZvT7OrNNUsBjPDEdyAyJCutv+y+Zv3TmvHcVA2rRK1R+lE7mMkBEIS8lgkbmx4/CUmYXDNp7igOELoROOQPcUqywSOyjefwlAIIUtZdFLTJ6MTuZU7YPswnf965rB3n9diApieXfdEs5pExzuNMO9addn2b2eKhfWQ8cu5WezWRkYoxoaOAQFEuH7MgKOtRr7gy7f12K9WSxMibqxtDQNyXQgBCEIAQhCAEIQgBCEIAQhCAEIQgBCEIAQhCAEIQgBeBeoQELe2ZVclzQhAeR5hT91oQgJ9CEIAQhCAEIQgBCEIAQhCAEIQgBCEI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076" name="AutoShape 4" descr="data:image/jpg;base64,/9j/4AAQSkZJRgABAQAAAQABAAD/2wCEAAkGBhQQEBUUEBQUFRUVFBQVFRYXFBQUFxQVFxQVFRUUFBQXHCYfGBkjGRUXHy8gJCcpLCwsFR4xNTAqNScrLSkBCQoKDgwOGg8PGCwkHyQ0LS8pKSosKSwqKiksLSwqKSwsLCwsLCkqLCwsLCwvLC8pLCwsLSwsKSwsLCksKSwpLP/AABEIAOEA4QMBIgACEQEDEQH/xAAcAAABBQEBAQAAAAAAAAAAAAAAAwQFBgcCAQj/xABDEAABAwEEBgYHBQcEAwEAAAABAAIDEQQFITEGEkFRYXETIoGRobEyQlJicsHRBzOCsvAkQ3OSosLhFCNT8RU00hb/xAAZAQEAAwEBAAAAAAAAAAAAAAAAAgQFAwH/xAApEQACAgEEAQQBBAMAAAAAAAAAAQIDEQQSITETIjJBUXFCYYGxkeHx/9oADAMBAAIRAxEAPwDcUIQgBCEIAQhCAELl7w0EkgACpJwAG8lV+06VF/VsbBJs6V1Wwj4TnJ+HDigLC5wAqcAFDWjS2AEti1p3DZC3XA5yYMHeoeW7zMa2qR0x9k9WIcohgfxVKlLNdjiAGtDW7PVA5BANpL8tUnoRxQje9zpXfyso0fzFIOinf95apeUYjiHeGl3ip2O6B6xJ5YJw2xMHqjtx80BVjcsbvTMr/jnmd/cgaO2f/hYeYr5q3BgGQHckLawFhJ2ZICs//nbP/wAMfY2nkum3DEPQ12fBNK3ycpEBdAIBkyxys+7tU44PLJh/W2vilmXja2ZiGYcNaF/jrNPgnAC7DEBzHpVGMJ2yQHfI3qdkrat7yFLxShwBaQ4HIggg8iFGiNMzcTWnWgc6B5xrHQNJ9+I9R3dXigLChQbb4lg/9pmsz/miBLRxkixczmNYclMQWhsjQ5jg5pxBBBB5EIBRCEIAQhCAEIQgBCEIAQhCAEIQgBR1734yzgA1dI70I24vfyGxu9xwCbX1fxjd0MAD5iKmvoRNPry08G5nlio2wXbRxNTJK/05Hek75NaNjRgEAlPDJaTrWogtrVsDSejbu1/+V3E4bgpay3Y52fVHy4BPrJdwZi7E+A5J4gEILG1mQx3nEpdNJ7xAwbifD/KYT2snFzqDuCAk5LW1uZ7sU3deW4d5UJLejRlV3gO9NZL2ecgB4+aAsJt7uASckznZlVt1tec3Hvp5JMyuO13eUBZQ1dBirIlcNru8pRlukGT3d9fNAWZrEo1ir8N+SDOjuYp4hSNm0gYfTBbx9IfVASYYuw1eQSteKtII4FLBqA5DVHTXMWOMllcInnFzaVik+NgyPvNoealQF6AgGF33uJHdHI0xTAVMZNdYe1G7J7eIy2gKRTS33aydtHg1Bq1wNHMdscx2wppZLwfE8Q2kipwjlAo2X3SPVk4ZHZuQEshCEAIQhACEIQAhCEAKFv2+XRkQwUMzxWpxbEzLpXjybtPCqc33e3+njqBrSPOpEz23nIcGjMnYAVD3bd5bXWOvLIdaR/tO4bmgYAbAEB7dl16vVZUkkue9xq57jm953/8AQVhs1lEYwz2neizWYMFBntO9e2i0Bgxz2DegOppg0VP/AGou02wv4N3fUpG1WrNzz+twCg7XbjJwbu+qAd2m9AMGYnfs7N6jpZi41cSUwt96MhzxdsaM+3cFXbbe0kuBNG+yMu3erVOlnbz0ivbqI18dssFqvqKPCusdzcfHJRc+kzj6DQOfWPyRduik01CR0bd76io4NzPgrBZdDIWfeF0h4nVb3DHxVxU0V98sqO62fXBUpL5lPrkcqN8kn/qJXetIe1x8loUV3xR+hGwcmivfmlHOXRWQXtic3GT7kZz0ko2yDteu2XtK3KR3aa+a0SeyyNbrOa4Df9dyjLXZGSem0HjTHvzXqshLuKG2UfkrUGksg9INd2ap7x9FJ2XSKJ2DqsPHEd4+ajb0uEx1dHUt2ja36hQ6PTVWLKWPwerUWQ7ZoVntBFHRu5Fp+YzU7YNIdko/EB5j6LJ7Jb3xGrHEbxmDzCst2aQsko1/Ud/SeR2HgVQu0k6+Vyi5XqYz4fDNPjeHAFpBByIXrngZqo2K3viPVOBzGw/Qp9LemsKqmWiVnvADJQ942gStLXirT+gQdhG9M5rYmUtqQE9cF9nW6CY1d+7ef3gGx3vgd4x3qwLNJ5a7SCCCCMCCMQQdhCuejd9/6iOj6dKygePaGx4G4+BqgJhCEIAQhCAFy94aCSaACpJwAAzJXSr+k8/SFllb+8681NkLTi38bqN5ayAY2aU2mU2l1dUgtgafVir6dPafSvLVCsdgsuqKnM+A3Jpd9mqeDf0ApUlAcTShoqf+1DWu1Uq55/WwBL2qfWPAZfVVy32zpHYeiMvqgE7VajIanLYNygb2vvUqyPF212YbwG8ovy9tTqMPWOZ9kbuajrjuN1qfQYMHpu3cBvcVoabTLHks6KV97T2Q7EruuyS0vowVObnHIcXH9FXi59GYrPQ015PaIy+EbOeakbFYmQMDIxRo7yd5O0rt713sucuF0VowS5YPekXPQ96Rc9ckiYOelLvxmZX2gmrnJa63f78fxfVeyXpZ7HtFwc0EUOIOaqt93OYuszFh/p4HhxVpe8AEnICp7F41zXtqKOa4cwQVRrm4PJesgprBnrnKr31YejfrN9F3gdo+avl/XIYTrsxjP9B3HhxVXvhmtE7hQjsP0qtamafKMyyDXDK0hCFcK5OXLpCY6MlJLMg7Mt57x5K1to4VBqDiCPMLOFN6PX50REch6hOB9g//AD+t6ztVpc+uHf0XtPqMemRPWpxaaHs4po+VTVoswe2ncdxVfkYWkg5jNZJonrnpWwW90ErZGZtzHtNPpNP6zATZBKA1Sy2lsrGvYatcAQeBSqp2hF60c6BxwNXx8/Xb8+9XFACEIQHjnUFTgAqpdTjKX2g5zuqzhC3qxDtFXc3qT0rnIs/RtNHTvbCOAf8AeHsjDylLDZwCABQNAoNwGACAf2ePVaB380nbJMKDb5JclMZ3jFxyAr2BAQ182nVGoMzieW7tVbvO39DHXacGjjv5BP7ROXuLjtP/AEFTr4tvSymnotwb8z2n5KzpqfLPnpdle+zxx47OLvsL7TKGNxLjVzjsHrOK0qw2FkEYYwUA7ydrjxKitFLp6CHWcOvIATwb6rfmefBTD3q9dPc8LpFGEcLLB70i56HvSLnrkkTBz0i56eSXXKG6xaaZ7K05ZqOc5Si0+g012DnJxdLv9+P4vqmTnJzc7v2iP4h5FSkvSzyPuRc7Z92/4HeRVQuW/TAdV2MZzHs8R9Fb7Z92/wCB35Ss3LlW00VKLTLOok4yTRpTXNkbUUc1w5ggqh6Z3GYI3vYCYzhvLCSBQ8OP6K1x6QGzmj8Yzn7vvDhvCujHsmjqNV7Ht4Oa5pHiFH1aeefg99N8f3MHQrTplocbKTLCCYSeZiJ2He3cew8astmuyNkd0TMnBweGCEIUyJcNFL26RvRPPWaOqd7d3MeXJPr6slRrjMYO5bD2KjWS0mJ7Xtzaajjw5EYLSrNK2aMOGLXtr2EYj5LG1lOyW5dP+zU0tu+O19oqZcuC9d22Ixvc07D3jYe5NHSKiWx1ZrYYpGvbm1wI7Nnbl2rV7LaBIxr25OaHDkRVYy6RaJoDePSWcsOcbv6XYjxqgLOhCEBX7xPSW5jdkMLpD8crtRvc1j/5lLWVlBzUVdg157VJvmEY5RRtH5nOUy0UCAJDgobSCbVi1Rm807BifkpkqsaSS1lDfZaO84nwogK7e9q6OFxGZ6o5n/FSoLR27+ntDWn0R1nfC3Z2mg7U60nnxYzcC49uA8ipTQmzasb5NrnBo5NxPifBa2nXjo3fLMy977cfRZ3vSLnoe9IueuaQBzlw2XVcDnQg030NVw5ySc5TweF5s1pbI0OYag+HA8VA37clKyRDDNzRs94fRRd3Xo6B1Ri0+k3f/lXGy2psrA5hqD4cDxVOUZUyyui4pRtjh9mfOcnVzH9oj+IeRUrpDcFKyRDDNzRs95o3cFC3PKBaYqnN4A4mhVxTU4NoquLhNJl7tv3T/gd+UrK7VeTGZmp3DPt3LUb0+4l/hv8AyFYdBA57g1gLnOIAAxJJ2BR0MU1Jsnq3yh1LapLQ4MaCdYgNY3Ek7Oa1TRC4X2Sz6sjy5zjrFtatYT6rfmdpTbRDRBtkbryUdM4YnMMB9VvzO3knmk2krLHHsdI4dRn9ztzR45coX3eV+OtcEqavGt8xpp3fMcNlfG4gvlaWtbtocC87gPNZPqp7bLU+eR0kri5zjUnyAGwDckxEr1FXijgq3T8ksjfUR0adCNe9Gu+TltGmorhoRbKsfEfVOs3kcx3/AJlWTGpLRqXo7Szc6rD+LLxouGojvraOtD2zTJfS6zU1JBt6p5jEfPuVYdKr5pNZteySb2gPH4TU+FVm75VgmuLPlVo+zi8NW1Fmx7SO0Y/LxVKdKpLRa2dHbIne8K8v0EBuKF5ReoCC0YFbPre3LO/+aZ/yUsSozRVv7DBxiB76u+akSUAo0KmXtJrTyH3iO7D5K6x5BUS1Gr3ne535igKdfslZ3cKDwH1VwuCPUs0Y3t1v5iXfNUm9HVmk+N3gVe7LhEwbmN/KFtyWK4oyM5nJiznpJzl45ySc5ckiYOck3OQ5yTc5SSIg5yc3Ze7rO+oxafSbv+hTJzkmXKTimsMKTTyjSLJa2ysD2GoPgdoO4qt3homRbYbRD6IkHSM9nPrs4VzHaqfYNLn2a0azOtHk5mx42uG524rUbtvKO0RiSJ1WnvB2tcNhG5UbK56d5XTLkJxuWH2j28Yy6GQNFSY3gDeS0gBQWh+iDbG3Xko6ZwxOYYPZb8zt5KzKG0k0kZY2bHSOHUZ/c7c0eK4QlNrxx+TtNRT3y+A0k0kZY2bHSOHUZ/c7c0eKy212l80hklcXOcak+QA2Abl1arU+aQySEuc41J8gBsA3IZGtamlVL9zPttdj/YTbGlBElmxpURrtk54GwiXvRJ0Il70SjkYGZiXkfVcHDYQe41TwxJN0S9yMGgWiESRubscxw7HNI+axknetrsGMbDvaw+AWMWtlJHjc9w7nELAfDNhCSWsT6SMPvN80iuoj1hzHmvAbP/5rivVVemK9QFu0VP7DBwiaO4U+SeEqN0ctAZZQ05sfMz+WZ48k/LkAqbWGhUqb0nfEfMqZvK06ryOAUM81J5oCkXo2k0nxu8yrvZ5Kxs+Bv5QqffsdLQ/jQ94Csl1Ta0EZ90Duw+S3Jc1xZkdTkh45ySc5DnJNzlBI9yDnJNzkFyTLlJIielyZXnadSM0zOA7f8JySoW3udNKI4wXGuqAMSXHd+ti6RXJFsYwQOe4NYC5zjQAYkncFrWh2jJsUR13EySULwCdVtMgBkTjifkktENEG2RuvJR0zhicwwH1W/M7eSmLdfEcUkcbjV8rtVrRnTa47hgqGp1DteyHX9l2ilV+uXY+VH010Vc5xtEVXf8jakkACms3hTMbM1dLRNqMc7PVaXU30FUld94MnjEkRq094O0EbCFUqnKt70WbIxmtrMgjYnDGK26T6KatZoBhm9g2b3NG7eFWY2LXharFlGdKDg8M8ZGlmxrtkaXbGjZ5gQES96JOhGuuiUcnuBiYkm+NP3RJPoKkDead+C93DBdLBHSNg91g8AsVtjqyPO97z3uK2+VwjY52xjSexor8lhRNcd+KxW8s1EC6iHWHMea5S9hZrSsG97fMLw9L30R3IVk/8ShARrpejmtEe6YvHKVrX/mLlOQTazGneAoPS2Po7U1+yWKn4o3f/AC/wTq47VrRU2tJHYcR5+CAb6QmjmneCO4/5UZA+oUvpBHrQ12tIPZkfPwVfsEvWpv8AkgIrSmCj2O3gt7Qa+R8F1o7bcDGfiby2j59pUlftk6SB1M29YdmfhVVGOQtILTQjEFbWlfkq2/RlahbLM/ZdHOSbnJhYr2bIKHqu3bDy+iduKltx2QzkC5cErwuSM04bTaSaADNxOAAC9SPAnkOAYC57jqsaMSXHcFddENERZG68lHTuGJzDAc2t+Z28krozoyLP/uS0MzhTeI2n1Gcd528krpRpQyxR7HSOHUZv9525o8cuVG252Px1/wDf9FyqpVrfMNKNKGWKPY6Rw6jN/vO3NHjlyzzR+2vnvGKSVxc50oJPYaADYBuUNbrc+eR0kri5zjUk+AA2AblJ6Ij9tg/iDyKtwoVVb+8FeVzsmvo1u8vuZP4b/wApWZ6PX0+yvq3Fpprs2OG8bjxWmXj9zJ/Df+UrJYQqukSlGSZZ1DakmjW7DbmTMD4zUHvB2gjYVXNIdG6EywjDN7Bs3uaN28KBuO93WZ9W4tPpN2EbxuPFaFY7Y2Vgew1B8OBGwrlKMqJZXR0jKN0cPsz2NicMjU7flxhtZIxQZubu4jhwUVGxWY2KayitKDi8M5bEuuiTlka7MSZIjB0aVuuza0zBuOsezFKvjUlo/ZfSf+EeZ+SjZPEWTrjmSE9MrX0VhmO1zdQc3kN8ie5Y4tD+1O8aCKAHMmV3IVazzd3LPFmmgCltFbL0tsib71T+u1RKuf2YWDXtLpNjG+J/QQGpr1CEBX9NrHr2bXGcLhJ+H0X/ANJJ/Cq7o9a9WQtOTx4jEeFVf5Yw5pa4VBBBG8EUIWXyQOs0roz6UT6A7wMWO7W08UBcJgHAg5EEHkVTpGmN5G1p8laYrSHtDhkRX/ChL/s+IeOTvkfl3IByxwcARkVSr2sPQyluw4t+E/TLsVmum1eoebfmPmur8uvpo+r6bcW8d7e3zCt6W7xz56ZX1FW+PHaKWl47e9uTj24+aQIQtzsyBy68pD63cAEnDaXMe14NXNc1wrji0givckkLzCGTR5ftQi6KrYn9LT0TTUDuLgakdleSz+3W588jpJXFznGpPkANgG5IIXKuiFftR1stlZ7mCm9Ef/dg/iDyKhFN6I/+7B/EHkVK32P8M8r9yNavH7mT+G/8pWTRLWbx+5k/hv8AylZbdlifM8MjFXHuA2knYFm6N4jJsv6nlod3fY3SvDGCpPgNpJ2BaFdF1Ns8eqMScXHeeWwLi5bmbZmUGLj6TtpO4bhwTe/L+EPUZjIf6BvPHguNtjultj0ThBVrdLs6v28w1pjGLnCh90HfxKgogmbXkmpNScSd6dROXeMFBYOE573kexhKuam7HpQyLwicGOpAGZNArFBCImAVADRifEkpldFj9c/h+ZUF9pOkHQwdAw9eYdb3Y9v82XLWVW6eXgt0wwsme6SXt/qrVJLsJozgxuDfDHmSo1CFwO4LWvs3uzorLrkYyGvZ+vJZjdF3meZkYFdZwry2/TtW62SziNjWDJoAQCyEIQAqhp3dfo2hoyoyT4Seq7sJp+Lgrek54GvaWvFWuBBG8EUIQGdXHbqExnbi3ntHzUpaGhzS05EUKrV8WB9knLCTgdZjvab6p57DxCmLFeAlZUZ5OG4/RD0r9pDoZKbQag+RVju23CZlRmMHDcfomV7WPpW4ekMuPAqt2O83QSaw2YOacKjaCh4S+klyZyxji8D84+ffvVaWi2C2smYHsNQc94O0Eb1X790YIrJAMM3MGzi0buC1NLqv0T/hmfqNP+uP8laQhC0ygCEIQApnRE/tsH8QeRUMpfRE/t0H8QeRXO32P8MnX7kbDa4i+N7Rm5rgOZBCY3DcTLJHqjF5prv2k7huHBSirmlGlIs46OIgykcxGDtPHcO3ngwUpeiPybE3GPqYrpFpGIBqRkGQjsYN547h+jT2ykmpNScSTmTvKYCUuJJJJJqScSTvKcRvWnXUq1hFGdjm8khG9OY3qPjel2SI0RJBsikbrsRlNT6AzO/gE1ui6nTGpqGb9/Bv1VlntEdmiLnkMjYMTsA+ZPeSVUtsUeF2WKq88voSvi9o7JA6WTBrRQAZuPqsbxKxG9bzfaZnyyHrONeAGxo4AYKR0s0odbpa4tibURs/ud7x8MucGqRcBCFJaPXK61ztjaMK1cdw/XzQF0+zK4aA2h4zwZy3/rgtBSNjsjYo2sYKBoolkAIQhACEIQENpRcAtcNBQSNqYzx2tPA/QrK4bY+zSkOBBB1XtOGRxHMLbVUdOND/APUtMsI/3WjED94B/d59yAg47UHtDmmoOSiL6uzpOsz09o9r/KiLBb3Wdxa4HVr1m7jvHFWBtpDhVpqCh6V27L0ks0lWcnNOTuB3HitAum947S2rDiPSafSbz3jiqheFhEmIwdv381EMe+F4LSWuGRH6xCHhfL40XZPVzOo/f6rviG/iPFU+33ZJAaSNI3HNp5O2qxXNpu11G2kap9sDqn4h6vZhyVpaGSs9V7HcnNPyKuU6udfD5RWt00Z8rhmVIV8t2hET8YyYzu9JvccR2FQNr0KtDPRDZB7rhX+V1PmtKGqqn84/JQnp7I/H+CBS9htjoZWSM9Jjg4VyqDkeC6nuyWP045G82OA76JsVY4kjjymX61/aYXRUiiLJCKaxcHBvFo29qqfTFxJcSSTUk4kk5klRzHp/ZbM9/oMe74WuPkFwjVCpelYOzslZ2Oo3pwx6dWLRO0yfu9Qb3kN8M/BWO7tBGjGZ5d7rOqO1xx8lynfXH5Osapy+Cu2WN0jg1gLidgFVbbo0VpR0+J9gZfiO3kFN2ayRwM6jWsaMTsy2uJ8yqrpD9pMUNW2akz/a/dt7fW7MOKz7NS5cR4LcKEuWWS9b3iskWvM4NaMGgZuOxrG7Ssj0o0sktz8erE09SMH+p293ls4x153rLaZC+Z5c7jkBuaMgOSaKqWAQhesYSQAKk4ADaUB1BAXuDWipJoAtj0O0aFjhxH+47Fx3cFF6C6G9CBNMOuR1R7I/X6yV1QAhCEAIQhACEIQAhCEBUNMdB22kGWEBsuZGQf8AR3msza+SzvLXAiho5pw/6K3tQekeiUVsbVw1ZKYPHk7egMxjtgeKju2hIzgOFDii+tHJrG+jwabHDEEc0ybbK596ATls1MsUpYL0lgNYnubvGw82nArx8iQc6qAuF3/aGRhPHX3mGh/lOHiFYbHphZZP3oYdzwWeOXissQgNts1qY8VY9jvhc0+RS/8Apwc2g8xVYWEqy1PGT3jk5w8igNzZZQMmjsaPoupLQ1g672tHvODR4lYW62SHN7zze4/NInHPFAbNa9NLHDnO1x3MrIf6ajxVdvL7VQKizQk+9Iaf0NPzCztCAkr30jtFqP8AvSEj2B1WD8Iw76lRqEIAQhSVy6PS2twETTTa45D6oBhBA57g1gJJyAWnaG6CiGktoAL9jdjf1+tyldGtDorGK01pNrjs5KwoAQhCAEIQgBCEIAQhCAEIQgBCEIBK0WZsjS2Roc05giqo9/fZk11XWU6p9g5dh+ver6hAYNeNyTWd1JWOHYac0xqvoOezNkFHtDhuIBVZvT7OrNNUsBjPDEdyAyJCutv+y+Zv3TmvHcVA2rRK1R+lE7mMkBEIS8lgkbmx4/CUmYXDNp7igOELoROOQPcUqywSOyjefwlAIIUtZdFLTJ6MTuZU7YPswnf965rB3n9diApieXfdEs5pExzuNMO9addn2b2eKhfWQ8cu5WezWRkYoxoaOAQFEuH7MgKOtRr7gy7f12K9WSxMibqxtDQNyXQgBCEIAQhCAEIQgBCEIAQhCAEIQgBCEIAQhCAEIQgBeBeoQELe2ZVclzQhAeR5hT91oQgJ9CEIAQhCAEIQgBCEIAQhCAEIQgBCEI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078" name="AutoShape 6" descr="data:image/jpg;base64,/9j/4AAQSkZJRgABAQAAAQABAAD/2wCEAAkGBhQQEBUUEBQUFRUVFBQVFRYXFBQUFxQVFxQVFRUUFBQXHCYfGBkjGRUXHy8gJCcpLCwsFR4xNTAqNScrLSkBCQoKDgwOGg8PGCwkHyQ0LS8pKSosKSwqKiksLSwqKSwsLCwsLCkqLCwsLCwvLC8pLCwsLSwsKSwsLCksKSwpLP/AABEIAOEA4QMBIgACEQEDEQH/xAAcAAABBQEBAQAAAAAAAAAAAAAAAwQFBgcCAQj/xABDEAABAwEEBgYHBQcEAwEAAAABAAIDEQQFITEGEkFRYXETIoGRobEyQlJicsHRBzOCsvAkQ3OSosLhFCNT8RU00hb/xAAZAQEAAwEBAAAAAAAAAAAAAAAAAgQFAwH/xAApEQACAgEEAQQBBAMAAAAAAAAAAQIDEQQSITETIjJBUXFCYYGxkeHx/9oADAMBAAIRAxEAPwDcUIQgBCEIAQhCAELl7w0EkgACpJwAG8lV+06VF/VsbBJs6V1Wwj4TnJ+HDigLC5wAqcAFDWjS2AEti1p3DZC3XA5yYMHeoeW7zMa2qR0x9k9WIcohgfxVKlLNdjiAGtDW7PVA5BANpL8tUnoRxQje9zpXfyso0fzFIOinf95apeUYjiHeGl3ip2O6B6xJ5YJw2xMHqjtx80BVjcsbvTMr/jnmd/cgaO2f/hYeYr5q3BgGQHckLawFhJ2ZICs//nbP/wAMfY2nkum3DEPQ12fBNK3ycpEBdAIBkyxys+7tU44PLJh/W2vilmXja2ZiGYcNaF/jrNPgnAC7DEBzHpVGMJ2yQHfI3qdkrat7yFLxShwBaQ4HIggg8iFGiNMzcTWnWgc6B5xrHQNJ9+I9R3dXigLChQbb4lg/9pmsz/miBLRxkixczmNYclMQWhsjQ5jg5pxBBBB5EIBRCEIAQhCAEIQgBCEIAQhCAEIQgBR1734yzgA1dI70I24vfyGxu9xwCbX1fxjd0MAD5iKmvoRNPry08G5nlio2wXbRxNTJK/05Hek75NaNjRgEAlPDJaTrWogtrVsDSejbu1/+V3E4bgpay3Y52fVHy4BPrJdwZi7E+A5J4gEILG1mQx3nEpdNJ7xAwbifD/KYT2snFzqDuCAk5LW1uZ7sU3deW4d5UJLejRlV3gO9NZL2ecgB4+aAsJt7uASckznZlVt1tec3Hvp5JMyuO13eUBZQ1dBirIlcNru8pRlukGT3d9fNAWZrEo1ir8N+SDOjuYp4hSNm0gYfTBbx9IfVASYYuw1eQSteKtII4FLBqA5DVHTXMWOMllcInnFzaVik+NgyPvNoealQF6AgGF33uJHdHI0xTAVMZNdYe1G7J7eIy2gKRTS33aydtHg1Bq1wNHMdscx2wppZLwfE8Q2kipwjlAo2X3SPVk4ZHZuQEshCEAIQhACEIQAhCEAKFv2+XRkQwUMzxWpxbEzLpXjybtPCqc33e3+njqBrSPOpEz23nIcGjMnYAVD3bd5bXWOvLIdaR/tO4bmgYAbAEB7dl16vVZUkkue9xq57jm953/8AQVhs1lEYwz2neizWYMFBntO9e2i0Bgxz2DegOppg0VP/AGou02wv4N3fUpG1WrNzz+twCg7XbjJwbu+qAd2m9AMGYnfs7N6jpZi41cSUwt96MhzxdsaM+3cFXbbe0kuBNG+yMu3erVOlnbz0ivbqI18dssFqvqKPCusdzcfHJRc+kzj6DQOfWPyRduik01CR0bd76io4NzPgrBZdDIWfeF0h4nVb3DHxVxU0V98sqO62fXBUpL5lPrkcqN8kn/qJXetIe1x8loUV3xR+hGwcmivfmlHOXRWQXtic3GT7kZz0ko2yDteu2XtK3KR3aa+a0SeyyNbrOa4Df9dyjLXZGSem0HjTHvzXqshLuKG2UfkrUGksg9INd2ap7x9FJ2XSKJ2DqsPHEd4+ajb0uEx1dHUt2ja36hQ6PTVWLKWPwerUWQ7ZoVntBFHRu5Fp+YzU7YNIdko/EB5j6LJ7Jb3xGrHEbxmDzCst2aQsko1/Ud/SeR2HgVQu0k6+Vyi5XqYz4fDNPjeHAFpBByIXrngZqo2K3viPVOBzGw/Qp9LemsKqmWiVnvADJQ942gStLXirT+gQdhG9M5rYmUtqQE9cF9nW6CY1d+7ef3gGx3vgd4x3qwLNJ5a7SCCCCMCCMQQdhCuejd9/6iOj6dKygePaGx4G4+BqgJhCEIAQhCAFy94aCSaACpJwAAzJXSr+k8/SFllb+8681NkLTi38bqN5ayAY2aU2mU2l1dUgtgafVir6dPafSvLVCsdgsuqKnM+A3Jpd9mqeDf0ApUlAcTShoqf+1DWu1Uq55/WwBL2qfWPAZfVVy32zpHYeiMvqgE7VajIanLYNygb2vvUqyPF212YbwG8ovy9tTqMPWOZ9kbuajrjuN1qfQYMHpu3cBvcVoabTLHks6KV97T2Q7EruuyS0vowVObnHIcXH9FXi59GYrPQ015PaIy+EbOeakbFYmQMDIxRo7yd5O0rt713sucuF0VowS5YPekXPQ96Rc9ckiYOelLvxmZX2gmrnJa63f78fxfVeyXpZ7HtFwc0EUOIOaqt93OYuszFh/p4HhxVpe8AEnICp7F41zXtqKOa4cwQVRrm4PJesgprBnrnKr31YejfrN9F3gdo+avl/XIYTrsxjP9B3HhxVXvhmtE7hQjsP0qtamafKMyyDXDK0hCFcK5OXLpCY6MlJLMg7Mt57x5K1to4VBqDiCPMLOFN6PX50REch6hOB9g//AD+t6ztVpc+uHf0XtPqMemRPWpxaaHs4po+VTVoswe2ncdxVfkYWkg5jNZJonrnpWwW90ErZGZtzHtNPpNP6zATZBKA1Sy2lsrGvYatcAQeBSqp2hF60c6BxwNXx8/Xb8+9XFACEIQHjnUFTgAqpdTjKX2g5zuqzhC3qxDtFXc3qT0rnIs/RtNHTvbCOAf8AeHsjDylLDZwCABQNAoNwGACAf2ePVaB380nbJMKDb5JclMZ3jFxyAr2BAQ182nVGoMzieW7tVbvO39DHXacGjjv5BP7ROXuLjtP/AEFTr4tvSymnotwb8z2n5KzpqfLPnpdle+zxx47OLvsL7TKGNxLjVzjsHrOK0qw2FkEYYwUA7ydrjxKitFLp6CHWcOvIATwb6rfmefBTD3q9dPc8LpFGEcLLB70i56HvSLnrkkTBz0i56eSXXKG6xaaZ7K05ZqOc5Si0+g012DnJxdLv9+P4vqmTnJzc7v2iP4h5FSkvSzyPuRc7Z92/4HeRVQuW/TAdV2MZzHs8R9Fb7Z92/wCB35Ss3LlW00VKLTLOok4yTRpTXNkbUUc1w5ggqh6Z3GYI3vYCYzhvLCSBQ8OP6K1x6QGzmj8Yzn7vvDhvCujHsmjqNV7Ht4Oa5pHiFH1aeefg99N8f3MHQrTplocbKTLCCYSeZiJ2He3cew8astmuyNkd0TMnBweGCEIUyJcNFL26RvRPPWaOqd7d3MeXJPr6slRrjMYO5bD2KjWS0mJ7Xtzaajjw5EYLSrNK2aMOGLXtr2EYj5LG1lOyW5dP+zU0tu+O19oqZcuC9d22Ixvc07D3jYe5NHSKiWx1ZrYYpGvbm1wI7Nnbl2rV7LaBIxr25OaHDkRVYy6RaJoDePSWcsOcbv6XYjxqgLOhCEBX7xPSW5jdkMLpD8crtRvc1j/5lLWVlBzUVdg157VJvmEY5RRtH5nOUy0UCAJDgobSCbVi1Rm807BifkpkqsaSS1lDfZaO84nwogK7e9q6OFxGZ6o5n/FSoLR27+ntDWn0R1nfC3Z2mg7U60nnxYzcC49uA8ipTQmzasb5NrnBo5NxPifBa2nXjo3fLMy977cfRZ3vSLnoe9IueuaQBzlw2XVcDnQg030NVw5ySc5TweF5s1pbI0OYag+HA8VA37clKyRDDNzRs94fRRd3Xo6B1Ri0+k3f/lXGy2psrA5hqD4cDxVOUZUyyui4pRtjh9mfOcnVzH9oj+IeRUrpDcFKyRDDNzRs95o3cFC3PKBaYqnN4A4mhVxTU4NoquLhNJl7tv3T/gd+UrK7VeTGZmp3DPt3LUb0+4l/hv8AyFYdBA57g1gLnOIAAxJJ2BR0MU1Jsnq3yh1LapLQ4MaCdYgNY3Ek7Oa1TRC4X2Sz6sjy5zjrFtatYT6rfmdpTbRDRBtkbryUdM4YnMMB9VvzO3knmk2krLHHsdI4dRn9ztzR45coX3eV+OtcEqavGt8xpp3fMcNlfG4gvlaWtbtocC87gPNZPqp7bLU+eR0kri5zjUnyAGwDckxEr1FXijgq3T8ksjfUR0adCNe9Gu+TltGmorhoRbKsfEfVOs3kcx3/AJlWTGpLRqXo7Szc6rD+LLxouGojvraOtD2zTJfS6zU1JBt6p5jEfPuVYdKr5pNZteySb2gPH4TU+FVm75VgmuLPlVo+zi8NW1Fmx7SO0Y/LxVKdKpLRa2dHbIne8K8v0EBuKF5ReoCC0YFbPre3LO/+aZ/yUsSozRVv7DBxiB76u+akSUAo0KmXtJrTyH3iO7D5K6x5BUS1Gr3ne535igKdfslZ3cKDwH1VwuCPUs0Y3t1v5iXfNUm9HVmk+N3gVe7LhEwbmN/KFtyWK4oyM5nJiznpJzl45ySc5ckiYOck3OQ5yTc5SSIg5yc3Ze7rO+oxafSbv+hTJzkmXKTimsMKTTyjSLJa2ysD2GoPgdoO4qt3homRbYbRD6IkHSM9nPrs4VzHaqfYNLn2a0azOtHk5mx42uG524rUbtvKO0RiSJ1WnvB2tcNhG5UbK56d5XTLkJxuWH2j28Yy6GQNFSY3gDeS0gBQWh+iDbG3Xko6ZwxOYYPZb8zt5KzKG0k0kZY2bHSOHUZ/c7c0eK4QlNrxx+TtNRT3y+A0k0kZY2bHSOHUZ/c7c0eKy212l80hklcXOcak+QA2Abl1arU+aQySEuc41J8gBsA3IZGtamlVL9zPttdj/YTbGlBElmxpURrtk54GwiXvRJ0Il70SjkYGZiXkfVcHDYQe41TwxJN0S9yMGgWiESRubscxw7HNI+axknetrsGMbDvaw+AWMWtlJHjc9w7nELAfDNhCSWsT6SMPvN80iuoj1hzHmvAbP/5rivVVemK9QFu0VP7DBwiaO4U+SeEqN0ctAZZQ05sfMz+WZ48k/LkAqbWGhUqb0nfEfMqZvK06ryOAUM81J5oCkXo2k0nxu8yrvZ5Kxs+Bv5QqffsdLQ/jQ94Csl1Ta0EZ90Duw+S3Jc1xZkdTkh45ySc5DnJNzlBI9yDnJNzkFyTLlJIielyZXnadSM0zOA7f8JySoW3udNKI4wXGuqAMSXHd+ti6RXJFsYwQOe4NYC5zjQAYkncFrWh2jJsUR13EySULwCdVtMgBkTjifkktENEG2RuvJR0zhicwwH1W/M7eSmLdfEcUkcbjV8rtVrRnTa47hgqGp1DteyHX9l2ilV+uXY+VH010Vc5xtEVXf8jakkACms3hTMbM1dLRNqMc7PVaXU30FUld94MnjEkRq094O0EbCFUqnKt70WbIxmtrMgjYnDGK26T6KatZoBhm9g2b3NG7eFWY2LXharFlGdKDg8M8ZGlmxrtkaXbGjZ5gQES96JOhGuuiUcnuBiYkm+NP3RJPoKkDead+C93DBdLBHSNg91g8AsVtjqyPO97z3uK2+VwjY52xjSexor8lhRNcd+KxW8s1EC6iHWHMea5S9hZrSsG97fMLw9L30R3IVk/8ShARrpejmtEe6YvHKVrX/mLlOQTazGneAoPS2Po7U1+yWKn4o3f/AC/wTq47VrRU2tJHYcR5+CAb6QmjmneCO4/5UZA+oUvpBHrQ12tIPZkfPwVfsEvWpv8AkgIrSmCj2O3gt7Qa+R8F1o7bcDGfiby2j59pUlftk6SB1M29YdmfhVVGOQtILTQjEFbWlfkq2/RlahbLM/ZdHOSbnJhYr2bIKHqu3bDy+iduKltx2QzkC5cErwuSM04bTaSaADNxOAAC9SPAnkOAYC57jqsaMSXHcFddENERZG68lHTuGJzDAc2t+Z28krozoyLP/uS0MzhTeI2n1Gcd528krpRpQyxR7HSOHUZv9525o8cuVG252Px1/wDf9FyqpVrfMNKNKGWKPY6Rw6jN/vO3NHjlyzzR+2vnvGKSVxc50oJPYaADYBuUNbrc+eR0kri5zjUk+AA2AblJ6Ij9tg/iDyKtwoVVb+8FeVzsmvo1u8vuZP4b/wApWZ6PX0+yvq3Fpprs2OG8bjxWmXj9zJ/Df+UrJYQqukSlGSZZ1DakmjW7DbmTMD4zUHvB2gjYVXNIdG6EywjDN7Bs3uaN28KBuO93WZ9W4tPpN2EbxuPFaFY7Y2Vgew1B8OBGwrlKMqJZXR0jKN0cPsz2NicMjU7flxhtZIxQZubu4jhwUVGxWY2KayitKDi8M5bEuuiTlka7MSZIjB0aVuuza0zBuOsezFKvjUlo/ZfSf+EeZ+SjZPEWTrjmSE9MrX0VhmO1zdQc3kN8ie5Y4tD+1O8aCKAHMmV3IVazzd3LPFmmgCltFbL0tsib71T+u1RKuf2YWDXtLpNjG+J/QQGpr1CEBX9NrHr2bXGcLhJ+H0X/ANJJ/Cq7o9a9WQtOTx4jEeFVf5Yw5pa4VBBBG8EUIWXyQOs0roz6UT6A7wMWO7W08UBcJgHAg5EEHkVTpGmN5G1p8laYrSHtDhkRX/ChL/s+IeOTvkfl3IByxwcARkVSr2sPQyluw4t+E/TLsVmum1eoebfmPmur8uvpo+r6bcW8d7e3zCt6W7xz56ZX1FW+PHaKWl47e9uTj24+aQIQtzsyBy68pD63cAEnDaXMe14NXNc1wrji0givckkLzCGTR5ftQi6KrYn9LT0TTUDuLgakdleSz+3W588jpJXFznGpPkANgG5IIXKuiFftR1stlZ7mCm9Ef/dg/iDyKhFN6I/+7B/EHkVK32P8M8r9yNavH7mT+G/8pWTRLWbx+5k/hv8AylZbdlifM8MjFXHuA2knYFm6N4jJsv6nlod3fY3SvDGCpPgNpJ2BaFdF1Ns8eqMScXHeeWwLi5bmbZmUGLj6TtpO4bhwTe/L+EPUZjIf6BvPHguNtjultj0ThBVrdLs6v28w1pjGLnCh90HfxKgogmbXkmpNScSd6dROXeMFBYOE573kexhKuam7HpQyLwicGOpAGZNArFBCImAVADRifEkpldFj9c/h+ZUF9pOkHQwdAw9eYdb3Y9v82XLWVW6eXgt0wwsme6SXt/qrVJLsJozgxuDfDHmSo1CFwO4LWvs3uzorLrkYyGvZ+vJZjdF3meZkYFdZwry2/TtW62SziNjWDJoAQCyEIQAqhp3dfo2hoyoyT4Seq7sJp+Lgrek54GvaWvFWuBBG8EUIQGdXHbqExnbi3ntHzUpaGhzS05EUKrV8WB9knLCTgdZjvab6p57DxCmLFeAlZUZ5OG4/RD0r9pDoZKbQag+RVju23CZlRmMHDcfomV7WPpW4ekMuPAqt2O83QSaw2YOacKjaCh4S+klyZyxji8D84+ffvVaWi2C2smYHsNQc94O0Eb1X790YIrJAMM3MGzi0buC1NLqv0T/hmfqNP+uP8laQhC0ygCEIQApnRE/tsH8QeRUMpfRE/t0H8QeRXO32P8MnX7kbDa4i+N7Rm5rgOZBCY3DcTLJHqjF5prv2k7huHBSirmlGlIs46OIgykcxGDtPHcO3ngwUpeiPybE3GPqYrpFpGIBqRkGQjsYN547h+jT2ykmpNScSTmTvKYCUuJJJJJqScSTvKcRvWnXUq1hFGdjm8khG9OY3qPjel2SI0RJBsikbrsRlNT6AzO/gE1ui6nTGpqGb9/Bv1VlntEdmiLnkMjYMTsA+ZPeSVUtsUeF2WKq88voSvi9o7JA6WTBrRQAZuPqsbxKxG9bzfaZnyyHrONeAGxo4AYKR0s0odbpa4tibURs/ud7x8MucGqRcBCFJaPXK61ztjaMK1cdw/XzQF0+zK4aA2h4zwZy3/rgtBSNjsjYo2sYKBoolkAIQhACEIQENpRcAtcNBQSNqYzx2tPA/QrK4bY+zSkOBBB1XtOGRxHMLbVUdOND/APUtMsI/3WjED94B/d59yAg47UHtDmmoOSiL6uzpOsz09o9r/KiLBb3Wdxa4HVr1m7jvHFWBtpDhVpqCh6V27L0ks0lWcnNOTuB3HitAum947S2rDiPSafSbz3jiqheFhEmIwdv381EMe+F4LSWuGRH6xCHhfL40XZPVzOo/f6rviG/iPFU+33ZJAaSNI3HNp5O2qxXNpu11G2kap9sDqn4h6vZhyVpaGSs9V7HcnNPyKuU6udfD5RWt00Z8rhmVIV8t2hET8YyYzu9JvccR2FQNr0KtDPRDZB7rhX+V1PmtKGqqn84/JQnp7I/H+CBS9htjoZWSM9Jjg4VyqDkeC6nuyWP045G82OA76JsVY4kjjymX61/aYXRUiiLJCKaxcHBvFo29qqfTFxJcSSTUk4kk5klRzHp/ZbM9/oMe74WuPkFwjVCpelYOzslZ2Oo3pwx6dWLRO0yfu9Qb3kN8M/BWO7tBGjGZ5d7rOqO1xx8lynfXH5Osapy+Cu2WN0jg1gLidgFVbbo0VpR0+J9gZfiO3kFN2ayRwM6jWsaMTsy2uJ8yqrpD9pMUNW2akz/a/dt7fW7MOKz7NS5cR4LcKEuWWS9b3iskWvM4NaMGgZuOxrG7Ssj0o0sktz8erE09SMH+p293ls4x153rLaZC+Z5c7jkBuaMgOSaKqWAQhesYSQAKk4ADaUB1BAXuDWipJoAtj0O0aFjhxH+47Fx3cFF6C6G9CBNMOuR1R7I/X6yV1QAhCEAIQhACEIQAhCEBUNMdB22kGWEBsuZGQf8AR3msza+SzvLXAiho5pw/6K3tQekeiUVsbVw1ZKYPHk7egMxjtgeKju2hIzgOFDii+tHJrG+jwabHDEEc0ybbK596ATls1MsUpYL0lgNYnubvGw82nArx8iQc6qAuF3/aGRhPHX3mGh/lOHiFYbHphZZP3oYdzwWeOXissQgNts1qY8VY9jvhc0+RS/8Apwc2g8xVYWEqy1PGT3jk5w8igNzZZQMmjsaPoupLQ1g672tHvODR4lYW62SHN7zze4/NInHPFAbNa9NLHDnO1x3MrIf6ajxVdvL7VQKizQk+9Iaf0NPzCztCAkr30jtFqP8AvSEj2B1WD8Iw76lRqEIAQhSVy6PS2twETTTa45D6oBhBA57g1gJJyAWnaG6CiGktoAL9jdjf1+tyldGtDorGK01pNrjs5KwoAQhCAEIQgBCEIAQhCAEIQgBCEIBK0WZsjS2Roc05giqo9/fZk11XWU6p9g5dh+ver6hAYNeNyTWd1JWOHYac0xqvoOezNkFHtDhuIBVZvT7OrNNUsBjPDEdyAyJCutv+y+Zv3TmvHcVA2rRK1R+lE7mMkBEIS8lgkbmx4/CUmYXDNp7igOELoROOQPcUqywSOyjefwlAIIUtZdFLTJ6MTuZU7YPswnf965rB3n9diApieXfdEs5pExzuNMO9addn2b2eKhfWQ8cu5WezWRkYoxoaOAQFEuH7MgKOtRr7gy7f12K9WSxMibqxtDQNyXQgBCEIAQhCAEIQgBCEIAQhCAEIQgBCEIAQhCAEIQgBeBeoQELe2ZVclzQhAeR5hT91oQgJ9CEIAQhCAEIQgBCEIAQhCAEIQgBCEI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5" name="Subtitle 1"/>
          <p:cNvSpPr txBox="1">
            <a:spLocks/>
          </p:cNvSpPr>
          <p:nvPr/>
        </p:nvSpPr>
        <p:spPr>
          <a:xfrm>
            <a:off x="152400" y="2428868"/>
            <a:ext cx="4071934" cy="571504"/>
          </a:xfrm>
          <a:prstGeom prst="rect">
            <a:avLst/>
          </a:prstGeom>
        </p:spPr>
        <p:txBody>
          <a:bodyPr>
            <a:normAutofit fontScale="925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8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Procesamiento de Datos </a:t>
            </a:r>
          </a:p>
        </p:txBody>
      </p:sp>
      <p:pic>
        <p:nvPicPr>
          <p:cNvPr id="2" name="Picture 2" descr="unidad # 1 – informaticafgp">
            <a:extLst>
              <a:ext uri="{FF2B5EF4-FFF2-40B4-BE49-F238E27FC236}">
                <a16:creationId xmlns:a16="http://schemas.microsoft.com/office/drawing/2014/main" id="{2F312D44-5F82-84E2-AC13-2307FCD23F3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03" t="9410" b="8284"/>
          <a:stretch/>
        </p:blipFill>
        <p:spPr bwMode="auto">
          <a:xfrm>
            <a:off x="2051720" y="4456015"/>
            <a:ext cx="5801547" cy="22322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1"/>
          <p:cNvSpPr>
            <a:spLocks noGrp="1"/>
          </p:cNvSpPr>
          <p:nvPr>
            <p:ph type="subTitle" idx="1"/>
          </p:nvPr>
        </p:nvSpPr>
        <p:spPr>
          <a:xfrm>
            <a:off x="2428860" y="285728"/>
            <a:ext cx="4000528" cy="571504"/>
          </a:xfrm>
        </p:spPr>
        <p:txBody>
          <a:bodyPr>
            <a:normAutofit/>
          </a:bodyPr>
          <a:lstStyle/>
          <a:p>
            <a:pPr algn="ctr"/>
            <a:r>
              <a:rPr dirty="0">
                <a:latin typeface="Arial" pitchFamily="34" charset="0"/>
                <a:cs typeface="Arial" pitchFamily="34" charset="0"/>
              </a:rPr>
              <a:t> Una breve </a:t>
            </a:r>
            <a:r>
              <a:rPr dirty="0" err="1">
                <a:latin typeface="Arial" pitchFamily="34" charset="0"/>
                <a:cs typeface="Arial" pitchFamily="34" charset="0"/>
              </a:rPr>
              <a:t>historia</a:t>
            </a:r>
            <a:endParaRPr dirty="0">
              <a:latin typeface="Arial" pitchFamily="34" charset="0"/>
              <a:cs typeface="Arial" pitchFamily="34" charset="0"/>
            </a:endParaRPr>
          </a:p>
        </p:txBody>
      </p:sp>
      <p:sp>
        <p:nvSpPr>
          <p:cNvPr id="11" name="10 Rectángulo"/>
          <p:cNvSpPr/>
          <p:nvPr/>
        </p:nvSpPr>
        <p:spPr>
          <a:xfrm>
            <a:off x="3214678" y="4357694"/>
            <a:ext cx="5572164" cy="1323439"/>
          </a:xfrm>
          <a:prstGeom prst="rect">
            <a:avLst/>
          </a:prstGeom>
        </p:spPr>
        <p:txBody>
          <a:bodyPr wrap="square">
            <a:spAutoFit/>
          </a:bodyPr>
          <a:lstStyle/>
          <a:p>
            <a:pPr algn="just"/>
            <a:r>
              <a:rPr lang="es-ES" sz="2000" dirty="0">
                <a:latin typeface="Arial" pitchFamily="34" charset="0"/>
                <a:cs typeface="Arial" pitchFamily="34" charset="0"/>
              </a:rPr>
              <a:t>Alrededor del año 1857 Antonio </a:t>
            </a:r>
            <a:r>
              <a:rPr lang="es-ES" sz="2000" dirty="0" err="1">
                <a:latin typeface="Arial" pitchFamily="34" charset="0"/>
                <a:cs typeface="Arial" pitchFamily="34" charset="0"/>
              </a:rPr>
              <a:t>Meucci</a:t>
            </a:r>
            <a:r>
              <a:rPr lang="es-ES" sz="2000" dirty="0">
                <a:latin typeface="Arial" pitchFamily="34" charset="0"/>
                <a:cs typeface="Arial" pitchFamily="34" charset="0"/>
              </a:rPr>
              <a:t> construyó el primer teléfono para conectar su oficina con su dormitorio.</a:t>
            </a:r>
          </a:p>
          <a:p>
            <a:pPr algn="just"/>
            <a:r>
              <a:rPr lang="es-ES" sz="2000" dirty="0">
                <a:latin typeface="Arial" pitchFamily="34" charset="0"/>
                <a:cs typeface="Arial" pitchFamily="34" charset="0"/>
              </a:rPr>
              <a:t>Alexander Graham Bell lo patenta en 1876</a:t>
            </a:r>
            <a:endParaRPr lang="es-ES" sz="2000" b="1" dirty="0">
              <a:latin typeface="Arial" pitchFamily="34" charset="0"/>
              <a:cs typeface="Arial" pitchFamily="34" charset="0"/>
            </a:endParaRPr>
          </a:p>
        </p:txBody>
      </p:sp>
      <p:pic>
        <p:nvPicPr>
          <p:cNvPr id="22532" name="Picture 4" descr="http://members.fortunecity.es/comunicacionesytecnologia/untitled1.gif"/>
          <p:cNvPicPr>
            <a:picLocks noChangeAspect="1" noChangeArrowheads="1"/>
          </p:cNvPicPr>
          <p:nvPr/>
        </p:nvPicPr>
        <p:blipFill>
          <a:blip r:embed="rId3" cstate="print"/>
          <a:srcRect/>
          <a:stretch>
            <a:fillRect/>
          </a:stretch>
        </p:blipFill>
        <p:spPr bwMode="auto">
          <a:xfrm>
            <a:off x="285720" y="3786190"/>
            <a:ext cx="2950874" cy="2605200"/>
          </a:xfrm>
          <a:prstGeom prst="rect">
            <a:avLst/>
          </a:prstGeom>
          <a:noFill/>
        </p:spPr>
      </p:pic>
      <p:pic>
        <p:nvPicPr>
          <p:cNvPr id="22536" name="Picture 8" descr="http://upload.wikimedia.org/wikipedia/commons/thumb/3/34/Telegrafo.png/400px-Telegrafo.png"/>
          <p:cNvPicPr>
            <a:picLocks noChangeAspect="1" noChangeArrowheads="1"/>
          </p:cNvPicPr>
          <p:nvPr/>
        </p:nvPicPr>
        <p:blipFill>
          <a:blip r:embed="rId4" cstate="print"/>
          <a:srcRect/>
          <a:stretch>
            <a:fillRect/>
          </a:stretch>
        </p:blipFill>
        <p:spPr bwMode="auto">
          <a:xfrm>
            <a:off x="500034" y="1142984"/>
            <a:ext cx="3286148" cy="2407103"/>
          </a:xfrm>
          <a:prstGeom prst="rect">
            <a:avLst/>
          </a:prstGeom>
          <a:noFill/>
        </p:spPr>
      </p:pic>
      <p:sp>
        <p:nvSpPr>
          <p:cNvPr id="19" name="18 Rectángulo"/>
          <p:cNvSpPr/>
          <p:nvPr/>
        </p:nvSpPr>
        <p:spPr>
          <a:xfrm>
            <a:off x="3929058" y="1357298"/>
            <a:ext cx="4786346" cy="2246769"/>
          </a:xfrm>
          <a:prstGeom prst="rect">
            <a:avLst/>
          </a:prstGeom>
        </p:spPr>
        <p:txBody>
          <a:bodyPr wrap="square">
            <a:spAutoFit/>
          </a:bodyPr>
          <a:lstStyle/>
          <a:p>
            <a:pPr algn="just"/>
            <a:r>
              <a:rPr lang="es-ES" sz="2000" dirty="0">
                <a:latin typeface="Arial" pitchFamily="34" charset="0"/>
                <a:cs typeface="Arial" pitchFamily="34" charset="0"/>
              </a:rPr>
              <a:t>Este dispositivo fue inventado por Samuel Morse en 1832. Al principio, el sistema carecía de un código para la comunicación, pero  crearon un alfabeto basado en la amplitud de las señales dándole así una verdadera capacidad de comunicación a su invento</a:t>
            </a:r>
            <a:r>
              <a:rPr lang="es-ES" dirty="0"/>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2164375" cy="307777"/>
          </a:xfrm>
          <a:prstGeom prst="rect">
            <a:avLst/>
          </a:prstGeom>
          <a:noFill/>
        </p:spPr>
        <p:txBody>
          <a:bodyPr wrap="square" rtlCol="0">
            <a:spAutoFit/>
          </a:bodyPr>
          <a:lstStyle/>
          <a:p>
            <a:r>
              <a:rPr lang="es-ES" sz="1400" dirty="0">
                <a:latin typeface="Arial" pitchFamily="34" charset="0"/>
                <a:cs typeface="Arial" pitchFamily="34" charset="0"/>
              </a:rPr>
              <a:t>Conceptos introductorios</a:t>
            </a:r>
            <a:endParaRPr lang="es-ES" dirty="0"/>
          </a:p>
        </p:txBody>
      </p:sp>
      <p:sp>
        <p:nvSpPr>
          <p:cNvPr id="5" name="Subtitle 1"/>
          <p:cNvSpPr txBox="1">
            <a:spLocks/>
          </p:cNvSpPr>
          <p:nvPr/>
        </p:nvSpPr>
        <p:spPr>
          <a:xfrm>
            <a:off x="0" y="642918"/>
            <a:ext cx="3000396" cy="571504"/>
          </a:xfrm>
          <a:prstGeom prst="rect">
            <a:avLst/>
          </a:prstGeo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8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Magnitud</a:t>
            </a:r>
          </a:p>
        </p:txBody>
      </p:sp>
      <p:sp>
        <p:nvSpPr>
          <p:cNvPr id="6" name="5 Rectángulo"/>
          <p:cNvSpPr/>
          <p:nvPr/>
        </p:nvSpPr>
        <p:spPr>
          <a:xfrm>
            <a:off x="500034" y="1285860"/>
            <a:ext cx="8143932" cy="1631216"/>
          </a:xfrm>
          <a:prstGeom prst="rect">
            <a:avLst/>
          </a:prstGeom>
        </p:spPr>
        <p:txBody>
          <a:bodyPr wrap="square">
            <a:spAutoFit/>
          </a:bodyPr>
          <a:lstStyle/>
          <a:p>
            <a:pPr algn="just"/>
            <a:r>
              <a:rPr lang="es-ES" sz="2000" dirty="0">
                <a:latin typeface="Arial" pitchFamily="34" charset="0"/>
                <a:cs typeface="Arial" pitchFamily="34" charset="0"/>
              </a:rPr>
              <a:t>La noción de magnitud está inevitablemente relacionada con la de medida.</a:t>
            </a:r>
          </a:p>
          <a:p>
            <a:pPr algn="just"/>
            <a:r>
              <a:rPr lang="es-ES" sz="2000" dirty="0">
                <a:latin typeface="Arial" pitchFamily="34" charset="0"/>
                <a:cs typeface="Arial" pitchFamily="34" charset="0"/>
              </a:rPr>
              <a:t>Se denominan </a:t>
            </a:r>
            <a:r>
              <a:rPr lang="es-ES" sz="2000" i="1" dirty="0">
                <a:latin typeface="Arial" pitchFamily="34" charset="0"/>
                <a:cs typeface="Arial" pitchFamily="34" charset="0"/>
              </a:rPr>
              <a:t>magnitudes a </a:t>
            </a:r>
            <a:r>
              <a:rPr lang="es-ES" sz="2000" dirty="0">
                <a:latin typeface="Arial" pitchFamily="34" charset="0"/>
                <a:cs typeface="Arial" pitchFamily="34" charset="0"/>
              </a:rPr>
              <a:t>ciertas propiedades o aspectos observables de un sistema físico que pueden ser expresados en forma numérica</a:t>
            </a:r>
            <a:r>
              <a:rPr lang="es-ES" sz="2000" dirty="0"/>
              <a:t>.</a:t>
            </a:r>
            <a:endParaRPr lang="es-ES" dirty="0">
              <a:latin typeface="Arial" pitchFamily="34" charset="0"/>
              <a:cs typeface="Arial" pitchFamily="34" charset="0"/>
            </a:endParaRPr>
          </a:p>
        </p:txBody>
      </p:sp>
      <p:sp>
        <p:nvSpPr>
          <p:cNvPr id="3074" name="AutoShape 2" descr="data:image/jpg;base64,/9j/4AAQSkZJRgABAQAAAQABAAD/2wCEAAkGBhQQEBUUEBQUFRUVFBQVFRYXFBQUFxQVFxQVFRUUFBQXHCYfGBkjGRUXHy8gJCcpLCwsFR4xNTAqNScrLSkBCQoKDgwOGg8PGCwkHyQ0LS8pKSosKSwqKiksLSwqKSwsLCwsLCkqLCwsLCwvLC8pLCwsLSwsKSwsLCksKSwpLP/AABEIAOEA4QMBIgACEQEDEQH/xAAcAAABBQEBAQAAAAAAAAAAAAAAAwQFBgcCAQj/xABDEAABAwEEBgYHBQcEAwEAAAABAAIDEQQFITEGEkFRYXETIoGRobEyQlJicsHRBzOCsvAkQ3OSosLhFCNT8RU00hb/xAAZAQEAAwEBAAAAAAAAAAAAAAAAAgQFAwH/xAApEQACAgEEAQQBBAMAAAAAAAAAAQIDEQQSITETIjJBUXFCYYGxkeHx/9oADAMBAAIRAxEAPwDcUIQgBCEIAQhCAELl7w0EkgACpJwAG8lV+06VF/VsbBJs6V1Wwj4TnJ+HDigLC5wAqcAFDWjS2AEti1p3DZC3XA5yYMHeoeW7zMa2qR0x9k9WIcohgfxVKlLNdjiAGtDW7PVA5BANpL8tUnoRxQje9zpXfyso0fzFIOinf95apeUYjiHeGl3ip2O6B6xJ5YJw2xMHqjtx80BVjcsbvTMr/jnmd/cgaO2f/hYeYr5q3BgGQHckLawFhJ2ZICs//nbP/wAMfY2nkum3DEPQ12fBNK3ycpEBdAIBkyxys+7tU44PLJh/W2vilmXja2ZiGYcNaF/jrNPgnAC7DEBzHpVGMJ2yQHfI3qdkrat7yFLxShwBaQ4HIggg8iFGiNMzcTWnWgc6B5xrHQNJ9+I9R3dXigLChQbb4lg/9pmsz/miBLRxkixczmNYclMQWhsjQ5jg5pxBBBB5EIBRCEIAQhCAEIQgBCEIAQhCAEIQgBR1734yzgA1dI70I24vfyGxu9xwCbX1fxjd0MAD5iKmvoRNPry08G5nlio2wXbRxNTJK/05Hek75NaNjRgEAlPDJaTrWogtrVsDSejbu1/+V3E4bgpay3Y52fVHy4BPrJdwZi7E+A5J4gEILG1mQx3nEpdNJ7xAwbifD/KYT2snFzqDuCAk5LW1uZ7sU3deW4d5UJLejRlV3gO9NZL2ecgB4+aAsJt7uASckznZlVt1tec3Hvp5JMyuO13eUBZQ1dBirIlcNru8pRlukGT3d9fNAWZrEo1ir8N+SDOjuYp4hSNm0gYfTBbx9IfVASYYuw1eQSteKtII4FLBqA5DVHTXMWOMllcInnFzaVik+NgyPvNoealQF6AgGF33uJHdHI0xTAVMZNdYe1G7J7eIy2gKRTS33aydtHg1Bq1wNHMdscx2wppZLwfE8Q2kipwjlAo2X3SPVk4ZHZuQEshCEAIQhACEIQAhCEAKFv2+XRkQwUMzxWpxbEzLpXjybtPCqc33e3+njqBrSPOpEz23nIcGjMnYAVD3bd5bXWOvLIdaR/tO4bmgYAbAEB7dl16vVZUkkue9xq57jm953/8AQVhs1lEYwz2neizWYMFBntO9e2i0Bgxz2DegOppg0VP/AGou02wv4N3fUpG1WrNzz+twCg7XbjJwbu+qAd2m9AMGYnfs7N6jpZi41cSUwt96MhzxdsaM+3cFXbbe0kuBNG+yMu3erVOlnbz0ivbqI18dssFqvqKPCusdzcfHJRc+kzj6DQOfWPyRduik01CR0bd76io4NzPgrBZdDIWfeF0h4nVb3DHxVxU0V98sqO62fXBUpL5lPrkcqN8kn/qJXetIe1x8loUV3xR+hGwcmivfmlHOXRWQXtic3GT7kZz0ko2yDteu2XtK3KR3aa+a0SeyyNbrOa4Df9dyjLXZGSem0HjTHvzXqshLuKG2UfkrUGksg9INd2ap7x9FJ2XSKJ2DqsPHEd4+ajb0uEx1dHUt2ja36hQ6PTVWLKWPwerUWQ7ZoVntBFHRu5Fp+YzU7YNIdko/EB5j6LJ7Jb3xGrHEbxmDzCst2aQsko1/Ud/SeR2HgVQu0k6+Vyi5XqYz4fDNPjeHAFpBByIXrngZqo2K3viPVOBzGw/Qp9LemsKqmWiVnvADJQ942gStLXirT+gQdhG9M5rYmUtqQE9cF9nW6CY1d+7ef3gGx3vgd4x3qwLNJ5a7SCCCCMCCMQQdhCuejd9/6iOj6dKygePaGx4G4+BqgJhCEIAQhCAFy94aCSaACpJwAAzJXSr+k8/SFllb+8681NkLTi38bqN5ayAY2aU2mU2l1dUgtgafVir6dPafSvLVCsdgsuqKnM+A3Jpd9mqeDf0ApUlAcTShoqf+1DWu1Uq55/WwBL2qfWPAZfVVy32zpHYeiMvqgE7VajIanLYNygb2vvUqyPF212YbwG8ovy9tTqMPWOZ9kbuajrjuN1qfQYMHpu3cBvcVoabTLHks6KV97T2Q7EruuyS0vowVObnHIcXH9FXi59GYrPQ015PaIy+EbOeakbFYmQMDIxRo7yd5O0rt713sucuF0VowS5YPekXPQ96Rc9ckiYOelLvxmZX2gmrnJa63f78fxfVeyXpZ7HtFwc0EUOIOaqt93OYuszFh/p4HhxVpe8AEnICp7F41zXtqKOa4cwQVRrm4PJesgprBnrnKr31YejfrN9F3gdo+avl/XIYTrsxjP9B3HhxVXvhmtE7hQjsP0qtamafKMyyDXDK0hCFcK5OXLpCY6MlJLMg7Mt57x5K1to4VBqDiCPMLOFN6PX50REch6hOB9g//AD+t6ztVpc+uHf0XtPqMemRPWpxaaHs4po+VTVoswe2ncdxVfkYWkg5jNZJonrnpWwW90ErZGZtzHtNPpNP6zATZBKA1Sy2lsrGvYatcAQeBSqp2hF60c6BxwNXx8/Xb8+9XFACEIQHjnUFTgAqpdTjKX2g5zuqzhC3qxDtFXc3qT0rnIs/RtNHTvbCOAf8AeHsjDylLDZwCABQNAoNwGACAf2ePVaB380nbJMKDb5JclMZ3jFxyAr2BAQ182nVGoMzieW7tVbvO39DHXacGjjv5BP7ROXuLjtP/AEFTr4tvSymnotwb8z2n5KzpqfLPnpdle+zxx47OLvsL7TKGNxLjVzjsHrOK0qw2FkEYYwUA7ydrjxKitFLp6CHWcOvIATwb6rfmefBTD3q9dPc8LpFGEcLLB70i56HvSLnrkkTBz0i56eSXXKG6xaaZ7K05ZqOc5Si0+g012DnJxdLv9+P4vqmTnJzc7v2iP4h5FSkvSzyPuRc7Z92/4HeRVQuW/TAdV2MZzHs8R9Fb7Z92/wCB35Ss3LlW00VKLTLOok4yTRpTXNkbUUc1w5ggqh6Z3GYI3vYCYzhvLCSBQ8OP6K1x6QGzmj8Yzn7vvDhvCujHsmjqNV7Ht4Oa5pHiFH1aeefg99N8f3MHQrTplocbKTLCCYSeZiJ2He3cew8astmuyNkd0TMnBweGCEIUyJcNFL26RvRPPWaOqd7d3MeXJPr6slRrjMYO5bD2KjWS0mJ7Xtzaajjw5EYLSrNK2aMOGLXtr2EYj5LG1lOyW5dP+zU0tu+O19oqZcuC9d22Ixvc07D3jYe5NHSKiWx1ZrYYpGvbm1wI7Nnbl2rV7LaBIxr25OaHDkRVYy6RaJoDePSWcsOcbv6XYjxqgLOhCEBX7xPSW5jdkMLpD8crtRvc1j/5lLWVlBzUVdg157VJvmEY5RRtH5nOUy0UCAJDgobSCbVi1Rm807BifkpkqsaSS1lDfZaO84nwogK7e9q6OFxGZ6o5n/FSoLR27+ntDWn0R1nfC3Z2mg7U60nnxYzcC49uA8ipTQmzasb5NrnBo5NxPifBa2nXjo3fLMy977cfRZ3vSLnoe9IueuaQBzlw2XVcDnQg030NVw5ySc5TweF5s1pbI0OYag+HA8VA37clKyRDDNzRs94fRRd3Xo6B1Ri0+k3f/lXGy2psrA5hqD4cDxVOUZUyyui4pRtjh9mfOcnVzH9oj+IeRUrpDcFKyRDDNzRs95o3cFC3PKBaYqnN4A4mhVxTU4NoquLhNJl7tv3T/gd+UrK7VeTGZmp3DPt3LUb0+4l/hv8AyFYdBA57g1gLnOIAAxJJ2BR0MU1Jsnq3yh1LapLQ4MaCdYgNY3Ek7Oa1TRC4X2Sz6sjy5zjrFtatYT6rfmdpTbRDRBtkbryUdM4YnMMB9VvzO3knmk2krLHHsdI4dRn9ztzR45coX3eV+OtcEqavGt8xpp3fMcNlfG4gvlaWtbtocC87gPNZPqp7bLU+eR0kri5zjUnyAGwDckxEr1FXijgq3T8ksjfUR0adCNe9Gu+TltGmorhoRbKsfEfVOs3kcx3/AJlWTGpLRqXo7Szc6rD+LLxouGojvraOtD2zTJfS6zU1JBt6p5jEfPuVYdKr5pNZteySb2gPH4TU+FVm75VgmuLPlVo+zi8NW1Fmx7SO0Y/LxVKdKpLRa2dHbIne8K8v0EBuKF5ReoCC0YFbPre3LO/+aZ/yUsSozRVv7DBxiB76u+akSUAo0KmXtJrTyH3iO7D5K6x5BUS1Gr3ne535igKdfslZ3cKDwH1VwuCPUs0Y3t1v5iXfNUm9HVmk+N3gVe7LhEwbmN/KFtyWK4oyM5nJiznpJzl45ySc5ckiYOck3OQ5yTc5SSIg5yc3Ze7rO+oxafSbv+hTJzkmXKTimsMKTTyjSLJa2ysD2GoPgdoO4qt3homRbYbRD6IkHSM9nPrs4VzHaqfYNLn2a0azOtHk5mx42uG524rUbtvKO0RiSJ1WnvB2tcNhG5UbK56d5XTLkJxuWH2j28Yy6GQNFSY3gDeS0gBQWh+iDbG3Xko6ZwxOYYPZb8zt5KzKG0k0kZY2bHSOHUZ/c7c0eK4QlNrxx+TtNRT3y+A0k0kZY2bHSOHUZ/c7c0eKy212l80hklcXOcak+QA2Abl1arU+aQySEuc41J8gBsA3IZGtamlVL9zPttdj/YTbGlBElmxpURrtk54GwiXvRJ0Il70SjkYGZiXkfVcHDYQe41TwxJN0S9yMGgWiESRubscxw7HNI+axknetrsGMbDvaw+AWMWtlJHjc9w7nELAfDNhCSWsT6SMPvN80iuoj1hzHmvAbP/5rivVVemK9QFu0VP7DBwiaO4U+SeEqN0ctAZZQ05sfMz+WZ48k/LkAqbWGhUqb0nfEfMqZvK06ryOAUM81J5oCkXo2k0nxu8yrvZ5Kxs+Bv5QqffsdLQ/jQ94Csl1Ta0EZ90Duw+S3Jc1xZkdTkh45ySc5DnJNzlBI9yDnJNzkFyTLlJIielyZXnadSM0zOA7f8JySoW3udNKI4wXGuqAMSXHd+ti6RXJFsYwQOe4NYC5zjQAYkncFrWh2jJsUR13EySULwCdVtMgBkTjifkktENEG2RuvJR0zhicwwH1W/M7eSmLdfEcUkcbjV8rtVrRnTa47hgqGp1DteyHX9l2ilV+uXY+VH010Vc5xtEVXf8jakkACms3hTMbM1dLRNqMc7PVaXU30FUld94MnjEkRq094O0EbCFUqnKt70WbIxmtrMgjYnDGK26T6KatZoBhm9g2b3NG7eFWY2LXharFlGdKDg8M8ZGlmxrtkaXbGjZ5gQES96JOhGuuiUcnuBiYkm+NP3RJPoKkDead+C93DBdLBHSNg91g8AsVtjqyPO97z3uK2+VwjY52xjSexor8lhRNcd+KxW8s1EC6iHWHMea5S9hZrSsG97fMLw9L30R3IVk/8ShARrpejmtEe6YvHKVrX/mLlOQTazGneAoPS2Po7U1+yWKn4o3f/AC/wTq47VrRU2tJHYcR5+CAb6QmjmneCO4/5UZA+oUvpBHrQ12tIPZkfPwVfsEvWpv8AkgIrSmCj2O3gt7Qa+R8F1o7bcDGfiby2j59pUlftk6SB1M29YdmfhVVGOQtILTQjEFbWlfkq2/RlahbLM/ZdHOSbnJhYr2bIKHqu3bDy+iduKltx2QzkC5cErwuSM04bTaSaADNxOAAC9SPAnkOAYC57jqsaMSXHcFddENERZG68lHTuGJzDAc2t+Z28krozoyLP/uS0MzhTeI2n1Gcd528krpRpQyxR7HSOHUZv9525o8cuVG252Px1/wDf9FyqpVrfMNKNKGWKPY6Rw6jN/vO3NHjlyzzR+2vnvGKSVxc50oJPYaADYBuUNbrc+eR0kri5zjUk+AA2AblJ6Ij9tg/iDyKtwoVVb+8FeVzsmvo1u8vuZP4b/wApWZ6PX0+yvq3Fpprs2OG8bjxWmXj9zJ/Df+UrJYQqukSlGSZZ1DakmjW7DbmTMD4zUHvB2gjYVXNIdG6EywjDN7Bs3uaN28KBuO93WZ9W4tPpN2EbxuPFaFY7Y2Vgew1B8OBGwrlKMqJZXR0jKN0cPsz2NicMjU7flxhtZIxQZubu4jhwUVGxWY2KayitKDi8M5bEuuiTlka7MSZIjB0aVuuza0zBuOsezFKvjUlo/ZfSf+EeZ+SjZPEWTrjmSE9MrX0VhmO1zdQc3kN8ie5Y4tD+1O8aCKAHMmV3IVazzd3LPFmmgCltFbL0tsib71T+u1RKuf2YWDXtLpNjG+J/QQGpr1CEBX9NrHr2bXGcLhJ+H0X/ANJJ/Cq7o9a9WQtOTx4jEeFVf5Yw5pa4VBBBG8EUIWXyQOs0roz6UT6A7wMWO7W08UBcJgHAg5EEHkVTpGmN5G1p8laYrSHtDhkRX/ChL/s+IeOTvkfl3IByxwcARkVSr2sPQyluw4t+E/TLsVmum1eoebfmPmur8uvpo+r6bcW8d7e3zCt6W7xz56ZX1FW+PHaKWl47e9uTj24+aQIQtzsyBy68pD63cAEnDaXMe14NXNc1wrji0givckkLzCGTR5ftQi6KrYn9LT0TTUDuLgakdleSz+3W588jpJXFznGpPkANgG5IIXKuiFftR1stlZ7mCm9Ef/dg/iDyKhFN6I/+7B/EHkVK32P8M8r9yNavH7mT+G/8pWTRLWbx+5k/hv8AylZbdlifM8MjFXHuA2knYFm6N4jJsv6nlod3fY3SvDGCpPgNpJ2BaFdF1Ns8eqMScXHeeWwLi5bmbZmUGLj6TtpO4bhwTe/L+EPUZjIf6BvPHguNtjultj0ThBVrdLs6v28w1pjGLnCh90HfxKgogmbXkmpNScSd6dROXeMFBYOE573kexhKuam7HpQyLwicGOpAGZNArFBCImAVADRifEkpldFj9c/h+ZUF9pOkHQwdAw9eYdb3Y9v82XLWVW6eXgt0wwsme6SXt/qrVJLsJozgxuDfDHmSo1CFwO4LWvs3uzorLrkYyGvZ+vJZjdF3meZkYFdZwry2/TtW62SziNjWDJoAQCyEIQAqhp3dfo2hoyoyT4Seq7sJp+Lgrek54GvaWvFWuBBG8EUIQGdXHbqExnbi3ntHzUpaGhzS05EUKrV8WB9knLCTgdZjvab6p57DxCmLFeAlZUZ5OG4/RD0r9pDoZKbQag+RVju23CZlRmMHDcfomV7WPpW4ekMuPAqt2O83QSaw2YOacKjaCh4S+klyZyxji8D84+ffvVaWi2C2smYHsNQc94O0Eb1X790YIrJAMM3MGzi0buC1NLqv0T/hmfqNP+uP8laQhC0ygCEIQApnRE/tsH8QeRUMpfRE/t0H8QeRXO32P8MnX7kbDa4i+N7Rm5rgOZBCY3DcTLJHqjF5prv2k7huHBSirmlGlIs46OIgykcxGDtPHcO3ngwUpeiPybE3GPqYrpFpGIBqRkGQjsYN547h+jT2ykmpNScSTmTvKYCUuJJJJJqScSTvKcRvWnXUq1hFGdjm8khG9OY3qPjel2SI0RJBsikbrsRlNT6AzO/gE1ui6nTGpqGb9/Bv1VlntEdmiLnkMjYMTsA+ZPeSVUtsUeF2WKq88voSvi9o7JA6WTBrRQAZuPqsbxKxG9bzfaZnyyHrONeAGxo4AYKR0s0odbpa4tibURs/ud7x8MucGqRcBCFJaPXK61ztjaMK1cdw/XzQF0+zK4aA2h4zwZy3/rgtBSNjsjYo2sYKBoolkAIQhACEIQENpRcAtcNBQSNqYzx2tPA/QrK4bY+zSkOBBB1XtOGRxHMLbVUdOND/APUtMsI/3WjED94B/d59yAg47UHtDmmoOSiL6uzpOsz09o9r/KiLBb3Wdxa4HVr1m7jvHFWBtpDhVpqCh6V27L0ks0lWcnNOTuB3HitAum947S2rDiPSafSbz3jiqheFhEmIwdv381EMe+F4LSWuGRH6xCHhfL40XZPVzOo/f6rviG/iPFU+33ZJAaSNI3HNp5O2qxXNpu11G2kap9sDqn4h6vZhyVpaGSs9V7HcnNPyKuU6udfD5RWt00Z8rhmVIV8t2hET8YyYzu9JvccR2FQNr0KtDPRDZB7rhX+V1PmtKGqqn84/JQnp7I/H+CBS9htjoZWSM9Jjg4VyqDkeC6nuyWP045G82OA76JsVY4kjjymX61/aYXRUiiLJCKaxcHBvFo29qqfTFxJcSSTUk4kk5klRzHp/ZbM9/oMe74WuPkFwjVCpelYOzslZ2Oo3pwx6dWLRO0yfu9Qb3kN8M/BWO7tBGjGZ5d7rOqO1xx8lynfXH5Osapy+Cu2WN0jg1gLidgFVbbo0VpR0+J9gZfiO3kFN2ayRwM6jWsaMTsy2uJ8yqrpD9pMUNW2akz/a/dt7fW7MOKz7NS5cR4LcKEuWWS9b3iskWvM4NaMGgZuOxrG7Ssj0o0sktz8erE09SMH+p293ls4x153rLaZC+Z5c7jkBuaMgOSaKqWAQhesYSQAKk4ADaUB1BAXuDWipJoAtj0O0aFjhxH+47Fx3cFF6C6G9CBNMOuR1R7I/X6yV1QAhCEAIQhACEIQAhCEBUNMdB22kGWEBsuZGQf8AR3msza+SzvLXAiho5pw/6K3tQekeiUVsbVw1ZKYPHk7egMxjtgeKju2hIzgOFDii+tHJrG+jwabHDEEc0ybbK596ATls1MsUpYL0lgNYnubvGw82nArx8iQc6qAuF3/aGRhPHX3mGh/lOHiFYbHphZZP3oYdzwWeOXissQgNts1qY8VY9jvhc0+RS/8Apwc2g8xVYWEqy1PGT3jk5w8igNzZZQMmjsaPoupLQ1g672tHvODR4lYW62SHN7zze4/NInHPFAbNa9NLHDnO1x3MrIf6ajxVdvL7VQKizQk+9Iaf0NPzCztCAkr30jtFqP8AvSEj2B1WD8Iw76lRqEIAQhSVy6PS2twETTTa45D6oBhBA57g1gJJyAWnaG6CiGktoAL9jdjf1+tyldGtDorGK01pNrjs5KwoAQhCAEIQgBCEIAQhCAEIQgBCEIBK0WZsjS2Roc05giqo9/fZk11XWU6p9g5dh+ver6hAYNeNyTWd1JWOHYac0xqvoOezNkFHtDhuIBVZvT7OrNNUsBjPDEdyAyJCutv+y+Zv3TmvHcVA2rRK1R+lE7mMkBEIS8lgkbmx4/CUmYXDNp7igOELoROOQPcUqywSOyjefwlAIIUtZdFLTJ6MTuZU7YPswnf965rB3n9diApieXfdEs5pExzuNMO9addn2b2eKhfWQ8cu5WezWRkYoxoaOAQFEuH7MgKOtRr7gy7f12K9WSxMibqxtDQNyXQgBCEIAQhCAEIQgBCEIAQhCAEIQgBCEIAQhCAEIQgBeBeoQELe2ZVclzQhAeR5hT91oQgJ9CEIAQhCAEIQgBCEIAQhCAEIQgBCEI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076" name="AutoShape 4" descr="data:image/jpg;base64,/9j/4AAQSkZJRgABAQAAAQABAAD/2wCEAAkGBhQQEBUUEBQUFRUVFBQVFRYXFBQUFxQVFxQVFRUUFBQXHCYfGBkjGRUXHy8gJCcpLCwsFR4xNTAqNScrLSkBCQoKDgwOGg8PGCwkHyQ0LS8pKSosKSwqKiksLSwqKSwsLCwsLCkqLCwsLCwvLC8pLCwsLSwsKSwsLCksKSwpLP/AABEIAOEA4QMBIgACEQEDEQH/xAAcAAABBQEBAQAAAAAAAAAAAAAAAwQFBgcCAQj/xABDEAABAwEEBgYHBQcEAwEAAAABAAIDEQQFITEGEkFRYXETIoGRobEyQlJicsHRBzOCsvAkQ3OSosLhFCNT8RU00hb/xAAZAQEAAwEBAAAAAAAAAAAAAAAAAgQFAwH/xAApEQACAgEEAQQBBAMAAAAAAAAAAQIDEQQSITETIjJBUXFCYYGxkeHx/9oADAMBAAIRAxEAPwDcUIQgBCEIAQhCAELl7w0EkgACpJwAG8lV+06VF/VsbBJs6V1Wwj4TnJ+HDigLC5wAqcAFDWjS2AEti1p3DZC3XA5yYMHeoeW7zMa2qR0x9k9WIcohgfxVKlLNdjiAGtDW7PVA5BANpL8tUnoRxQje9zpXfyso0fzFIOinf95apeUYjiHeGl3ip2O6B6xJ5YJw2xMHqjtx80BVjcsbvTMr/jnmd/cgaO2f/hYeYr5q3BgGQHckLawFhJ2ZICs//nbP/wAMfY2nkum3DEPQ12fBNK3ycpEBdAIBkyxys+7tU44PLJh/W2vilmXja2ZiGYcNaF/jrNPgnAC7DEBzHpVGMJ2yQHfI3qdkrat7yFLxShwBaQ4HIggg8iFGiNMzcTWnWgc6B5xrHQNJ9+I9R3dXigLChQbb4lg/9pmsz/miBLRxkixczmNYclMQWhsjQ5jg5pxBBBB5EIBRCEIAQhCAEIQgBCEIAQhCAEIQgBR1734yzgA1dI70I24vfyGxu9xwCbX1fxjd0MAD5iKmvoRNPry08G5nlio2wXbRxNTJK/05Hek75NaNjRgEAlPDJaTrWogtrVsDSejbu1/+V3E4bgpay3Y52fVHy4BPrJdwZi7E+A5J4gEILG1mQx3nEpdNJ7xAwbifD/KYT2snFzqDuCAk5LW1uZ7sU3deW4d5UJLejRlV3gO9NZL2ecgB4+aAsJt7uASckznZlVt1tec3Hvp5JMyuO13eUBZQ1dBirIlcNru8pRlukGT3d9fNAWZrEo1ir8N+SDOjuYp4hSNm0gYfTBbx9IfVASYYuw1eQSteKtII4FLBqA5DVHTXMWOMllcInnFzaVik+NgyPvNoealQF6AgGF33uJHdHI0xTAVMZNdYe1G7J7eIy2gKRTS33aydtHg1Bq1wNHMdscx2wppZLwfE8Q2kipwjlAo2X3SPVk4ZHZuQEshCEAIQhACEIQAhCEAKFv2+XRkQwUMzxWpxbEzLpXjybtPCqc33e3+njqBrSPOpEz23nIcGjMnYAVD3bd5bXWOvLIdaR/tO4bmgYAbAEB7dl16vVZUkkue9xq57jm953/8AQVhs1lEYwz2neizWYMFBntO9e2i0Bgxz2DegOppg0VP/AGou02wv4N3fUpG1WrNzz+twCg7XbjJwbu+qAd2m9AMGYnfs7N6jpZi41cSUwt96MhzxdsaM+3cFXbbe0kuBNG+yMu3erVOlnbz0ivbqI18dssFqvqKPCusdzcfHJRc+kzj6DQOfWPyRduik01CR0bd76io4NzPgrBZdDIWfeF0h4nVb3DHxVxU0V98sqO62fXBUpL5lPrkcqN8kn/qJXetIe1x8loUV3xR+hGwcmivfmlHOXRWQXtic3GT7kZz0ko2yDteu2XtK3KR3aa+a0SeyyNbrOa4Df9dyjLXZGSem0HjTHvzXqshLuKG2UfkrUGksg9INd2ap7x9FJ2XSKJ2DqsPHEd4+ajb0uEx1dHUt2ja36hQ6PTVWLKWPwerUWQ7ZoVntBFHRu5Fp+YzU7YNIdko/EB5j6LJ7Jb3xGrHEbxmDzCst2aQsko1/Ud/SeR2HgVQu0k6+Vyi5XqYz4fDNPjeHAFpBByIXrngZqo2K3viPVOBzGw/Qp9LemsKqmWiVnvADJQ942gStLXirT+gQdhG9M5rYmUtqQE9cF9nW6CY1d+7ef3gGx3vgd4x3qwLNJ5a7SCCCCMCCMQQdhCuejd9/6iOj6dKygePaGx4G4+BqgJhCEIAQhCAFy94aCSaACpJwAAzJXSr+k8/SFllb+8681NkLTi38bqN5ayAY2aU2mU2l1dUgtgafVir6dPafSvLVCsdgsuqKnM+A3Jpd9mqeDf0ApUlAcTShoqf+1DWu1Uq55/WwBL2qfWPAZfVVy32zpHYeiMvqgE7VajIanLYNygb2vvUqyPF212YbwG8ovy9tTqMPWOZ9kbuajrjuN1qfQYMHpu3cBvcVoabTLHks6KV97T2Q7EruuyS0vowVObnHIcXH9FXi59GYrPQ015PaIy+EbOeakbFYmQMDIxRo7yd5O0rt713sucuF0VowS5YPekXPQ96Rc9ckiYOelLvxmZX2gmrnJa63f78fxfVeyXpZ7HtFwc0EUOIOaqt93OYuszFh/p4HhxVpe8AEnICp7F41zXtqKOa4cwQVRrm4PJesgprBnrnKr31YejfrN9F3gdo+avl/XIYTrsxjP9B3HhxVXvhmtE7hQjsP0qtamafKMyyDXDK0hCFcK5OXLpCY6MlJLMg7Mt57x5K1to4VBqDiCPMLOFN6PX50REch6hOB9g//AD+t6ztVpc+uHf0XtPqMemRPWpxaaHs4po+VTVoswe2ncdxVfkYWkg5jNZJonrnpWwW90ErZGZtzHtNPpNP6zATZBKA1Sy2lsrGvYatcAQeBSqp2hF60c6BxwNXx8/Xb8+9XFACEIQHjnUFTgAqpdTjKX2g5zuqzhC3qxDtFXc3qT0rnIs/RtNHTvbCOAf8AeHsjDylLDZwCABQNAoNwGACAf2ePVaB380nbJMKDb5JclMZ3jFxyAr2BAQ182nVGoMzieW7tVbvO39DHXacGjjv5BP7ROXuLjtP/AEFTr4tvSymnotwb8z2n5KzpqfLPnpdle+zxx47OLvsL7TKGNxLjVzjsHrOK0qw2FkEYYwUA7ydrjxKitFLp6CHWcOvIATwb6rfmefBTD3q9dPc8LpFGEcLLB70i56HvSLnrkkTBz0i56eSXXKG6xaaZ7K05ZqOc5Si0+g012DnJxdLv9+P4vqmTnJzc7v2iP4h5FSkvSzyPuRc7Z92/4HeRVQuW/TAdV2MZzHs8R9Fb7Z92/wCB35Ss3LlW00VKLTLOok4yTRpTXNkbUUc1w5ggqh6Z3GYI3vYCYzhvLCSBQ8OP6K1x6QGzmj8Yzn7vvDhvCujHsmjqNV7Ht4Oa5pHiFH1aeefg99N8f3MHQrTplocbKTLCCYSeZiJ2He3cew8astmuyNkd0TMnBweGCEIUyJcNFL26RvRPPWaOqd7d3MeXJPr6slRrjMYO5bD2KjWS0mJ7Xtzaajjw5EYLSrNK2aMOGLXtr2EYj5LG1lOyW5dP+zU0tu+O19oqZcuC9d22Ixvc07D3jYe5NHSKiWx1ZrYYpGvbm1wI7Nnbl2rV7LaBIxr25OaHDkRVYy6RaJoDePSWcsOcbv6XYjxqgLOhCEBX7xPSW5jdkMLpD8crtRvc1j/5lLWVlBzUVdg157VJvmEY5RRtH5nOUy0UCAJDgobSCbVi1Rm807BifkpkqsaSS1lDfZaO84nwogK7e9q6OFxGZ6o5n/FSoLR27+ntDWn0R1nfC3Z2mg7U60nnxYzcC49uA8ipTQmzasb5NrnBo5NxPifBa2nXjo3fLMy977cfRZ3vSLnoe9IueuaQBzlw2XVcDnQg030NVw5ySc5TweF5s1pbI0OYag+HA8VA37clKyRDDNzRs94fRRd3Xo6B1Ri0+k3f/lXGy2psrA5hqD4cDxVOUZUyyui4pRtjh9mfOcnVzH9oj+IeRUrpDcFKyRDDNzRs95o3cFC3PKBaYqnN4A4mhVxTU4NoquLhNJl7tv3T/gd+UrK7VeTGZmp3DPt3LUb0+4l/hv8AyFYdBA57g1gLnOIAAxJJ2BR0MU1Jsnq3yh1LapLQ4MaCdYgNY3Ek7Oa1TRC4X2Sz6sjy5zjrFtatYT6rfmdpTbRDRBtkbryUdM4YnMMB9VvzO3knmk2krLHHsdI4dRn9ztzR45coX3eV+OtcEqavGt8xpp3fMcNlfG4gvlaWtbtocC87gPNZPqp7bLU+eR0kri5zjUnyAGwDckxEr1FXijgq3T8ksjfUR0adCNe9Gu+TltGmorhoRbKsfEfVOs3kcx3/AJlWTGpLRqXo7Szc6rD+LLxouGojvraOtD2zTJfS6zU1JBt6p5jEfPuVYdKr5pNZteySb2gPH4TU+FVm75VgmuLPlVo+zi8NW1Fmx7SO0Y/LxVKdKpLRa2dHbIne8K8v0EBuKF5ReoCC0YFbPre3LO/+aZ/yUsSozRVv7DBxiB76u+akSUAo0KmXtJrTyH3iO7D5K6x5BUS1Gr3ne535igKdfslZ3cKDwH1VwuCPUs0Y3t1v5iXfNUm9HVmk+N3gVe7LhEwbmN/KFtyWK4oyM5nJiznpJzl45ySc5ckiYOck3OQ5yTc5SSIg5yc3Ze7rO+oxafSbv+hTJzkmXKTimsMKTTyjSLJa2ysD2GoPgdoO4qt3homRbYbRD6IkHSM9nPrs4VzHaqfYNLn2a0azOtHk5mx42uG524rUbtvKO0RiSJ1WnvB2tcNhG5UbK56d5XTLkJxuWH2j28Yy6GQNFSY3gDeS0gBQWh+iDbG3Xko6ZwxOYYPZb8zt5KzKG0k0kZY2bHSOHUZ/c7c0eK4QlNrxx+TtNRT3y+A0k0kZY2bHSOHUZ/c7c0eKy212l80hklcXOcak+QA2Abl1arU+aQySEuc41J8gBsA3IZGtamlVL9zPttdj/YTbGlBElmxpURrtk54GwiXvRJ0Il70SjkYGZiXkfVcHDYQe41TwxJN0S9yMGgWiESRubscxw7HNI+axknetrsGMbDvaw+AWMWtlJHjc9w7nELAfDNhCSWsT6SMPvN80iuoj1hzHmvAbP/5rivVVemK9QFu0VP7DBwiaO4U+SeEqN0ctAZZQ05sfMz+WZ48k/LkAqbWGhUqb0nfEfMqZvK06ryOAUM81J5oCkXo2k0nxu8yrvZ5Kxs+Bv5QqffsdLQ/jQ94Csl1Ta0EZ90Duw+S3Jc1xZkdTkh45ySc5DnJNzlBI9yDnJNzkFyTLlJIielyZXnadSM0zOA7f8JySoW3udNKI4wXGuqAMSXHd+ti6RXJFsYwQOe4NYC5zjQAYkncFrWh2jJsUR13EySULwCdVtMgBkTjifkktENEG2RuvJR0zhicwwH1W/M7eSmLdfEcUkcbjV8rtVrRnTa47hgqGp1DteyHX9l2ilV+uXY+VH010Vc5xtEVXf8jakkACms3hTMbM1dLRNqMc7PVaXU30FUld94MnjEkRq094O0EbCFUqnKt70WbIxmtrMgjYnDGK26T6KatZoBhm9g2b3NG7eFWY2LXharFlGdKDg8M8ZGlmxrtkaXbGjZ5gQES96JOhGuuiUcnuBiYkm+NP3RJPoKkDead+C93DBdLBHSNg91g8AsVtjqyPO97z3uK2+VwjY52xjSexor8lhRNcd+KxW8s1EC6iHWHMea5S9hZrSsG97fMLw9L30R3IVk/8ShARrpejmtEe6YvHKVrX/mLlOQTazGneAoPS2Po7U1+yWKn4o3f/AC/wTq47VrRU2tJHYcR5+CAb6QmjmneCO4/5UZA+oUvpBHrQ12tIPZkfPwVfsEvWpv8AkgIrSmCj2O3gt7Qa+R8F1o7bcDGfiby2j59pUlftk6SB1M29YdmfhVVGOQtILTQjEFbWlfkq2/RlahbLM/ZdHOSbnJhYr2bIKHqu3bDy+iduKltx2QzkC5cErwuSM04bTaSaADNxOAAC9SPAnkOAYC57jqsaMSXHcFddENERZG68lHTuGJzDAc2t+Z28krozoyLP/uS0MzhTeI2n1Gcd528krpRpQyxR7HSOHUZv9525o8cuVG252Px1/wDf9FyqpVrfMNKNKGWKPY6Rw6jN/vO3NHjlyzzR+2vnvGKSVxc50oJPYaADYBuUNbrc+eR0kri5zjUk+AA2AblJ6Ij9tg/iDyKtwoVVb+8FeVzsmvo1u8vuZP4b/wApWZ6PX0+yvq3Fpprs2OG8bjxWmXj9zJ/Df+UrJYQqukSlGSZZ1DakmjW7DbmTMD4zUHvB2gjYVXNIdG6EywjDN7Bs3uaN28KBuO93WZ9W4tPpN2EbxuPFaFY7Y2Vgew1B8OBGwrlKMqJZXR0jKN0cPsz2NicMjU7flxhtZIxQZubu4jhwUVGxWY2KayitKDi8M5bEuuiTlka7MSZIjB0aVuuza0zBuOsezFKvjUlo/ZfSf+EeZ+SjZPEWTrjmSE9MrX0VhmO1zdQc3kN8ie5Y4tD+1O8aCKAHMmV3IVazzd3LPFmmgCltFbL0tsib71T+u1RKuf2YWDXtLpNjG+J/QQGpr1CEBX9NrHr2bXGcLhJ+H0X/ANJJ/Cq7o9a9WQtOTx4jEeFVf5Yw5pa4VBBBG8EUIWXyQOs0roz6UT6A7wMWO7W08UBcJgHAg5EEHkVTpGmN5G1p8laYrSHtDhkRX/ChL/s+IeOTvkfl3IByxwcARkVSr2sPQyluw4t+E/TLsVmum1eoebfmPmur8uvpo+r6bcW8d7e3zCt6W7xz56ZX1FW+PHaKWl47e9uTj24+aQIQtzsyBy68pD63cAEnDaXMe14NXNc1wrji0givckkLzCGTR5ftQi6KrYn9LT0TTUDuLgakdleSz+3W588jpJXFznGpPkANgG5IIXKuiFftR1stlZ7mCm9Ef/dg/iDyKhFN6I/+7B/EHkVK32P8M8r9yNavH7mT+G/8pWTRLWbx+5k/hv8AylZbdlifM8MjFXHuA2knYFm6N4jJsv6nlod3fY3SvDGCpPgNpJ2BaFdF1Ns8eqMScXHeeWwLi5bmbZmUGLj6TtpO4bhwTe/L+EPUZjIf6BvPHguNtjultj0ThBVrdLs6v28w1pjGLnCh90HfxKgogmbXkmpNScSd6dROXeMFBYOE573kexhKuam7HpQyLwicGOpAGZNArFBCImAVADRifEkpldFj9c/h+ZUF9pOkHQwdAw9eYdb3Y9v82XLWVW6eXgt0wwsme6SXt/qrVJLsJozgxuDfDHmSo1CFwO4LWvs3uzorLrkYyGvZ+vJZjdF3meZkYFdZwry2/TtW62SziNjWDJoAQCyEIQAqhp3dfo2hoyoyT4Seq7sJp+Lgrek54GvaWvFWuBBG8EUIQGdXHbqExnbi3ntHzUpaGhzS05EUKrV8WB9knLCTgdZjvab6p57DxCmLFeAlZUZ5OG4/RD0r9pDoZKbQag+RVju23CZlRmMHDcfomV7WPpW4ekMuPAqt2O83QSaw2YOacKjaCh4S+klyZyxji8D84+ffvVaWi2C2smYHsNQc94O0Eb1X790YIrJAMM3MGzi0buC1NLqv0T/hmfqNP+uP8laQhC0ygCEIQApnRE/tsH8QeRUMpfRE/t0H8QeRXO32P8MnX7kbDa4i+N7Rm5rgOZBCY3DcTLJHqjF5prv2k7huHBSirmlGlIs46OIgykcxGDtPHcO3ngwUpeiPybE3GPqYrpFpGIBqRkGQjsYN547h+jT2ykmpNScSTmTvKYCUuJJJJJqScSTvKcRvWnXUq1hFGdjm8khG9OY3qPjel2SI0RJBsikbrsRlNT6AzO/gE1ui6nTGpqGb9/Bv1VlntEdmiLnkMjYMTsA+ZPeSVUtsUeF2WKq88voSvi9o7JA6WTBrRQAZuPqsbxKxG9bzfaZnyyHrONeAGxo4AYKR0s0odbpa4tibURs/ud7x8MucGqRcBCFJaPXK61ztjaMK1cdw/XzQF0+zK4aA2h4zwZy3/rgtBSNjsjYo2sYKBoolkAIQhACEIQENpRcAtcNBQSNqYzx2tPA/QrK4bY+zSkOBBB1XtOGRxHMLbVUdOND/APUtMsI/3WjED94B/d59yAg47UHtDmmoOSiL6uzpOsz09o9r/KiLBb3Wdxa4HVr1m7jvHFWBtpDhVpqCh6V27L0ks0lWcnNOTuB3HitAum947S2rDiPSafSbz3jiqheFhEmIwdv381EMe+F4LSWuGRH6xCHhfL40XZPVzOo/f6rviG/iPFU+33ZJAaSNI3HNp5O2qxXNpu11G2kap9sDqn4h6vZhyVpaGSs9V7HcnNPyKuU6udfD5RWt00Z8rhmVIV8t2hET8YyYzu9JvccR2FQNr0KtDPRDZB7rhX+V1PmtKGqqn84/JQnp7I/H+CBS9htjoZWSM9Jjg4VyqDkeC6nuyWP045G82OA76JsVY4kjjymX61/aYXRUiiLJCKaxcHBvFo29qqfTFxJcSSTUk4kk5klRzHp/ZbM9/oMe74WuPkFwjVCpelYOzslZ2Oo3pwx6dWLRO0yfu9Qb3kN8M/BWO7tBGjGZ5d7rOqO1xx8lynfXH5Osapy+Cu2WN0jg1gLidgFVbbo0VpR0+J9gZfiO3kFN2ayRwM6jWsaMTsy2uJ8yqrpD9pMUNW2akz/a/dt7fW7MOKz7NS5cR4LcKEuWWS9b3iskWvM4NaMGgZuOxrG7Ssj0o0sktz8erE09SMH+p293ls4x153rLaZC+Z5c7jkBuaMgOSaKqWAQhesYSQAKk4ADaUB1BAXuDWipJoAtj0O0aFjhxH+47Fx3cFF6C6G9CBNMOuR1R7I/X6yV1QAhCEAIQhACEIQAhCEBUNMdB22kGWEBsuZGQf8AR3msza+SzvLXAiho5pw/6K3tQekeiUVsbVw1ZKYPHk7egMxjtgeKju2hIzgOFDii+tHJrG+jwabHDEEc0ybbK596ATls1MsUpYL0lgNYnubvGw82nArx8iQc6qAuF3/aGRhPHX3mGh/lOHiFYbHphZZP3oYdzwWeOXissQgNts1qY8VY9jvhc0+RS/8Apwc2g8xVYWEqy1PGT3jk5w8igNzZZQMmjsaPoupLQ1g672tHvODR4lYW62SHN7zze4/NInHPFAbNa9NLHDnO1x3MrIf6ajxVdvL7VQKizQk+9Iaf0NPzCztCAkr30jtFqP8AvSEj2B1WD8Iw76lRqEIAQhSVy6PS2twETTTa45D6oBhBA57g1gJJyAWnaG6CiGktoAL9jdjf1+tyldGtDorGK01pNrjs5KwoAQhCAEIQgBCEIAQhCAEIQgBCEIBK0WZsjS2Roc05giqo9/fZk11XWU6p9g5dh+ver6hAYNeNyTWd1JWOHYac0xqvoOezNkFHtDhuIBVZvT7OrNNUsBjPDEdyAyJCutv+y+Zv3TmvHcVA2rRK1R+lE7mMkBEIS8lgkbmx4/CUmYXDNp7igOELoROOQPcUqywSOyjefwlAIIUtZdFLTJ6MTuZU7YPswnf965rB3n9diApieXfdEs5pExzuNMO9addn2b2eKhfWQ8cu5WezWRkYoxoaOAQFEuH7MgKOtRr7gy7f12K9WSxMibqxtDQNyXQgBCEIAQhCAEIQgBCEIAQhCAEIQgBCEIAQhCAEIQgBeBeoQELe2ZVclzQhAeR5hT91oQgJ9CEIAQhCAEIQgBCEIAQhCAEIQgBCEI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078" name="AutoShape 6" descr="data:image/jpg;base64,/9j/4AAQSkZJRgABAQAAAQABAAD/2wCEAAkGBhQQEBUUEBQUFRUVFBQVFRYXFBQUFxQVFxQVFRUUFBQXHCYfGBkjGRUXHy8gJCcpLCwsFR4xNTAqNScrLSkBCQoKDgwOGg8PGCwkHyQ0LS8pKSosKSwqKiksLSwqKSwsLCwsLCkqLCwsLCwvLC8pLCwsLSwsKSwsLCksKSwpLP/AABEIAOEA4QMBIgACEQEDEQH/xAAcAAABBQEBAQAAAAAAAAAAAAAAAwQFBgcCAQj/xABDEAABAwEEBgYHBQcEAwEAAAABAAIDEQQFITEGEkFRYXETIoGRobEyQlJicsHRBzOCsvAkQ3OSosLhFCNT8RU00hb/xAAZAQEAAwEBAAAAAAAAAAAAAAAAAgQFAwH/xAApEQACAgEEAQQBBAMAAAAAAAAAAQIDEQQSITETIjJBUXFCYYGxkeHx/9oADAMBAAIRAxEAPwDcUIQgBCEIAQhCAELl7w0EkgACpJwAG8lV+06VF/VsbBJs6V1Wwj4TnJ+HDigLC5wAqcAFDWjS2AEti1p3DZC3XA5yYMHeoeW7zMa2qR0x9k9WIcohgfxVKlLNdjiAGtDW7PVA5BANpL8tUnoRxQje9zpXfyso0fzFIOinf95apeUYjiHeGl3ip2O6B6xJ5YJw2xMHqjtx80BVjcsbvTMr/jnmd/cgaO2f/hYeYr5q3BgGQHckLawFhJ2ZICs//nbP/wAMfY2nkum3DEPQ12fBNK3ycpEBdAIBkyxys+7tU44PLJh/W2vilmXja2ZiGYcNaF/jrNPgnAC7DEBzHpVGMJ2yQHfI3qdkrat7yFLxShwBaQ4HIggg8iFGiNMzcTWnWgc6B5xrHQNJ9+I9R3dXigLChQbb4lg/9pmsz/miBLRxkixczmNYclMQWhsjQ5jg5pxBBBB5EIBRCEIAQhCAEIQgBCEIAQhCAEIQgBR1734yzgA1dI70I24vfyGxu9xwCbX1fxjd0MAD5iKmvoRNPry08G5nlio2wXbRxNTJK/05Hek75NaNjRgEAlPDJaTrWogtrVsDSejbu1/+V3E4bgpay3Y52fVHy4BPrJdwZi7E+A5J4gEILG1mQx3nEpdNJ7xAwbifD/KYT2snFzqDuCAk5LW1uZ7sU3deW4d5UJLejRlV3gO9NZL2ecgB4+aAsJt7uASckznZlVt1tec3Hvp5JMyuO13eUBZQ1dBirIlcNru8pRlukGT3d9fNAWZrEo1ir8N+SDOjuYp4hSNm0gYfTBbx9IfVASYYuw1eQSteKtII4FLBqA5DVHTXMWOMllcInnFzaVik+NgyPvNoealQF6AgGF33uJHdHI0xTAVMZNdYe1G7J7eIy2gKRTS33aydtHg1Bq1wNHMdscx2wppZLwfE8Q2kipwjlAo2X3SPVk4ZHZuQEshCEAIQhACEIQAhCEAKFv2+XRkQwUMzxWpxbEzLpXjybtPCqc33e3+njqBrSPOpEz23nIcGjMnYAVD3bd5bXWOvLIdaR/tO4bmgYAbAEB7dl16vVZUkkue9xq57jm953/8AQVhs1lEYwz2neizWYMFBntO9e2i0Bgxz2DegOppg0VP/AGou02wv4N3fUpG1WrNzz+twCg7XbjJwbu+qAd2m9AMGYnfs7N6jpZi41cSUwt96MhzxdsaM+3cFXbbe0kuBNG+yMu3erVOlnbz0ivbqI18dssFqvqKPCusdzcfHJRc+kzj6DQOfWPyRduik01CR0bd76io4NzPgrBZdDIWfeF0h4nVb3DHxVxU0V98sqO62fXBUpL5lPrkcqN8kn/qJXetIe1x8loUV3xR+hGwcmivfmlHOXRWQXtic3GT7kZz0ko2yDteu2XtK3KR3aa+a0SeyyNbrOa4Df9dyjLXZGSem0HjTHvzXqshLuKG2UfkrUGksg9INd2ap7x9FJ2XSKJ2DqsPHEd4+ajb0uEx1dHUt2ja36hQ6PTVWLKWPwerUWQ7ZoVntBFHRu5Fp+YzU7YNIdko/EB5j6LJ7Jb3xGrHEbxmDzCst2aQsko1/Ud/SeR2HgVQu0k6+Vyi5XqYz4fDNPjeHAFpBByIXrngZqo2K3viPVOBzGw/Qp9LemsKqmWiVnvADJQ942gStLXirT+gQdhG9M5rYmUtqQE9cF9nW6CY1d+7ef3gGx3vgd4x3qwLNJ5a7SCCCCMCCMQQdhCuejd9/6iOj6dKygePaGx4G4+BqgJhCEIAQhCAFy94aCSaACpJwAAzJXSr+k8/SFllb+8681NkLTi38bqN5ayAY2aU2mU2l1dUgtgafVir6dPafSvLVCsdgsuqKnM+A3Jpd9mqeDf0ApUlAcTShoqf+1DWu1Uq55/WwBL2qfWPAZfVVy32zpHYeiMvqgE7VajIanLYNygb2vvUqyPF212YbwG8ovy9tTqMPWOZ9kbuajrjuN1qfQYMHpu3cBvcVoabTLHks6KV97T2Q7EruuyS0vowVObnHIcXH9FXi59GYrPQ015PaIy+EbOeakbFYmQMDIxRo7yd5O0rt713sucuF0VowS5YPekXPQ96Rc9ckiYOelLvxmZX2gmrnJa63f78fxfVeyXpZ7HtFwc0EUOIOaqt93OYuszFh/p4HhxVpe8AEnICp7F41zXtqKOa4cwQVRrm4PJesgprBnrnKr31YejfrN9F3gdo+avl/XIYTrsxjP9B3HhxVXvhmtE7hQjsP0qtamafKMyyDXDK0hCFcK5OXLpCY6MlJLMg7Mt57x5K1to4VBqDiCPMLOFN6PX50REch6hOB9g//AD+t6ztVpc+uHf0XtPqMemRPWpxaaHs4po+VTVoswe2ncdxVfkYWkg5jNZJonrnpWwW90ErZGZtzHtNPpNP6zATZBKA1Sy2lsrGvYatcAQeBSqp2hF60c6BxwNXx8/Xb8+9XFACEIQHjnUFTgAqpdTjKX2g5zuqzhC3qxDtFXc3qT0rnIs/RtNHTvbCOAf8AeHsjDylLDZwCABQNAoNwGACAf2ePVaB380nbJMKDb5JclMZ3jFxyAr2BAQ182nVGoMzieW7tVbvO39DHXacGjjv5BP7ROXuLjtP/AEFTr4tvSymnotwb8z2n5KzpqfLPnpdle+zxx47OLvsL7TKGNxLjVzjsHrOK0qw2FkEYYwUA7ydrjxKitFLp6CHWcOvIATwb6rfmefBTD3q9dPc8LpFGEcLLB70i56HvSLnrkkTBz0i56eSXXKG6xaaZ7K05ZqOc5Si0+g012DnJxdLv9+P4vqmTnJzc7v2iP4h5FSkvSzyPuRc7Z92/4HeRVQuW/TAdV2MZzHs8R9Fb7Z92/wCB35Ss3LlW00VKLTLOok4yTRpTXNkbUUc1w5ggqh6Z3GYI3vYCYzhvLCSBQ8OP6K1x6QGzmj8Yzn7vvDhvCujHsmjqNV7Ht4Oa5pHiFH1aeefg99N8f3MHQrTplocbKTLCCYSeZiJ2He3cew8astmuyNkd0TMnBweGCEIUyJcNFL26RvRPPWaOqd7d3MeXJPr6slRrjMYO5bD2KjWS0mJ7Xtzaajjw5EYLSrNK2aMOGLXtr2EYj5LG1lOyW5dP+zU0tu+O19oqZcuC9d22Ixvc07D3jYe5NHSKiWx1ZrYYpGvbm1wI7Nnbl2rV7LaBIxr25OaHDkRVYy6RaJoDePSWcsOcbv6XYjxqgLOhCEBX7xPSW5jdkMLpD8crtRvc1j/5lLWVlBzUVdg157VJvmEY5RRtH5nOUy0UCAJDgobSCbVi1Rm807BifkpkqsaSS1lDfZaO84nwogK7e9q6OFxGZ6o5n/FSoLR27+ntDWn0R1nfC3Z2mg7U60nnxYzcC49uA8ipTQmzasb5NrnBo5NxPifBa2nXjo3fLMy977cfRZ3vSLnoe9IueuaQBzlw2XVcDnQg030NVw5ySc5TweF5s1pbI0OYag+HA8VA37clKyRDDNzRs94fRRd3Xo6B1Ri0+k3f/lXGy2psrA5hqD4cDxVOUZUyyui4pRtjh9mfOcnVzH9oj+IeRUrpDcFKyRDDNzRs95o3cFC3PKBaYqnN4A4mhVxTU4NoquLhNJl7tv3T/gd+UrK7VeTGZmp3DPt3LUb0+4l/hv8AyFYdBA57g1gLnOIAAxJJ2BR0MU1Jsnq3yh1LapLQ4MaCdYgNY3Ek7Oa1TRC4X2Sz6sjy5zjrFtatYT6rfmdpTbRDRBtkbryUdM4YnMMB9VvzO3knmk2krLHHsdI4dRn9ztzR45coX3eV+OtcEqavGt8xpp3fMcNlfG4gvlaWtbtocC87gPNZPqp7bLU+eR0kri5zjUnyAGwDckxEr1FXijgq3T8ksjfUR0adCNe9Gu+TltGmorhoRbKsfEfVOs3kcx3/AJlWTGpLRqXo7Szc6rD+LLxouGojvraOtD2zTJfS6zU1JBt6p5jEfPuVYdKr5pNZteySb2gPH4TU+FVm75VgmuLPlVo+zi8NW1Fmx7SO0Y/LxVKdKpLRa2dHbIne8K8v0EBuKF5ReoCC0YFbPre3LO/+aZ/yUsSozRVv7DBxiB76u+akSUAo0KmXtJrTyH3iO7D5K6x5BUS1Gr3ne535igKdfslZ3cKDwH1VwuCPUs0Y3t1v5iXfNUm9HVmk+N3gVe7LhEwbmN/KFtyWK4oyM5nJiznpJzl45ySc5ckiYOck3OQ5yTc5SSIg5yc3Ze7rO+oxafSbv+hTJzkmXKTimsMKTTyjSLJa2ysD2GoPgdoO4qt3homRbYbRD6IkHSM9nPrs4VzHaqfYNLn2a0azOtHk5mx42uG524rUbtvKO0RiSJ1WnvB2tcNhG5UbK56d5XTLkJxuWH2j28Yy6GQNFSY3gDeS0gBQWh+iDbG3Xko6ZwxOYYPZb8zt5KzKG0k0kZY2bHSOHUZ/c7c0eK4QlNrxx+TtNRT3y+A0k0kZY2bHSOHUZ/c7c0eKy212l80hklcXOcak+QA2Abl1arU+aQySEuc41J8gBsA3IZGtamlVL9zPttdj/YTbGlBElmxpURrtk54GwiXvRJ0Il70SjkYGZiXkfVcHDYQe41TwxJN0S9yMGgWiESRubscxw7HNI+axknetrsGMbDvaw+AWMWtlJHjc9w7nELAfDNhCSWsT6SMPvN80iuoj1hzHmvAbP/5rivVVemK9QFu0VP7DBwiaO4U+SeEqN0ctAZZQ05sfMz+WZ48k/LkAqbWGhUqb0nfEfMqZvK06ryOAUM81J5oCkXo2k0nxu8yrvZ5Kxs+Bv5QqffsdLQ/jQ94Csl1Ta0EZ90Duw+S3Jc1xZkdTkh45ySc5DnJNzlBI9yDnJNzkFyTLlJIielyZXnadSM0zOA7f8JySoW3udNKI4wXGuqAMSXHd+ti6RXJFsYwQOe4NYC5zjQAYkncFrWh2jJsUR13EySULwCdVtMgBkTjifkktENEG2RuvJR0zhicwwH1W/M7eSmLdfEcUkcbjV8rtVrRnTa47hgqGp1DteyHX9l2ilV+uXY+VH010Vc5xtEVXf8jakkACms3hTMbM1dLRNqMc7PVaXU30FUld94MnjEkRq094O0EbCFUqnKt70WbIxmtrMgjYnDGK26T6KatZoBhm9g2b3NG7eFWY2LXharFlGdKDg8M8ZGlmxrtkaXbGjZ5gQES96JOhGuuiUcnuBiYkm+NP3RJPoKkDead+C93DBdLBHSNg91g8AsVtjqyPO97z3uK2+VwjY52xjSexor8lhRNcd+KxW8s1EC6iHWHMea5S9hZrSsG97fMLw9L30R3IVk/8ShARrpejmtEe6YvHKVrX/mLlOQTazGneAoPS2Po7U1+yWKn4o3f/AC/wTq47VrRU2tJHYcR5+CAb6QmjmneCO4/5UZA+oUvpBHrQ12tIPZkfPwVfsEvWpv8AkgIrSmCj2O3gt7Qa+R8F1o7bcDGfiby2j59pUlftk6SB1M29YdmfhVVGOQtILTQjEFbWlfkq2/RlahbLM/ZdHOSbnJhYr2bIKHqu3bDy+iduKltx2QzkC5cErwuSM04bTaSaADNxOAAC9SPAnkOAYC57jqsaMSXHcFddENERZG68lHTuGJzDAc2t+Z28krozoyLP/uS0MzhTeI2n1Gcd528krpRpQyxR7HSOHUZv9525o8cuVG252Px1/wDf9FyqpVrfMNKNKGWKPY6Rw6jN/vO3NHjlyzzR+2vnvGKSVxc50oJPYaADYBuUNbrc+eR0kri5zjUk+AA2AblJ6Ij9tg/iDyKtwoVVb+8FeVzsmvo1u8vuZP4b/wApWZ6PX0+yvq3Fpprs2OG8bjxWmXj9zJ/Df+UrJYQqukSlGSZZ1DakmjW7DbmTMD4zUHvB2gjYVXNIdG6EywjDN7Bs3uaN28KBuO93WZ9W4tPpN2EbxuPFaFY7Y2Vgew1B8OBGwrlKMqJZXR0jKN0cPsz2NicMjU7flxhtZIxQZubu4jhwUVGxWY2KayitKDi8M5bEuuiTlka7MSZIjB0aVuuza0zBuOsezFKvjUlo/ZfSf+EeZ+SjZPEWTrjmSE9MrX0VhmO1zdQc3kN8ie5Y4tD+1O8aCKAHMmV3IVazzd3LPFmmgCltFbL0tsib71T+u1RKuf2YWDXtLpNjG+J/QQGpr1CEBX9NrHr2bXGcLhJ+H0X/ANJJ/Cq7o9a9WQtOTx4jEeFVf5Yw5pa4VBBBG8EUIWXyQOs0roz6UT6A7wMWO7W08UBcJgHAg5EEHkVTpGmN5G1p8laYrSHtDhkRX/ChL/s+IeOTvkfl3IByxwcARkVSr2sPQyluw4t+E/TLsVmum1eoebfmPmur8uvpo+r6bcW8d7e3zCt6W7xz56ZX1FW+PHaKWl47e9uTj24+aQIQtzsyBy68pD63cAEnDaXMe14NXNc1wrji0givckkLzCGTR5ftQi6KrYn9LT0TTUDuLgakdleSz+3W588jpJXFznGpPkANgG5IIXKuiFftR1stlZ7mCm9Ef/dg/iDyKhFN6I/+7B/EHkVK32P8M8r9yNavH7mT+G/8pWTRLWbx+5k/hv8AylZbdlifM8MjFXHuA2knYFm6N4jJsv6nlod3fY3SvDGCpPgNpJ2BaFdF1Ns8eqMScXHeeWwLi5bmbZmUGLj6TtpO4bhwTe/L+EPUZjIf6BvPHguNtjultj0ThBVrdLs6v28w1pjGLnCh90HfxKgogmbXkmpNScSd6dROXeMFBYOE573kexhKuam7HpQyLwicGOpAGZNArFBCImAVADRifEkpldFj9c/h+ZUF9pOkHQwdAw9eYdb3Y9v82XLWVW6eXgt0wwsme6SXt/qrVJLsJozgxuDfDHmSo1CFwO4LWvs3uzorLrkYyGvZ+vJZjdF3meZkYFdZwry2/TtW62SziNjWDJoAQCyEIQAqhp3dfo2hoyoyT4Seq7sJp+Lgrek54GvaWvFWuBBG8EUIQGdXHbqExnbi3ntHzUpaGhzS05EUKrV8WB9knLCTgdZjvab6p57DxCmLFeAlZUZ5OG4/RD0r9pDoZKbQag+RVju23CZlRmMHDcfomV7WPpW4ekMuPAqt2O83QSaw2YOacKjaCh4S+klyZyxji8D84+ffvVaWi2C2smYHsNQc94O0Eb1X790YIrJAMM3MGzi0buC1NLqv0T/hmfqNP+uP8laQhC0ygCEIQApnRE/tsH8QeRUMpfRE/t0H8QeRXO32P8MnX7kbDa4i+N7Rm5rgOZBCY3DcTLJHqjF5prv2k7huHBSirmlGlIs46OIgykcxGDtPHcO3ngwUpeiPybE3GPqYrpFpGIBqRkGQjsYN547h+jT2ykmpNScSTmTvKYCUuJJJJJqScSTvKcRvWnXUq1hFGdjm8khG9OY3qPjel2SI0RJBsikbrsRlNT6AzO/gE1ui6nTGpqGb9/Bv1VlntEdmiLnkMjYMTsA+ZPeSVUtsUeF2WKq88voSvi9o7JA6WTBrRQAZuPqsbxKxG9bzfaZnyyHrONeAGxo4AYKR0s0odbpa4tibURs/ud7x8MucGqRcBCFJaPXK61ztjaMK1cdw/XzQF0+zK4aA2h4zwZy3/rgtBSNjsjYo2sYKBoolkAIQhACEIQENpRcAtcNBQSNqYzx2tPA/QrK4bY+zSkOBBB1XtOGRxHMLbVUdOND/APUtMsI/3WjED94B/d59yAg47UHtDmmoOSiL6uzpOsz09o9r/KiLBb3Wdxa4HVr1m7jvHFWBtpDhVpqCh6V27L0ks0lWcnNOTuB3HitAum947S2rDiPSafSbz3jiqheFhEmIwdv381EMe+F4LSWuGRH6xCHhfL40XZPVzOo/f6rviG/iPFU+33ZJAaSNI3HNp5O2qxXNpu11G2kap9sDqn4h6vZhyVpaGSs9V7HcnNPyKuU6udfD5RWt00Z8rhmVIV8t2hET8YyYzu9JvccR2FQNr0KtDPRDZB7rhX+V1PmtKGqqn84/JQnp7I/H+CBS9htjoZWSM9Jjg4VyqDkeC6nuyWP045G82OA76JsVY4kjjymX61/aYXRUiiLJCKaxcHBvFo29qqfTFxJcSSTUk4kk5klRzHp/ZbM9/oMe74WuPkFwjVCpelYOzslZ2Oo3pwx6dWLRO0yfu9Qb3kN8M/BWO7tBGjGZ5d7rOqO1xx8lynfXH5Osapy+Cu2WN0jg1gLidgFVbbo0VpR0+J9gZfiO3kFN2ayRwM6jWsaMTsy2uJ8yqrpD9pMUNW2akz/a/dt7fW7MOKz7NS5cR4LcKEuWWS9b3iskWvM4NaMGgZuOxrG7Ssj0o0sktz8erE09SMH+p293ls4x153rLaZC+Z5c7jkBuaMgOSaKqWAQhesYSQAKk4ADaUB1BAXuDWipJoAtj0O0aFjhxH+47Fx3cFF6C6G9CBNMOuR1R7I/X6yV1QAhCEAIQhACEIQAhCEBUNMdB22kGWEBsuZGQf8AR3msza+SzvLXAiho5pw/6K3tQekeiUVsbVw1ZKYPHk7egMxjtgeKju2hIzgOFDii+tHJrG+jwabHDEEc0ybbK596ATls1MsUpYL0lgNYnubvGw82nArx8iQc6qAuF3/aGRhPHX3mGh/lOHiFYbHphZZP3oYdzwWeOXissQgNts1qY8VY9jvhc0+RS/8Apwc2g8xVYWEqy1PGT3jk5w8igNzZZQMmjsaPoupLQ1g672tHvODR4lYW62SHN7zze4/NInHPFAbNa9NLHDnO1x3MrIf6ajxVdvL7VQKizQk+9Iaf0NPzCztCAkr30jtFqP8AvSEj2B1WD8Iw76lRqEIAQhSVy6PS2twETTTa45D6oBhBA57g1gJJyAWnaG6CiGktoAL9jdjf1+tyldGtDorGK01pNrjs5KwoAQhCAEIQgBCEIAQhCAEIQgBCEIBK0WZsjS2Roc05giqo9/fZk11XWU6p9g5dh+ver6hAYNeNyTWd1JWOHYac0xqvoOezNkFHtDhuIBVZvT7OrNNUsBjPDEdyAyJCutv+y+Zv3TmvHcVA2rRK1R+lE7mMkBEIS8lgkbmx4/CUmYXDNp7igOELoROOQPcUqywSOyjefwlAIIUtZdFLTJ6MTuZU7YPswnf965rB3n9diApieXfdEs5pExzuNMO9addn2b2eKhfWQ8cu5WezWRkYoxoaOAQFEuH7MgKOtRr7gy7f12K9WSxMibqxtDQNyXQgBCEIAQhCAEIQgBCEIAQhCAEIQgBCEIAQhCAEIQgBeBeoQELe2ZVclzQhAeR5hT91oQgJ9CEIAQhCAEIQgBCEIAQhCAEIQgBCEI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44034" name="Picture 2" descr="http://t3.gstatic.com/images?q=tbn:ANd9GcTz1PY6OGiSFF3dSr3fruM2uehpNfnUt1fw1n0jwXGfEpgB192WVw"/>
          <p:cNvPicPr>
            <a:picLocks noChangeAspect="1" noChangeArrowheads="1"/>
          </p:cNvPicPr>
          <p:nvPr/>
        </p:nvPicPr>
        <p:blipFill>
          <a:blip r:embed="rId3" cstate="print"/>
          <a:srcRect/>
          <a:stretch>
            <a:fillRect/>
          </a:stretch>
        </p:blipFill>
        <p:spPr bwMode="auto">
          <a:xfrm>
            <a:off x="642910" y="3214686"/>
            <a:ext cx="2105025" cy="2171701"/>
          </a:xfrm>
          <a:prstGeom prst="rect">
            <a:avLst/>
          </a:prstGeom>
          <a:noFill/>
        </p:spPr>
      </p:pic>
      <p:pic>
        <p:nvPicPr>
          <p:cNvPr id="44036" name="Picture 4" descr="http://t1.gstatic.com/images?q=tbn:ANd9GcR1QLADwQbUS1nbz0w5egBkuAnfrLfnuzBHFUBgeSMOv0k6dAKnqQ"/>
          <p:cNvPicPr>
            <a:picLocks noChangeAspect="1" noChangeArrowheads="1"/>
          </p:cNvPicPr>
          <p:nvPr/>
        </p:nvPicPr>
        <p:blipFill>
          <a:blip r:embed="rId4" cstate="print"/>
          <a:srcRect/>
          <a:stretch>
            <a:fillRect/>
          </a:stretch>
        </p:blipFill>
        <p:spPr bwMode="auto">
          <a:xfrm>
            <a:off x="6143636" y="3214686"/>
            <a:ext cx="2643206" cy="2154904"/>
          </a:xfrm>
          <a:prstGeom prst="rect">
            <a:avLst/>
          </a:prstGeom>
          <a:noFill/>
        </p:spPr>
      </p:pic>
      <p:pic>
        <p:nvPicPr>
          <p:cNvPr id="44038" name="Picture 6" descr="http://t0.gstatic.com/images?q=tbn:ANd9GcTSFom7RI4v5di-L4OWcqUP94jmh4mDBe7LhFdKL680nhxUw_iMiA"/>
          <p:cNvPicPr>
            <a:picLocks noChangeAspect="1" noChangeArrowheads="1"/>
          </p:cNvPicPr>
          <p:nvPr/>
        </p:nvPicPr>
        <p:blipFill>
          <a:blip r:embed="rId5" cstate="print"/>
          <a:srcRect/>
          <a:stretch>
            <a:fillRect/>
          </a:stretch>
        </p:blipFill>
        <p:spPr bwMode="auto">
          <a:xfrm>
            <a:off x="2857488" y="2786058"/>
            <a:ext cx="3284173" cy="3071834"/>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1"/>
          <p:cNvSpPr txBox="1">
            <a:spLocks/>
          </p:cNvSpPr>
          <p:nvPr/>
        </p:nvSpPr>
        <p:spPr>
          <a:xfrm>
            <a:off x="0" y="642918"/>
            <a:ext cx="3428992" cy="571504"/>
          </a:xfrm>
          <a:prstGeom prst="rect">
            <a:avLst/>
          </a:prstGeom>
        </p:spPr>
        <p:txBody>
          <a:bodyPr>
            <a:normAutofit fontScale="92500"/>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2800" kern="0" dirty="0">
                <a:solidFill>
                  <a:sysClr val="windowText" lastClr="000000"/>
                </a:solidFill>
                <a:latin typeface="Arial" pitchFamily="34" charset="0"/>
                <a:cs typeface="Arial" pitchFamily="34" charset="0"/>
              </a:rPr>
              <a:t>Tipos de Magnitudes</a:t>
            </a:r>
            <a:endParaRPr kumimoji="0" lang="es-ES" sz="28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6" name="5 Rectángulo"/>
          <p:cNvSpPr/>
          <p:nvPr/>
        </p:nvSpPr>
        <p:spPr>
          <a:xfrm>
            <a:off x="500034" y="1285860"/>
            <a:ext cx="8143932" cy="3170099"/>
          </a:xfrm>
          <a:prstGeom prst="rect">
            <a:avLst/>
          </a:prstGeom>
        </p:spPr>
        <p:txBody>
          <a:bodyPr wrap="square">
            <a:spAutoFit/>
          </a:bodyPr>
          <a:lstStyle/>
          <a:p>
            <a:r>
              <a:rPr lang="es-ES" sz="2000" b="1" dirty="0">
                <a:latin typeface="Arial" pitchFamily="34" charset="0"/>
                <a:cs typeface="Arial" pitchFamily="34" charset="0"/>
              </a:rPr>
              <a:t>Magnitudes Abstractas</a:t>
            </a:r>
          </a:p>
          <a:p>
            <a:endParaRPr lang="es-ES" sz="2000" b="1" dirty="0">
              <a:latin typeface="Arial" pitchFamily="34" charset="0"/>
              <a:cs typeface="Arial" pitchFamily="34" charset="0"/>
            </a:endParaRPr>
          </a:p>
          <a:p>
            <a:r>
              <a:rPr lang="es-ES" sz="2000" dirty="0">
                <a:latin typeface="Arial" pitchFamily="34" charset="0"/>
                <a:cs typeface="Arial" pitchFamily="34" charset="0"/>
              </a:rPr>
              <a:t>Algunas magnitudes pueden ser obtenidas mediante un proceso mental a través del cual se atiende a algún atributo, característica, o faceta independientemente de otras del conjunto en el que se halla inserta. Decimos entonces que hemos hecho una abstracción.</a:t>
            </a:r>
          </a:p>
          <a:p>
            <a:endParaRPr lang="es-ES" sz="2000" dirty="0">
              <a:latin typeface="Arial" pitchFamily="34" charset="0"/>
              <a:cs typeface="Arial" pitchFamily="34" charset="0"/>
            </a:endParaRPr>
          </a:p>
          <a:p>
            <a:r>
              <a:rPr lang="es-ES" sz="2000" dirty="0">
                <a:latin typeface="Arial" pitchFamily="34" charset="0"/>
                <a:cs typeface="Arial" pitchFamily="34" charset="0"/>
              </a:rPr>
              <a:t>Por ejemplo el </a:t>
            </a:r>
            <a:r>
              <a:rPr lang="es-ES" sz="2000" dirty="0" err="1">
                <a:latin typeface="Arial" pitchFamily="34" charset="0"/>
                <a:cs typeface="Arial" pitchFamily="34" charset="0"/>
              </a:rPr>
              <a:t>coficiente</a:t>
            </a:r>
            <a:r>
              <a:rPr lang="es-ES" sz="2000" dirty="0">
                <a:latin typeface="Arial" pitchFamily="34" charset="0"/>
                <a:cs typeface="Arial" pitchFamily="34" charset="0"/>
              </a:rPr>
              <a:t> intelectual de una persona permite medir sus habilidades o destrezas de expresión verbal, aritmética, comprensión de consignas, memoria, etc.</a:t>
            </a:r>
          </a:p>
        </p:txBody>
      </p:sp>
      <p:pic>
        <p:nvPicPr>
          <p:cNvPr id="1026" name="Picture 2" descr="Cuál es el coeficiente intelectual de una persona muy inteligente? - Quora">
            <a:extLst>
              <a:ext uri="{FF2B5EF4-FFF2-40B4-BE49-F238E27FC236}">
                <a16:creationId xmlns:a16="http://schemas.microsoft.com/office/drawing/2014/main" id="{67DCFB8D-78FE-D8E1-54F7-1149A37398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7375" y="4221088"/>
            <a:ext cx="4092127" cy="25202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1"/>
          <p:cNvSpPr txBox="1">
            <a:spLocks/>
          </p:cNvSpPr>
          <p:nvPr/>
        </p:nvSpPr>
        <p:spPr>
          <a:xfrm>
            <a:off x="0" y="642918"/>
            <a:ext cx="3428992" cy="571504"/>
          </a:xfrm>
          <a:prstGeom prst="rect">
            <a:avLst/>
          </a:prstGeom>
        </p:spPr>
        <p:txBody>
          <a:bodyPr>
            <a:normAutofit fontScale="92500"/>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2800" kern="0" dirty="0">
                <a:solidFill>
                  <a:sysClr val="windowText" lastClr="000000"/>
                </a:solidFill>
                <a:latin typeface="Arial" pitchFamily="34" charset="0"/>
                <a:cs typeface="Arial" pitchFamily="34" charset="0"/>
              </a:rPr>
              <a:t>Tipos de Magnitudes</a:t>
            </a:r>
            <a:endParaRPr kumimoji="0" lang="es-ES" sz="28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6" name="5 Rectángulo"/>
          <p:cNvSpPr/>
          <p:nvPr/>
        </p:nvSpPr>
        <p:spPr>
          <a:xfrm>
            <a:off x="500034" y="1142984"/>
            <a:ext cx="8143932" cy="5016758"/>
          </a:xfrm>
          <a:prstGeom prst="rect">
            <a:avLst/>
          </a:prstGeom>
        </p:spPr>
        <p:txBody>
          <a:bodyPr wrap="square">
            <a:spAutoFit/>
          </a:bodyPr>
          <a:lstStyle/>
          <a:p>
            <a:r>
              <a:rPr lang="es-ES" sz="2000" b="1" dirty="0">
                <a:latin typeface="Arial" pitchFamily="34" charset="0"/>
                <a:cs typeface="Arial" pitchFamily="34" charset="0"/>
              </a:rPr>
              <a:t>Magnitudes Físicas</a:t>
            </a:r>
          </a:p>
          <a:p>
            <a:endParaRPr lang="es-ES" sz="2000" b="1" dirty="0">
              <a:latin typeface="Arial" pitchFamily="34" charset="0"/>
              <a:cs typeface="Arial" pitchFamily="34" charset="0"/>
            </a:endParaRPr>
          </a:p>
          <a:p>
            <a:r>
              <a:rPr lang="es-ES" sz="2000" dirty="0">
                <a:latin typeface="Arial" pitchFamily="34" charset="0"/>
                <a:cs typeface="Arial" pitchFamily="34" charset="0"/>
              </a:rPr>
              <a:t>Todo aquello cuyas cantidades, directa o indirectamente, se pueden medir. </a:t>
            </a:r>
          </a:p>
          <a:p>
            <a:endParaRPr lang="es-ES" sz="2000" dirty="0">
              <a:latin typeface="Arial" pitchFamily="34" charset="0"/>
              <a:cs typeface="Arial" pitchFamily="34" charset="0"/>
            </a:endParaRPr>
          </a:p>
          <a:p>
            <a:r>
              <a:rPr lang="es-ES" sz="2000" dirty="0">
                <a:latin typeface="Arial" pitchFamily="34" charset="0"/>
                <a:cs typeface="Arial" pitchFamily="34" charset="0"/>
              </a:rPr>
              <a:t>El proceso de medición es un proceso físico experimental, fundamental para la ciencia, en donde lo que concretamente se mide es una cantidad de una magnitud física. </a:t>
            </a:r>
          </a:p>
          <a:p>
            <a:endParaRPr lang="es-ES" sz="2000" dirty="0">
              <a:latin typeface="Arial" pitchFamily="34" charset="0"/>
              <a:cs typeface="Arial" pitchFamily="34" charset="0"/>
            </a:endParaRPr>
          </a:p>
          <a:p>
            <a:r>
              <a:rPr lang="es-ES" sz="2000" dirty="0">
                <a:latin typeface="Arial" pitchFamily="34" charset="0"/>
                <a:cs typeface="Arial" pitchFamily="34" charset="0"/>
              </a:rPr>
              <a:t>La cantidad de una magnitud física se expresa por medio de un producto algebraico de un número por una unidad de medida adecuada. Por ejemplo, 39 kg, 350 mg, 25 lb, etc. son cantidades de masa.</a:t>
            </a:r>
          </a:p>
          <a:p>
            <a:endParaRPr lang="es-ES" sz="2000" b="1" dirty="0">
              <a:latin typeface="Arial" pitchFamily="34" charset="0"/>
              <a:cs typeface="Arial" pitchFamily="34" charset="0"/>
            </a:endParaRPr>
          </a:p>
          <a:p>
            <a:endParaRPr lang="es-ES" sz="2000" b="1" dirty="0">
              <a:latin typeface="Arial" pitchFamily="34" charset="0"/>
              <a:cs typeface="Arial" pitchFamily="34" charset="0"/>
            </a:endParaRPr>
          </a:p>
          <a:p>
            <a:endParaRPr lang="es-ES" sz="2000" b="1" dirty="0">
              <a:latin typeface="Arial" pitchFamily="34" charset="0"/>
              <a:cs typeface="Arial" pitchFamily="34" charset="0"/>
            </a:endParaRPr>
          </a:p>
        </p:txBody>
      </p:sp>
      <p:pic>
        <p:nvPicPr>
          <p:cNvPr id="11" name="Picture 2" descr="http://t0.gstatic.com/images?q=tbn:ANd9GcTDVTA4y5SCdKpjGHwYrmyKIVQQmPgbM2ZcMjXeJwVwojesX4QCUg"/>
          <p:cNvPicPr>
            <a:picLocks noChangeAspect="1" noChangeArrowheads="1"/>
          </p:cNvPicPr>
          <p:nvPr/>
        </p:nvPicPr>
        <p:blipFill>
          <a:blip r:embed="rId3" cstate="print"/>
          <a:srcRect t="16187" b="8273"/>
          <a:stretch>
            <a:fillRect/>
          </a:stretch>
        </p:blipFill>
        <p:spPr bwMode="auto">
          <a:xfrm>
            <a:off x="1214414" y="5214950"/>
            <a:ext cx="1323975" cy="1000132"/>
          </a:xfrm>
          <a:prstGeom prst="rect">
            <a:avLst/>
          </a:prstGeom>
          <a:noFill/>
        </p:spPr>
      </p:pic>
      <p:pic>
        <p:nvPicPr>
          <p:cNvPr id="50178" name="Picture 2" descr="http://t2.gstatic.com/images?q=tbn:ANd9GcTdIinKmf1qaoB30JGbnxxsb8OyoggHK2f2eN9OKetqVsSY1P7kDzg5QGo9"/>
          <p:cNvPicPr>
            <a:picLocks noChangeAspect="1" noChangeArrowheads="1"/>
          </p:cNvPicPr>
          <p:nvPr/>
        </p:nvPicPr>
        <p:blipFill>
          <a:blip r:embed="rId4" cstate="print"/>
          <a:srcRect/>
          <a:stretch>
            <a:fillRect/>
          </a:stretch>
        </p:blipFill>
        <p:spPr bwMode="auto">
          <a:xfrm>
            <a:off x="3143241" y="5114927"/>
            <a:ext cx="1500198" cy="1333510"/>
          </a:xfrm>
          <a:prstGeom prst="rect">
            <a:avLst/>
          </a:prstGeom>
          <a:noFill/>
        </p:spPr>
      </p:pic>
      <p:sp>
        <p:nvSpPr>
          <p:cNvPr id="50180" name="AutoShape 4" descr="data:image/jpg;base64,/9j/4AAQSkZJRgABAQAAAQABAAD/2wCEAAkGBhQSERQUExQWFBUWFxoYGRYYGBkYGhwcGx4XGB4cHR4cGyceHx0kGxUYHy8gJicqLC0tFR4xNTAqNSYrLCkBCQoKDgwOGg8PGi0kHyQpKiksKSwtLCwvKS0sLCkpKSwpLCkpKSwsLCkpLCwpLCwpKSkpLCwsKSwpLCwpKSksKf/AABEIAIQAyAMBIgACEQEDEQH/xAAcAAABBAMBAAAAAAAAAAAAAAAGAAQFBwECAwj/xABJEAACAQIEAggDAwkDCgcAAAABAgMEEQAFEiEGMQcTIkFRYXGBMpGhFCNSM0JicoKSorHBU8PwFiQ0Q2OTssLR4RUXc4Oj4vH/xAAZAQACAwEAAAAAAAAAAAAAAAAAAQIDBAX/xAAoEQACAgEEAQMDBQAAAAAAAAAAAQIRAwQSITFBEyJRBYGRMmGhscH/2gAMAwEAAhEDEQA/ALxwsYOGOb5vHTxGSVtKj3JPgB3k9wwAOKuqSNGeRgiKLszGwA8STyxWufdMOomOgi6zu66S4T1Vebe5AwIcTcRVGZS3lSRKdTdIFsR5M+/af12Hd4l9k9XTRflIpv2UB/5sRckOmN53zGs/LVM1j+YhMa/JLfW+NY+jgtuVLE95uT9f+uLByHP6SY6IDZwPhZSre19j7XxO4dh0VBJ0cld1UqR3rcH6Y609XmVGfuqmUgfmSnrV+TXPyIxbROG0tLHLcEK3oQSPlgCwVynpmCgrWwOjgbNCNasfQ7qfmPPGlR01MT9zQuR4ySqn0VWw8r+B0dwRa3nh3T8HRLz39MAEJH0zzg9ugFv0Zzf+KIDEzlfTJRuQsyy0xPfIupP3luPnbHeThOEjvxDZnwArA6bHABZVJWpKgeN1dG5MpBB9xjvfFBRQVWWSGSmcoL9qM7xv5FeV/wBIbjzxa3BnHMVfGSPu5kt1kTEXW/Ig/nIe5vnhiCfGurGj1KgFiQABcnuAG9yfTf2xTvFvH81e7QUZaOm5NINnl9DzWP6t4gYADHiXpTpaUmNL1Ew2KREEKfBn+EHy3OAqs6RMzqD911dMvgi9Y3uzi1/RRhxw3wELAldI8cGlJkMUdrLc+eEMrVhmT7tW1Ps+kfw2xlHzOPdayo/afWPkwxY1fmkUO2nUw7lAsP1mOw+ffiMkzp2/1UCj9Ik/W6+mIuaXZdHDOXSByj6ScypzadI6hRzuOrf95dvmuDvhbpJpa0iMEwzf2MmzH9U/C3tv5YH6tVYduJfVD/Rtrftd+BnOOE0lUtHvb2YHuv3jyPywKal0KWGUO0XirY2xUfBfSNJTutNXsWQ2WOobmp2AWQ94vtr89+V8W0GxMpNsLCwsAGGxRnSFxG1fUvHGxFPTarWJGuRQwZtuYG6j1J8MWb0i58aTL5nU2kYCOP8AWfsg+wufbFX8N5KBSzEjYRPz/VP/AFGAaGWW5EjKdc7BtraRqG6q2wt3Eke2Or8OQWN6mTkT+T0+O3I+GJ7hqOKSDS8ZXqwilwzKCWQPuAdjzG4tthzWZJGt7GVyAW0hrbAE7m2w2PaO3rjnS1bhPbsNKgmrsadF+SoJJpSdbosaqT3a0DsfW/Z5dxxYpwC9GzgyVJW4DLC9rk2JDXFzubWHPB1jfHq6ozy7A/iUipqmp5ZWipYIevm0sV1g8gzDfQLgkDz8cAB4koDKRl8MlHMlzFMG7MhHa0SRk8mANiTztyvix+K+GZZX6+n0FzG0MsMlwksTX7OobqwubN3bYqit4Qan+6eCRaliXTtrITHysuncte97L3XNhiEpbUEVZe+X1fWxRyWtrRWt4XAJHtv9MOcV2nSZ1bKiUoECqFGueNZdgAOz2lAAAHO554mMv6R6d/ygeH9I6XjHq8ZYL6sAPTD9SPyGyQWYxbGEcEAgggi4I5EHw8fXG2JkRjmeVLMpBG/jitcy4BLyHsnbbb/t/jbFsYWACm5uAHAIAcA7EXaxHgRex5YMeEeFlRQzDYYMjhAWwAIC3oMDvEvELRsIIAWmfaw5g2uAL7arb3OyixPMYIJJAqljyUEn0G5+gwK8DZcKieaolF2QgKb30uQHZvW7BfSIWuCcRl3RbBJJyZI8P5KhVZtZlcXDKQAVcdqxBBKMCNJF99R5g4mMyy1WUBUQaSCL35jl8rL8scK/KWB62KQLUD84g6ZF2ssgHMbbN8S9x7scaTiBGEnW/cSRKWkR+YUC+sEfFHa51D3F8OkRc23bNK7IEKnqhobYC19N9rahvtta9icC2bUctK4JFiATcXKkd5HiOV1O4uDvcEFVbxvTREJGWqZmAKwwjW5vYjV3KLHv38saNS1lXFIKiGKnGzRqCZHFu5zqAuRcbC25xVOFq12a9PqXCSjPmPlMB83y1KqEyIB4MvPSe+/iLHbyOJ/oo4sZr0M7XkiF4WPNoxsVv3lNv2T5HEJkB6utMB+CZdNudjzX5EFb+BxE8RK9FUpUx/HC4f1HePRlJH7QxLHNyjbFrMCw5Kj0+UX7hYb0VYssaSIbq6h1PiGAI+hxnFpiKz6a6q7UUHczySEfqAKPrJ9cZp6YLllST3xN3XuLcrYadMP+nUV+XVSW/fS/9MTEK3y2Yf7Jz8lJ/phDIno7nVUnXTqLdTZABcjqQDe/IAGxJ88SOV1uijm6wWJNQNY3Bs0iqp8NIUKCdreGIfgypMayBFLM6wkm1r9g82OwG4v5dxw4eUwwSQuNWrrTqQFh22L2ItcfFa/I4r9TEntk+SxRl2ceiv459gPuoBsPAONvHzPfiw8A3RxCFkqLctEBHuruR/H/ACwcYsorZFcS52KWAuAC7EJGpNgXN7EnuVRdie4KfEYAMnpGrZiHmKrLe7m4aYjcarfBH+GO4UAgbscPek+pJnijvsIrj1lk0N/8cTD9rEtwzU0ytFGIJ+u0aDIEYRsAOtZAxOgg3Gw3uo52xnk909vwT6iOMk4SMSsWiRzoderVVCBhfSQzjUT2QAf9odtsQKFaiqFP9kF1IQzL92w0KOtcOosSJC19iDpA5tgxr+kCBI2ZkmicBtKTQyJdlvYXI0b8+fK+M5bkunLhEHIZ4yxkUkEu/bLXG+5O9rnf0xJqPREGMvnfLKhYXbVTSNYHkEJIXUANl7RAdOXaVwB2hg9wBZ5w9FHl3VK5Z9SuQQQR1lomIBAIuXBvYbrfngq4arjNR00rc3hjY+pUXPuQT74MTfKY5dJknhY1dwASSABuSdgMM8pzuCpVmglWRVYoSp5MO7ff/tvi4gPcLEGvF0f24Uel9Z12bbTdESQi17/DIu9vHEtWVqRIXldY0FrsxAAubC58+7AAq6MtFIo5lHA9SpA+uBno+0lJ1DkESq1gbDSVRgbX7w3MAd25OCuNwwBBuDyIsQfMd3fgJqQ1DWhtWmCa2o9wW5sb320s7ITvYOp7jiL7suhzFoPPiOB3jjh5Kz7NTG6vJITrW2pYkXVJ7HUi25XYHBPRRKiAXJAsLnnv4+e/LuwwycddV1FRzVLU0foh1SkeshC/+0MSKh/k3D8FImmCJYx3kcz5knc4eVTkL2Rc3H8xf6Xx0ZrDERnecdSCSOxa19ydRIABABIFjcm2IsK5K5zCInMabslW683BNzYFDz79nJw46RKIEXtzF/ph7kFAZqr7QQQsYbTf8Un0uE07Dljbj38mPQ4jjVJs2aue5xj8KiY6JK0yZXADziLxeyMQP4bYWI/oTP8AmEnh9pkt8kP874WLTEMOmukt9jnHJZHjJ/XUEfWM/PENX59MlCViQsrq6u4FyoK2F/AHUd/5Ysjjvh81lDNCvx21x/roda/Mi3vis+j/ADy2kNt3Ed47iD6YTHYsh45iip0idV7Ki5j3ufFlNt/E3wqrjmG3ZuffSB7ajiw5slp5N2hie/eY0J/ljkvDVKOVND/u0P8AMYxPRQctzL1naVFbcE5/N9uYQp1kcrrrCKSqqBbUSQLW5jFuY5xU6qLKqqPAAAfTG+NkY7VSKG7ZXPSpQkSwTAEgqY/2kbrVHuplHtjnTZzKiQ1RnYwxlAsXWCzMF0lVjCFmJFmBZgq3Jsd7nmd5QlTC0T3AbcMOasN1YeYPzvbvxU9RTS0MjQVEYeNza3JX59uFjyYXJ07MtyO0MZ5Jxlu8E17kWxLm8dRADGQ6SXBvzAAOzA3sbi1zy38MaRx21hCbIdDXBVSdJNgCe2u9u8i532N63pq6njROonEMqytI32hGGpSgjVLAEEKlx4DVtblial44iEYAIc2IveRYu/nJKeTC1wqs5BIHPBvQtrNeJs3jkpGaCB4XNl6ttuzGQVAW+xMrIg5EnBpkmX9RTQQ/2cSIfVVAP1vga4fyiWomFVU3Cgh0VhpLsL6GKHdI0udEZ3uxdrG2DIYsxp9sUvgaZxDE9PKs5AhMbCQk2AWxBN+7bvxQuSU2YVNRMKCSW0llklH3V1X4WkIO0hFibEHfncnFk9NNe0eWELt1kqIfTdrfw4COjbII5YImMkqtJVGNurlZOzodxsDzLKN8PLPZGyuTpGF6M6rqhVCqPWsQL3frNZbqzHqB1ahvc3t2bYjs+zbMoGSCrlLCN20SOC6avgLg27RTcrsbEkje2LY/8t6X8dTz1f6S/P8AFz5998Vh0l5UsMETLJK5M86feStILRtZbAkgbE799sZcGo3yq/4K4Ttlz8K5alPR08Ub9Yixrpe9wwPauPI6iQO4YdZpliTxlHGx5Ha4PiAdj6HY8jgQ6GMwaTLFVv8AVSvGP1dnHy6y2DvG6i9OnaAqGsq8vZVcmSmUGw525EWZrbLbZWIIv8RA3l8p4xpoaeKPU6EFQxeNhcsSXYmwXtMSbg76hidtiPfh6nJv1KA+K3T/AISB74jz4LN0X3wc8843g6turYuwsy6dQUkcgWta17X35N5YiEWevdGdergU7i5s3p428eQubEk9mchyCBDqESaudyCxv49omxw/AwqfkN8Y/p7NY4goAUWA5Af488A/SJWgAjwFvpg2qJwilj3YqPiWR6ypSnj+OZwg8r829AoY+2JlZZfRHRmPK4SecpeX2dmI+lsLBVQUSxRpGmyoqoo8lFh/LCwxGma5lHTwvNK2lEXUx8h/U8vfFEZWr1VXLUInUrNIXEY7tVuf6R5m212OCvpezgyzQUKXt+WlA79yEX05t7LiU4OyYJHqI3G3v3/0wATeVQOkahzc4eYxjOEAsLGMYeQKCSQABckkAADncnlgAzfHKqpEkUpIiup5q4BB9iLYCa/j+WZymXxBhcjr5AxVrc+rRRqex5ta3L3jK6TNo2QSVEql9wFhiUAFlXcG+2p1HO/aGAApk6PKM8kkjHgk8qL8tVh7Ye5bwhSQMHjhXrBykctI49C9yPa2BZc/zSjI+0RioXvGjqpLDc6St0b0vfBfkPEENXH1kLEgHSysLOjd6sOYOEkh2yTwsYxnDEBXTBQdblUx742ST906T9GvigcvzJYgwaMvc7feOlreSnf1x6h4koOvpKiL8cLr76SRf3Ax5QZMAiV/8dXQBobVcXbrpNxfcWvYXG18N8xrllK6EMYF9tbPe559rEeBiQyPKzUVEUK/FK6p6aiAT7C/ywlFIKPQXRJlRgyyG4s0paY+jbL/AAgfPBNmGZpCF1XJY2VVF2Y+W49z3YcU9OqIqKLKoCqPIAAD5DATmc/W5kybkIuhbG3IKz7j8TuoPf2MUajL6UHItxw3ugro81DmxRkJ2GqxB8gym3+PPD7A1Sx9UwjaxVtjzsb7A89iGsDb8YPMYzLX1etkElKgViLvrL6dtJKgWuQefLnjHo9d63Eu+y3Lh29BGzgC5NgO+9h88QbcVCQlaWJ6kjm69mEH/wBQ7fK+GeYUgSIz1tSZkX8xfu4ix5A6bluXefUYaR8SyyQdbTdR1CkLaI9pANzcMBYAAmyj0DcxvlkrkoUR/WUdfMCrfZFX8N5Sw9SNvDe1sVzURTxSmeO0c9PKVDLcqxAF+fNTyPiMWXDlUlQgMszdWx1gIWViO5WOwt+qBfHXPskVoLKoGkWA8sODb5fQ2kid4P4lSvpknUaSey6d6OLal9PA94YYxis+jjMzSZkYCbR1Itbu6xASp9SAy/LwwsWkAunoFaSaewBkbSWBuW0XSwP6Oki3jfDLJaxaebqeSym45tZ/M+drfLEVwjUMamthkLdWlVMwPcGLsdPlquDjrxZxJSU20slieSIeXqeZI7wOXfjFJ5Fkrv8ApFqqqDiKZWF1YMLkXBBG3MXHhjbFRcD8ZRw6ooJFlQuzCEgo4B3IS+xxaWWZklRGJIzcHn4g94I8RjXdlbHeADjvMWqKhaFbmNVEk4W93Jvoi23INtRFuSn0wfnFX5VmRTM62UwPUEVDjQoB2AEQ5+AkOwGGCDHLMpoKijukgKRbPMBo/MsQLjZLOCAPAXv3vJatZljtl81SkdtEjCNDtp7SiRw5vpU3tvpxjPMlheSno+rVKeUyySIg0BzGq6QdNt7sG/Y8sDvEWe1FI60GoVWponjclhIiBx2agqCSNls43YK1xgEEWbZzRvomn1q0WpBTsp6x2kGnQI+bMSLjT63wAVlc1HU/bEieKzaaiE7kx9n4rC2tAyNcXuGO+1yaTZAaeopaqWQz1Ukwid9NkCOr9iNPzVUgG+57yTfEd0nSIFaEU9tYMrSquxZleMh+yATaxvcmy92EML43BAI3BAIPiDuD788bYgOAagvltIx5mFR8rqPoBifwxGMQ3EnCVPXRCKdTpVgwKWQgi42NuVidsOq3PIoiQSWYfmruffuHod8R54sH9k1v1hfEXJI0w0maauMSAPQhl3hP/vf/AK4NqXLo41VURQEAAOkX2AXmBzsMNKTiKJza5RvBtvryxJ4kmmVZMcsfElRC8WVkiwqkRKPNKkWv8Aa+pvKyg7+eBKqpVocygC3Ebkrdjc/eKm5v36lJPngv4ry9pqYhCdSssm3MhTcqPMrfAvnGWHMqNSn5eDdb83XkPQkDGPUxU04PyTxunZK5w5Ei+aqB6l1xLLTRSzWKI9yASwvaym4G3x3C2F+TMd7WwH0Wep1aPUP95CLFDfrGccgwtZd7etsTWRZ7GtOyyIzvIS+y3W5G24PdYC43GOToMPp5Pd0k0aM73Lgd53wyqJ2TdbE6GLMshG9gOSnwNyPLDXhbhumMQYKZCRv1gFgSPiCgWBIPPcjcXxrPxLIyJHujkEama8jX2sEHMnlqP054nMjy8xR2IsSb6b3sAAAPW2/v5Y7EZRnk9nXkyu1HkfQwhFCqLKBYAdwxl0uLHv2xthY1FRTvFrGnqY5hzilST91hf6X+eFjp0mEfee+FgJErm5ekzmpUEhagLKvq9luPEh1PzxU+eQNPUuzTRAlyApfdQDYL8P8AjfHoHpSyAyRJVRgmSnvqtuTE1i1h3lWVXA8j44pXPeD2qWNRS6WL9p4rgHUdyyE7Mrc7XuL4OSIO5tSCnaMIy61Fyynta733/CBsB6X78Xf0dZiztv8A66COYj9PZWIHnz98VNQdH0wvJV/cQLu7bPIRcCyIpJLEkAE2FzzxZvA1PU/bOt6sRwtFp6okBoo0ssam+7N2QT4G98R3JOmxtXyWRbFdSyNQ5vMy8pgaiO/IkoUkHsdLW8FOLFxDcU8NrWRABurmjOuGUc0fx/VPIj3xIVkiKCeamp3cotZHZwRuhYgqy7H4XUkbeXhhhHxF/nbNNT1CtFGE0pEZe25DMQ6Ai2lYwL22Y4D6Li1qWWGKviKmFmZAbaGJBUPFIeyRYt2Oza/tgll48iWWHqFYxzSu05KMxA0bFSoKncAbE8gPHAMnqaCSolSaZDCkZJijYjVqIIMj22BCk2XuuScBXSbns2iSBlW5ltCENy2tAiK3gxZpGPgAMb8XdIMEhh6svrjlEigAM7MAyi0YuT8RtqK424Y4ZlknFZWjS4uYYCdRjLc3kNt5CLDyG21gMIAmyLLfs9NDD/Zxqt/Egbn3NzjGfVOinkIbSbWB8yRsPMgEYfk4r7pCz/kqG4RS/kWJKg+wH8WB9UX6aG/Ivz+BpBXLq0KQX/DcA91735HfCos2jeMu8qxkG2kqzc+W6+/yOASrq1ITTEI2A7TXJLGw3N9gb3O34sdYau0Tn9NP73G7HpMaXuMer+uaic36NKPjgPaqTSqlipVvhdWup8r7WPkbHBXwpVF4CC2ooxHmBsQMU1T5sACrLrUgjTfa9iAfUE39sGPRtmzdaiMfjVkPmUuyk+lj+8cZ82nWJpx6Num+oT12GUMiqUeb/byWfgYpshmhq2aIL1LNr1Fvhv8AGgXmb72ubcu8G5PjGKJRUjOnQ1rcphm/Kxo/mQCfnz+uIz/IijBv1RHo7j+TYncBHSHxfLA8dJS7VEo1F++NOQIvyY2Nrja3fcYUoxq2iUbk6RNyVVBQGxaGBm8fjI8+bW9cOqHiWlmNoqiJ2P5oYA/I2OKwqeiOt0mQzM0pGtlJOo+dw5JPtf0wL5RVFJXiqU6wgEBXJ2bluQbm17ix8N8UyyuHKXRrx6eOTjdyeisaSSBQSe4E/LAt0cZw81M6SMWaGQoCTdihAdLnvIBK379GHnFmbCKMrfc88aItNWjHOOyW1lfcQR/aayCAb9bMin0LAsf3QcZxN9FeTmprpKxh2IAUQ+MjDcj9VdvVsLEhWXAy7Yp/irhSTLZzU04LUbNqliA1dVc7nT/Znc3/ADeR25XFjR1GARXeR5/T1ER6sE2O67AHkQbKLW2t4jyxxqh1Ui1G40d3IBSNwPEkYmz0eRw1IqaM9QxuJIrXicHn2fzD3gjbyxB8VzVkewo5Zx+NQrqP2UOon2GMbwy37l+SxS4oK6WpWRFdd1YAj0IvjZ5gOZA9cVF/lbUJsYp1PgYpR/TG6V9fUbRUtQ9+/q2UfNhb541lYe59nlPoKOqSr+FwGX5HEBBw1lEu5p1Q+ALgfINjjlfRXW1B1Vcq06fgS0knzvoX+LHSs6Iq2M/5vUxyL3CQNG3zUMPoMFDCTKaGhpt4I4oj+JV7X7x7X1w4quJIUHxXwD/5B5uNtEPr1wt/w4cU/RTmEh++nhiX9DVK3yso+uHQGeIuPRpIBsMBM2YfaNW+5W3uDcenMbYuTh7oso6Vg7BqiUb65bEA+Kp8I+ROOXG3RvHWN18RENSPzvzZAO5wN/2huPPCfyXaeahP3dPh/cpTMFlYrLIQzSqGvcE/h3tyNl5emOcFdIilFYhWIJA8QCAfqcTGZZPJTSkSxaXs10bZWuD2lYbbG3LY27jthgtONBuG6zUoAsNJBG5LX2N+7HShmhJcs5Go+n6jFP2R3Lw18eDjAJZXUarkG4LGwFgTzPp9cF/R3C8lWkjEkgPM5Pi4I38Ll/ocDDIvY1KFsALA31Hnc+HoPDErScSLTIVU3dzvbmedlAHqeQ3xlz5VJ1Ho6Wj08tNCU8vDkqS8r5b/AMLNzzidIRZWGrxxxquM446SScjUY01aAbatwLA+p88COTcCVuYHXNqpYed3H3jeGlDyHm1vIYh+LOGKyjieKcFoGtaojBZLAgjWOanbe+3gcZwVXyNM+6TqipWwZolPOKP7sejP8bD930xEcKZ11FbFPKSQDYkkmwHLc322G/dfHOn4dD7rUJv4qw+oOO54Ll7pYT+0w/5cZ3CbOqp6ZJryeghnlOzLULPGF6sgqTY6bhgQOexBHKxB54898X5or18k0Q7Ifu7+d/Lvt7d+NJOHKlRpDAr4LLt8th9MRlTQSJ8S2A7wVP8AXBLc+GiGCGKDb3oLMk4keIl6aTSWABFgb2vYMpG/M29cN83z2eckNLrc9yov1PIYhKXheqlQSR0s7oeTLE5B9CBv7YsngrovmmRGqFamisLpa0r7b/qDzPa8Lc8Z44pw4i/saMuTA+Z19gu6HKy9B1RChoZCp0i17hXBPix1G58cLBdlOTxUyCOFAiDuHMnxJO5PmcLHQjwuTiSacntXBIYWFhYYhY1OFhYAMkYxhYWADIxnCwsACwsLCwALCwsLAAzzDLIpk0SxrIvgwB//AD2wPS9F9Axv1TLf8Mjj+uFhYROOSceItobr0PZde5ikPrNIf+bE3lHCdJTG8FPHGR+cFGr943b64WFhkW2+WTAxgqDseXhhYWAQKZt0XUFQSxh6pzzaEmM/Idn6YrbiHgmOma0c89t9mMZ/u8LCwDR14b4EjqWAknqLeCtGP7vFiZR0Y0FOVYQCR/xzEyn1s3ZB9sZwsAMK1XCwsLAI2wsLCwA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50182" name="AutoShape 6" descr="data:image/jpg;base64,/9j/4AAQSkZJRgABAQAAAQABAAD/2wCEAAkGBhQSERQUExQWFBUWFxoYGRYYGBkYGhwcGx4XGB4cHR4cGyceHx0kGxUYHy8gJicqLC0tFR4xNTAqNSYrLCkBCQoKDgwOGg8PGi0kHyQpKiksKSwtLCwvKS0sLCkpKSwpLCkpKSwsLCkpLCwpLCwpKSkpLCwsKSwpLCwpKSksKf/AABEIAIQAyAMBIgACEQEDEQH/xAAcAAABBAMBAAAAAAAAAAAAAAAGAAQFBwECAwj/xABJEAACAQIEAggDAwkDCgcAAAABAgMEEQAFEiEGMQcTIkFRYXGBMpGhFCNSM0JicoKSorHBU8PwFiQ0Q2OTssLR4RUXc4Oj4vH/xAAZAQACAwEAAAAAAAAAAAAAAAAAAQIDBAX/xAAoEQACAgEEAQMDBQAAAAAAAAAAAQIRAwQSITFBEyJRBYGRMmGhscH/2gAMAwEAAhEDEQA/ALxwsYOGOb5vHTxGSVtKj3JPgB3k9wwAOKuqSNGeRgiKLszGwA8STyxWufdMOomOgi6zu66S4T1Vebe5AwIcTcRVGZS3lSRKdTdIFsR5M+/af12Hd4l9k9XTRflIpv2UB/5sRckOmN53zGs/LVM1j+YhMa/JLfW+NY+jgtuVLE95uT9f+uLByHP6SY6IDZwPhZSre19j7XxO4dh0VBJ0cld1UqR3rcH6Y609XmVGfuqmUgfmSnrV+TXPyIxbROG0tLHLcEK3oQSPlgCwVynpmCgrWwOjgbNCNasfQ7qfmPPGlR01MT9zQuR4ySqn0VWw8r+B0dwRa3nh3T8HRLz39MAEJH0zzg9ugFv0Zzf+KIDEzlfTJRuQsyy0xPfIupP3luPnbHeThOEjvxDZnwArA6bHABZVJWpKgeN1dG5MpBB9xjvfFBRQVWWSGSmcoL9qM7xv5FeV/wBIbjzxa3BnHMVfGSPu5kt1kTEXW/Ig/nIe5vnhiCfGurGj1KgFiQABcnuAG9yfTf2xTvFvH81e7QUZaOm5NINnl9DzWP6t4gYADHiXpTpaUmNL1Ew2KREEKfBn+EHy3OAqs6RMzqD911dMvgi9Y3uzi1/RRhxw3wELAldI8cGlJkMUdrLc+eEMrVhmT7tW1Ps+kfw2xlHzOPdayo/afWPkwxY1fmkUO2nUw7lAsP1mOw+ffiMkzp2/1UCj9Ik/W6+mIuaXZdHDOXSByj6ScypzadI6hRzuOrf95dvmuDvhbpJpa0iMEwzf2MmzH9U/C3tv5YH6tVYduJfVD/Rtrftd+BnOOE0lUtHvb2YHuv3jyPywKal0KWGUO0XirY2xUfBfSNJTutNXsWQ2WOobmp2AWQ94vtr89+V8W0GxMpNsLCwsAGGxRnSFxG1fUvHGxFPTarWJGuRQwZtuYG6j1J8MWb0i58aTL5nU2kYCOP8AWfsg+wufbFX8N5KBSzEjYRPz/VP/AFGAaGWW5EjKdc7BtraRqG6q2wt3Eke2Or8OQWN6mTkT+T0+O3I+GJ7hqOKSDS8ZXqwilwzKCWQPuAdjzG4tthzWZJGt7GVyAW0hrbAE7m2w2PaO3rjnS1bhPbsNKgmrsadF+SoJJpSdbosaqT3a0DsfW/Z5dxxYpwC9GzgyVJW4DLC9rk2JDXFzubWHPB1jfHq6ozy7A/iUipqmp5ZWipYIevm0sV1g8gzDfQLgkDz8cAB4koDKRl8MlHMlzFMG7MhHa0SRk8mANiTztyvix+K+GZZX6+n0FzG0MsMlwksTX7OobqwubN3bYqit4Qan+6eCRaliXTtrITHysuncte97L3XNhiEpbUEVZe+X1fWxRyWtrRWt4XAJHtv9MOcV2nSZ1bKiUoECqFGueNZdgAOz2lAAAHO554mMv6R6d/ygeH9I6XjHq8ZYL6sAPTD9SPyGyQWYxbGEcEAgggi4I5EHw8fXG2JkRjmeVLMpBG/jitcy4BLyHsnbbb/t/jbFsYWACm5uAHAIAcA7EXaxHgRex5YMeEeFlRQzDYYMjhAWwAIC3oMDvEvELRsIIAWmfaw5g2uAL7arb3OyixPMYIJJAqljyUEn0G5+gwK8DZcKieaolF2QgKb30uQHZvW7BfSIWuCcRl3RbBJJyZI8P5KhVZtZlcXDKQAVcdqxBBKMCNJF99R5g4mMyy1WUBUQaSCL35jl8rL8scK/KWB62KQLUD84g6ZF2ssgHMbbN8S9x7scaTiBGEnW/cSRKWkR+YUC+sEfFHa51D3F8OkRc23bNK7IEKnqhobYC19N9rahvtta9icC2bUctK4JFiATcXKkd5HiOV1O4uDvcEFVbxvTREJGWqZmAKwwjW5vYjV3KLHv38saNS1lXFIKiGKnGzRqCZHFu5zqAuRcbC25xVOFq12a9PqXCSjPmPlMB83y1KqEyIB4MvPSe+/iLHbyOJ/oo4sZr0M7XkiF4WPNoxsVv3lNv2T5HEJkB6utMB+CZdNudjzX5EFb+BxE8RK9FUpUx/HC4f1HePRlJH7QxLHNyjbFrMCw5Kj0+UX7hYb0VYssaSIbq6h1PiGAI+hxnFpiKz6a6q7UUHczySEfqAKPrJ9cZp6YLllST3xN3XuLcrYadMP+nUV+XVSW/fS/9MTEK3y2Yf7Jz8lJ/phDIno7nVUnXTqLdTZABcjqQDe/IAGxJ88SOV1uijm6wWJNQNY3Bs0iqp8NIUKCdreGIfgypMayBFLM6wkm1r9g82OwG4v5dxw4eUwwSQuNWrrTqQFh22L2ItcfFa/I4r9TEntk+SxRl2ceiv459gPuoBsPAONvHzPfiw8A3RxCFkqLctEBHuruR/H/ACwcYsorZFcS52KWAuAC7EJGpNgXN7EnuVRdie4KfEYAMnpGrZiHmKrLe7m4aYjcarfBH+GO4UAgbscPek+pJnijvsIrj1lk0N/8cTD9rEtwzU0ytFGIJ+u0aDIEYRsAOtZAxOgg3Gw3uo52xnk909vwT6iOMk4SMSsWiRzoderVVCBhfSQzjUT2QAf9odtsQKFaiqFP9kF1IQzL92w0KOtcOosSJC19iDpA5tgxr+kCBI2ZkmicBtKTQyJdlvYXI0b8+fK+M5bkunLhEHIZ4yxkUkEu/bLXG+5O9rnf0xJqPREGMvnfLKhYXbVTSNYHkEJIXUANl7RAdOXaVwB2hg9wBZ5w9FHl3VK5Z9SuQQQR1lomIBAIuXBvYbrfngq4arjNR00rc3hjY+pUXPuQT74MTfKY5dJknhY1dwASSABuSdgMM8pzuCpVmglWRVYoSp5MO7ff/tvi4gPcLEGvF0f24Uel9Z12bbTdESQi17/DIu9vHEtWVqRIXldY0FrsxAAubC58+7AAq6MtFIo5lHA9SpA+uBno+0lJ1DkESq1gbDSVRgbX7w3MAd25OCuNwwBBuDyIsQfMd3fgJqQ1DWhtWmCa2o9wW5sb320s7ITvYOp7jiL7suhzFoPPiOB3jjh5Kz7NTG6vJITrW2pYkXVJ7HUi25XYHBPRRKiAXJAsLnnv4+e/LuwwycddV1FRzVLU0foh1SkeshC/+0MSKh/k3D8FImmCJYx3kcz5knc4eVTkL2Rc3H8xf6Xx0ZrDERnecdSCSOxa19ydRIABABIFjcm2IsK5K5zCInMabslW683BNzYFDz79nJw46RKIEXtzF/ph7kFAZqr7QQQsYbTf8Un0uE07Dljbj38mPQ4jjVJs2aue5xj8KiY6JK0yZXADziLxeyMQP4bYWI/oTP8AmEnh9pkt8kP874WLTEMOmukt9jnHJZHjJ/XUEfWM/PENX59MlCViQsrq6u4FyoK2F/AHUd/5Ysjjvh81lDNCvx21x/roda/Mi3vis+j/ADy2kNt3Ed47iD6YTHYsh45iip0idV7Ki5j3ufFlNt/E3wqrjmG3ZuffSB7ajiw5slp5N2hie/eY0J/ljkvDVKOVND/u0P8AMYxPRQctzL1naVFbcE5/N9uYQp1kcrrrCKSqqBbUSQLW5jFuY5xU6qLKqqPAAAfTG+NkY7VSKG7ZXPSpQkSwTAEgqY/2kbrVHuplHtjnTZzKiQ1RnYwxlAsXWCzMF0lVjCFmJFmBZgq3Jsd7nmd5QlTC0T3AbcMOasN1YeYPzvbvxU9RTS0MjQVEYeNza3JX59uFjyYXJ07MtyO0MZ5Jxlu8E17kWxLm8dRADGQ6SXBvzAAOzA3sbi1zy38MaRx21hCbIdDXBVSdJNgCe2u9u8i532N63pq6njROonEMqytI32hGGpSgjVLAEEKlx4DVtblial44iEYAIc2IveRYu/nJKeTC1wqs5BIHPBvQtrNeJs3jkpGaCB4XNl6ttuzGQVAW+xMrIg5EnBpkmX9RTQQ/2cSIfVVAP1vga4fyiWomFVU3Cgh0VhpLsL6GKHdI0udEZ3uxdrG2DIYsxp9sUvgaZxDE9PKs5AhMbCQk2AWxBN+7bvxQuSU2YVNRMKCSW0llklH3V1X4WkIO0hFibEHfncnFk9NNe0eWELt1kqIfTdrfw4COjbII5YImMkqtJVGNurlZOzodxsDzLKN8PLPZGyuTpGF6M6rqhVCqPWsQL3frNZbqzHqB1ahvc3t2bYjs+zbMoGSCrlLCN20SOC6avgLg27RTcrsbEkje2LY/8t6X8dTz1f6S/P8AFz5998Vh0l5UsMETLJK5M86feStILRtZbAkgbE799sZcGo3yq/4K4Ttlz8K5alPR08Ub9Yixrpe9wwPauPI6iQO4YdZpliTxlHGx5Ha4PiAdj6HY8jgQ6GMwaTLFVv8AVSvGP1dnHy6y2DvG6i9OnaAqGsq8vZVcmSmUGw525EWZrbLbZWIIv8RA3l8p4xpoaeKPU6EFQxeNhcsSXYmwXtMSbg76hidtiPfh6nJv1KA+K3T/AISB74jz4LN0X3wc8843g6turYuwsy6dQUkcgWta17X35N5YiEWevdGdergU7i5s3p428eQubEk9mchyCBDqESaudyCxv49omxw/AwqfkN8Y/p7NY4goAUWA5Af488A/SJWgAjwFvpg2qJwilj3YqPiWR6ypSnj+OZwg8r829AoY+2JlZZfRHRmPK4SecpeX2dmI+lsLBVQUSxRpGmyoqoo8lFh/LCwxGma5lHTwvNK2lEXUx8h/U8vfFEZWr1VXLUInUrNIXEY7tVuf6R5m212OCvpezgyzQUKXt+WlA79yEX05t7LiU4OyYJHqI3G3v3/0wATeVQOkahzc4eYxjOEAsLGMYeQKCSQABckkAADncnlgAzfHKqpEkUpIiup5q4BB9iLYCa/j+WZymXxBhcjr5AxVrc+rRRqex5ta3L3jK6TNo2QSVEql9wFhiUAFlXcG+2p1HO/aGAApk6PKM8kkjHgk8qL8tVh7Ye5bwhSQMHjhXrBykctI49C9yPa2BZc/zSjI+0RioXvGjqpLDc6St0b0vfBfkPEENXH1kLEgHSysLOjd6sOYOEkh2yTwsYxnDEBXTBQdblUx742ST906T9GvigcvzJYgwaMvc7feOlreSnf1x6h4koOvpKiL8cLr76SRf3Ax5QZMAiV/8dXQBobVcXbrpNxfcWvYXG18N8xrllK6EMYF9tbPe559rEeBiQyPKzUVEUK/FK6p6aiAT7C/ywlFIKPQXRJlRgyyG4s0paY+jbL/AAgfPBNmGZpCF1XJY2VVF2Y+W49z3YcU9OqIqKLKoCqPIAAD5DATmc/W5kybkIuhbG3IKz7j8TuoPf2MUajL6UHItxw3ugro81DmxRkJ2GqxB8gym3+PPD7A1Sx9UwjaxVtjzsb7A89iGsDb8YPMYzLX1etkElKgViLvrL6dtJKgWuQefLnjHo9d63Eu+y3Lh29BGzgC5NgO+9h88QbcVCQlaWJ6kjm69mEH/wBQ7fK+GeYUgSIz1tSZkX8xfu4ix5A6bluXefUYaR8SyyQdbTdR1CkLaI9pANzcMBYAAmyj0DcxvlkrkoUR/WUdfMCrfZFX8N5Sw9SNvDe1sVzURTxSmeO0c9PKVDLcqxAF+fNTyPiMWXDlUlQgMszdWx1gIWViO5WOwt+qBfHXPskVoLKoGkWA8sODb5fQ2kid4P4lSvpknUaSey6d6OLal9PA94YYxis+jjMzSZkYCbR1Itbu6xASp9SAy/LwwsWkAunoFaSaewBkbSWBuW0XSwP6Oki3jfDLJaxaebqeSym45tZ/M+drfLEVwjUMamthkLdWlVMwPcGLsdPlquDjrxZxJSU20slieSIeXqeZI7wOXfjFJ5Fkrv8ApFqqqDiKZWF1YMLkXBBG3MXHhjbFRcD8ZRw6ooJFlQuzCEgo4B3IS+xxaWWZklRGJIzcHn4g94I8RjXdlbHeADjvMWqKhaFbmNVEk4W93Jvoi23INtRFuSn0wfnFX5VmRTM62UwPUEVDjQoB2AEQ5+AkOwGGCDHLMpoKijukgKRbPMBo/MsQLjZLOCAPAXv3vJatZljtl81SkdtEjCNDtp7SiRw5vpU3tvpxjPMlheSno+rVKeUyySIg0BzGq6QdNt7sG/Y8sDvEWe1FI60GoVWponjclhIiBx2agqCSNls43YK1xgEEWbZzRvomn1q0WpBTsp6x2kGnQI+bMSLjT63wAVlc1HU/bEieKzaaiE7kx9n4rC2tAyNcXuGO+1yaTZAaeopaqWQz1Ukwid9NkCOr9iNPzVUgG+57yTfEd0nSIFaEU9tYMrSquxZleMh+yATaxvcmy92EML43BAI3BAIPiDuD788bYgOAagvltIx5mFR8rqPoBifwxGMQ3EnCVPXRCKdTpVgwKWQgi42NuVidsOq3PIoiQSWYfmruffuHod8R54sH9k1v1hfEXJI0w0maauMSAPQhl3hP/vf/AK4NqXLo41VURQEAAOkX2AXmBzsMNKTiKJza5RvBtvryxJ4kmmVZMcsfElRC8WVkiwqkRKPNKkWv8Aa+pvKyg7+eBKqpVocygC3Ebkrdjc/eKm5v36lJPngv4ry9pqYhCdSssm3MhTcqPMrfAvnGWHMqNSn5eDdb83XkPQkDGPUxU04PyTxunZK5w5Ei+aqB6l1xLLTRSzWKI9yASwvaym4G3x3C2F+TMd7WwH0Wep1aPUP95CLFDfrGccgwtZd7etsTWRZ7GtOyyIzvIS+y3W5G24PdYC43GOToMPp5Pd0k0aM73Lgd53wyqJ2TdbE6GLMshG9gOSnwNyPLDXhbhumMQYKZCRv1gFgSPiCgWBIPPcjcXxrPxLIyJHujkEama8jX2sEHMnlqP054nMjy8xR2IsSb6b3sAAAPW2/v5Y7EZRnk9nXkyu1HkfQwhFCqLKBYAdwxl0uLHv2xthY1FRTvFrGnqY5hzilST91hf6X+eFjp0mEfee+FgJErm5ekzmpUEhagLKvq9luPEh1PzxU+eQNPUuzTRAlyApfdQDYL8P8AjfHoHpSyAyRJVRgmSnvqtuTE1i1h3lWVXA8j44pXPeD2qWNRS6WL9p4rgHUdyyE7Mrc7XuL4OSIO5tSCnaMIy61Fyynta733/CBsB6X78Xf0dZiztv8A66COYj9PZWIHnz98VNQdH0wvJV/cQLu7bPIRcCyIpJLEkAE2FzzxZvA1PU/bOt6sRwtFp6okBoo0ssam+7N2QT4G98R3JOmxtXyWRbFdSyNQ5vMy8pgaiO/IkoUkHsdLW8FOLFxDcU8NrWRABurmjOuGUc0fx/VPIj3xIVkiKCeamp3cotZHZwRuhYgqy7H4XUkbeXhhhHxF/nbNNT1CtFGE0pEZe25DMQ6Ai2lYwL22Y4D6Li1qWWGKviKmFmZAbaGJBUPFIeyRYt2Oza/tgll48iWWHqFYxzSu05KMxA0bFSoKncAbE8gPHAMnqaCSolSaZDCkZJijYjVqIIMj22BCk2XuuScBXSbns2iSBlW5ltCENy2tAiK3gxZpGPgAMb8XdIMEhh6svrjlEigAM7MAyi0YuT8RtqK424Y4ZlknFZWjS4uYYCdRjLc3kNt5CLDyG21gMIAmyLLfs9NDD/Zxqt/Egbn3NzjGfVOinkIbSbWB8yRsPMgEYfk4r7pCz/kqG4RS/kWJKg+wH8WB9UX6aG/Ivz+BpBXLq0KQX/DcA91735HfCos2jeMu8qxkG2kqzc+W6+/yOASrq1ITTEI2A7TXJLGw3N9gb3O34sdYau0Tn9NP73G7HpMaXuMer+uaic36NKPjgPaqTSqlipVvhdWup8r7WPkbHBXwpVF4CC2ooxHmBsQMU1T5sACrLrUgjTfa9iAfUE39sGPRtmzdaiMfjVkPmUuyk+lj+8cZ82nWJpx6Num+oT12GUMiqUeb/byWfgYpshmhq2aIL1LNr1Fvhv8AGgXmb72ubcu8G5PjGKJRUjOnQ1rcphm/Kxo/mQCfnz+uIz/IijBv1RHo7j+TYncBHSHxfLA8dJS7VEo1F++NOQIvyY2Nrja3fcYUoxq2iUbk6RNyVVBQGxaGBm8fjI8+bW9cOqHiWlmNoqiJ2P5oYA/I2OKwqeiOt0mQzM0pGtlJOo+dw5JPtf0wL5RVFJXiqU6wgEBXJ2bluQbm17ix8N8UyyuHKXRrx6eOTjdyeisaSSBQSe4E/LAt0cZw81M6SMWaGQoCTdihAdLnvIBK379GHnFmbCKMrfc88aItNWjHOOyW1lfcQR/aayCAb9bMin0LAsf3QcZxN9FeTmprpKxh2IAUQ+MjDcj9VdvVsLEhWXAy7Yp/irhSTLZzU04LUbNqliA1dVc7nT/Znc3/ADeR25XFjR1GARXeR5/T1ER6sE2O67AHkQbKLW2t4jyxxqh1Ui1G40d3IBSNwPEkYmz0eRw1IqaM9QxuJIrXicHn2fzD3gjbyxB8VzVkewo5Zx+NQrqP2UOon2GMbwy37l+SxS4oK6WpWRFdd1YAj0IvjZ5gOZA9cVF/lbUJsYp1PgYpR/TG6V9fUbRUtQ9+/q2UfNhb541lYe59nlPoKOqSr+FwGX5HEBBw1lEu5p1Q+ALgfINjjlfRXW1B1Vcq06fgS0knzvoX+LHSs6Iq2M/5vUxyL3CQNG3zUMPoMFDCTKaGhpt4I4oj+JV7X7x7X1w4quJIUHxXwD/5B5uNtEPr1wt/w4cU/RTmEh++nhiX9DVK3yso+uHQGeIuPRpIBsMBM2YfaNW+5W3uDcenMbYuTh7oso6Vg7BqiUb65bEA+Kp8I+ROOXG3RvHWN18RENSPzvzZAO5wN/2huPPCfyXaeahP3dPh/cpTMFlYrLIQzSqGvcE/h3tyNl5emOcFdIilFYhWIJA8QCAfqcTGZZPJTSkSxaXs10bZWuD2lYbbG3LY27jthgtONBuG6zUoAsNJBG5LX2N+7HShmhJcs5Go+n6jFP2R3Lw18eDjAJZXUarkG4LGwFgTzPp9cF/R3C8lWkjEkgPM5Pi4I38Ll/ocDDIvY1KFsALA31Hnc+HoPDErScSLTIVU3dzvbmedlAHqeQ3xlz5VJ1Ho6Wj08tNCU8vDkqS8r5b/AMLNzzidIRZWGrxxxquM446SScjUY01aAbatwLA+p88COTcCVuYHXNqpYed3H3jeGlDyHm1vIYh+LOGKyjieKcFoGtaojBZLAgjWOanbe+3gcZwVXyNM+6TqipWwZolPOKP7sejP8bD930xEcKZ11FbFPKSQDYkkmwHLc322G/dfHOn4dD7rUJv4qw+oOO54Ll7pYT+0w/5cZ3CbOqp6ZJryeghnlOzLULPGF6sgqTY6bhgQOexBHKxB54898X5or18k0Q7Ifu7+d/Lvt7d+NJOHKlRpDAr4LLt8th9MRlTQSJ8S2A7wVP8AXBLc+GiGCGKDb3oLMk4keIl6aTSWABFgb2vYMpG/M29cN83z2eckNLrc9yov1PIYhKXheqlQSR0s7oeTLE5B9CBv7YsngrovmmRGqFamisLpa0r7b/qDzPa8Lc8Z44pw4i/saMuTA+Z19gu6HKy9B1RChoZCp0i17hXBPix1G58cLBdlOTxUyCOFAiDuHMnxJO5PmcLHQjwuTiSacntXBIYWFhYYhY1OFhYAMkYxhYWADIxnCwsACwsLCwALCwsLAAzzDLIpk0SxrIvgwB//AD2wPS9F9Axv1TLf8Mjj+uFhYROOSceItobr0PZde5ikPrNIf+bE3lHCdJTG8FPHGR+cFGr943b64WFhkW2+WTAxgqDseXhhYWAQKZt0XUFQSxh6pzzaEmM/Idn6YrbiHgmOma0c89t9mMZ/u8LCwDR14b4EjqWAknqLeCtGP7vFiZR0Y0FOVYQCR/xzEyn1s3ZB9sZwsAMK1XCwsLAI2wsLCwA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50184" name="Picture 8" descr="http://t1.gstatic.com/images?q=tbn:ANd9GcTzGNQn5cK5eYUJGHKd5iJrTcJyMZILJGUmYHh0Ri7fXiT9kKmv3K_3VZlQyw"/>
          <p:cNvPicPr>
            <a:picLocks noChangeAspect="1" noChangeArrowheads="1"/>
          </p:cNvPicPr>
          <p:nvPr/>
        </p:nvPicPr>
        <p:blipFill>
          <a:blip r:embed="rId5" cstate="print"/>
          <a:srcRect/>
          <a:stretch>
            <a:fillRect/>
          </a:stretch>
        </p:blipFill>
        <p:spPr bwMode="auto">
          <a:xfrm>
            <a:off x="5357818" y="5000636"/>
            <a:ext cx="1609725" cy="1457326"/>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1"/>
          <p:cNvSpPr txBox="1">
            <a:spLocks/>
          </p:cNvSpPr>
          <p:nvPr/>
        </p:nvSpPr>
        <p:spPr>
          <a:xfrm>
            <a:off x="0" y="642918"/>
            <a:ext cx="3428992" cy="571504"/>
          </a:xfrm>
          <a:prstGeom prst="rect">
            <a:avLst/>
          </a:prstGeom>
        </p:spPr>
        <p:txBody>
          <a:bodyPr>
            <a:normAutofit fontScale="92500"/>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2800" kern="0" dirty="0">
                <a:solidFill>
                  <a:sysClr val="windowText" lastClr="000000"/>
                </a:solidFill>
                <a:latin typeface="Arial" pitchFamily="34" charset="0"/>
                <a:cs typeface="Arial" pitchFamily="34" charset="0"/>
              </a:rPr>
              <a:t>Tipos de Magnitudes</a:t>
            </a:r>
            <a:endParaRPr kumimoji="0" lang="es-ES" sz="28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6" name="5 Rectángulo"/>
          <p:cNvSpPr/>
          <p:nvPr/>
        </p:nvSpPr>
        <p:spPr>
          <a:xfrm>
            <a:off x="500034" y="1285860"/>
            <a:ext cx="8143932" cy="3170099"/>
          </a:xfrm>
          <a:prstGeom prst="rect">
            <a:avLst/>
          </a:prstGeom>
        </p:spPr>
        <p:txBody>
          <a:bodyPr wrap="square">
            <a:spAutoFit/>
          </a:bodyPr>
          <a:lstStyle/>
          <a:p>
            <a:r>
              <a:rPr lang="es-ES" sz="2000" b="1" dirty="0">
                <a:latin typeface="Arial" pitchFamily="34" charset="0"/>
                <a:cs typeface="Arial" pitchFamily="34" charset="0"/>
              </a:rPr>
              <a:t>Magnitudes Analógicas</a:t>
            </a:r>
          </a:p>
          <a:p>
            <a:endParaRPr lang="es-ES" sz="2000" b="1" dirty="0">
              <a:latin typeface="Arial" pitchFamily="34" charset="0"/>
              <a:cs typeface="Arial" pitchFamily="34" charset="0"/>
            </a:endParaRPr>
          </a:p>
          <a:p>
            <a:pPr algn="just"/>
            <a:r>
              <a:rPr lang="es-ES" sz="2000" dirty="0">
                <a:latin typeface="Arial" pitchFamily="34" charset="0"/>
                <a:cs typeface="Arial" pitchFamily="34" charset="0"/>
              </a:rPr>
              <a:t>Se dice que un sistema es analógico cuando las magnitudes de la señal se representan mediante variables continuas, esto es análogas (semejantes) a las magnitudes que dan lugar a la generación de esta señal. </a:t>
            </a:r>
          </a:p>
          <a:p>
            <a:pPr algn="just"/>
            <a:r>
              <a:rPr lang="es-ES" sz="2000" dirty="0">
                <a:latin typeface="Arial" pitchFamily="34" charset="0"/>
                <a:cs typeface="Arial" pitchFamily="34" charset="0"/>
              </a:rPr>
              <a:t>Un sistema analógico contiene dispositivos que manipulan cantidades físicas representadas en forma analógica. </a:t>
            </a:r>
          </a:p>
          <a:p>
            <a:pPr algn="just"/>
            <a:r>
              <a:rPr lang="es-ES" sz="2000" dirty="0">
                <a:latin typeface="Arial" pitchFamily="34" charset="0"/>
                <a:cs typeface="Arial" pitchFamily="34" charset="0"/>
              </a:rPr>
              <a:t>En un sistema de este tipo, las cantidades varían sobre un intervalo continuo de valores.</a:t>
            </a:r>
            <a:endParaRPr lang="es-ES" sz="2000" b="1" dirty="0">
              <a:latin typeface="Arial" pitchFamily="34" charset="0"/>
              <a:cs typeface="Arial" pitchFamily="34" charset="0"/>
            </a:endParaRPr>
          </a:p>
        </p:txBody>
      </p:sp>
      <p:sp>
        <p:nvSpPr>
          <p:cNvPr id="48132" name="AutoShape 4" descr="data:image/jpg;base64,/9j/4AAQSkZJRgABAQAAAQABAAD/2wBDAAkGBwgHBgkIBwgKCgkLDRYPDQwMDRsUFRAWIB0iIiAdHx8kKDQsJCYxJx8fLT0tMTU3Ojo6Iys/RD84QzQ5Ojf/2wBDAQoKCg0MDRoPDxo3JR8lNzc3Nzc3Nzc3Nzc3Nzc3Nzc3Nzc3Nzc3Nzc3Nzc3Nzc3Nzc3Nzc3Nzc3Nzc3Nzc3Nzf/wAARCACHAMADASIAAhEBAxEB/8QAHAABAQACAwEBAAAAAAAAAAAAAAUGBwEDBAII/8QAUhAAAQMDAQQDCQcPCgcAAAAAAQACAwQFEQYHEiExQVFhExQiMjZxdIGzM1JydZGhshUWIyY0NUJzoqOxwcPR0hcnN1NUVWKCkpMIJURFY2SD/8QAFwEBAQEBAAAAAAAAAAAAAAAAAAECA//EACMRAQEAAgIBAgcAAAAAAAAAAAABITECEQNBYRIiM0JRccH/2gAMAwEAAhEDEQA/AN4oixDX+vqDRLaIVdNNUS1TzhkZA3WDG84k+ccOnsQZdkLnKwPUmuZ23yz2LS0EFdW3FrZzLI4mOGA8d44OeWT5uvIWc8uKD7RdNPUw1UfdKeWOVmSN6N4cMg4IyOo8F3ICIiAiIgIiICIiAi4ymUHK+Xuaxpc9wa0DJJOAApOpNS2rTNA6tvFUyCP8BucvkPU1vMleWxahtGtrFNJbZ3GKWN0U0eQ2WEkEEOHHB6jyPQgsOr6RsfdHVUAZuNfvGQAbruAdnPI9B6V3slY8ua1wJYcOAOSDz4rG7loyhuELYX1E7A2mgp24axw3Yi4tJa5pBzvHgRjgCMEKtabPDa31ToJJXd8PY53dHbxG5EyMceZ4MHPpygooiICIiAsH2vaVOqNKSilgMlwo8z0waMucfwmDzjo6wFnCINYbFtE1WnbfPc71A6O5VQDGMk4uhhHIHqJPHHYF79teozYdGyw08m5V3A97xFpwWtPF5H+Xh53BbAWsdudlpJNK1t7lD5KunijghDneBGHTN3iG++PLPUggf8Ot/DobhYJnYc13fUA/wnAeB690+srdq17sTslvodFUNxpqZrKyujLqibiXPw9wHPkMDkFsJAREQEREBERAXju81VT2urmoIe71UcL3QxYzvvAO6PlwvYiDGLlNqrv5zLbTUve7ZpCHzOwHMETNwHBzxeX8cfgj1yrnrym0taoKfUFVFU36Rjt2lp8eE7eIaHEeCzoBPLIOMrO3FaUrdNUuqtWTawa4x29l3pqWGPdDm1e7I2N8mehpPAdeCjW8NjWLTLGMlrtQCG4XerZiplkjDmMb/VRg8ox8/M5Wi9p9mqNKa3lfZGS2miqBG+OWCUtYCeZ8HxQHA8OzIX6YBWtNsNpF1oLg1sYdLBazUM4cfscrCfyS4etRJO2dWOC5QU7WXO4QVuI2BkkdOYycDi4+EQc8+GFTWMbNLp9WNDWerc7L+9xE89bmeAforJ1UEREBERAREQFgW28/zb3PPS+H2rVnqwDbn/RzX/jYfaBBS2UMMezyxNIxmm3vlcT+tZasZ2aDGgbB6DH+hZMgImcLjIQcomVK1Be6ex0jaioY+QvdusjjLQXcCScuIAAAJOT2cyARJ2qoscl1bQM74DY53mA4IDQM/ZRFw4++JHqKyIdqLZZtyi81wr6W20clXWzNhgjGXPdnh0DgOJJPDAUuTVNqbM2Fk75JHTCINZGT4RfGznyxmVvHqz1ISW6ePaTdprTpaoFFnv8ArXNoqQDmZJDugjtAyfUuuttUFk0taLXTD7FS1dDGD74iZmT5ycn1rxXMm+bTrZQDLqSx0zq2bqM0ngxg9oGSFkOqR/y6DsrqU/n2KXTXjzyiuOSg10MdTqltNMN6Ka1TMeOtpkYD8xV4cuKiz+WdKD022b2karPFhGwuaShhv2malxMtrrnboPvTw/Swn1raa1NUn619uUUxG5SagpQwu6O68B8u8xv+tbYHLgiOUREBERAREQFr7boCdnVbjGO7Q5ycfhhbBWv9ubHu2d1pY4AMmhc7Jxkb44dvEhBd2cjd0HYAf7BCfyQsjWPbP8DQ1g+L4PoBZBlBC1HeKm3VVBTUlOJH1Lzkua4ggFo3G7o8c72QTgANcTyXhrtRXWGhFTT2xzwX1LSDG9xbuSiOMkNGfCB3yAOQOFlZAPQvFdrlSWmhkrK6XucLMDgCS4ngGtA4lxPAAcSUWWPikryy30ct1MNJUztY10b5AAJCPFGeZ58OKh3bVNgqJ+9qelkvtXTSB4hoaXvjuTxyJf4jSPhZWv8AWuj9R6ouFmqKt4pKGoqixtHU1L5ZIA7Lsu5tyWtI3W+LwHHiVuWjpKeipmU1JBHBBGMMijYGtaOwBQ1lpqj2syfXZXU82myy2QhwljZBmpgLXZe5+OBG+SSMcyOOeezI9W2mqsNReLdUNq4YGZe1p3XNPU4HxePSeQ4rmzU0Eepb/LHDGyR74N57WAOd9j6T0qFqfQ1QK1t70bVC2XaMEOi5QVDc5LXNxgZOejHZ0i4Lizt2XfVNnr7YG11ulmiID3RSuDQHBsTgM55EzMGeWM8xz9F/vNh03ZTdKq3EPMRqI4e9jvF7nB26XYIYd/B4kYI4clgWnNqOqLnqeai+t+KsEUTmy0tFgOD2kAv33E8M8MHhjHNZ3VWC4apj3tWsjgt7RvMtNPKXBzuh00gxvEdDW8BzJKnTXxTUSNi9yF+p7/fJoXMrKy4ZlcTloaGjcY09TQcLMtUfe2In+2UvtmLz6EttFbdKW6Ghpo4GPgZK8MHjPc0Zcesld2rPvQD72qpj+fjS6XxzrySe6wOIUeoH230R/wDQnH5cSsBSakY1XQOyPCopxj/PEjPDbGNsWm571ppldbg76pWuTviAsHhEDxgO3gHDtb2qxoHVtNq3T8FbC5gq2tDauAHjHJ08Oo8werzFZKVhcmzSyDVMN/on1VDMyQSyQU0m7FK4HOSOgZ5gHB6lWWbIg5IgIiICIiAsG21MD9nF2Jz4HcnDH4xo/Ws5WD7aTjZreO0RD86xBR0tLPR7OrTJTwOnnitMTmQt4GRwiBDfWVPfedWGmp921tZNNFE0u7gXNjkdJJvOLd4HG4xh3SRul4yeBV3RgH1n2P4up/ZtVhwGEWVjkV3rLZFc6/VM1FQ2+OYNpnB3HdyQC45Oc+DgYB58OWfJp4fXTcGakqsmgjJFop3cg3kZ3D37uIHvW9pKxLbXa3XUR0FvqKl9WyOS41EclQ8wRwRMIzucgSTgYHPK2LpGzM0/pu32pj+6CmhDS8DG848XHHaSSoUvzAamzAnGLgD8kUirjlhRtQHFbYx13DH5mVWAqXUR7UftgvfwoPZqw4ZCi2nyjvnwoPZq2Ui8tsd0rR00FVfJIIIo3vuUm+5jAC7wWHifWflV+X3J/wAEqPpv3e8/GUn0GKxL7k/4JQ5bTtKeTNq9Ei+iF16t+8x9Ip/bxr70n5MWr0SL6IXVrH7yO4/9TTe3jUum+H1Z+/6tKNW+Vlr9DqvpQqwFHrfKy0+iVX0oUc+NysrlcBcqoIiICIiAiIgLBttn9Gl3/wDj7VizlYJtv/o0u3nh9qxBkejfJGyfF9P7NqqTSsiifJI9rGMBc5zjgNA4klTNIeSll9Ag9m1QtrD652kJaK2MqHVFfPHSfYGFzg158LzDdBBPagl0Ykumk9WapnDg660c4pGu5x0scbhGOze8J5+EtiQe4xj/AAj9Ch6ipIqLQ9zo6Zm5BBbJo429TRE4D5grlMd6nid1sB+ZBJ1A3NbYj1XD9jKrKkX/AO67H8YfsZVXCLdRDtLs6mvrervf2ZVw8lEtjd3VF6PvmUx/JeP1K2RwQu0TTZzUXr4yf9CNWJfc3/BKk6eaG1V6A/vFx+WONV5fc3eYoXaZpLjpe0+hxfRC6NafeF/pNN7eNd2j/JW0ehxfRC6NbHGnpT1TU/to0al+fv3XOkqLXn7brP20lX+mFWhzKiXHyus3o1X+xRmLi5REQREQEREBERAWB7bz/NrdfhQ+1as8WBbcTjZrdO18PtWoMm0h5KWb0CD2bVWwFG0hKwaWsjC9oebdA4Nzxx3NvHHUrSCVqhgfpq7Mx41FMPzbl7be7eoad3XE0/MF5tRDNguXokv0Cu+1nNspD1wM+iEPR4NQfdVk+MR7KVWFE1OSKixEf3mz2citjki+iJbj9tV4b/4KU/NJ+5XFCoOGr7wOukpD88w/UriJUewfdl7+MD7KJVpPc3eYqTYPuy9jquJ9jEq0niO8yCVo3yTs/ocX0QujXPk5P+Og9tGu7RnklZ/Q4vohdGuvJuf8dB7aNGvuXwodx8rbN6PV/slcChXPhq2ydsFUPmjRleRcBcoCIiAiIgIiIC13t5qY4dndVHIcGeeGNnn3t79DStiLz1tFS18BgraaGphJBMc0Ye3I5cCg11pjafo2l09aoKu6tjqoKKKKRpp5DuuaxoIzu9YVj+VfRP8AfjP9mT+FZOyz21rQ1tvpAByAgZw+Zc/Uq3f2Cl/2G/uQYVetqWjZrPXRw3hskj6eRrI2wvy4lpAAyMLstu1HRkFvpYZb3GHshYxwEMhwQ0A/grMvqZQt8WhpvVC39yhsrqmgBguun5JHNyG1FvpxLFIPg+Mw9YIx2lFmcMb1BtM0hVSWo093a8QXCOWTEMg3WBrgT4vaFVG1jRI/723/AGJP4VkFmmnrjNJU2g0MAwIBPu91eOkuaMho5YGc884VTuUf9Wz/AEhC/hrWm2naRi1NcKp11Pe89HTMZIKeTi5jpt4Y3c8ntPrVUbWdFnldXnzUk38KzXubM53G/IvrdHUiNaWfabpanqrq+etnaKiuMkW7SSu3mdzjbng3hxaVTk2p6XMb+4zVszg0kNZQTeF691ZxhMdp+VBrnTO0WxUWnbbSztuPd4aaNkjWW+ZwDg0ZGd3iurVmv7XcbM+loqW6SSvmhOHW+VuGtka4nxeoLZeO0pjtKL3nthf8pVo4Yt98dnqtcv7lMuOt4Zb/AGyshsOo5IaaKdr921SZJeGYxnHvStj486YRGEfyjxfg6V1YR8Vn+JeK87TKyCgkktejtQyVAxgVVC6OMDpJLST8y2Kvl7Q4EOGQRgg9KDR1Jt7qixpqbBA85DS2GqIcT1hpaeC2bojVkmq6KapfZq+2iMgNNU3DZc+8PDOMceHSFUt1itNseX262UdK9xy50MLWk+sBeTVVqu10pYYrLfZLRI1+ZJGQNl3x0Djy49RQUpbnQw1sdFLWUzKqXjHA6Voe/wAzc5K9a/OWzqhrNX7UH3CuuU1V9TX93NRIwb0oY4NYMchnn2L9GAjoQchERAREQEREBSNVWx11sVZSw7/fBieYNyZ0f2TdO7ktI4ZxwPDrREWbeq0UENsoY6Wma5rGjOHSOecnieLiTzz0r2oiIIiICIiAiIgIiICIiAuCMoiDCLjsr0xWXCWuhiqqGaXPdO8qh0TXZ58Oj1YCyXT1jo9PW1lvt/du4MJcO6yukdknJ4lE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48134" name="Picture 6" descr="http://4.bp.blogspot.com/_Aq4KhwsdOhU/TUY4Az5kTaI/AAAAAAAAAVE/QLNns_z0WeY/s320/dig.jpg"/>
          <p:cNvPicPr>
            <a:picLocks noChangeAspect="1" noChangeArrowheads="1"/>
          </p:cNvPicPr>
          <p:nvPr/>
        </p:nvPicPr>
        <p:blipFill>
          <a:blip r:embed="rId3" cstate="print"/>
          <a:srcRect/>
          <a:stretch>
            <a:fillRect/>
          </a:stretch>
        </p:blipFill>
        <p:spPr bwMode="auto">
          <a:xfrm>
            <a:off x="1357290" y="4572008"/>
            <a:ext cx="2052635" cy="1671315"/>
          </a:xfrm>
          <a:prstGeom prst="rect">
            <a:avLst/>
          </a:prstGeom>
          <a:noFill/>
        </p:spPr>
      </p:pic>
      <p:pic>
        <p:nvPicPr>
          <p:cNvPr id="48136" name="Picture 8" descr="http://2.bp.blogspot.com/_lp56MwxRPNo/SfszimgSKmI/AAAAAAAAAZA/rVJ6TqqqdRo/s400/Dibujo.bmp"/>
          <p:cNvPicPr>
            <a:picLocks noChangeAspect="1" noChangeArrowheads="1"/>
          </p:cNvPicPr>
          <p:nvPr/>
        </p:nvPicPr>
        <p:blipFill>
          <a:blip r:embed="rId4" cstate="print"/>
          <a:srcRect/>
          <a:stretch>
            <a:fillRect/>
          </a:stretch>
        </p:blipFill>
        <p:spPr bwMode="auto">
          <a:xfrm>
            <a:off x="4214810" y="4441492"/>
            <a:ext cx="2786082" cy="1840243"/>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1"/>
          <p:cNvSpPr txBox="1">
            <a:spLocks/>
          </p:cNvSpPr>
          <p:nvPr/>
        </p:nvSpPr>
        <p:spPr>
          <a:xfrm>
            <a:off x="0" y="642918"/>
            <a:ext cx="3428992" cy="571504"/>
          </a:xfrm>
          <a:prstGeom prst="rect">
            <a:avLst/>
          </a:prstGeom>
        </p:spPr>
        <p:txBody>
          <a:bodyPr>
            <a:normAutofit fontScale="92500"/>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2800" kern="0" dirty="0">
                <a:solidFill>
                  <a:sysClr val="windowText" lastClr="000000"/>
                </a:solidFill>
                <a:latin typeface="Arial" pitchFamily="34" charset="0"/>
                <a:cs typeface="Arial" pitchFamily="34" charset="0"/>
              </a:rPr>
              <a:t>Tipos de Magnitudes</a:t>
            </a:r>
            <a:endParaRPr kumimoji="0" lang="es-ES" sz="28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6" name="5 Rectángulo"/>
          <p:cNvSpPr/>
          <p:nvPr/>
        </p:nvSpPr>
        <p:spPr>
          <a:xfrm>
            <a:off x="500034" y="1285860"/>
            <a:ext cx="8143932" cy="2246769"/>
          </a:xfrm>
          <a:prstGeom prst="rect">
            <a:avLst/>
          </a:prstGeom>
        </p:spPr>
        <p:txBody>
          <a:bodyPr wrap="square">
            <a:spAutoFit/>
          </a:bodyPr>
          <a:lstStyle/>
          <a:p>
            <a:r>
              <a:rPr lang="es-ES" sz="2000" b="1" dirty="0">
                <a:latin typeface="Arial" pitchFamily="34" charset="0"/>
                <a:cs typeface="Arial" pitchFamily="34" charset="0"/>
              </a:rPr>
              <a:t>Magnitudes Digitales</a:t>
            </a:r>
          </a:p>
          <a:p>
            <a:endParaRPr lang="es-ES" sz="2000" b="1" dirty="0">
              <a:latin typeface="Arial" pitchFamily="34" charset="0"/>
              <a:cs typeface="Arial" pitchFamily="34" charset="0"/>
            </a:endParaRPr>
          </a:p>
          <a:p>
            <a:r>
              <a:rPr lang="es-ES" sz="2000" dirty="0">
                <a:latin typeface="Arial" pitchFamily="34" charset="0"/>
                <a:cs typeface="Arial" pitchFamily="34" charset="0"/>
              </a:rPr>
              <a:t>Es aquélla que sólo puede tomar un valor dentro de un conjunto finito de valores </a:t>
            </a:r>
            <a:r>
              <a:rPr lang="es-ES" sz="2000" dirty="0" err="1">
                <a:latin typeface="Arial" pitchFamily="34" charset="0"/>
                <a:cs typeface="Arial" pitchFamily="34" charset="0"/>
              </a:rPr>
              <a:t>prestablecidos</a:t>
            </a:r>
            <a:r>
              <a:rPr lang="es-ES" sz="2000" dirty="0">
                <a:latin typeface="Arial" pitchFamily="34" charset="0"/>
                <a:cs typeface="Arial" pitchFamily="34" charset="0"/>
              </a:rPr>
              <a:t>. </a:t>
            </a:r>
          </a:p>
          <a:p>
            <a:r>
              <a:rPr lang="es-ES" sz="2000" dirty="0">
                <a:latin typeface="Arial" pitchFamily="34" charset="0"/>
                <a:cs typeface="Arial" pitchFamily="34" charset="0"/>
              </a:rPr>
              <a:t>Por ejemplo:</a:t>
            </a:r>
          </a:p>
          <a:p>
            <a:r>
              <a:rPr lang="es-ES" sz="2000" dirty="0">
                <a:latin typeface="Arial" pitchFamily="34" charset="0"/>
                <a:cs typeface="Arial" pitchFamily="34" charset="0"/>
              </a:rPr>
              <a:t> El grupo al que pertenece un alumno de 1º: 1º A, 1º B, 1º C, 1º D. </a:t>
            </a:r>
          </a:p>
          <a:p>
            <a:r>
              <a:rPr lang="es-ES" sz="2000" dirty="0">
                <a:latin typeface="Arial" pitchFamily="34" charset="0"/>
                <a:cs typeface="Arial" pitchFamily="34" charset="0"/>
              </a:rPr>
              <a:t> El día de la semana (LUNES, MARTES, …) </a:t>
            </a:r>
          </a:p>
        </p:txBody>
      </p:sp>
      <p:sp>
        <p:nvSpPr>
          <p:cNvPr id="48132" name="AutoShape 4" descr="data:image/jpg;base64,/9j/4AAQSkZJRgABAQAAAQABAAD/2wBDAAkGBwgHBgkIBwgKCgkLDRYPDQwMDRsUFRAWIB0iIiAdHx8kKDQsJCYxJx8fLT0tMTU3Ojo6Iys/RD84QzQ5Ojf/2wBDAQoKCg0MDRoPDxo3JR8lNzc3Nzc3Nzc3Nzc3Nzc3Nzc3Nzc3Nzc3Nzc3Nzc3Nzc3Nzc3Nzc3Nzc3Nzc3Nzc3Nzf/wAARCACHAMADASIAAhEBAxEB/8QAHAABAQACAwEBAAAAAAAAAAAAAAUGBwEDBAII/8QAUhAAAQMDAQQDCQcPCgcAAAAAAQACAwQFEQYHEiExQVFhExQiMjZxdIGzM1JydZGhshUWIyY0NUJzoqOxwcPR0hcnN1NUVWKCkpMIJURFY2SD/8QAFwEBAQEBAAAAAAAAAAAAAAAAAAECA//EACMRAQEAAgIBAgcAAAAAAAAAAAABITECEQNBYRIiM0JRccH/2gAMAwEAAhEDEQA/AN4oixDX+vqDRLaIVdNNUS1TzhkZA3WDG84k+ccOnsQZdkLnKwPUmuZ23yz2LS0EFdW3FrZzLI4mOGA8d44OeWT5uvIWc8uKD7RdNPUw1UfdKeWOVmSN6N4cMg4IyOo8F3ICIiAiIgIiICIiAi4ymUHK+Xuaxpc9wa0DJJOAApOpNS2rTNA6tvFUyCP8BucvkPU1vMleWxahtGtrFNJbZ3GKWN0U0eQ2WEkEEOHHB6jyPQgsOr6RsfdHVUAZuNfvGQAbruAdnPI9B6V3slY8ua1wJYcOAOSDz4rG7loyhuELYX1E7A2mgp24axw3Yi4tJa5pBzvHgRjgCMEKtabPDa31ToJJXd8PY53dHbxG5EyMceZ4MHPpygooiICIiAsH2vaVOqNKSilgMlwo8z0waMucfwmDzjo6wFnCINYbFtE1WnbfPc71A6O5VQDGMk4uhhHIHqJPHHYF79teozYdGyw08m5V3A97xFpwWtPF5H+Xh53BbAWsdudlpJNK1t7lD5KunijghDneBGHTN3iG++PLPUggf8Ot/DobhYJnYc13fUA/wnAeB690+srdq17sTslvodFUNxpqZrKyujLqibiXPw9wHPkMDkFsJAREQEREBERAXju81VT2urmoIe71UcL3QxYzvvAO6PlwvYiDGLlNqrv5zLbTUve7ZpCHzOwHMETNwHBzxeX8cfgj1yrnrym0taoKfUFVFU36Rjt2lp8eE7eIaHEeCzoBPLIOMrO3FaUrdNUuqtWTawa4x29l3pqWGPdDm1e7I2N8mehpPAdeCjW8NjWLTLGMlrtQCG4XerZiplkjDmMb/VRg8ox8/M5Wi9p9mqNKa3lfZGS2miqBG+OWCUtYCeZ8HxQHA8OzIX6YBWtNsNpF1oLg1sYdLBazUM4cfscrCfyS4etRJO2dWOC5QU7WXO4QVuI2BkkdOYycDi4+EQc8+GFTWMbNLp9WNDWerc7L+9xE89bmeAforJ1UEREBERAREQFgW28/zb3PPS+H2rVnqwDbn/RzX/jYfaBBS2UMMezyxNIxmm3vlcT+tZasZ2aDGgbB6DH+hZMgImcLjIQcomVK1Be6ex0jaioY+QvdusjjLQXcCScuIAAAJOT2cyARJ2qoscl1bQM74DY53mA4IDQM/ZRFw4++JHqKyIdqLZZtyi81wr6W20clXWzNhgjGXPdnh0DgOJJPDAUuTVNqbM2Fk75JHTCINZGT4RfGznyxmVvHqz1ISW6ePaTdprTpaoFFnv8ArXNoqQDmZJDugjtAyfUuuttUFk0taLXTD7FS1dDGD74iZmT5ycn1rxXMm+bTrZQDLqSx0zq2bqM0ngxg9oGSFkOqR/y6DsrqU/n2KXTXjzyiuOSg10MdTqltNMN6Ka1TMeOtpkYD8xV4cuKiz+WdKD022b2karPFhGwuaShhv2malxMtrrnboPvTw/Swn1raa1NUn619uUUxG5SagpQwu6O68B8u8xv+tbYHLgiOUREBERAREQFr7boCdnVbjGO7Q5ycfhhbBWv9ubHu2d1pY4AMmhc7Jxkb44dvEhBd2cjd0HYAf7BCfyQsjWPbP8DQ1g+L4PoBZBlBC1HeKm3VVBTUlOJH1Lzkua4ggFo3G7o8c72QTgANcTyXhrtRXWGhFTT2xzwX1LSDG9xbuSiOMkNGfCB3yAOQOFlZAPQvFdrlSWmhkrK6XucLMDgCS4ngGtA4lxPAAcSUWWPikryy30ct1MNJUztY10b5AAJCPFGeZ58OKh3bVNgqJ+9qelkvtXTSB4hoaXvjuTxyJf4jSPhZWv8AWuj9R6ouFmqKt4pKGoqixtHU1L5ZIA7Lsu5tyWtI3W+LwHHiVuWjpKeipmU1JBHBBGMMijYGtaOwBQ1lpqj2syfXZXU82myy2QhwljZBmpgLXZe5+OBG+SSMcyOOeezI9W2mqsNReLdUNq4YGZe1p3XNPU4HxePSeQ4rmzU0Eepb/LHDGyR74N57WAOd9j6T0qFqfQ1QK1t70bVC2XaMEOi5QVDc5LXNxgZOejHZ0i4Lizt2XfVNnr7YG11ulmiID3RSuDQHBsTgM55EzMGeWM8xz9F/vNh03ZTdKq3EPMRqI4e9jvF7nB26XYIYd/B4kYI4clgWnNqOqLnqeai+t+KsEUTmy0tFgOD2kAv33E8M8MHhjHNZ3VWC4apj3tWsjgt7RvMtNPKXBzuh00gxvEdDW8BzJKnTXxTUSNi9yF+p7/fJoXMrKy4ZlcTloaGjcY09TQcLMtUfe2In+2UvtmLz6EttFbdKW6Ghpo4GPgZK8MHjPc0Zcesld2rPvQD72qpj+fjS6XxzrySe6wOIUeoH230R/wDQnH5cSsBSakY1XQOyPCopxj/PEjPDbGNsWm571ppldbg76pWuTviAsHhEDxgO3gHDtb2qxoHVtNq3T8FbC5gq2tDauAHjHJ08Oo8werzFZKVhcmzSyDVMN/on1VDMyQSyQU0m7FK4HOSOgZ5gHB6lWWbIg5IgIiICIiAsG21MD9nF2Jz4HcnDH4xo/Ws5WD7aTjZreO0RD86xBR0tLPR7OrTJTwOnnitMTmQt4GRwiBDfWVPfedWGmp921tZNNFE0u7gXNjkdJJvOLd4HG4xh3SRul4yeBV3RgH1n2P4up/ZtVhwGEWVjkV3rLZFc6/VM1FQ2+OYNpnB3HdyQC45Oc+DgYB58OWfJp4fXTcGakqsmgjJFop3cg3kZ3D37uIHvW9pKxLbXa3XUR0FvqKl9WyOS41EclQ8wRwRMIzucgSTgYHPK2LpGzM0/pu32pj+6CmhDS8DG848XHHaSSoUvzAamzAnGLgD8kUirjlhRtQHFbYx13DH5mVWAqXUR7UftgvfwoPZqw4ZCi2nyjvnwoPZq2Ui8tsd0rR00FVfJIIIo3vuUm+5jAC7wWHifWflV+X3J/wAEqPpv3e8/GUn0GKxL7k/4JQ5bTtKeTNq9Ei+iF16t+8x9Ip/bxr70n5MWr0SL6IXVrH7yO4/9TTe3jUum+H1Z+/6tKNW+Vlr9DqvpQqwFHrfKy0+iVX0oUc+NysrlcBcqoIiICIiAiIgLBttn9Gl3/wDj7VizlYJtv/o0u3nh9qxBkejfJGyfF9P7NqqTSsiifJI9rGMBc5zjgNA4klTNIeSll9Ag9m1QtrD652kJaK2MqHVFfPHSfYGFzg158LzDdBBPagl0Ykumk9WapnDg660c4pGu5x0scbhGOze8J5+EtiQe4xj/AAj9Ch6ipIqLQ9zo6Zm5BBbJo429TRE4D5grlMd6nid1sB+ZBJ1A3NbYj1XD9jKrKkX/AO67H8YfsZVXCLdRDtLs6mvrervf2ZVw8lEtjd3VF6PvmUx/JeP1K2RwQu0TTZzUXr4yf9CNWJfc3/BKk6eaG1V6A/vFx+WONV5fc3eYoXaZpLjpe0+hxfRC6NafeF/pNN7eNd2j/JW0ehxfRC6NbHGnpT1TU/to0al+fv3XOkqLXn7brP20lX+mFWhzKiXHyus3o1X+xRmLi5REQREQEREBERAWB7bz/NrdfhQ+1as8WBbcTjZrdO18PtWoMm0h5KWb0CD2bVWwFG0hKwaWsjC9oebdA4Nzxx3NvHHUrSCVqhgfpq7Mx41FMPzbl7be7eoad3XE0/MF5tRDNguXokv0Cu+1nNspD1wM+iEPR4NQfdVk+MR7KVWFE1OSKixEf3mz2citjki+iJbj9tV4b/4KU/NJ+5XFCoOGr7wOukpD88w/UriJUewfdl7+MD7KJVpPc3eYqTYPuy9jquJ9jEq0niO8yCVo3yTs/ocX0QujXPk5P+Og9tGu7RnklZ/Q4vohdGuvJuf8dB7aNGvuXwodx8rbN6PV/slcChXPhq2ydsFUPmjRleRcBcoCIiAiIgIiIC13t5qY4dndVHIcGeeGNnn3t79DStiLz1tFS18BgraaGphJBMc0Ye3I5cCg11pjafo2l09aoKu6tjqoKKKKRpp5DuuaxoIzu9YVj+VfRP8AfjP9mT+FZOyz21rQ1tvpAByAgZw+Zc/Uq3f2Cl/2G/uQYVetqWjZrPXRw3hskj6eRrI2wvy4lpAAyMLstu1HRkFvpYZb3GHshYxwEMhwQ0A/grMvqZQt8WhpvVC39yhsrqmgBguun5JHNyG1FvpxLFIPg+Mw9YIx2lFmcMb1BtM0hVSWo093a8QXCOWTEMg3WBrgT4vaFVG1jRI/723/AGJP4VkFmmnrjNJU2g0MAwIBPu91eOkuaMho5YGc884VTuUf9Wz/AEhC/hrWm2naRi1NcKp11Pe89HTMZIKeTi5jpt4Y3c8ntPrVUbWdFnldXnzUk38KzXubM53G/IvrdHUiNaWfabpanqrq+etnaKiuMkW7SSu3mdzjbng3hxaVTk2p6XMb+4zVszg0kNZQTeF691ZxhMdp+VBrnTO0WxUWnbbSztuPd4aaNkjWW+ZwDg0ZGd3iurVmv7XcbM+loqW6SSvmhOHW+VuGtka4nxeoLZeO0pjtKL3nthf8pVo4Yt98dnqtcv7lMuOt4Zb/AGyshsOo5IaaKdr921SZJeGYxnHvStj486YRGEfyjxfg6V1YR8Vn+JeK87TKyCgkktejtQyVAxgVVC6OMDpJLST8y2Kvl7Q4EOGQRgg9KDR1Jt7qixpqbBA85DS2GqIcT1hpaeC2bojVkmq6KapfZq+2iMgNNU3DZc+8PDOMceHSFUt1itNseX262UdK9xy50MLWk+sBeTVVqu10pYYrLfZLRI1+ZJGQNl3x0Djy49RQUpbnQw1sdFLWUzKqXjHA6Voe/wAzc5K9a/OWzqhrNX7UH3CuuU1V9TX93NRIwb0oY4NYMchnn2L9GAjoQchERAREQEREBSNVWx11sVZSw7/fBieYNyZ0f2TdO7ktI4ZxwPDrREWbeq0UENsoY6Wma5rGjOHSOecnieLiTzz0r2oiIIiICIiAiIgIiICIiAuCMoiDCLjsr0xWXCWuhiqqGaXPdO8qh0TXZ58Oj1YCyXT1jo9PW1lvt/du4MJcO6yukdknJ4lE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58370" name="Picture 2" descr="http://t0.gstatic.com/images?q=tbn:ANd9GcTmDBAnwnIVr-_2rVVHzs5bOLrm-dD6mUbZ7tnO3UMz-AuQrBVg"/>
          <p:cNvPicPr>
            <a:picLocks noChangeAspect="1" noChangeArrowheads="1"/>
          </p:cNvPicPr>
          <p:nvPr/>
        </p:nvPicPr>
        <p:blipFill>
          <a:blip r:embed="rId3" cstate="print"/>
          <a:srcRect/>
          <a:stretch>
            <a:fillRect/>
          </a:stretch>
        </p:blipFill>
        <p:spPr bwMode="auto">
          <a:xfrm>
            <a:off x="642910" y="3857628"/>
            <a:ext cx="3381164" cy="1785950"/>
          </a:xfrm>
          <a:prstGeom prst="rect">
            <a:avLst/>
          </a:prstGeom>
          <a:noFill/>
        </p:spPr>
      </p:pic>
      <p:pic>
        <p:nvPicPr>
          <p:cNvPr id="58372" name="Picture 4" descr="http://t0.gstatic.com/images?q=tbn:ANd9GcSlcRS8u1sbfRoNELfPyirX52RwlesaWDw4IdEA5AQa8u9JAXQ"/>
          <p:cNvPicPr>
            <a:picLocks noChangeAspect="1" noChangeArrowheads="1"/>
          </p:cNvPicPr>
          <p:nvPr/>
        </p:nvPicPr>
        <p:blipFill>
          <a:blip r:embed="rId4" cstate="print"/>
          <a:srcRect/>
          <a:stretch>
            <a:fillRect/>
          </a:stretch>
        </p:blipFill>
        <p:spPr bwMode="auto">
          <a:xfrm>
            <a:off x="4500562" y="3857627"/>
            <a:ext cx="3429024" cy="1855047"/>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2164375" cy="307777"/>
          </a:xfrm>
          <a:prstGeom prst="rect">
            <a:avLst/>
          </a:prstGeom>
          <a:noFill/>
        </p:spPr>
        <p:txBody>
          <a:bodyPr wrap="square" rtlCol="0">
            <a:spAutoFit/>
          </a:bodyPr>
          <a:lstStyle/>
          <a:p>
            <a:r>
              <a:rPr lang="es-ES" sz="1400" dirty="0">
                <a:latin typeface="Arial" pitchFamily="34" charset="0"/>
                <a:cs typeface="Arial" pitchFamily="34" charset="0"/>
              </a:rPr>
              <a:t>Conceptos introductorios</a:t>
            </a:r>
            <a:endParaRPr lang="es-ES" dirty="0"/>
          </a:p>
        </p:txBody>
      </p:sp>
      <p:sp>
        <p:nvSpPr>
          <p:cNvPr id="5" name="Subtitle 1"/>
          <p:cNvSpPr txBox="1">
            <a:spLocks/>
          </p:cNvSpPr>
          <p:nvPr/>
        </p:nvSpPr>
        <p:spPr>
          <a:xfrm>
            <a:off x="0" y="642918"/>
            <a:ext cx="3428992" cy="571504"/>
          </a:xfrm>
          <a:prstGeom prst="rect">
            <a:avLst/>
          </a:prstGeom>
        </p:spPr>
        <p:txBody>
          <a:bodyPr>
            <a:normAutofit fontScale="92500"/>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2800" kern="0" dirty="0">
                <a:solidFill>
                  <a:sysClr val="windowText" lastClr="000000"/>
                </a:solidFill>
                <a:latin typeface="Arial" pitchFamily="34" charset="0"/>
                <a:cs typeface="Arial" pitchFamily="34" charset="0"/>
              </a:rPr>
              <a:t>Tipos de Magnitudes</a:t>
            </a:r>
            <a:endParaRPr kumimoji="0" lang="es-ES" sz="28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6" name="5 Rectángulo"/>
          <p:cNvSpPr/>
          <p:nvPr/>
        </p:nvSpPr>
        <p:spPr>
          <a:xfrm>
            <a:off x="500034" y="1285860"/>
            <a:ext cx="8143932" cy="2246769"/>
          </a:xfrm>
          <a:prstGeom prst="rect">
            <a:avLst/>
          </a:prstGeom>
        </p:spPr>
        <p:txBody>
          <a:bodyPr wrap="square">
            <a:spAutoFit/>
          </a:bodyPr>
          <a:lstStyle/>
          <a:p>
            <a:r>
              <a:rPr lang="es-ES" sz="2000" b="1" dirty="0">
                <a:latin typeface="Arial" pitchFamily="34" charset="0"/>
                <a:cs typeface="Arial" pitchFamily="34" charset="0"/>
              </a:rPr>
              <a:t>Magnitudes Digitales Binarias</a:t>
            </a:r>
          </a:p>
          <a:p>
            <a:endParaRPr lang="es-ES" sz="2000" b="1" dirty="0">
              <a:latin typeface="Arial" pitchFamily="34" charset="0"/>
              <a:cs typeface="Arial" pitchFamily="34" charset="0"/>
            </a:endParaRPr>
          </a:p>
          <a:p>
            <a:r>
              <a:rPr lang="es-ES" sz="2000" dirty="0">
                <a:latin typeface="Arial" pitchFamily="34" charset="0"/>
                <a:cs typeface="Arial" pitchFamily="34" charset="0"/>
              </a:rPr>
              <a:t>Magnitud digital binaria es aquélla que sólo puede tomar un valor dentro de un conjunto de 2 </a:t>
            </a:r>
          </a:p>
          <a:p>
            <a:r>
              <a:rPr lang="es-ES" sz="2000" dirty="0">
                <a:latin typeface="Arial" pitchFamily="34" charset="0"/>
                <a:cs typeface="Arial" pitchFamily="34" charset="0"/>
              </a:rPr>
              <a:t>valores posibles. </a:t>
            </a:r>
          </a:p>
          <a:p>
            <a:r>
              <a:rPr lang="es-ES" sz="2000" dirty="0">
                <a:latin typeface="Arial" pitchFamily="34" charset="0"/>
                <a:cs typeface="Arial" pitchFamily="34" charset="0"/>
              </a:rPr>
              <a:t> Por Ejemplo: cualquier pregunta cuya respuesta sea: SI,N</a:t>
            </a:r>
          </a:p>
          <a:p>
            <a:endParaRPr lang="es-ES" sz="2000" dirty="0">
              <a:latin typeface="Arial" pitchFamily="34" charset="0"/>
              <a:cs typeface="Arial" pitchFamily="34" charset="0"/>
            </a:endParaRPr>
          </a:p>
        </p:txBody>
      </p:sp>
      <p:sp>
        <p:nvSpPr>
          <p:cNvPr id="48132" name="AutoShape 4" descr="data:image/jpg;base64,/9j/4AAQSkZJRgABAQAAAQABAAD/2wBDAAkGBwgHBgkIBwgKCgkLDRYPDQwMDRsUFRAWIB0iIiAdHx8kKDQsJCYxJx8fLT0tMTU3Ojo6Iys/RD84QzQ5Ojf/2wBDAQoKCg0MDRoPDxo3JR8lNzc3Nzc3Nzc3Nzc3Nzc3Nzc3Nzc3Nzc3Nzc3Nzc3Nzc3Nzc3Nzc3Nzc3Nzc3Nzc3Nzf/wAARCACHAMADASIAAhEBAxEB/8QAHAABAQACAwEBAAAAAAAAAAAAAAUGBwEDBAII/8QAUhAAAQMDAQQDCQcPCgcAAAAAAQACAwQFEQYHEiExQVFhExQiMjZxdIGzM1JydZGhshUWIyY0NUJzoqOxwcPR0hcnN1NUVWKCkpMIJURFY2SD/8QAFwEBAQEBAAAAAAAAAAAAAAAAAAECA//EACMRAQEAAgIBAgcAAAAAAAAAAAABITECEQNBYRIiM0JRccH/2gAMAwEAAhEDEQA/AN4oixDX+vqDRLaIVdNNUS1TzhkZA3WDG84k+ccOnsQZdkLnKwPUmuZ23yz2LS0EFdW3FrZzLI4mOGA8d44OeWT5uvIWc8uKD7RdNPUw1UfdKeWOVmSN6N4cMg4IyOo8F3ICIiAiIgIiICIiAi4ymUHK+Xuaxpc9wa0DJJOAApOpNS2rTNA6tvFUyCP8BucvkPU1vMleWxahtGtrFNJbZ3GKWN0U0eQ2WEkEEOHHB6jyPQgsOr6RsfdHVUAZuNfvGQAbruAdnPI9B6V3slY8ua1wJYcOAOSDz4rG7loyhuELYX1E7A2mgp24axw3Yi4tJa5pBzvHgRjgCMEKtabPDa31ToJJXd8PY53dHbxG5EyMceZ4MHPpygooiICIiAsH2vaVOqNKSilgMlwo8z0waMucfwmDzjo6wFnCINYbFtE1WnbfPc71A6O5VQDGMk4uhhHIHqJPHHYF79teozYdGyw08m5V3A97xFpwWtPF5H+Xh53BbAWsdudlpJNK1t7lD5KunijghDneBGHTN3iG++PLPUggf8Ot/DobhYJnYc13fUA/wnAeB690+srdq17sTslvodFUNxpqZrKyujLqibiXPw9wHPkMDkFsJAREQEREBERAXju81VT2urmoIe71UcL3QxYzvvAO6PlwvYiDGLlNqrv5zLbTUve7ZpCHzOwHMETNwHBzxeX8cfgj1yrnrym0taoKfUFVFU36Rjt2lp8eE7eIaHEeCzoBPLIOMrO3FaUrdNUuqtWTawa4x29l3pqWGPdDm1e7I2N8mehpPAdeCjW8NjWLTLGMlrtQCG4XerZiplkjDmMb/VRg8ox8/M5Wi9p9mqNKa3lfZGS2miqBG+OWCUtYCeZ8HxQHA8OzIX6YBWtNsNpF1oLg1sYdLBazUM4cfscrCfyS4etRJO2dWOC5QU7WXO4QVuI2BkkdOYycDi4+EQc8+GFTWMbNLp9WNDWerc7L+9xE89bmeAforJ1UEREBERAREQFgW28/zb3PPS+H2rVnqwDbn/RzX/jYfaBBS2UMMezyxNIxmm3vlcT+tZasZ2aDGgbB6DH+hZMgImcLjIQcomVK1Be6ex0jaioY+QvdusjjLQXcCScuIAAAJOT2cyARJ2qoscl1bQM74DY53mA4IDQM/ZRFw4++JHqKyIdqLZZtyi81wr6W20clXWzNhgjGXPdnh0DgOJJPDAUuTVNqbM2Fk75JHTCINZGT4RfGznyxmVvHqz1ISW6ePaTdprTpaoFFnv8ArXNoqQDmZJDugjtAyfUuuttUFk0taLXTD7FS1dDGD74iZmT5ycn1rxXMm+bTrZQDLqSx0zq2bqM0ngxg9oGSFkOqR/y6DsrqU/n2KXTXjzyiuOSg10MdTqltNMN6Ka1TMeOtpkYD8xV4cuKiz+WdKD022b2karPFhGwuaShhv2malxMtrrnboPvTw/Swn1raa1NUn619uUUxG5SagpQwu6O68B8u8xv+tbYHLgiOUREBERAREQFr7boCdnVbjGO7Q5ycfhhbBWv9ubHu2d1pY4AMmhc7Jxkb44dvEhBd2cjd0HYAf7BCfyQsjWPbP8DQ1g+L4PoBZBlBC1HeKm3VVBTUlOJH1Lzkua4ggFo3G7o8c72QTgANcTyXhrtRXWGhFTT2xzwX1LSDG9xbuSiOMkNGfCB3yAOQOFlZAPQvFdrlSWmhkrK6XucLMDgCS4ngGtA4lxPAAcSUWWPikryy30ct1MNJUztY10b5AAJCPFGeZ58OKh3bVNgqJ+9qelkvtXTSB4hoaXvjuTxyJf4jSPhZWv8AWuj9R6ouFmqKt4pKGoqixtHU1L5ZIA7Lsu5tyWtI3W+LwHHiVuWjpKeipmU1JBHBBGMMijYGtaOwBQ1lpqj2syfXZXU82myy2QhwljZBmpgLXZe5+OBG+SSMcyOOeezI9W2mqsNReLdUNq4YGZe1p3XNPU4HxePSeQ4rmzU0Eepb/LHDGyR74N57WAOd9j6T0qFqfQ1QK1t70bVC2XaMEOi5QVDc5LXNxgZOejHZ0i4Lizt2XfVNnr7YG11ulmiID3RSuDQHBsTgM55EzMGeWM8xz9F/vNh03ZTdKq3EPMRqI4e9jvF7nB26XYIYd/B4kYI4clgWnNqOqLnqeai+t+KsEUTmy0tFgOD2kAv33E8M8MHhjHNZ3VWC4apj3tWsjgt7RvMtNPKXBzuh00gxvEdDW8BzJKnTXxTUSNi9yF+p7/fJoXMrKy4ZlcTloaGjcY09TQcLMtUfe2In+2UvtmLz6EttFbdKW6Ghpo4GPgZK8MHjPc0Zcesld2rPvQD72qpj+fjS6XxzrySe6wOIUeoH230R/wDQnH5cSsBSakY1XQOyPCopxj/PEjPDbGNsWm571ppldbg76pWuTviAsHhEDxgO3gHDtb2qxoHVtNq3T8FbC5gq2tDauAHjHJ08Oo8werzFZKVhcmzSyDVMN/on1VDMyQSyQU0m7FK4HOSOgZ5gHB6lWWbIg5IgIiICIiAsG21MD9nF2Jz4HcnDH4xo/Ws5WD7aTjZreO0RD86xBR0tLPR7OrTJTwOnnitMTmQt4GRwiBDfWVPfedWGmp921tZNNFE0u7gXNjkdJJvOLd4HG4xh3SRul4yeBV3RgH1n2P4up/ZtVhwGEWVjkV3rLZFc6/VM1FQ2+OYNpnB3HdyQC45Oc+DgYB58OWfJp4fXTcGakqsmgjJFop3cg3kZ3D37uIHvW9pKxLbXa3XUR0FvqKl9WyOS41EclQ8wRwRMIzucgSTgYHPK2LpGzM0/pu32pj+6CmhDS8DG848XHHaSSoUvzAamzAnGLgD8kUirjlhRtQHFbYx13DH5mVWAqXUR7UftgvfwoPZqw4ZCi2nyjvnwoPZq2Ui8tsd0rR00FVfJIIIo3vuUm+5jAC7wWHifWflV+X3J/wAEqPpv3e8/GUn0GKxL7k/4JQ5bTtKeTNq9Ei+iF16t+8x9Ip/bxr70n5MWr0SL6IXVrH7yO4/9TTe3jUum+H1Z+/6tKNW+Vlr9DqvpQqwFHrfKy0+iVX0oUc+NysrlcBcqoIiICIiAiIgLBttn9Gl3/wDj7VizlYJtv/o0u3nh9qxBkejfJGyfF9P7NqqTSsiifJI9rGMBc5zjgNA4klTNIeSll9Ag9m1QtrD652kJaK2MqHVFfPHSfYGFzg158LzDdBBPagl0Ykumk9WapnDg660c4pGu5x0scbhGOze8J5+EtiQe4xj/AAj9Ch6ipIqLQ9zo6Zm5BBbJo429TRE4D5grlMd6nid1sB+ZBJ1A3NbYj1XD9jKrKkX/AO67H8YfsZVXCLdRDtLs6mvrervf2ZVw8lEtjd3VF6PvmUx/JeP1K2RwQu0TTZzUXr4yf9CNWJfc3/BKk6eaG1V6A/vFx+WONV5fc3eYoXaZpLjpe0+hxfRC6NafeF/pNN7eNd2j/JW0ehxfRC6NbHGnpT1TU/to0al+fv3XOkqLXn7brP20lX+mFWhzKiXHyus3o1X+xRmLi5REQREQEREBERAWB7bz/NrdfhQ+1as8WBbcTjZrdO18PtWoMm0h5KWb0CD2bVWwFG0hKwaWsjC9oebdA4Nzxx3NvHHUrSCVqhgfpq7Mx41FMPzbl7be7eoad3XE0/MF5tRDNguXokv0Cu+1nNspD1wM+iEPR4NQfdVk+MR7KVWFE1OSKixEf3mz2citjki+iJbj9tV4b/4KU/NJ+5XFCoOGr7wOukpD88w/UriJUewfdl7+MD7KJVpPc3eYqTYPuy9jquJ9jEq0niO8yCVo3yTs/ocX0QujXPk5P+Og9tGu7RnklZ/Q4vohdGuvJuf8dB7aNGvuXwodx8rbN6PV/slcChXPhq2ydsFUPmjRleRcBcoCIiAiIgIiIC13t5qY4dndVHIcGeeGNnn3t79DStiLz1tFS18BgraaGphJBMc0Ye3I5cCg11pjafo2l09aoKu6tjqoKKKKRpp5DuuaxoIzu9YVj+VfRP8AfjP9mT+FZOyz21rQ1tvpAByAgZw+Zc/Uq3f2Cl/2G/uQYVetqWjZrPXRw3hskj6eRrI2wvy4lpAAyMLstu1HRkFvpYZb3GHshYxwEMhwQ0A/grMvqZQt8WhpvVC39yhsrqmgBguun5JHNyG1FvpxLFIPg+Mw9YIx2lFmcMb1BtM0hVSWo093a8QXCOWTEMg3WBrgT4vaFVG1jRI/723/AGJP4VkFmmnrjNJU2g0MAwIBPu91eOkuaMho5YGc884VTuUf9Wz/AEhC/hrWm2naRi1NcKp11Pe89HTMZIKeTi5jpt4Y3c8ntPrVUbWdFnldXnzUk38KzXubM53G/IvrdHUiNaWfabpanqrq+etnaKiuMkW7SSu3mdzjbng3hxaVTk2p6XMb+4zVszg0kNZQTeF691ZxhMdp+VBrnTO0WxUWnbbSztuPd4aaNkjWW+ZwDg0ZGd3iurVmv7XcbM+loqW6SSvmhOHW+VuGtka4nxeoLZeO0pjtKL3nthf8pVo4Yt98dnqtcv7lMuOt4Zb/AGyshsOo5IaaKdr921SZJeGYxnHvStj486YRGEfyjxfg6V1YR8Vn+JeK87TKyCgkktejtQyVAxgVVC6OMDpJLST8y2Kvl7Q4EOGQRgg9KDR1Jt7qixpqbBA85DS2GqIcT1hpaeC2bojVkmq6KapfZq+2iMgNNU3DZc+8PDOMceHSFUt1itNseX262UdK9xy50MLWk+sBeTVVqu10pYYrLfZLRI1+ZJGQNl3x0Djy49RQUpbnQw1sdFLWUzKqXjHA6Voe/wAzc5K9a/OWzqhrNX7UH3CuuU1V9TX93NRIwb0oY4NYMchnn2L9GAjoQchERAREQEREBSNVWx11sVZSw7/fBieYNyZ0f2TdO7ktI4ZxwPDrREWbeq0UENsoY6Wma5rGjOHSOecnieLiTzz0r2oiIIiICIiAiIgIiICIiAuCMoiDCLjsr0xWXCWuhiqqGaXPdO8qh0TXZ58Oj1YCyXT1jo9PW1lvt/du4MJcO6yukdknJ4lE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56322" name="Picture 2" descr="http://4.bp.blogspot.com/_lp56MwxRPNo/SfszXYLtIbI/AAAAAAAAAY4/Ht9OHYTMWvc/s400/222.bmp"/>
          <p:cNvPicPr>
            <a:picLocks noChangeAspect="1" noChangeArrowheads="1"/>
          </p:cNvPicPr>
          <p:nvPr/>
        </p:nvPicPr>
        <p:blipFill>
          <a:blip r:embed="rId3" cstate="print"/>
          <a:srcRect/>
          <a:stretch>
            <a:fillRect/>
          </a:stretch>
        </p:blipFill>
        <p:spPr bwMode="auto">
          <a:xfrm>
            <a:off x="2857488" y="3571876"/>
            <a:ext cx="3190875" cy="2028826"/>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1"/>
          <p:cNvSpPr txBox="1">
            <a:spLocks/>
          </p:cNvSpPr>
          <p:nvPr/>
        </p:nvSpPr>
        <p:spPr>
          <a:xfrm>
            <a:off x="0" y="500042"/>
            <a:ext cx="2285984" cy="571504"/>
          </a:xfrm>
          <a:prstGeom prst="rect">
            <a:avLst/>
          </a:prstGeo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8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Sensor</a:t>
            </a:r>
          </a:p>
        </p:txBody>
      </p:sp>
      <p:sp>
        <p:nvSpPr>
          <p:cNvPr id="10" name="9 Rectángulo"/>
          <p:cNvSpPr/>
          <p:nvPr/>
        </p:nvSpPr>
        <p:spPr>
          <a:xfrm>
            <a:off x="500034" y="1071546"/>
            <a:ext cx="8215370" cy="4401205"/>
          </a:xfrm>
          <a:prstGeom prst="rect">
            <a:avLst/>
          </a:prstGeom>
        </p:spPr>
        <p:txBody>
          <a:bodyPr wrap="square">
            <a:spAutoFit/>
          </a:bodyPr>
          <a:lstStyle/>
          <a:p>
            <a:r>
              <a:rPr lang="es-ES" sz="2000" dirty="0">
                <a:latin typeface="Arial" pitchFamily="34" charset="0"/>
                <a:cs typeface="Arial" pitchFamily="34" charset="0"/>
              </a:rPr>
              <a:t>Un sensor o captador, como prefiera llamársele, no es más que un dispositivo diseñado para recibir información de una magnitud del exterior y transformarla en otra magnitud, normalmente eléctrica, que seamos capaces de cuantificar y manipular.</a:t>
            </a:r>
          </a:p>
          <a:p>
            <a:endParaRPr lang="es-ES" sz="2000" dirty="0">
              <a:latin typeface="Arial" pitchFamily="34" charset="0"/>
              <a:cs typeface="Arial" pitchFamily="34" charset="0"/>
            </a:endParaRPr>
          </a:p>
          <a:p>
            <a:pPr algn="just"/>
            <a:r>
              <a:rPr lang="es-ES_tradnl" sz="2000" dirty="0">
                <a:latin typeface="Arial" pitchFamily="34" charset="0"/>
                <a:cs typeface="Arial" pitchFamily="34" charset="0"/>
              </a:rPr>
              <a:t>Los sensores, son los dispositivos encargados de realizar la tarea de entregar una señal eléctrica proporcional (análoga) a alguna magnitud física que interesa para alguna aplicación determinada. </a:t>
            </a:r>
          </a:p>
          <a:p>
            <a:pPr algn="just"/>
            <a:endParaRPr lang="es-ES" sz="2000" dirty="0">
              <a:latin typeface="Arial" pitchFamily="34" charset="0"/>
              <a:cs typeface="Arial" pitchFamily="34" charset="0"/>
            </a:endParaRPr>
          </a:p>
          <a:p>
            <a:pPr algn="just"/>
            <a:r>
              <a:rPr lang="es-ES_tradnl" sz="2000" dirty="0">
                <a:latin typeface="Arial" pitchFamily="34" charset="0"/>
                <a:cs typeface="Arial" pitchFamily="34" charset="0"/>
              </a:rPr>
              <a:t>Por ejemplo: la mayoría de los microprocesadores actuales tienen internamente un sensor de temperatura que permite al sistema proteger al propio microprocesador de daños debidos a temperaturas excesivas de trabajo.</a:t>
            </a:r>
            <a:endParaRPr lang="es-ES" sz="2000" dirty="0">
              <a:latin typeface="Arial" pitchFamily="34" charset="0"/>
              <a:cs typeface="Arial" pitchFamily="34" charset="0"/>
            </a:endParaRPr>
          </a:p>
          <a:p>
            <a:endParaRPr lang="es-ES" sz="2000" dirty="0">
              <a:latin typeface="Arial" pitchFamily="34" charset="0"/>
              <a:cs typeface="Arial" pitchFamily="34" charset="0"/>
            </a:endParaRPr>
          </a:p>
        </p:txBody>
      </p:sp>
      <p:pic>
        <p:nvPicPr>
          <p:cNvPr id="2" name="Imagen 1" descr="▷ Partes de un procesador fuera y dentro: conceptos básicos 🥇">
            <a:extLst>
              <a:ext uri="{FF2B5EF4-FFF2-40B4-BE49-F238E27FC236}">
                <a16:creationId xmlns:a16="http://schemas.microsoft.com/office/drawing/2014/main" id="{AE07A8C3-5EDB-B676-04D2-C2FFDCDBA07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4910154"/>
            <a:ext cx="3555365" cy="17526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1"/>
          <p:cNvSpPr txBox="1">
            <a:spLocks/>
          </p:cNvSpPr>
          <p:nvPr/>
        </p:nvSpPr>
        <p:spPr>
          <a:xfrm>
            <a:off x="357158" y="500042"/>
            <a:ext cx="3428992" cy="571504"/>
          </a:xfrm>
          <a:prstGeom prst="rect">
            <a:avLst/>
          </a:prstGeo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8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Tipos de Sensores</a:t>
            </a:r>
          </a:p>
        </p:txBody>
      </p:sp>
      <p:sp>
        <p:nvSpPr>
          <p:cNvPr id="11" name="10 Rectángulo"/>
          <p:cNvSpPr/>
          <p:nvPr/>
        </p:nvSpPr>
        <p:spPr>
          <a:xfrm>
            <a:off x="500034" y="1214422"/>
            <a:ext cx="4633000" cy="5370701"/>
          </a:xfrm>
          <a:prstGeom prst="rect">
            <a:avLst/>
          </a:prstGeom>
        </p:spPr>
        <p:txBody>
          <a:bodyPr wrap="none">
            <a:spAutoFit/>
          </a:bodyPr>
          <a:lstStyle/>
          <a:p>
            <a:pPr>
              <a:spcBef>
                <a:spcPts val="600"/>
              </a:spcBef>
              <a:spcAft>
                <a:spcPts val="600"/>
              </a:spcAft>
              <a:buFont typeface="Wingdings" pitchFamily="2" charset="2"/>
              <a:buChar char="Ø"/>
            </a:pPr>
            <a:r>
              <a:rPr lang="es-AR" sz="2000" b="1" dirty="0">
                <a:latin typeface="Arial" pitchFamily="34" charset="0"/>
                <a:cs typeface="Arial" pitchFamily="34" charset="0"/>
              </a:rPr>
              <a:t>Sensores de posición</a:t>
            </a:r>
          </a:p>
          <a:p>
            <a:pPr>
              <a:spcBef>
                <a:spcPts val="600"/>
              </a:spcBef>
              <a:spcAft>
                <a:spcPts val="600"/>
              </a:spcAft>
              <a:buFont typeface="Wingdings" pitchFamily="2" charset="2"/>
              <a:buChar char="Ø"/>
            </a:pPr>
            <a:r>
              <a:rPr lang="es-AR" sz="2000" b="1" dirty="0">
                <a:latin typeface="Arial" pitchFamily="34" charset="0"/>
                <a:cs typeface="Arial" pitchFamily="34" charset="0"/>
              </a:rPr>
              <a:t>Los captadores fotoeléctricos</a:t>
            </a:r>
          </a:p>
          <a:p>
            <a:pPr>
              <a:spcBef>
                <a:spcPts val="600"/>
              </a:spcBef>
              <a:spcAft>
                <a:spcPts val="600"/>
              </a:spcAft>
              <a:buFont typeface="Wingdings" pitchFamily="2" charset="2"/>
              <a:buChar char="Ø"/>
            </a:pPr>
            <a:r>
              <a:rPr lang="es-AR" sz="2000" b="1" dirty="0">
                <a:latin typeface="Arial" pitchFamily="34" charset="0"/>
                <a:cs typeface="Arial" pitchFamily="34" charset="0"/>
              </a:rPr>
              <a:t>Captadores</a:t>
            </a:r>
          </a:p>
          <a:p>
            <a:pPr>
              <a:spcBef>
                <a:spcPts val="600"/>
              </a:spcBef>
              <a:spcAft>
                <a:spcPts val="600"/>
              </a:spcAft>
              <a:buFont typeface="Wingdings" pitchFamily="2" charset="2"/>
              <a:buChar char="Ø"/>
            </a:pPr>
            <a:r>
              <a:rPr lang="es-AR" sz="2000" b="1" dirty="0">
                <a:latin typeface="Arial" pitchFamily="34" charset="0"/>
                <a:cs typeface="Arial" pitchFamily="34" charset="0"/>
              </a:rPr>
              <a:t>Sensores de contacto</a:t>
            </a:r>
          </a:p>
          <a:p>
            <a:pPr>
              <a:spcBef>
                <a:spcPts val="600"/>
              </a:spcBef>
              <a:spcAft>
                <a:spcPts val="600"/>
              </a:spcAft>
              <a:buFont typeface="Wingdings" pitchFamily="2" charset="2"/>
              <a:buChar char="Ø"/>
            </a:pPr>
            <a:r>
              <a:rPr lang="es-AR" sz="2000" b="1" dirty="0">
                <a:latin typeface="Arial" pitchFamily="34" charset="0"/>
                <a:cs typeface="Arial" pitchFamily="34" charset="0"/>
              </a:rPr>
              <a:t>Captadores de circuitos oscilantes</a:t>
            </a:r>
          </a:p>
          <a:p>
            <a:pPr>
              <a:spcBef>
                <a:spcPts val="600"/>
              </a:spcBef>
              <a:spcAft>
                <a:spcPts val="600"/>
              </a:spcAft>
              <a:buFont typeface="Wingdings" pitchFamily="2" charset="2"/>
              <a:buChar char="Ø"/>
            </a:pPr>
            <a:r>
              <a:rPr lang="es-AR" sz="2000" b="1" dirty="0">
                <a:latin typeface="Arial" pitchFamily="34" charset="0"/>
                <a:cs typeface="Arial" pitchFamily="34" charset="0"/>
              </a:rPr>
              <a:t>Sensores por ultrasonidos</a:t>
            </a:r>
          </a:p>
          <a:p>
            <a:pPr>
              <a:spcBef>
                <a:spcPts val="600"/>
              </a:spcBef>
              <a:spcAft>
                <a:spcPts val="600"/>
              </a:spcAft>
              <a:buFont typeface="Wingdings" pitchFamily="2" charset="2"/>
              <a:buChar char="Ø"/>
            </a:pPr>
            <a:r>
              <a:rPr lang="es-AR" sz="2000" b="1" dirty="0">
                <a:latin typeface="Arial" pitchFamily="34" charset="0"/>
                <a:cs typeface="Arial" pitchFamily="34" charset="0"/>
              </a:rPr>
              <a:t>Captadores de esfuerzo</a:t>
            </a:r>
          </a:p>
          <a:p>
            <a:pPr>
              <a:spcBef>
                <a:spcPts val="600"/>
              </a:spcBef>
              <a:spcAft>
                <a:spcPts val="600"/>
              </a:spcAft>
              <a:buFont typeface="Wingdings" pitchFamily="2" charset="2"/>
              <a:buChar char="Ø"/>
            </a:pPr>
            <a:r>
              <a:rPr lang="es-AR" sz="2000" b="1" dirty="0">
                <a:latin typeface="Arial" pitchFamily="34" charset="0"/>
                <a:cs typeface="Arial" pitchFamily="34" charset="0"/>
              </a:rPr>
              <a:t>Sensores de Movimientos</a:t>
            </a:r>
          </a:p>
          <a:p>
            <a:pPr>
              <a:spcBef>
                <a:spcPts val="600"/>
              </a:spcBef>
              <a:spcAft>
                <a:spcPts val="600"/>
              </a:spcAft>
              <a:buFont typeface="Wingdings" pitchFamily="2" charset="2"/>
              <a:buChar char="Ø"/>
            </a:pPr>
            <a:r>
              <a:rPr lang="es-ES" sz="2000" b="1" dirty="0">
                <a:latin typeface="Arial" pitchFamily="34" charset="0"/>
                <a:cs typeface="Arial" pitchFamily="34" charset="0"/>
              </a:rPr>
              <a:t>Sensores de deslizamiento</a:t>
            </a:r>
          </a:p>
          <a:p>
            <a:pPr>
              <a:spcBef>
                <a:spcPts val="600"/>
              </a:spcBef>
              <a:spcAft>
                <a:spcPts val="600"/>
              </a:spcAft>
              <a:buFont typeface="Wingdings" pitchFamily="2" charset="2"/>
              <a:buChar char="Ø"/>
            </a:pPr>
            <a:r>
              <a:rPr lang="es-ES" sz="2000" b="1" dirty="0">
                <a:latin typeface="Arial" pitchFamily="34" charset="0"/>
                <a:cs typeface="Arial" pitchFamily="34" charset="0"/>
              </a:rPr>
              <a:t>Sensores de Velocidad</a:t>
            </a:r>
          </a:p>
          <a:p>
            <a:pPr>
              <a:spcBef>
                <a:spcPts val="600"/>
              </a:spcBef>
              <a:spcAft>
                <a:spcPts val="600"/>
              </a:spcAft>
              <a:buFont typeface="Wingdings" pitchFamily="2" charset="2"/>
              <a:buChar char="Ø"/>
            </a:pPr>
            <a:r>
              <a:rPr lang="es-ES" sz="2000" dirty="0">
                <a:latin typeface="Arial" pitchFamily="34" charset="0"/>
                <a:cs typeface="Arial" pitchFamily="34" charset="0"/>
              </a:rPr>
              <a:t> </a:t>
            </a:r>
            <a:r>
              <a:rPr lang="es-ES" sz="2000" b="1" dirty="0">
                <a:latin typeface="Arial" pitchFamily="34" charset="0"/>
                <a:cs typeface="Arial" pitchFamily="34" charset="0"/>
              </a:rPr>
              <a:t>Sensores de Aceleración</a:t>
            </a:r>
            <a:endParaRPr lang="es-ES" sz="2000" dirty="0">
              <a:latin typeface="Arial" pitchFamily="34" charset="0"/>
              <a:cs typeface="Arial" pitchFamily="34" charset="0"/>
            </a:endParaRPr>
          </a:p>
          <a:p>
            <a:endParaRPr lang="es-E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1"/>
          <p:cNvSpPr txBox="1">
            <a:spLocks/>
          </p:cNvSpPr>
          <p:nvPr/>
        </p:nvSpPr>
        <p:spPr>
          <a:xfrm>
            <a:off x="357158" y="500042"/>
            <a:ext cx="3428992" cy="571504"/>
          </a:xfrm>
          <a:prstGeom prst="rect">
            <a:avLst/>
          </a:prstGeo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8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Tipos de Sensores</a:t>
            </a:r>
          </a:p>
        </p:txBody>
      </p:sp>
      <p:pic>
        <p:nvPicPr>
          <p:cNvPr id="60418" name="Picture 2" descr="http://cdn3.grupos.emagister.com/imagen/tipos_de_sensores_430139_t0.jpg"/>
          <p:cNvPicPr>
            <a:picLocks noChangeAspect="1" noChangeArrowheads="1"/>
          </p:cNvPicPr>
          <p:nvPr/>
        </p:nvPicPr>
        <p:blipFill>
          <a:blip r:embed="rId3" cstate="print"/>
          <a:srcRect/>
          <a:stretch>
            <a:fillRect/>
          </a:stretch>
        </p:blipFill>
        <p:spPr bwMode="auto">
          <a:xfrm>
            <a:off x="928662" y="1214422"/>
            <a:ext cx="7411083" cy="4357718"/>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1"/>
          <p:cNvSpPr txBox="1">
            <a:spLocks/>
          </p:cNvSpPr>
          <p:nvPr/>
        </p:nvSpPr>
        <p:spPr>
          <a:xfrm>
            <a:off x="357158" y="500042"/>
            <a:ext cx="3428992" cy="571504"/>
          </a:xfrm>
          <a:prstGeom prst="rect">
            <a:avLst/>
          </a:prstGeo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8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Sensor</a:t>
            </a:r>
            <a:r>
              <a:rPr kumimoji="0" lang="es-ES" sz="2800" b="0" i="0" u="none" strike="noStrike" kern="0" cap="none" spc="0" normalizeH="0" noProof="0" dirty="0">
                <a:ln>
                  <a:noFill/>
                </a:ln>
                <a:solidFill>
                  <a:sysClr val="windowText" lastClr="000000"/>
                </a:solidFill>
                <a:effectLst/>
                <a:uLnTx/>
                <a:uFillTx/>
                <a:latin typeface="Arial" pitchFamily="34" charset="0"/>
                <a:cs typeface="Arial" pitchFamily="34" charset="0"/>
              </a:rPr>
              <a:t> Inteligente</a:t>
            </a:r>
            <a:endParaRPr kumimoji="0" lang="es-ES" sz="28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pic>
        <p:nvPicPr>
          <p:cNvPr id="64514" name="Picture 2" descr="http://zone.ni.com/cms/images/devzone/tut/poto1.gif"/>
          <p:cNvPicPr>
            <a:picLocks noChangeAspect="1" noChangeArrowheads="1"/>
          </p:cNvPicPr>
          <p:nvPr/>
        </p:nvPicPr>
        <p:blipFill>
          <a:blip r:embed="rId3" cstate="print"/>
          <a:srcRect/>
          <a:stretch>
            <a:fillRect/>
          </a:stretch>
        </p:blipFill>
        <p:spPr bwMode="auto">
          <a:xfrm>
            <a:off x="571472" y="1071546"/>
            <a:ext cx="8001053" cy="500066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1.bp.blogspot.com/_lPX7ZO73pzU/TG1ZRTbgxLI/AAAAAAAAEOw/n6gcakX6Veg/s400/Historia+telefono+movil.jpg"/>
          <p:cNvPicPr>
            <a:picLocks noChangeAspect="1" noChangeArrowheads="1"/>
          </p:cNvPicPr>
          <p:nvPr/>
        </p:nvPicPr>
        <p:blipFill>
          <a:blip r:embed="rId3" cstate="print"/>
          <a:srcRect t="3773"/>
          <a:stretch>
            <a:fillRect/>
          </a:stretch>
        </p:blipFill>
        <p:spPr bwMode="auto">
          <a:xfrm>
            <a:off x="2149494" y="912424"/>
            <a:ext cx="4708522" cy="3873898"/>
          </a:xfrm>
          <a:prstGeom prst="rect">
            <a:avLst/>
          </a:prstGeom>
          <a:noFill/>
        </p:spPr>
      </p:pic>
      <p:sp>
        <p:nvSpPr>
          <p:cNvPr id="10" name="Subtitle 1"/>
          <p:cNvSpPr>
            <a:spLocks noGrp="1"/>
          </p:cNvSpPr>
          <p:nvPr>
            <p:ph type="subTitle" idx="1"/>
          </p:nvPr>
        </p:nvSpPr>
        <p:spPr>
          <a:xfrm>
            <a:off x="2071670" y="285728"/>
            <a:ext cx="5143536" cy="571504"/>
          </a:xfrm>
        </p:spPr>
        <p:txBody>
          <a:bodyPr>
            <a:normAutofit/>
          </a:bodyPr>
          <a:lstStyle/>
          <a:p>
            <a:pPr algn="ctr"/>
            <a:r>
              <a:rPr>
                <a:latin typeface="Arial" pitchFamily="34" charset="0"/>
                <a:cs typeface="Arial" pitchFamily="34" charset="0"/>
              </a:rPr>
              <a:t> Evolucion del telefono movil</a:t>
            </a:r>
          </a:p>
        </p:txBody>
      </p:sp>
      <p:sp>
        <p:nvSpPr>
          <p:cNvPr id="11" name="10 Rectángulo"/>
          <p:cNvSpPr/>
          <p:nvPr/>
        </p:nvSpPr>
        <p:spPr>
          <a:xfrm>
            <a:off x="428596" y="4786322"/>
            <a:ext cx="8358246" cy="1323439"/>
          </a:xfrm>
          <a:prstGeom prst="rect">
            <a:avLst/>
          </a:prstGeom>
        </p:spPr>
        <p:txBody>
          <a:bodyPr wrap="square">
            <a:spAutoFit/>
          </a:bodyPr>
          <a:lstStyle/>
          <a:p>
            <a:r>
              <a:rPr lang="es-ES" sz="2000" dirty="0">
                <a:latin typeface="Arial" pitchFamily="34" charset="0"/>
                <a:cs typeface="Arial" pitchFamily="34" charset="0"/>
              </a:rPr>
              <a:t>La evolución del teléfono móvil ha permitido disminuir su tamaño y peso, desde el Motorola </a:t>
            </a:r>
            <a:r>
              <a:rPr lang="es-ES" sz="2000" dirty="0" err="1">
                <a:latin typeface="Arial" pitchFamily="34" charset="0"/>
                <a:cs typeface="Arial" pitchFamily="34" charset="0"/>
              </a:rPr>
              <a:t>DynaTAC</a:t>
            </a:r>
            <a:r>
              <a:rPr lang="es-ES" sz="2000" dirty="0">
                <a:latin typeface="Arial" pitchFamily="34" charset="0"/>
                <a:cs typeface="Arial" pitchFamily="34" charset="0"/>
              </a:rPr>
              <a:t>, el primer teléfono móvil en1983 que pesaba 800  Gramos, a los actuales más compactos y con mayores prestaciones de servicio.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omótica ¿Qué es la domótica? ¿Cómo funciona? - 2023">
            <a:extLst>
              <a:ext uri="{FF2B5EF4-FFF2-40B4-BE49-F238E27FC236}">
                <a16:creationId xmlns:a16="http://schemas.microsoft.com/office/drawing/2014/main" id="{5D52093B-A33B-1F42-7E8F-2B684ADEFF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68" y="1268760"/>
            <a:ext cx="9124950" cy="4850507"/>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1">
            <a:extLst>
              <a:ext uri="{FF2B5EF4-FFF2-40B4-BE49-F238E27FC236}">
                <a16:creationId xmlns:a16="http://schemas.microsoft.com/office/drawing/2014/main" id="{FA9AADBC-F0F1-968C-6574-97D366E41882}"/>
              </a:ext>
            </a:extLst>
          </p:cNvPr>
          <p:cNvSpPr txBox="1">
            <a:spLocks/>
          </p:cNvSpPr>
          <p:nvPr/>
        </p:nvSpPr>
        <p:spPr>
          <a:xfrm>
            <a:off x="2868347" y="452981"/>
            <a:ext cx="3428992" cy="571504"/>
          </a:xfrm>
          <a:prstGeom prst="rect">
            <a:avLst/>
          </a:prstGeo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8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Domótica</a:t>
            </a:r>
          </a:p>
        </p:txBody>
      </p:sp>
    </p:spTree>
    <p:extLst>
      <p:ext uri="{BB962C8B-B14F-4D97-AF65-F5344CB8AC3E}">
        <p14:creationId xmlns:p14="http://schemas.microsoft.com/office/powerpoint/2010/main" val="9250059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1"/>
          <p:cNvSpPr>
            <a:spLocks noGrp="1"/>
          </p:cNvSpPr>
          <p:nvPr>
            <p:ph type="subTitle" idx="1"/>
          </p:nvPr>
        </p:nvSpPr>
        <p:spPr>
          <a:xfrm>
            <a:off x="2000232" y="428604"/>
            <a:ext cx="5143536" cy="571504"/>
          </a:xfrm>
        </p:spPr>
        <p:txBody>
          <a:bodyPr>
            <a:normAutofit/>
          </a:bodyPr>
          <a:lstStyle/>
          <a:p>
            <a:pPr algn="ctr"/>
            <a:r>
              <a:rPr>
                <a:latin typeface="Arial" pitchFamily="34" charset="0"/>
                <a:cs typeface="Arial" pitchFamily="34" charset="0"/>
              </a:rPr>
              <a:t> Evolucion de la Television</a:t>
            </a:r>
          </a:p>
        </p:txBody>
      </p:sp>
      <p:pic>
        <p:nvPicPr>
          <p:cNvPr id="18434" name="Picture 2" descr="Evolucion-de-la-television"/>
          <p:cNvPicPr>
            <a:picLocks noChangeAspect="1" noChangeArrowheads="1"/>
          </p:cNvPicPr>
          <p:nvPr/>
        </p:nvPicPr>
        <p:blipFill>
          <a:blip r:embed="rId3" cstate="print"/>
          <a:srcRect l="6585" t="10034" r="6999" b="31428"/>
          <a:stretch>
            <a:fillRect/>
          </a:stretch>
        </p:blipFill>
        <p:spPr bwMode="auto">
          <a:xfrm>
            <a:off x="1571604" y="1071546"/>
            <a:ext cx="6026307" cy="2857520"/>
          </a:xfrm>
          <a:prstGeom prst="rect">
            <a:avLst/>
          </a:prstGeom>
          <a:noFill/>
        </p:spPr>
      </p:pic>
      <p:sp>
        <p:nvSpPr>
          <p:cNvPr id="10" name="9 Rectángulo"/>
          <p:cNvSpPr/>
          <p:nvPr/>
        </p:nvSpPr>
        <p:spPr>
          <a:xfrm>
            <a:off x="500034" y="4071942"/>
            <a:ext cx="8286808" cy="2246769"/>
          </a:xfrm>
          <a:prstGeom prst="rect">
            <a:avLst/>
          </a:prstGeom>
        </p:spPr>
        <p:txBody>
          <a:bodyPr wrap="square">
            <a:spAutoFit/>
          </a:bodyPr>
          <a:lstStyle/>
          <a:p>
            <a:pPr algn="just"/>
            <a:r>
              <a:rPr lang="es-ES" sz="2000" dirty="0">
                <a:latin typeface="Arial" pitchFamily="34" charset="0"/>
                <a:cs typeface="Arial" pitchFamily="34" charset="0"/>
              </a:rPr>
              <a:t>En el año 1.926, John </a:t>
            </a:r>
            <a:r>
              <a:rPr lang="es-ES" sz="2000" dirty="0" err="1">
                <a:latin typeface="Arial" pitchFamily="34" charset="0"/>
                <a:cs typeface="Arial" pitchFamily="34" charset="0"/>
              </a:rPr>
              <a:t>Logie</a:t>
            </a:r>
            <a:r>
              <a:rPr lang="es-ES" sz="2000" dirty="0">
                <a:latin typeface="Arial" pitchFamily="34" charset="0"/>
                <a:cs typeface="Arial" pitchFamily="34" charset="0"/>
              </a:rPr>
              <a:t> </a:t>
            </a:r>
            <a:r>
              <a:rPr lang="es-ES" sz="2000" dirty="0" err="1">
                <a:latin typeface="Arial" pitchFamily="34" charset="0"/>
                <a:cs typeface="Arial" pitchFamily="34" charset="0"/>
              </a:rPr>
              <a:t>Baird</a:t>
            </a:r>
            <a:r>
              <a:rPr lang="es-ES" sz="2000" dirty="0">
                <a:latin typeface="Arial" pitchFamily="34" charset="0"/>
                <a:cs typeface="Arial" pitchFamily="34" charset="0"/>
              </a:rPr>
              <a:t> en </a:t>
            </a:r>
            <a:r>
              <a:rPr lang="es-ES" sz="2000" i="1" dirty="0">
                <a:latin typeface="Arial" pitchFamily="34" charset="0"/>
                <a:cs typeface="Arial" pitchFamily="34" charset="0"/>
              </a:rPr>
              <a:t>Londres realizo l</a:t>
            </a:r>
            <a:r>
              <a:rPr lang="es-ES" sz="2000" b="1" dirty="0">
                <a:latin typeface="Arial" pitchFamily="34" charset="0"/>
                <a:cs typeface="Arial" pitchFamily="34" charset="0"/>
              </a:rPr>
              <a:t>a primera demostración publica de un artefacto mecánico de televisión</a:t>
            </a:r>
            <a:r>
              <a:rPr lang="es-ES" sz="2000" dirty="0">
                <a:latin typeface="Arial" pitchFamily="34" charset="0"/>
                <a:cs typeface="Arial" pitchFamily="34" charset="0"/>
              </a:rPr>
              <a:t> (o televisión electromecánica), y consistía en una imagen que contaba con una resolución máxima de apenas 25 líneas, de su marioneta </a:t>
            </a:r>
            <a:r>
              <a:rPr lang="es-ES" sz="2000" i="1" dirty="0">
                <a:latin typeface="Arial" pitchFamily="34" charset="0"/>
                <a:cs typeface="Arial" pitchFamily="34" charset="0"/>
              </a:rPr>
              <a:t>Bill</a:t>
            </a:r>
            <a:r>
              <a:rPr lang="es-ES" sz="2000" dirty="0">
                <a:latin typeface="Arial" pitchFamily="34" charset="0"/>
                <a:cs typeface="Arial" pitchFamily="34" charset="0"/>
              </a:rPr>
              <a:t>.</a:t>
            </a:r>
          </a:p>
          <a:p>
            <a:pPr algn="just"/>
            <a:endParaRPr lang="es-ES" sz="2000" dirty="0">
              <a:latin typeface="Arial" pitchFamily="34" charset="0"/>
              <a:cs typeface="Arial" pitchFamily="34" charset="0"/>
            </a:endParaRPr>
          </a:p>
          <a:p>
            <a:pPr algn="just"/>
            <a:r>
              <a:rPr lang="es-ES" sz="2000" dirty="0">
                <a:latin typeface="Arial" pitchFamily="34" charset="0"/>
                <a:cs typeface="Arial" pitchFamily="34" charset="0"/>
              </a:rPr>
              <a:t>El 22  de noviembre de 953, en EE UU se transmite el primer programa en televisión color.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a:latin typeface="Arial" pitchFamily="34" charset="0"/>
                <a:cs typeface="Arial" pitchFamily="34" charset="0"/>
              </a:rPr>
              <a:t>Ciclo Lectivo2013</a:t>
            </a:r>
            <a:endParaRPr lang="es-ES" dirty="0"/>
          </a:p>
        </p:txBody>
      </p:sp>
      <p:sp>
        <p:nvSpPr>
          <p:cNvPr id="5" name="Subtitle 1"/>
          <p:cNvSpPr>
            <a:spLocks noGrp="1"/>
          </p:cNvSpPr>
          <p:nvPr>
            <p:ph type="subTitle" idx="1"/>
          </p:nvPr>
        </p:nvSpPr>
        <p:spPr>
          <a:xfrm>
            <a:off x="2000232" y="428604"/>
            <a:ext cx="5143536" cy="571504"/>
          </a:xfrm>
        </p:spPr>
        <p:txBody>
          <a:bodyPr>
            <a:normAutofit/>
          </a:bodyPr>
          <a:lstStyle/>
          <a:p>
            <a:pPr algn="ctr"/>
            <a:r>
              <a:rPr dirty="0">
                <a:latin typeface="Arial" pitchFamily="34" charset="0"/>
                <a:cs typeface="Arial" pitchFamily="34" charset="0"/>
              </a:rPr>
              <a:t> </a:t>
            </a:r>
            <a:r>
              <a:rPr dirty="0" err="1">
                <a:latin typeface="Arial" pitchFamily="34" charset="0"/>
                <a:cs typeface="Arial" pitchFamily="34" charset="0"/>
              </a:rPr>
              <a:t>Evolucion</a:t>
            </a:r>
            <a:r>
              <a:rPr dirty="0">
                <a:latin typeface="Arial" pitchFamily="34" charset="0"/>
                <a:cs typeface="Arial" pitchFamily="34" charset="0"/>
              </a:rPr>
              <a:t> de la Television</a:t>
            </a:r>
          </a:p>
        </p:txBody>
      </p:sp>
      <p:sp>
        <p:nvSpPr>
          <p:cNvPr id="10" name="9 Rectángulo"/>
          <p:cNvSpPr/>
          <p:nvPr/>
        </p:nvSpPr>
        <p:spPr>
          <a:xfrm>
            <a:off x="500034" y="5357826"/>
            <a:ext cx="8358246" cy="923330"/>
          </a:xfrm>
          <a:prstGeom prst="rect">
            <a:avLst/>
          </a:prstGeom>
        </p:spPr>
        <p:txBody>
          <a:bodyPr wrap="square">
            <a:spAutoFit/>
          </a:bodyPr>
          <a:lstStyle/>
          <a:p>
            <a:pPr algn="just"/>
            <a:r>
              <a:rPr lang="es-ES" dirty="0">
                <a:latin typeface="Arial" pitchFamily="34" charset="0"/>
                <a:cs typeface="Arial" pitchFamily="34" charset="0"/>
              </a:rPr>
              <a:t>Hoy en día los televisores son cada vez más innovadores. Los plasmas, LDC, Led, Oled y hoy los </a:t>
            </a:r>
            <a:r>
              <a:rPr lang="es-ES" dirty="0" err="1">
                <a:latin typeface="Arial" pitchFamily="34" charset="0"/>
                <a:cs typeface="Arial" pitchFamily="34" charset="0"/>
              </a:rPr>
              <a:t>Qled</a:t>
            </a:r>
            <a:r>
              <a:rPr lang="es-ES" dirty="0">
                <a:latin typeface="Arial" pitchFamily="34" charset="0"/>
                <a:cs typeface="Arial" pitchFamily="34" charset="0"/>
              </a:rPr>
              <a:t> son cada día más livianos y tan delgados que pueden ser colgados en la pared como un cuadro más de la casa</a:t>
            </a:r>
          </a:p>
        </p:txBody>
      </p:sp>
      <p:sp>
        <p:nvSpPr>
          <p:cNvPr id="11" name="10 Rectángulo"/>
          <p:cNvSpPr/>
          <p:nvPr/>
        </p:nvSpPr>
        <p:spPr>
          <a:xfrm>
            <a:off x="357158" y="1071546"/>
            <a:ext cx="8358246" cy="923330"/>
          </a:xfrm>
          <a:prstGeom prst="rect">
            <a:avLst/>
          </a:prstGeom>
        </p:spPr>
        <p:txBody>
          <a:bodyPr wrap="square">
            <a:spAutoFit/>
          </a:bodyPr>
          <a:lstStyle/>
          <a:p>
            <a:pPr algn="just"/>
            <a:r>
              <a:rPr lang="es-ES" dirty="0">
                <a:latin typeface="Arial" pitchFamily="34" charset="0"/>
                <a:cs typeface="Arial" pitchFamily="34" charset="0"/>
              </a:rPr>
              <a:t> A finales de  1940 aparece el Sistema de cable CATV (</a:t>
            </a:r>
            <a:r>
              <a:rPr lang="es-ES" dirty="0" err="1">
                <a:latin typeface="Arial" pitchFamily="34" charset="0"/>
                <a:cs typeface="Arial" pitchFamily="34" charset="0"/>
              </a:rPr>
              <a:t>Community</a:t>
            </a:r>
            <a:r>
              <a:rPr lang="es-ES" dirty="0">
                <a:latin typeface="Arial" pitchFamily="34" charset="0"/>
                <a:cs typeface="Arial" pitchFamily="34" charset="0"/>
              </a:rPr>
              <a:t> </a:t>
            </a:r>
            <a:r>
              <a:rPr lang="es-ES" dirty="0" err="1">
                <a:latin typeface="Arial" pitchFamily="34" charset="0"/>
                <a:cs typeface="Arial" pitchFamily="34" charset="0"/>
              </a:rPr>
              <a:t>Antenna</a:t>
            </a:r>
            <a:r>
              <a:rPr lang="es-ES" dirty="0">
                <a:latin typeface="Arial" pitchFamily="34" charset="0"/>
                <a:cs typeface="Arial" pitchFamily="34" charset="0"/>
              </a:rPr>
              <a:t> Televisión), nació en las montañas de Pennsylvania  gracias al ingenio del señor Milton </a:t>
            </a:r>
            <a:r>
              <a:rPr lang="es-ES" dirty="0" err="1">
                <a:latin typeface="Arial" pitchFamily="34" charset="0"/>
                <a:cs typeface="Arial" pitchFamily="34" charset="0"/>
              </a:rPr>
              <a:t>Shapp</a:t>
            </a:r>
            <a:r>
              <a:rPr lang="es-ES" dirty="0">
                <a:latin typeface="Arial" pitchFamily="34" charset="0"/>
                <a:cs typeface="Arial" pitchFamily="34" charset="0"/>
              </a:rPr>
              <a:t>.</a:t>
            </a:r>
            <a:r>
              <a:rPr lang="es-ES" dirty="0"/>
              <a:t> </a:t>
            </a:r>
          </a:p>
        </p:txBody>
      </p:sp>
      <p:sp>
        <p:nvSpPr>
          <p:cNvPr id="12" name="11 Rectángulo"/>
          <p:cNvSpPr/>
          <p:nvPr/>
        </p:nvSpPr>
        <p:spPr>
          <a:xfrm>
            <a:off x="428596" y="2071678"/>
            <a:ext cx="8358246" cy="923330"/>
          </a:xfrm>
          <a:prstGeom prst="rect">
            <a:avLst/>
          </a:prstGeom>
        </p:spPr>
        <p:txBody>
          <a:bodyPr wrap="square">
            <a:spAutoFit/>
          </a:bodyPr>
          <a:lstStyle/>
          <a:p>
            <a:pPr algn="just"/>
            <a:r>
              <a:rPr lang="es-ES" dirty="0">
                <a:latin typeface="Arial" pitchFamily="34" charset="0"/>
                <a:cs typeface="Arial" pitchFamily="34" charset="0"/>
              </a:rPr>
              <a:t>La televisión por satélite apareció en 1959 cuando la sonda espacial soviética </a:t>
            </a:r>
            <a:r>
              <a:rPr lang="es-ES" dirty="0" err="1">
                <a:latin typeface="Arial" pitchFamily="34" charset="0"/>
                <a:cs typeface="Arial" pitchFamily="34" charset="0"/>
              </a:rPr>
              <a:t>Lunik</a:t>
            </a:r>
            <a:r>
              <a:rPr lang="es-ES" dirty="0">
                <a:latin typeface="Arial" pitchFamily="34" charset="0"/>
                <a:cs typeface="Arial" pitchFamily="34" charset="0"/>
              </a:rPr>
              <a:t> III envió a la tierra las primeras imágenes de la cara oculta de la luna; en 1961 fueron transmitidas las primeras imágenes del hombre en el espacio</a:t>
            </a:r>
            <a:r>
              <a:rPr lang="es-ES" dirty="0"/>
              <a:t> </a:t>
            </a:r>
          </a:p>
        </p:txBody>
      </p:sp>
      <p:sp>
        <p:nvSpPr>
          <p:cNvPr id="13" name="12 Rectángulo"/>
          <p:cNvSpPr/>
          <p:nvPr/>
        </p:nvSpPr>
        <p:spPr>
          <a:xfrm>
            <a:off x="428596" y="3000372"/>
            <a:ext cx="8286808" cy="923330"/>
          </a:xfrm>
          <a:prstGeom prst="rect">
            <a:avLst/>
          </a:prstGeom>
        </p:spPr>
        <p:txBody>
          <a:bodyPr wrap="square">
            <a:spAutoFit/>
          </a:bodyPr>
          <a:lstStyle/>
          <a:p>
            <a:pPr algn="just"/>
            <a:r>
              <a:rPr lang="es-ES" dirty="0">
                <a:latin typeface="Arial" pitchFamily="34" charset="0"/>
                <a:cs typeface="Arial" pitchFamily="34" charset="0"/>
              </a:rPr>
              <a:t>A finales de los años 80 se empezaron a desarrollar sistemas de digitalización. La digitalización en la televisión tiene dos partes bien diferenciadas. Por un lado está la digitalización de la producción y por el otro la de la transmisión.</a:t>
            </a:r>
          </a:p>
        </p:txBody>
      </p:sp>
      <p:sp>
        <p:nvSpPr>
          <p:cNvPr id="14" name="13 Rectángulo"/>
          <p:cNvSpPr/>
          <p:nvPr/>
        </p:nvSpPr>
        <p:spPr>
          <a:xfrm>
            <a:off x="428596" y="4071942"/>
            <a:ext cx="8358246" cy="1200329"/>
          </a:xfrm>
          <a:prstGeom prst="rect">
            <a:avLst/>
          </a:prstGeom>
        </p:spPr>
        <p:txBody>
          <a:bodyPr wrap="square">
            <a:spAutoFit/>
          </a:bodyPr>
          <a:lstStyle/>
          <a:p>
            <a:pPr algn="just"/>
            <a:r>
              <a:rPr lang="es-ES" dirty="0">
                <a:latin typeface="Arial" pitchFamily="34" charset="0"/>
                <a:cs typeface="Arial" pitchFamily="34" charset="0"/>
              </a:rPr>
              <a:t>En la década del 90 se empezaron a desarrollar los sistemas de televisión de alta definición. Todos estos sistemas, en principio analógicos, aumentaban el número de líneas de la imagen y cambiaban la relación de aspecto pasando del formato utilizado hasta entonces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La evolución de los televisores en los últimos 30 años.">
            <a:extLst>
              <a:ext uri="{FF2B5EF4-FFF2-40B4-BE49-F238E27FC236}">
                <a16:creationId xmlns:a16="http://schemas.microsoft.com/office/drawing/2014/main" id="{218E8A21-2C71-23B6-501B-9B383A2682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68" r="2489"/>
          <a:stretch/>
        </p:blipFill>
        <p:spPr bwMode="auto">
          <a:xfrm>
            <a:off x="179512" y="833437"/>
            <a:ext cx="8712968" cy="5191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015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1"/>
          <p:cNvSpPr>
            <a:spLocks noGrp="1"/>
          </p:cNvSpPr>
          <p:nvPr>
            <p:ph type="subTitle" idx="1"/>
          </p:nvPr>
        </p:nvSpPr>
        <p:spPr>
          <a:xfrm>
            <a:off x="2000232" y="428604"/>
            <a:ext cx="5143536" cy="571504"/>
          </a:xfrm>
        </p:spPr>
        <p:txBody>
          <a:bodyPr>
            <a:normAutofit/>
          </a:bodyPr>
          <a:lstStyle/>
          <a:p>
            <a:pPr algn="ctr"/>
            <a:r>
              <a:rPr>
                <a:latin typeface="Arial" pitchFamily="34" charset="0"/>
                <a:cs typeface="Arial" pitchFamily="34" charset="0"/>
              </a:rPr>
              <a:t> Evolucion de la Television</a:t>
            </a:r>
          </a:p>
        </p:txBody>
      </p:sp>
      <p:pic>
        <p:nvPicPr>
          <p:cNvPr id="6" name="Picture 2" descr="television1.jpg"/>
          <p:cNvPicPr>
            <a:picLocks noChangeAspect="1" noChangeArrowheads="1"/>
          </p:cNvPicPr>
          <p:nvPr/>
        </p:nvPicPr>
        <p:blipFill>
          <a:blip r:embed="rId3" cstate="print"/>
          <a:srcRect t="50200"/>
          <a:stretch>
            <a:fillRect/>
          </a:stretch>
        </p:blipFill>
        <p:spPr bwMode="auto">
          <a:xfrm>
            <a:off x="4572000" y="1071546"/>
            <a:ext cx="4238625" cy="4748179"/>
          </a:xfrm>
          <a:prstGeom prst="rect">
            <a:avLst/>
          </a:prstGeom>
          <a:noFill/>
        </p:spPr>
      </p:pic>
      <p:pic>
        <p:nvPicPr>
          <p:cNvPr id="39938" name="Picture 2" descr="television1.jpg"/>
          <p:cNvPicPr>
            <a:picLocks noChangeAspect="1" noChangeArrowheads="1"/>
          </p:cNvPicPr>
          <p:nvPr/>
        </p:nvPicPr>
        <p:blipFill>
          <a:blip r:embed="rId3" cstate="print"/>
          <a:srcRect b="49800"/>
          <a:stretch>
            <a:fillRect/>
          </a:stretch>
        </p:blipFill>
        <p:spPr bwMode="auto">
          <a:xfrm>
            <a:off x="357158" y="1071546"/>
            <a:ext cx="4238625" cy="478629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1"/>
          <p:cNvSpPr>
            <a:spLocks noGrp="1"/>
          </p:cNvSpPr>
          <p:nvPr>
            <p:ph type="subTitle" idx="1"/>
          </p:nvPr>
        </p:nvSpPr>
        <p:spPr>
          <a:xfrm>
            <a:off x="2428860" y="428604"/>
            <a:ext cx="4000528" cy="571504"/>
          </a:xfrm>
        </p:spPr>
        <p:txBody>
          <a:bodyPr/>
          <a:lstStyle/>
          <a:p>
            <a:pPr algn="ctr"/>
            <a:r>
              <a:rPr>
                <a:latin typeface="Arial" pitchFamily="34" charset="0"/>
                <a:cs typeface="Arial" pitchFamily="34" charset="0"/>
              </a:rPr>
              <a:t>¿ Que son las TIC ?</a:t>
            </a:r>
          </a:p>
        </p:txBody>
      </p:sp>
      <p:sp>
        <p:nvSpPr>
          <p:cNvPr id="11" name="10 Rectángulo"/>
          <p:cNvSpPr/>
          <p:nvPr/>
        </p:nvSpPr>
        <p:spPr>
          <a:xfrm>
            <a:off x="428596" y="1214422"/>
            <a:ext cx="8286808" cy="1938992"/>
          </a:xfrm>
          <a:prstGeom prst="rect">
            <a:avLst/>
          </a:prstGeom>
        </p:spPr>
        <p:txBody>
          <a:bodyPr wrap="square">
            <a:spAutoFit/>
          </a:bodyPr>
          <a:lstStyle/>
          <a:p>
            <a:pPr algn="just"/>
            <a:r>
              <a:rPr lang="es-ES" sz="2400" dirty="0">
                <a:latin typeface="Arial" pitchFamily="34" charset="0"/>
                <a:cs typeface="Arial" pitchFamily="34" charset="0"/>
              </a:rPr>
              <a:t>Las nuevas tecnologías de la Información y Comunicación son aquellas herramientas computacionales e informáticas que procesan, almacenan, sintetizan, recuperan y presentan información representada de la más variada forma. </a:t>
            </a:r>
          </a:p>
        </p:txBody>
      </p:sp>
      <p:sp>
        <p:nvSpPr>
          <p:cNvPr id="13" name="12 Rectángulo"/>
          <p:cNvSpPr/>
          <p:nvPr/>
        </p:nvSpPr>
        <p:spPr>
          <a:xfrm>
            <a:off x="500034" y="3143248"/>
            <a:ext cx="8358246" cy="830997"/>
          </a:xfrm>
          <a:prstGeom prst="rect">
            <a:avLst/>
          </a:prstGeom>
        </p:spPr>
        <p:txBody>
          <a:bodyPr wrap="square">
            <a:spAutoFit/>
          </a:bodyPr>
          <a:lstStyle/>
          <a:p>
            <a:r>
              <a:rPr lang="es-ES" sz="2400" dirty="0">
                <a:latin typeface="Arial" pitchFamily="34" charset="0"/>
                <a:cs typeface="Arial" pitchFamily="34" charset="0"/>
              </a:rPr>
              <a:t>Es un conjunto de herramientas, soportes y canales para el tratamiento y acceso a la información. </a:t>
            </a:r>
          </a:p>
        </p:txBody>
      </p:sp>
      <p:sp>
        <p:nvSpPr>
          <p:cNvPr id="14" name="13 Rectángulo"/>
          <p:cNvSpPr/>
          <p:nvPr/>
        </p:nvSpPr>
        <p:spPr>
          <a:xfrm>
            <a:off x="571472" y="4071942"/>
            <a:ext cx="8215370" cy="2308324"/>
          </a:xfrm>
          <a:prstGeom prst="rect">
            <a:avLst/>
          </a:prstGeom>
        </p:spPr>
        <p:txBody>
          <a:bodyPr wrap="square">
            <a:spAutoFit/>
          </a:bodyPr>
          <a:lstStyle/>
          <a:p>
            <a:pPr algn="just"/>
            <a:r>
              <a:rPr lang="es-ES" sz="2400" dirty="0">
                <a:latin typeface="Arial" pitchFamily="34" charset="0"/>
                <a:cs typeface="Arial" pitchFamily="34" charset="0"/>
              </a:rPr>
              <a:t>A nadie sorprende estar informado minuto a minuto, comunicarse con gente del otro lado del planeta, ver el video de una canción o trabajar en equipo sin estar en un mismo sitio. Con una rapidez impensada las Tecnologías de la información y comunicación son cada vez más, parte importante de nuestras vidas.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1"/>
          <p:cNvSpPr>
            <a:spLocks noGrp="1"/>
          </p:cNvSpPr>
          <p:nvPr>
            <p:ph type="subTitle" idx="1"/>
          </p:nvPr>
        </p:nvSpPr>
        <p:spPr>
          <a:xfrm>
            <a:off x="2071670" y="785794"/>
            <a:ext cx="4857784" cy="571504"/>
          </a:xfrm>
        </p:spPr>
        <p:txBody>
          <a:bodyPr>
            <a:normAutofit/>
          </a:bodyPr>
          <a:lstStyle/>
          <a:p>
            <a:pPr algn="ctr"/>
            <a:r>
              <a:rPr>
                <a:latin typeface="Arial" pitchFamily="34" charset="0"/>
                <a:cs typeface="Arial" pitchFamily="34" charset="0"/>
              </a:rPr>
              <a:t>Un Nuevo Concepto INTERNET </a:t>
            </a:r>
          </a:p>
        </p:txBody>
      </p:sp>
      <p:sp>
        <p:nvSpPr>
          <p:cNvPr id="6" name="5 Rectángulo"/>
          <p:cNvSpPr/>
          <p:nvPr/>
        </p:nvSpPr>
        <p:spPr>
          <a:xfrm>
            <a:off x="428596" y="2357430"/>
            <a:ext cx="8286808" cy="3046988"/>
          </a:xfrm>
          <a:prstGeom prst="rect">
            <a:avLst/>
          </a:prstGeom>
        </p:spPr>
        <p:txBody>
          <a:bodyPr wrap="square">
            <a:spAutoFit/>
          </a:bodyPr>
          <a:lstStyle/>
          <a:p>
            <a:pPr algn="just"/>
            <a:r>
              <a:rPr lang="es-ES" sz="2400" dirty="0">
                <a:latin typeface="Arial" pitchFamily="34" charset="0"/>
                <a:cs typeface="Arial" pitchFamily="34" charset="0"/>
              </a:rPr>
              <a:t>Estos cambios se deben principalmente a un invento que empezó a formarse hace unas cuatro décadas: Internet. Todo se gestó como parte de la Red de la Agencia de Proyectos de Investigación Avanzada (ARPANET), en el Departamento de Defensa de los EE UU, en principio pensada para comunicar los diferentes organismos del país. </a:t>
            </a:r>
          </a:p>
          <a:p>
            <a:pPr algn="just"/>
            <a:endParaRPr lang="es-ES" sz="2400" dirty="0">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DE95A0C693CEB341887D38A4A2B58B45040072C752107C5A7B47AA91A1EE638E6F1F" ma:contentTypeVersion="24" ma:contentTypeDescription="Create a new document." ma:contentTypeScope="" ma:versionID="0c22a9e4ee5a4d59bacc0eca4cef97cb"/>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file>

<file path=customXml/itemProps1.xml><?xml version="1.0" encoding="utf-8"?>
<ds:datastoreItem xmlns:ds="http://schemas.openxmlformats.org/officeDocument/2006/customXml" ds:itemID="{68EF03C4-44DE-46A6-83B9-F81098DF0B89}">
  <ds:schemaRefs>
    <ds:schemaRef ds:uri="http://schemas.microsoft.com/office/2006/metadata/contentType"/>
    <ds:schemaRef ds:uri="http://schemas.microsoft.com/office/2006/metadata/properties/metaAttributes"/>
  </ds:schemaRefs>
</ds:datastoreItem>
</file>

<file path=customXml/itemProps2.xml><?xml version="1.0" encoding="utf-8"?>
<ds:datastoreItem xmlns:ds="http://schemas.openxmlformats.org/officeDocument/2006/customXml" ds:itemID="{3722D8BD-807B-4A41-93C9-0E581F3C4C1F}">
  <ds:schemaRefs>
    <ds:schemaRef ds:uri="http://schemas.microsoft.com/sharepoint/v3/contenttype/forms"/>
  </ds:schemaRefs>
</ds:datastoreItem>
</file>

<file path=customXml/itemProps3.xml><?xml version="1.0" encoding="utf-8"?>
<ds:datastoreItem xmlns:ds="http://schemas.openxmlformats.org/officeDocument/2006/customXml" ds:itemID="{E84655DC-E572-4564-A9C9-0B9D8003F121}">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TM10001115[[fn=Paquete]]</Template>
  <TotalTime>2045</TotalTime>
  <Words>1920</Words>
  <Application>Microsoft Office PowerPoint</Application>
  <PresentationFormat>Presentación en pantalla (4:3)</PresentationFormat>
  <Paragraphs>172</Paragraphs>
  <Slides>31</Slides>
  <Notes>28</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31</vt:i4>
      </vt:variant>
    </vt:vector>
  </HeadingPairs>
  <TitlesOfParts>
    <vt:vector size="36" baseType="lpstr">
      <vt:lpstr>Arial</vt:lpstr>
      <vt:lpstr>Calibri</vt:lpstr>
      <vt:lpstr>Calibri Light</vt:lpstr>
      <vt:lpstr>Wingdings</vt:lpstr>
      <vt:lpstr>Tema de Office</vt:lpstr>
      <vt:lpstr>Teoria de la Informacion y la Comunicacion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Tecnologias de la Informacion y de la Comunicacion</dc:title>
  <dc:creator>User OEM</dc:creator>
  <cp:lastModifiedBy>Usuario</cp:lastModifiedBy>
  <cp:revision>33</cp:revision>
  <dcterms:created xsi:type="dcterms:W3CDTF">2011-08-28T12:11:05Z</dcterms:created>
  <dcterms:modified xsi:type="dcterms:W3CDTF">2023-03-30T23:07:04Z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TC100738469990</vt:lpwstr>
  </property>
</Properties>
</file>