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3">
  <p:sldMasterIdLst>
    <p:sldMasterId id="2147483656" r:id="rId4"/>
    <p:sldMasterId id="2147483668" r:id="rId5"/>
  </p:sldMasterIdLst>
  <p:notesMasterIdLst>
    <p:notesMasterId r:id="rId29"/>
  </p:notesMasterIdLst>
  <p:handoutMasterIdLst>
    <p:handoutMasterId r:id="rId30"/>
  </p:handoutMasterIdLst>
  <p:sldIdLst>
    <p:sldId id="256" r:id="rId6"/>
    <p:sldId id="485" r:id="rId7"/>
    <p:sldId id="513" r:id="rId8"/>
    <p:sldId id="519" r:id="rId9"/>
    <p:sldId id="514" r:id="rId10"/>
    <p:sldId id="515" r:id="rId11"/>
    <p:sldId id="516" r:id="rId12"/>
    <p:sldId id="517" r:id="rId13"/>
    <p:sldId id="518" r:id="rId14"/>
    <p:sldId id="491" r:id="rId15"/>
    <p:sldId id="520" r:id="rId16"/>
    <p:sldId id="521" r:id="rId17"/>
    <p:sldId id="522" r:id="rId18"/>
    <p:sldId id="523" r:id="rId19"/>
    <p:sldId id="502" r:id="rId20"/>
    <p:sldId id="503" r:id="rId21"/>
    <p:sldId id="504" r:id="rId22"/>
    <p:sldId id="506" r:id="rId23"/>
    <p:sldId id="505" r:id="rId24"/>
    <p:sldId id="507" r:id="rId25"/>
    <p:sldId id="509" r:id="rId26"/>
    <p:sldId id="508" r:id="rId27"/>
    <p:sldId id="510"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E0E3"/>
    <a:srgbClr val="4970ED"/>
    <a:srgbClr val="ED5949"/>
    <a:srgbClr val="77CA6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FF1CE12-B100-0000-0000-000000000002}"/>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0"/>
    <p:restoredTop sz="86380" autoAdjust="0"/>
  </p:normalViewPr>
  <p:slideViewPr>
    <p:cSldViewPr>
      <p:cViewPr varScale="1">
        <p:scale>
          <a:sx n="74" d="100"/>
          <a:sy n="74" d="100"/>
        </p:scale>
        <p:origin x="1133" y="77"/>
      </p:cViewPr>
      <p:guideLst>
        <p:guide orient="horz" pos="2160"/>
        <p:guide pos="2880"/>
      </p:guideLst>
    </p:cSldViewPr>
  </p:slideViewPr>
  <p:outlineViewPr>
    <p:cViewPr>
      <p:scale>
        <a:sx n="1" d="1"/>
        <a:sy n="1" d="1"/>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3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2"/>
          <p:cNvSpPr>
            <a:spLocks noGrp="1"/>
          </p:cNvSpPr>
          <p:nvPr>
            <p:ph type="hdr" sz="quarter"/>
          </p:nvPr>
        </p:nvSpPr>
        <p:spPr>
          <a:xfrm>
            <a:off x="0" y="0"/>
            <a:ext cx="2971800" cy="457200"/>
          </a:xfrm>
          <a:prstGeom prst="rect">
            <a:avLst/>
          </a:prstGeom>
        </p:spPr>
        <p:txBody>
          <a:bodyPr/>
          <a:lstStyle/>
          <a:p>
            <a:endParaRPr lang="es-ES" dirty="0"/>
          </a:p>
        </p:txBody>
      </p:sp>
      <p:sp>
        <p:nvSpPr>
          <p:cNvPr id="24" name="Rectangle 24"/>
          <p:cNvSpPr>
            <a:spLocks noGrp="1"/>
          </p:cNvSpPr>
          <p:nvPr>
            <p:ph type="dt" sz="quarter" idx="1"/>
          </p:nvPr>
        </p:nvSpPr>
        <p:spPr>
          <a:xfrm>
            <a:off x="3884613" y="0"/>
            <a:ext cx="2971800" cy="457200"/>
          </a:xfrm>
          <a:prstGeom prst="rect">
            <a:avLst/>
          </a:prstGeom>
        </p:spPr>
        <p:txBody>
          <a:bodyPr/>
          <a:lstStyle/>
          <a:p>
            <a:fld id="{A849C5AD-4428-4E9C-9C84-11B72C9365FB}" type="datetimeFigureOut">
              <a:rPr lang="es-ES" smtClean="0"/>
              <a:pPr/>
              <a:t>23/09/2025</a:t>
            </a:fld>
            <a:endParaRPr lang="es-ES" dirty="0"/>
          </a:p>
        </p:txBody>
      </p:sp>
      <p:sp>
        <p:nvSpPr>
          <p:cNvPr id="30" name="Rectangle 30"/>
          <p:cNvSpPr>
            <a:spLocks noGrp="1"/>
          </p:cNvSpPr>
          <p:nvPr>
            <p:ph type="ftr" sz="quarter" idx="2"/>
          </p:nvPr>
        </p:nvSpPr>
        <p:spPr>
          <a:xfrm>
            <a:off x="0" y="8685213"/>
            <a:ext cx="2971800" cy="457200"/>
          </a:xfrm>
          <a:prstGeom prst="rect">
            <a:avLst/>
          </a:prstGeom>
        </p:spPr>
        <p:txBody>
          <a:bodyPr/>
          <a:lstStyle/>
          <a:p>
            <a:endParaRPr lang="es-ES" dirty="0"/>
          </a:p>
        </p:txBody>
      </p:sp>
      <p:sp>
        <p:nvSpPr>
          <p:cNvPr id="18" name="Rectangle 18"/>
          <p:cNvSpPr>
            <a:spLocks noGrp="1"/>
          </p:cNvSpPr>
          <p:nvPr>
            <p:ph type="sldNum" sz="quarter" idx="3"/>
          </p:nvPr>
        </p:nvSpPr>
        <p:spPr>
          <a:xfrm>
            <a:off x="3884613" y="8685213"/>
            <a:ext cx="2971800" cy="457200"/>
          </a:xfrm>
          <a:prstGeom prst="rect">
            <a:avLst/>
          </a:prstGeom>
        </p:spPr>
        <p:txBody>
          <a:bodyPr/>
          <a:lstStyle/>
          <a:p>
            <a:fld id="{8C596567-A38F-4CEF-B37F-9B9D120D62CE}" type="slidenum">
              <a:rPr lang="es-ES" smtClean="0"/>
              <a:pPr/>
              <a:t>‹Nº›</a:t>
            </a:fld>
            <a:endParaRPr lang="es-ES" dirty="0"/>
          </a:p>
        </p:txBody>
      </p:sp>
    </p:spTree>
    <p:extLst>
      <p:ext uri="{BB962C8B-B14F-4D97-AF65-F5344CB8AC3E}">
        <p14:creationId xmlns:p14="http://schemas.microsoft.com/office/powerpoint/2010/main" val="22174175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4"/>
          <p:cNvSpPr>
            <a:spLocks noGrp="1"/>
          </p:cNvSpPr>
          <p:nvPr>
            <p:ph type="hdr" sz="quarter"/>
          </p:nvPr>
        </p:nvSpPr>
        <p:spPr>
          <a:xfrm>
            <a:off x="0" y="0"/>
            <a:ext cx="2971800" cy="457200"/>
          </a:xfrm>
          <a:prstGeom prst="rect">
            <a:avLst/>
          </a:prstGeom>
        </p:spPr>
        <p:txBody>
          <a:bodyPr/>
          <a:lstStyle/>
          <a:p>
            <a:endParaRPr lang="es-ES" dirty="0"/>
          </a:p>
        </p:txBody>
      </p:sp>
      <p:sp>
        <p:nvSpPr>
          <p:cNvPr id="15" name="Rectangle 15"/>
          <p:cNvSpPr>
            <a:spLocks noGrp="1"/>
          </p:cNvSpPr>
          <p:nvPr>
            <p:ph type="dt" idx="1"/>
          </p:nvPr>
        </p:nvSpPr>
        <p:spPr>
          <a:xfrm>
            <a:off x="3884613" y="0"/>
            <a:ext cx="2971800" cy="457200"/>
          </a:xfrm>
          <a:prstGeom prst="rect">
            <a:avLst/>
          </a:prstGeom>
        </p:spPr>
        <p:txBody>
          <a:bodyPr/>
          <a:lstStyle/>
          <a:p>
            <a:fld id="{D7547E60-4BE7-4E4E-9AAA-5EE35AEC995C}" type="datetimeFigureOut">
              <a:rPr lang="es-ES"/>
              <a:pPr/>
              <a:t>23/09/2025</a:t>
            </a:fld>
            <a:endParaRPr lang="es-ES" dirty="0"/>
          </a:p>
        </p:txBody>
      </p:sp>
      <p:sp>
        <p:nvSpPr>
          <p:cNvPr id="23" name="Rectangle 2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anchor="ctr"/>
          <a:lstStyle/>
          <a:p>
            <a:endParaRPr lang="es-ES" dirty="0"/>
          </a:p>
        </p:txBody>
      </p:sp>
      <p:sp>
        <p:nvSpPr>
          <p:cNvPr id="5" name="Rectangle 5"/>
          <p:cNvSpPr>
            <a:spLocks noGrp="1"/>
          </p:cNvSpPr>
          <p:nvPr>
            <p:ph type="body" sz="quarter" idx="3"/>
          </p:nvPr>
        </p:nvSpPr>
        <p:spPr>
          <a:xfrm>
            <a:off x="685800" y="4343400"/>
            <a:ext cx="5486400" cy="4114800"/>
          </a:xfrm>
          <a:prstGeom prst="rect">
            <a:avLst/>
          </a:prstGeom>
        </p:spPr>
        <p:txBody>
          <a:bodyPr/>
          <a:lstStyle/>
          <a:p>
            <a:pPr lvl="0"/>
            <a:r>
              <a:rPr lang="es-ES"/>
              <a:t>Haga clic para modificar los estilos de título del patrón</a:t>
            </a:r>
          </a:p>
          <a:p>
            <a:pPr lvl="1"/>
            <a:r>
              <a:rPr lang="es-ES"/>
              <a:t>Segundo nivel</a:t>
            </a:r>
          </a:p>
          <a:p>
            <a:pPr lvl="2"/>
            <a:r>
              <a:rPr lang="es-ES"/>
              <a:t>Tercer nivel</a:t>
            </a:r>
          </a:p>
          <a:p>
            <a:pPr lvl="3"/>
            <a:r>
              <a:rPr lang="es-ES"/>
              <a:t>Cuarto nivel</a:t>
            </a:r>
          </a:p>
          <a:p>
            <a:pPr lvl="4"/>
            <a:r>
              <a:rPr lang="es-ES"/>
              <a:t>Quinto nivel</a:t>
            </a:r>
          </a:p>
        </p:txBody>
      </p:sp>
      <p:sp>
        <p:nvSpPr>
          <p:cNvPr id="18" name="Rectangle 18"/>
          <p:cNvSpPr>
            <a:spLocks noGrp="1"/>
          </p:cNvSpPr>
          <p:nvPr>
            <p:ph type="ftr" sz="quarter" idx="4"/>
          </p:nvPr>
        </p:nvSpPr>
        <p:spPr>
          <a:xfrm>
            <a:off x="0" y="8685213"/>
            <a:ext cx="2971800" cy="457200"/>
          </a:xfrm>
          <a:prstGeom prst="rect">
            <a:avLst/>
          </a:prstGeom>
        </p:spPr>
        <p:txBody>
          <a:bodyPr/>
          <a:lstStyle/>
          <a:p>
            <a:endParaRPr lang="es-ES" dirty="0"/>
          </a:p>
        </p:txBody>
      </p:sp>
      <p:sp>
        <p:nvSpPr>
          <p:cNvPr id="28" name="Rectangle 28"/>
          <p:cNvSpPr>
            <a:spLocks noGrp="1"/>
          </p:cNvSpPr>
          <p:nvPr>
            <p:ph type="sldNum" sz="quarter" idx="5"/>
          </p:nvPr>
        </p:nvSpPr>
        <p:spPr>
          <a:xfrm>
            <a:off x="3884613" y="8685213"/>
            <a:ext cx="2971800" cy="457200"/>
          </a:xfrm>
          <a:prstGeom prst="rect">
            <a:avLst/>
          </a:prstGeom>
        </p:spPr>
        <p:txBody>
          <a:bodyPr/>
          <a:lstStyle/>
          <a:p>
            <a:fld id="{CA077768-21C8-4125-A345-258E48D2EED0}" type="slidenum">
              <a:rPr/>
              <a:pPr/>
              <a:t>‹Nº›</a:t>
            </a:fld>
            <a:endParaRPr lang="es-ES" dirty="0"/>
          </a:p>
        </p:txBody>
      </p:sp>
    </p:spTree>
    <p:extLst>
      <p:ext uri="{BB962C8B-B14F-4D97-AF65-F5344CB8AC3E}">
        <p14:creationId xmlns:p14="http://schemas.microsoft.com/office/powerpoint/2010/main" val="2319995148"/>
      </p:ext>
    </p:extLst>
  </p:cSld>
  <p:clrMap bg1="lt1" tx1="dk1" bg2="lt2" tx2="dk2" accent1="accent1" accent2="accent2" accent3="accent3" accent4="accent4" accent5="accent5" accent6="accent6" hlink="hlink" folHlink="folHlink"/>
  <p:notesStyle>
    <a:lvl1pPr marL="0" algn="l" rtl="0" latinLnBrk="0">
      <a:defRPr lang="es-ES" sz="1200" kern="1200">
        <a:solidFill>
          <a:schemeClr val="tx1"/>
        </a:solidFill>
        <a:latin typeface="+mn-lt"/>
        <a:ea typeface="+mn-ea"/>
        <a:cs typeface="+mn-cs"/>
      </a:defRPr>
    </a:lvl1pPr>
    <a:lvl2pPr marL="457200" algn="l" rtl="0">
      <a:defRPr lang="es-ES" sz="1200" kern="1200">
        <a:solidFill>
          <a:schemeClr val="tx1"/>
        </a:solidFill>
        <a:latin typeface="+mn-lt"/>
        <a:ea typeface="+mn-ea"/>
        <a:cs typeface="+mn-cs"/>
      </a:defRPr>
    </a:lvl2pPr>
    <a:lvl3pPr marL="914400" algn="l" rtl="0">
      <a:defRPr lang="es-ES" sz="1200" kern="1200">
        <a:solidFill>
          <a:schemeClr val="tx1"/>
        </a:solidFill>
        <a:latin typeface="+mn-lt"/>
        <a:ea typeface="+mn-ea"/>
        <a:cs typeface="+mn-cs"/>
      </a:defRPr>
    </a:lvl3pPr>
    <a:lvl4pPr marL="1371600" algn="l" rtl="0">
      <a:defRPr lang="es-ES" sz="1200" kern="1200">
        <a:solidFill>
          <a:schemeClr val="tx1"/>
        </a:solidFill>
        <a:latin typeface="+mn-lt"/>
        <a:ea typeface="+mn-ea"/>
        <a:cs typeface="+mn-cs"/>
      </a:defRPr>
    </a:lvl4pPr>
    <a:lvl5pPr marL="1828800" algn="l" rtl="0">
      <a:defRPr lang="es-ES" sz="1200" kern="1200">
        <a:solidFill>
          <a:schemeClr val="tx1"/>
        </a:solidFill>
        <a:latin typeface="+mn-lt"/>
        <a:ea typeface="+mn-ea"/>
        <a:cs typeface="+mn-cs"/>
      </a:defRPr>
    </a:lvl5pPr>
    <a:lvl6pPr marL="2286000" algn="l" rtl="0">
      <a:defRPr lang="es-ES" sz="1200" kern="1200">
        <a:solidFill>
          <a:schemeClr val="tx1"/>
        </a:solidFill>
        <a:latin typeface="+mn-lt"/>
        <a:ea typeface="+mn-ea"/>
        <a:cs typeface="+mn-cs"/>
      </a:defRPr>
    </a:lvl6pPr>
    <a:lvl7pPr marL="2743200" algn="l" rtl="0">
      <a:defRPr lang="es-ES" sz="1200" kern="1200">
        <a:solidFill>
          <a:schemeClr val="tx1"/>
        </a:solidFill>
        <a:latin typeface="+mn-lt"/>
        <a:ea typeface="+mn-ea"/>
        <a:cs typeface="+mn-cs"/>
      </a:defRPr>
    </a:lvl7pPr>
    <a:lvl8pPr marL="3200400" algn="l" rtl="0">
      <a:defRPr lang="es-ES" sz="1200" kern="1200">
        <a:solidFill>
          <a:schemeClr val="tx1"/>
        </a:solidFill>
        <a:latin typeface="+mn-lt"/>
        <a:ea typeface="+mn-ea"/>
        <a:cs typeface="+mn-cs"/>
      </a:defRPr>
    </a:lvl8pPr>
    <a:lvl9pPr marL="3657600" algn="l" rtl="0">
      <a:defRPr lang="es-ES"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a:t>
            </a:fld>
            <a:endParaRPr lang="es-ES" dirty="0"/>
          </a:p>
        </p:txBody>
      </p:sp>
    </p:spTree>
    <p:extLst>
      <p:ext uri="{BB962C8B-B14F-4D97-AF65-F5344CB8AC3E}">
        <p14:creationId xmlns:p14="http://schemas.microsoft.com/office/powerpoint/2010/main" val="10618410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11</a:t>
            </a:fld>
            <a:endParaRPr lang="es-ES" dirty="0"/>
          </a:p>
        </p:txBody>
      </p:sp>
    </p:spTree>
    <p:extLst>
      <p:ext uri="{BB962C8B-B14F-4D97-AF65-F5344CB8AC3E}">
        <p14:creationId xmlns:p14="http://schemas.microsoft.com/office/powerpoint/2010/main" val="10683613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12</a:t>
            </a:fld>
            <a:endParaRPr lang="es-ES" dirty="0"/>
          </a:p>
        </p:txBody>
      </p:sp>
    </p:spTree>
    <p:extLst>
      <p:ext uri="{BB962C8B-B14F-4D97-AF65-F5344CB8AC3E}">
        <p14:creationId xmlns:p14="http://schemas.microsoft.com/office/powerpoint/2010/main" val="29144698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13</a:t>
            </a:fld>
            <a:endParaRPr lang="es-ES" dirty="0"/>
          </a:p>
        </p:txBody>
      </p:sp>
    </p:spTree>
    <p:extLst>
      <p:ext uri="{BB962C8B-B14F-4D97-AF65-F5344CB8AC3E}">
        <p14:creationId xmlns:p14="http://schemas.microsoft.com/office/powerpoint/2010/main" val="8385339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14</a:t>
            </a:fld>
            <a:endParaRPr lang="es-ES" dirty="0"/>
          </a:p>
        </p:txBody>
      </p:sp>
    </p:spTree>
    <p:extLst>
      <p:ext uri="{BB962C8B-B14F-4D97-AF65-F5344CB8AC3E}">
        <p14:creationId xmlns:p14="http://schemas.microsoft.com/office/powerpoint/2010/main" val="32019448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15</a:t>
            </a:fld>
            <a:endParaRPr lang="es-ES" dirty="0"/>
          </a:p>
        </p:txBody>
      </p:sp>
    </p:spTree>
    <p:extLst>
      <p:ext uri="{BB962C8B-B14F-4D97-AF65-F5344CB8AC3E}">
        <p14:creationId xmlns:p14="http://schemas.microsoft.com/office/powerpoint/2010/main" val="13217801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16</a:t>
            </a:fld>
            <a:endParaRPr lang="es-ES" dirty="0"/>
          </a:p>
        </p:txBody>
      </p:sp>
    </p:spTree>
    <p:extLst>
      <p:ext uri="{BB962C8B-B14F-4D97-AF65-F5344CB8AC3E}">
        <p14:creationId xmlns:p14="http://schemas.microsoft.com/office/powerpoint/2010/main" val="32888903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17</a:t>
            </a:fld>
            <a:endParaRPr lang="es-ES" dirty="0"/>
          </a:p>
        </p:txBody>
      </p:sp>
    </p:spTree>
    <p:extLst>
      <p:ext uri="{BB962C8B-B14F-4D97-AF65-F5344CB8AC3E}">
        <p14:creationId xmlns:p14="http://schemas.microsoft.com/office/powerpoint/2010/main" val="13548199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18</a:t>
            </a:fld>
            <a:endParaRPr lang="es-ES" dirty="0"/>
          </a:p>
        </p:txBody>
      </p:sp>
    </p:spTree>
    <p:extLst>
      <p:ext uri="{BB962C8B-B14F-4D97-AF65-F5344CB8AC3E}">
        <p14:creationId xmlns:p14="http://schemas.microsoft.com/office/powerpoint/2010/main" val="26618954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19</a:t>
            </a:fld>
            <a:endParaRPr lang="es-ES" dirty="0"/>
          </a:p>
        </p:txBody>
      </p:sp>
    </p:spTree>
    <p:extLst>
      <p:ext uri="{BB962C8B-B14F-4D97-AF65-F5344CB8AC3E}">
        <p14:creationId xmlns:p14="http://schemas.microsoft.com/office/powerpoint/2010/main" val="2141060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20</a:t>
            </a:fld>
            <a:endParaRPr lang="es-ES" dirty="0"/>
          </a:p>
        </p:txBody>
      </p:sp>
    </p:spTree>
    <p:extLst>
      <p:ext uri="{BB962C8B-B14F-4D97-AF65-F5344CB8AC3E}">
        <p14:creationId xmlns:p14="http://schemas.microsoft.com/office/powerpoint/2010/main" val="822747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3</a:t>
            </a:fld>
            <a:endParaRPr lang="es-ES" dirty="0"/>
          </a:p>
        </p:txBody>
      </p:sp>
    </p:spTree>
    <p:extLst>
      <p:ext uri="{BB962C8B-B14F-4D97-AF65-F5344CB8AC3E}">
        <p14:creationId xmlns:p14="http://schemas.microsoft.com/office/powerpoint/2010/main" val="27504665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21</a:t>
            </a:fld>
            <a:endParaRPr lang="es-ES" dirty="0"/>
          </a:p>
        </p:txBody>
      </p:sp>
    </p:spTree>
    <p:extLst>
      <p:ext uri="{BB962C8B-B14F-4D97-AF65-F5344CB8AC3E}">
        <p14:creationId xmlns:p14="http://schemas.microsoft.com/office/powerpoint/2010/main" val="28753558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22</a:t>
            </a:fld>
            <a:endParaRPr lang="es-ES" dirty="0"/>
          </a:p>
        </p:txBody>
      </p:sp>
    </p:spTree>
    <p:extLst>
      <p:ext uri="{BB962C8B-B14F-4D97-AF65-F5344CB8AC3E}">
        <p14:creationId xmlns:p14="http://schemas.microsoft.com/office/powerpoint/2010/main" val="29869393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23</a:t>
            </a:fld>
            <a:endParaRPr lang="es-ES" dirty="0"/>
          </a:p>
        </p:txBody>
      </p:sp>
    </p:spTree>
    <p:extLst>
      <p:ext uri="{BB962C8B-B14F-4D97-AF65-F5344CB8AC3E}">
        <p14:creationId xmlns:p14="http://schemas.microsoft.com/office/powerpoint/2010/main" val="20070389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4</a:t>
            </a:fld>
            <a:endParaRPr lang="es-ES" dirty="0"/>
          </a:p>
        </p:txBody>
      </p:sp>
    </p:spTree>
    <p:extLst>
      <p:ext uri="{BB962C8B-B14F-4D97-AF65-F5344CB8AC3E}">
        <p14:creationId xmlns:p14="http://schemas.microsoft.com/office/powerpoint/2010/main" val="14851567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5</a:t>
            </a:fld>
            <a:endParaRPr lang="es-ES" dirty="0"/>
          </a:p>
        </p:txBody>
      </p:sp>
    </p:spTree>
    <p:extLst>
      <p:ext uri="{BB962C8B-B14F-4D97-AF65-F5344CB8AC3E}">
        <p14:creationId xmlns:p14="http://schemas.microsoft.com/office/powerpoint/2010/main" val="36861691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6</a:t>
            </a:fld>
            <a:endParaRPr lang="es-ES" dirty="0"/>
          </a:p>
        </p:txBody>
      </p:sp>
    </p:spTree>
    <p:extLst>
      <p:ext uri="{BB962C8B-B14F-4D97-AF65-F5344CB8AC3E}">
        <p14:creationId xmlns:p14="http://schemas.microsoft.com/office/powerpoint/2010/main" val="18644422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7</a:t>
            </a:fld>
            <a:endParaRPr lang="es-ES" dirty="0"/>
          </a:p>
        </p:txBody>
      </p:sp>
    </p:spTree>
    <p:extLst>
      <p:ext uri="{BB962C8B-B14F-4D97-AF65-F5344CB8AC3E}">
        <p14:creationId xmlns:p14="http://schemas.microsoft.com/office/powerpoint/2010/main" val="14987548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8</a:t>
            </a:fld>
            <a:endParaRPr lang="es-ES" dirty="0"/>
          </a:p>
        </p:txBody>
      </p:sp>
    </p:spTree>
    <p:extLst>
      <p:ext uri="{BB962C8B-B14F-4D97-AF65-F5344CB8AC3E}">
        <p14:creationId xmlns:p14="http://schemas.microsoft.com/office/powerpoint/2010/main" val="36851354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9</a:t>
            </a:fld>
            <a:endParaRPr lang="es-ES" dirty="0"/>
          </a:p>
        </p:txBody>
      </p:sp>
    </p:spTree>
    <p:extLst>
      <p:ext uri="{BB962C8B-B14F-4D97-AF65-F5344CB8AC3E}">
        <p14:creationId xmlns:p14="http://schemas.microsoft.com/office/powerpoint/2010/main" val="30581202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10</a:t>
            </a:fld>
            <a:endParaRPr lang="es-ES" dirty="0"/>
          </a:p>
        </p:txBody>
      </p:sp>
    </p:spTree>
    <p:extLst>
      <p:ext uri="{BB962C8B-B14F-4D97-AF65-F5344CB8AC3E}">
        <p14:creationId xmlns:p14="http://schemas.microsoft.com/office/powerpoint/2010/main" val="1291962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5C14FD69-4A85-4715-A222-ABB225B63BC6}" type="datetimeFigureOut">
              <a:rPr lang="es-ES" smtClean="0"/>
              <a:pPr/>
              <a:t>23/09/2025</a:t>
            </a:fld>
            <a:endParaRPr lang="es-ES" dirty="0"/>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ES" dirty="0"/>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pPr algn="r"/>
            <a:fld id="{D4C49B74-5DB2-4B03-B1D2-7F6A3C51C318}" type="slidenum">
              <a:rPr lang="es-ES" smtClean="0"/>
              <a:pPr algn="r"/>
              <a:t>‹Nº›</a:t>
            </a:fld>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5C14FD69-4A85-4715-A222-ABB225B63BC6}" type="datetimeFigureOut">
              <a:rPr lang="es-ES" smtClean="0"/>
              <a:pPr/>
              <a:t>23/09/2025</a:t>
            </a:fld>
            <a:endParaRPr lang="es-ES" sz="1000" dirty="0"/>
          </a:p>
        </p:txBody>
      </p:sp>
      <p:sp>
        <p:nvSpPr>
          <p:cNvPr id="5" name="4 Marcador de pie de página"/>
          <p:cNvSpPr>
            <a:spLocks noGrp="1"/>
          </p:cNvSpPr>
          <p:nvPr>
            <p:ph type="ftr" sz="quarter" idx="11"/>
          </p:nvPr>
        </p:nvSpPr>
        <p:spPr/>
        <p:txBody>
          <a:bodyPr/>
          <a:lstStyle/>
          <a:p>
            <a:pPr algn="ctr"/>
            <a:endParaRPr lang="es-ES" sz="1000" dirty="0"/>
          </a:p>
        </p:txBody>
      </p:sp>
      <p:sp>
        <p:nvSpPr>
          <p:cNvPr id="6" name="5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5C14FD69-4A85-4715-A222-ABB225B63BC6}" type="datetimeFigureOut">
              <a:rPr lang="es-ES" smtClean="0"/>
              <a:pPr/>
              <a:t>23/09/2025</a:t>
            </a:fld>
            <a:endParaRPr lang="es-ES" sz="1000" dirty="0"/>
          </a:p>
        </p:txBody>
      </p:sp>
      <p:sp>
        <p:nvSpPr>
          <p:cNvPr id="5" name="4 Marcador de pie de página"/>
          <p:cNvSpPr>
            <a:spLocks noGrp="1"/>
          </p:cNvSpPr>
          <p:nvPr>
            <p:ph type="ftr" sz="quarter" idx="11"/>
          </p:nvPr>
        </p:nvSpPr>
        <p:spPr/>
        <p:txBody>
          <a:bodyPr/>
          <a:lstStyle/>
          <a:p>
            <a:pPr algn="ctr"/>
            <a:endParaRPr lang="es-ES" sz="1000" dirty="0"/>
          </a:p>
        </p:txBody>
      </p:sp>
      <p:sp>
        <p:nvSpPr>
          <p:cNvPr id="6" name="5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5485358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2871856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9310317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9/23/2025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6633440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9/23/2025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664849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9/23/2025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422467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9/23/2025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5771056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9/23/2025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918282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4"/>
          </p:nvPr>
        </p:nvSpPr>
        <p:spPr/>
        <p:txBody>
          <a:bodyPr rtlCol="0"/>
          <a:lstStyle/>
          <a:p>
            <a:fld id="{5C14FD69-4A85-4715-A222-ABB225B63BC6}" type="datetimeFigureOut">
              <a:rPr lang="es-ES" smtClean="0"/>
              <a:pPr/>
              <a:t>23/09/2025</a:t>
            </a:fld>
            <a:endParaRPr lang="es-ES" sz="1000" dirty="0"/>
          </a:p>
        </p:txBody>
      </p:sp>
      <p:sp>
        <p:nvSpPr>
          <p:cNvPr id="9" name="8 Marcador de número de diapositiva"/>
          <p:cNvSpPr>
            <a:spLocks noGrp="1"/>
          </p:cNvSpPr>
          <p:nvPr>
            <p:ph type="sldNum" sz="quarter" idx="15"/>
          </p:nvPr>
        </p:nvSpPr>
        <p:spPr/>
        <p:txBody>
          <a:bodyPr rtlCol="0"/>
          <a:lstStyle/>
          <a:p>
            <a:pPr algn="r"/>
            <a:fld id="{D4C49B74-5DB2-4B03-B1D2-7F6A3C51C318}" type="slidenum">
              <a:rPr lang="es-ES" smtClean="0"/>
              <a:pPr algn="r"/>
              <a:t>‹Nº›</a:t>
            </a:fld>
            <a:endParaRPr lang="es-ES" sz="1000" dirty="0"/>
          </a:p>
        </p:txBody>
      </p:sp>
      <p:sp>
        <p:nvSpPr>
          <p:cNvPr id="10" name="9 Marcador de pie de página"/>
          <p:cNvSpPr>
            <a:spLocks noGrp="1"/>
          </p:cNvSpPr>
          <p:nvPr>
            <p:ph type="ftr" sz="quarter" idx="16"/>
          </p:nvPr>
        </p:nvSpPr>
        <p:spPr/>
        <p:txBody>
          <a:bodyPr rtlCol="0"/>
          <a:lstStyle/>
          <a:p>
            <a:pPr algn="ctr"/>
            <a:endParaRPr lang="es-ES" sz="1000"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9/23/2025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2761783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0928353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‹Nº›</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436042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9/23/2025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7627526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Citar la tarjeta de nombre">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9/23/2025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‹Nº›</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733205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9/23/2025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29812141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93949704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043143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5C14FD69-4A85-4715-A222-ABB225B63BC6}" type="datetimeFigureOut">
              <a:rPr lang="es-ES" smtClean="0"/>
              <a:pPr/>
              <a:t>23/09/2025</a:t>
            </a:fld>
            <a:endParaRPr lang="es-ES" sz="1000" dirty="0"/>
          </a:p>
        </p:txBody>
      </p:sp>
      <p:sp>
        <p:nvSpPr>
          <p:cNvPr id="5" name="4 Marcador de pie de página"/>
          <p:cNvSpPr>
            <a:spLocks noGrp="1"/>
          </p:cNvSpPr>
          <p:nvPr>
            <p:ph type="ftr" sz="quarter" idx="11"/>
          </p:nvPr>
        </p:nvSpPr>
        <p:spPr bwMode="auto">
          <a:xfrm rot="5400000">
            <a:off x="7077456" y="4178808"/>
            <a:ext cx="3657600" cy="384048"/>
          </a:xfrm>
        </p:spPr>
        <p:txBody>
          <a:bodyPr/>
          <a:lstStyle/>
          <a:p>
            <a:pPr algn="ctr"/>
            <a:endParaRPr lang="es-ES" sz="1000" dirty="0"/>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pPr algn="r"/>
            <a:fld id="{D4C49B74-5DB2-4B03-B1D2-7F6A3C51C318}" type="slidenum">
              <a:rPr lang="es-ES" smtClean="0"/>
              <a:pPr algn="r"/>
              <a:t>‹Nº›</a:t>
            </a:fld>
            <a:endParaRPr lang="es-ES" sz="1000"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5" name="4 Marcador de fecha"/>
          <p:cNvSpPr>
            <a:spLocks noGrp="1"/>
          </p:cNvSpPr>
          <p:nvPr>
            <p:ph type="dt" sz="half" idx="10"/>
          </p:nvPr>
        </p:nvSpPr>
        <p:spPr/>
        <p:txBody>
          <a:bodyPr/>
          <a:lstStyle/>
          <a:p>
            <a:fld id="{5C14FD69-4A85-4715-A222-ABB225B63BC6}" type="datetimeFigureOut">
              <a:rPr lang="es-ES" smtClean="0"/>
              <a:pPr/>
              <a:t>23/09/2025</a:t>
            </a:fld>
            <a:endParaRPr lang="es-ES" sz="1000" dirty="0"/>
          </a:p>
        </p:txBody>
      </p:sp>
      <p:sp>
        <p:nvSpPr>
          <p:cNvPr id="6" name="5 Marcador de pie de página"/>
          <p:cNvSpPr>
            <a:spLocks noGrp="1"/>
          </p:cNvSpPr>
          <p:nvPr>
            <p:ph type="ftr" sz="quarter" idx="11"/>
          </p:nvPr>
        </p:nvSpPr>
        <p:spPr/>
        <p:txBody>
          <a:bodyPr/>
          <a:lstStyle/>
          <a:p>
            <a:pPr algn="ctr"/>
            <a:endParaRPr lang="es-ES" sz="1000" dirty="0"/>
          </a:p>
        </p:txBody>
      </p:sp>
      <p:sp>
        <p:nvSpPr>
          <p:cNvPr id="7" name="6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a:t>Haga clic para modificar el estilo de título del patrón</a:t>
            </a:r>
            <a:endParaRPr kumimoji="0" lang="en-US"/>
          </a:p>
        </p:txBody>
      </p:sp>
      <p:sp>
        <p:nvSpPr>
          <p:cNvPr id="7" name="6 Marcador de fecha"/>
          <p:cNvSpPr>
            <a:spLocks noGrp="1"/>
          </p:cNvSpPr>
          <p:nvPr>
            <p:ph type="dt" sz="half" idx="10"/>
          </p:nvPr>
        </p:nvSpPr>
        <p:spPr/>
        <p:txBody>
          <a:bodyPr/>
          <a:lstStyle/>
          <a:p>
            <a:fld id="{5C14FD69-4A85-4715-A222-ABB225B63BC6}" type="datetimeFigureOut">
              <a:rPr lang="es-ES" smtClean="0"/>
              <a:pPr/>
              <a:t>23/09/2025</a:t>
            </a:fld>
            <a:endParaRPr lang="es-ES" sz="1000" dirty="0"/>
          </a:p>
        </p:txBody>
      </p:sp>
      <p:sp>
        <p:nvSpPr>
          <p:cNvPr id="8" name="7 Marcador de pie de página"/>
          <p:cNvSpPr>
            <a:spLocks noGrp="1"/>
          </p:cNvSpPr>
          <p:nvPr>
            <p:ph type="ftr" sz="quarter" idx="11"/>
          </p:nvPr>
        </p:nvSpPr>
        <p:spPr/>
        <p:txBody>
          <a:bodyPr/>
          <a:lstStyle/>
          <a:p>
            <a:pPr algn="ctr"/>
            <a:endParaRPr lang="es-ES" sz="1000" dirty="0"/>
          </a:p>
        </p:txBody>
      </p:sp>
      <p:sp>
        <p:nvSpPr>
          <p:cNvPr id="9" name="8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5C14FD69-4A85-4715-A222-ABB225B63BC6}" type="datetimeFigureOut">
              <a:rPr lang="es-ES" smtClean="0"/>
              <a:pPr/>
              <a:t>23/09/2025</a:t>
            </a:fld>
            <a:endParaRPr lang="es-ES" sz="1000" dirty="0"/>
          </a:p>
        </p:txBody>
      </p:sp>
      <p:sp>
        <p:nvSpPr>
          <p:cNvPr id="7" name="6 Marcador de número de diapositiva"/>
          <p:cNvSpPr>
            <a:spLocks noGrp="1"/>
          </p:cNvSpPr>
          <p:nvPr>
            <p:ph type="sldNum" sz="quarter" idx="11"/>
          </p:nvPr>
        </p:nvSpPr>
        <p:spPr/>
        <p:txBody>
          <a:bodyPr rtlCol="0"/>
          <a:lstStyle/>
          <a:p>
            <a:pPr algn="r"/>
            <a:fld id="{D4C49B74-5DB2-4B03-B1D2-7F6A3C51C318}" type="slidenum">
              <a:rPr lang="es-ES" smtClean="0"/>
              <a:pPr algn="r"/>
              <a:t>‹Nº›</a:t>
            </a:fld>
            <a:endParaRPr lang="es-ES" sz="1000" dirty="0"/>
          </a:p>
        </p:txBody>
      </p:sp>
      <p:sp>
        <p:nvSpPr>
          <p:cNvPr id="8" name="7 Marcador de pie de página"/>
          <p:cNvSpPr>
            <a:spLocks noGrp="1"/>
          </p:cNvSpPr>
          <p:nvPr>
            <p:ph type="ftr" sz="quarter" idx="12"/>
          </p:nvPr>
        </p:nvSpPr>
        <p:spPr/>
        <p:txBody>
          <a:bodyPr rtlCol="0"/>
          <a:lstStyle/>
          <a:p>
            <a:pPr algn="ctr"/>
            <a:endParaRPr lang="es-ES" sz="1000"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C14FD69-4A85-4715-A222-ABB225B63BC6}" type="datetimeFigureOut">
              <a:rPr lang="es-ES" smtClean="0"/>
              <a:pPr/>
              <a:t>23/09/2025</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21" name="20 Marcador de fecha"/>
          <p:cNvSpPr>
            <a:spLocks noGrp="1"/>
          </p:cNvSpPr>
          <p:nvPr>
            <p:ph type="dt" sz="half" idx="14"/>
          </p:nvPr>
        </p:nvSpPr>
        <p:spPr/>
        <p:txBody>
          <a:bodyPr rtlCol="0"/>
          <a:lstStyle/>
          <a:p>
            <a:fld id="{5C14FD69-4A85-4715-A222-ABB225B63BC6}" type="datetimeFigureOut">
              <a:rPr lang="es-ES" smtClean="0"/>
              <a:pPr/>
              <a:t>23/09/2025</a:t>
            </a:fld>
            <a:endParaRPr lang="es-ES" sz="1000" dirty="0"/>
          </a:p>
        </p:txBody>
      </p:sp>
      <p:sp>
        <p:nvSpPr>
          <p:cNvPr id="22" name="21 Marcador de número de diapositiva"/>
          <p:cNvSpPr>
            <a:spLocks noGrp="1"/>
          </p:cNvSpPr>
          <p:nvPr>
            <p:ph type="sldNum" sz="quarter" idx="15"/>
          </p:nvPr>
        </p:nvSpPr>
        <p:spPr/>
        <p:txBody>
          <a:bodyPr rtlCol="0"/>
          <a:lstStyle/>
          <a:p>
            <a:pPr algn="r"/>
            <a:fld id="{D4C49B74-5DB2-4B03-B1D2-7F6A3C51C318}" type="slidenum">
              <a:rPr lang="es-ES" smtClean="0"/>
              <a:pPr algn="r"/>
              <a:t>‹Nº›</a:t>
            </a:fld>
            <a:endParaRPr lang="es-ES" sz="1000" dirty="0"/>
          </a:p>
        </p:txBody>
      </p:sp>
      <p:sp>
        <p:nvSpPr>
          <p:cNvPr id="23" name="22 Marcador de pie de página"/>
          <p:cNvSpPr>
            <a:spLocks noGrp="1"/>
          </p:cNvSpPr>
          <p:nvPr>
            <p:ph type="ftr" sz="quarter" idx="16"/>
          </p:nvPr>
        </p:nvSpPr>
        <p:spPr/>
        <p:txBody>
          <a:bodyPr rtlCol="0"/>
          <a:lstStyle/>
          <a:p>
            <a:pPr algn="ctr"/>
            <a:endParaRPr lang="es-ES" sz="1000"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5C14FD69-4A85-4715-A222-ABB225B63BC6}" type="datetimeFigureOut">
              <a:rPr lang="es-ES" smtClean="0"/>
              <a:pPr/>
              <a:t>23/09/2025</a:t>
            </a:fld>
            <a:endParaRPr lang="es-ES" sz="1000" dirty="0"/>
          </a:p>
        </p:txBody>
      </p:sp>
      <p:sp>
        <p:nvSpPr>
          <p:cNvPr id="18" name="17 Marcador de número de diapositiva"/>
          <p:cNvSpPr>
            <a:spLocks noGrp="1"/>
          </p:cNvSpPr>
          <p:nvPr>
            <p:ph type="sldNum" sz="quarter" idx="11"/>
          </p:nvPr>
        </p:nvSpPr>
        <p:spPr/>
        <p:txBody>
          <a:bodyPr rtlCol="0"/>
          <a:lstStyle/>
          <a:p>
            <a:pPr algn="r"/>
            <a:fld id="{D4C49B74-5DB2-4B03-B1D2-7F6A3C51C318}" type="slidenum">
              <a:rPr lang="es-ES" smtClean="0"/>
              <a:pPr algn="r"/>
              <a:t>‹Nº›</a:t>
            </a:fld>
            <a:endParaRPr lang="es-ES" sz="1000" dirty="0"/>
          </a:p>
        </p:txBody>
      </p:sp>
      <p:sp>
        <p:nvSpPr>
          <p:cNvPr id="21" name="20 Marcador de pie de página"/>
          <p:cNvSpPr>
            <a:spLocks noGrp="1"/>
          </p:cNvSpPr>
          <p:nvPr>
            <p:ph type="ftr" sz="quarter" idx="12"/>
          </p:nvPr>
        </p:nvSpPr>
        <p:spPr/>
        <p:txBody>
          <a:bodyPr rtlCol="0"/>
          <a:lstStyle/>
          <a:p>
            <a:pPr algn="ctr"/>
            <a:endParaRPr lang="es-ES" sz="1000"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0"/>
                <a:lumOff val="100000"/>
              </a:schemeClr>
            </a:gs>
            <a:gs pos="55000">
              <a:schemeClr val="accent6">
                <a:lumMod val="0"/>
                <a:lumOff val="100000"/>
              </a:schemeClr>
            </a:gs>
            <a:gs pos="100000">
              <a:schemeClr val="accent6">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C14FD69-4A85-4715-A222-ABB225B63BC6}" type="datetimeFigureOut">
              <a:rPr lang="es-ES" smtClean="0"/>
              <a:pPr/>
              <a:t>23/09/2025</a:t>
            </a:fld>
            <a:endParaRPr lang="es-ES" sz="1000" dirty="0"/>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lgn="ctr"/>
            <a:endParaRPr lang="es-ES" sz="1000" dirty="0"/>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lgn="r"/>
            <a:fld id="{D4C49B74-5DB2-4B03-B1D2-7F6A3C51C318}" type="slidenum">
              <a:rPr lang="es-ES" smtClean="0"/>
              <a:pPr algn="r"/>
              <a:t>‹Nº›</a:t>
            </a:fld>
            <a:endParaRPr lang="es-ES" sz="1000" dirty="0"/>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0"/>
                <a:lumOff val="100000"/>
              </a:schemeClr>
            </a:gs>
            <a:gs pos="55000">
              <a:schemeClr val="accent6">
                <a:lumMod val="0"/>
                <a:lumOff val="100000"/>
              </a:schemeClr>
            </a:gs>
            <a:gs pos="100000">
              <a:schemeClr val="accent6">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9/23/2025</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597066318"/>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7.xml"/><Relationship Id="rId1" Type="http://schemas.openxmlformats.org/officeDocument/2006/relationships/slideLayout" Target="../slideLayouts/slideLayout7.xml"/><Relationship Id="rId5" Type="http://schemas.openxmlformats.org/officeDocument/2006/relationships/image" Target="../media/image10.jpeg"/><Relationship Id="rId4" Type="http://schemas.openxmlformats.org/officeDocument/2006/relationships/image" Target="../media/image9.jpeg"/></Relationships>
</file>

<file path=ppt/slides/_rels/slide1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13.jpeg"/><Relationship Id="rId4" Type="http://schemas.openxmlformats.org/officeDocument/2006/relationships/image" Target="../media/image1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35160" y="2031745"/>
            <a:ext cx="8645502" cy="2262781"/>
          </a:xfrm>
        </p:spPr>
        <p:txBody>
          <a:bodyPr>
            <a:normAutofit fontScale="90000"/>
          </a:bodyPr>
          <a:lstStyle/>
          <a:p>
            <a:pPr algn="ctr"/>
            <a:br>
              <a:rPr lang="es-ES" dirty="0"/>
            </a:br>
            <a:br>
              <a:rPr lang="es-ES" dirty="0"/>
            </a:br>
            <a:r>
              <a:rPr lang="es-ES" dirty="0"/>
              <a:t>Seguridad y Auditoria Informática</a:t>
            </a:r>
          </a:p>
        </p:txBody>
      </p:sp>
      <p:sp>
        <p:nvSpPr>
          <p:cNvPr id="3" name="Subtítulo 2"/>
          <p:cNvSpPr>
            <a:spLocks noGrp="1"/>
          </p:cNvSpPr>
          <p:nvPr>
            <p:ph type="subTitle" idx="1"/>
          </p:nvPr>
        </p:nvSpPr>
        <p:spPr>
          <a:xfrm>
            <a:off x="-106559" y="4120355"/>
            <a:ext cx="8915399" cy="1126283"/>
          </a:xfrm>
        </p:spPr>
        <p:txBody>
          <a:bodyPr/>
          <a:lstStyle/>
          <a:p>
            <a:pPr algn="ctr"/>
            <a:endParaRPr lang="es-ES" dirty="0"/>
          </a:p>
          <a:p>
            <a:pPr algn="ctr"/>
            <a:r>
              <a:rPr lang="es-ES" dirty="0">
                <a:solidFill>
                  <a:schemeClr val="tx1"/>
                </a:solidFill>
              </a:rPr>
              <a:t>Ing. Maria Aparicio</a:t>
            </a:r>
          </a:p>
        </p:txBody>
      </p:sp>
    </p:spTree>
    <p:extLst>
      <p:ext uri="{BB962C8B-B14F-4D97-AF65-F5344CB8AC3E}">
        <p14:creationId xmlns:p14="http://schemas.microsoft.com/office/powerpoint/2010/main" val="3914805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88640"/>
            <a:ext cx="7526070" cy="500066"/>
          </a:xfrm>
          <a:prstGeom prst="rect">
            <a:avLst/>
          </a:prstGeom>
        </p:spPr>
        <p:txBody>
          <a:bodyPr>
            <a:normAutofit lnSpcReduction="10000"/>
          </a:bodyPr>
          <a:lstStyle/>
          <a:p>
            <a:pPr algn="l"/>
            <a:r>
              <a:rPr lang="es-ES" sz="2800" b="1" i="0" dirty="0">
                <a:solidFill>
                  <a:srgbClr val="2C2C36"/>
                </a:solidFill>
                <a:effectLst/>
                <a:latin typeface="system-ui"/>
              </a:rPr>
              <a:t>Autenticación, Autorización y Auditoria (AAA)</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8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762679" y="3154500"/>
            <a:ext cx="7581403" cy="8002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60000" lvl="0" algn="just">
              <a:spcAft>
                <a:spcPts val="1200"/>
              </a:spcAft>
            </a:pPr>
            <a:r>
              <a:rPr lang="es-ES" dirty="0">
                <a:latin typeface="Arial" panose="020B0604020202020204" pitchFamily="34" charset="0"/>
                <a:cs typeface="Arial" panose="020B0604020202020204" pitchFamily="34" charset="0"/>
              </a:rPr>
              <a:t>.</a:t>
            </a:r>
          </a:p>
          <a:p>
            <a:pPr marL="1102950" lvl="1" indent="-285750" algn="just">
              <a:spcAft>
                <a:spcPts val="600"/>
              </a:spcAft>
              <a:buFont typeface="Wingdings" panose="05000000000000000000" pitchFamily="2" charset="2"/>
              <a:buChar char="Ø"/>
            </a:pPr>
            <a:endParaRPr lang="es-ES" dirty="0">
              <a:latin typeface="Arial" panose="020B0604020202020204" pitchFamily="34" charset="0"/>
              <a:cs typeface="Arial" panose="020B0604020202020204" pitchFamily="34" charset="0"/>
            </a:endParaRPr>
          </a:p>
        </p:txBody>
      </p:sp>
      <p:sp>
        <p:nvSpPr>
          <p:cNvPr id="7" name="Rectangle 1"/>
          <p:cNvSpPr>
            <a:spLocks noChangeArrowheads="1"/>
          </p:cNvSpPr>
          <p:nvPr/>
        </p:nvSpPr>
        <p:spPr bwMode="auto">
          <a:xfrm>
            <a:off x="179661" y="764704"/>
            <a:ext cx="8534182" cy="46628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 dirty="0">
                <a:latin typeface="Arial" panose="020B0604020202020204" pitchFamily="34" charset="0"/>
                <a:cs typeface="Arial" panose="020B0604020202020204" pitchFamily="34" charset="0"/>
              </a:rPr>
              <a:t>El modelo AAA es la columna vertebral del control de acceso lógico.</a:t>
            </a:r>
          </a:p>
          <a:p>
            <a:pPr algn="just">
              <a:spcBef>
                <a:spcPts val="600"/>
              </a:spcBef>
              <a:spcAft>
                <a:spcPts val="600"/>
              </a:spcAft>
            </a:pPr>
            <a:r>
              <a:rPr lang="es-ES" b="1" dirty="0">
                <a:latin typeface="Arial" panose="020B0604020202020204" pitchFamily="34" charset="0"/>
                <a:cs typeface="Arial" panose="020B0604020202020204" pitchFamily="34" charset="0"/>
              </a:rPr>
              <a:t> Autenticación (¿Quién eres?)</a:t>
            </a:r>
          </a:p>
          <a:p>
            <a:pPr algn="just">
              <a:spcBef>
                <a:spcPts val="600"/>
              </a:spcBef>
              <a:spcAft>
                <a:spcPts val="600"/>
              </a:spcAft>
            </a:pPr>
            <a:r>
              <a:rPr lang="es-ES" dirty="0">
                <a:latin typeface="Arial" panose="020B0604020202020204" pitchFamily="34" charset="0"/>
                <a:cs typeface="Arial" panose="020B0604020202020204" pitchFamily="34" charset="0"/>
              </a:rPr>
              <a:t>Es el proceso de verificar la identidad de un usuario o sistema que intenta acceder a un recurso. </a:t>
            </a:r>
          </a:p>
          <a:p>
            <a:pPr algn="just">
              <a:spcBef>
                <a:spcPts val="600"/>
              </a:spcBef>
              <a:spcAft>
                <a:spcPts val="600"/>
              </a:spcAft>
            </a:pPr>
            <a:r>
              <a:rPr lang="es-ES" dirty="0">
                <a:latin typeface="Arial" panose="020B0604020202020204" pitchFamily="34" charset="0"/>
                <a:cs typeface="Arial" panose="020B0604020202020204" pitchFamily="34" charset="0"/>
              </a:rPr>
              <a:t>Mecanismos comunes:</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Contraseñas: Más usadas, pero vulnerables si son débiles o reutilizadas.</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Tokens: Dispositivos físicos o apps (Google </a:t>
            </a:r>
            <a:r>
              <a:rPr lang="es-ES" dirty="0" err="1">
                <a:latin typeface="Arial" panose="020B0604020202020204" pitchFamily="34" charset="0"/>
                <a:cs typeface="Arial" panose="020B0604020202020204" pitchFamily="34" charset="0"/>
              </a:rPr>
              <a:t>Authenticator</a:t>
            </a:r>
            <a:r>
              <a:rPr lang="es-ES" dirty="0">
                <a:latin typeface="Arial" panose="020B0604020202020204" pitchFamily="34" charset="0"/>
                <a:cs typeface="Arial" panose="020B0604020202020204" pitchFamily="34" charset="0"/>
              </a:rPr>
              <a:t>, Microsoft </a:t>
            </a:r>
            <a:r>
              <a:rPr lang="es-ES" dirty="0" err="1">
                <a:latin typeface="Arial" panose="020B0604020202020204" pitchFamily="34" charset="0"/>
                <a:cs typeface="Arial" panose="020B0604020202020204" pitchFamily="34" charset="0"/>
              </a:rPr>
              <a:t>Authenticator</a:t>
            </a:r>
            <a:r>
              <a:rPr lang="es-ES" dirty="0">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Biométricos: Huella, rostro, iris, voz. Cómodos pero con riesgos de falsificación o robo de plantillas.</a:t>
            </a:r>
          </a:p>
          <a:p>
            <a:pPr marL="285750" indent="-285750" algn="just">
              <a:spcBef>
                <a:spcPts val="600"/>
              </a:spcBef>
              <a:spcAft>
                <a:spcPts val="600"/>
              </a:spcAft>
              <a:buFont typeface="Arial" panose="020B0604020202020204" pitchFamily="34" charset="0"/>
              <a:buChar char="•"/>
            </a:pPr>
            <a:r>
              <a:rPr lang="es-ES" dirty="0">
                <a:latin typeface="Arial" panose="020B0604020202020204" pitchFamily="34" charset="0"/>
                <a:cs typeface="Arial" panose="020B0604020202020204" pitchFamily="34" charset="0"/>
              </a:rPr>
              <a:t>MFA (Multi-Factor </a:t>
            </a:r>
            <a:r>
              <a:rPr lang="es-ES" dirty="0" err="1">
                <a:latin typeface="Arial" panose="020B0604020202020204" pitchFamily="34" charset="0"/>
                <a:cs typeface="Arial" panose="020B0604020202020204" pitchFamily="34" charset="0"/>
              </a:rPr>
              <a:t>Authentication</a:t>
            </a:r>
            <a:r>
              <a:rPr lang="es-ES" dirty="0">
                <a:latin typeface="Arial" panose="020B0604020202020204" pitchFamily="34" charset="0"/>
                <a:cs typeface="Arial" panose="020B0604020202020204" pitchFamily="34" charset="0"/>
              </a:rPr>
              <a:t>): Combinación de 2 o más factores:</a:t>
            </a:r>
          </a:p>
          <a:p>
            <a:pPr marL="742950" lvl="1"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Algo que sabes (contraseña)</a:t>
            </a:r>
          </a:p>
          <a:p>
            <a:pPr marL="742950" lvl="1"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Algo que tienes (token, celular)</a:t>
            </a:r>
          </a:p>
          <a:p>
            <a:pPr marL="742950" lvl="1"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Algo que eres (biometría)</a:t>
            </a:r>
          </a:p>
        </p:txBody>
      </p:sp>
      <p:sp>
        <p:nvSpPr>
          <p:cNvPr id="2" name="CuadroTexto 1">
            <a:extLst>
              <a:ext uri="{FF2B5EF4-FFF2-40B4-BE49-F238E27FC236}">
                <a16:creationId xmlns:a16="http://schemas.microsoft.com/office/drawing/2014/main" id="{C7F37238-0FA9-4F23-A16C-C75AB7670DFF}"/>
              </a:ext>
            </a:extLst>
          </p:cNvPr>
          <p:cNvSpPr txBox="1"/>
          <p:nvPr/>
        </p:nvSpPr>
        <p:spPr>
          <a:xfrm>
            <a:off x="602430" y="5540671"/>
            <a:ext cx="3844322" cy="1246495"/>
          </a:xfrm>
          <a:prstGeom prst="rect">
            <a:avLst/>
          </a:prstGeom>
          <a:noFill/>
        </p:spPr>
        <p:txBody>
          <a:bodyPr wrap="none" rtlCol="0">
            <a:spAutoFit/>
          </a:bodyPr>
          <a:lstStyle/>
          <a:p>
            <a:pPr algn="just">
              <a:spcBef>
                <a:spcPts val="600"/>
              </a:spcBef>
              <a:spcAft>
                <a:spcPts val="600"/>
              </a:spcAft>
            </a:pPr>
            <a:r>
              <a:rPr lang="es-ES" sz="1400" dirty="0">
                <a:latin typeface="Arial" panose="020B0604020202020204" pitchFamily="34" charset="0"/>
                <a:cs typeface="Arial" panose="020B0604020202020204" pitchFamily="34" charset="0"/>
              </a:rPr>
              <a:t>Ejemplo MFA:</a:t>
            </a:r>
          </a:p>
          <a:p>
            <a:pPr algn="just"/>
            <a:r>
              <a:rPr lang="es-ES" sz="1400" dirty="0">
                <a:latin typeface="Arial" panose="020B0604020202020204" pitchFamily="34" charset="0"/>
                <a:cs typeface="Arial" panose="020B0604020202020204" pitchFamily="34" charset="0"/>
              </a:rPr>
              <a:t>Banco online: </a:t>
            </a:r>
          </a:p>
          <a:p>
            <a:pPr algn="just"/>
            <a:r>
              <a:rPr lang="es-ES" sz="1400" dirty="0">
                <a:latin typeface="Arial" panose="020B0604020202020204" pitchFamily="34" charset="0"/>
                <a:cs typeface="Arial" panose="020B0604020202020204" pitchFamily="34" charset="0"/>
              </a:rPr>
              <a:t>Ingresa usuario/contraseña → algo que sabes</a:t>
            </a:r>
          </a:p>
          <a:p>
            <a:pPr algn="just"/>
            <a:r>
              <a:rPr lang="es-ES" sz="1400" dirty="0">
                <a:latin typeface="Arial" panose="020B0604020202020204" pitchFamily="34" charset="0"/>
                <a:cs typeface="Arial" panose="020B0604020202020204" pitchFamily="34" charset="0"/>
              </a:rPr>
              <a:t>Recibe código por SMS → algo que tienes</a:t>
            </a:r>
          </a:p>
          <a:p>
            <a:pPr algn="just"/>
            <a:r>
              <a:rPr lang="es-ES" sz="1400" dirty="0">
                <a:latin typeface="Arial" panose="020B0604020202020204" pitchFamily="34" charset="0"/>
                <a:cs typeface="Arial" panose="020B0604020202020204" pitchFamily="34" charset="0"/>
              </a:rPr>
              <a:t>Reconocimiento facial → algo que eres</a:t>
            </a:r>
            <a:endParaRPr lang="es-AR" sz="1400" dirty="0"/>
          </a:p>
        </p:txBody>
      </p:sp>
    </p:spTree>
    <p:extLst>
      <p:ext uri="{BB962C8B-B14F-4D97-AF65-F5344CB8AC3E}">
        <p14:creationId xmlns:p14="http://schemas.microsoft.com/office/powerpoint/2010/main" val="13081902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88640"/>
            <a:ext cx="7526070" cy="500066"/>
          </a:xfrm>
          <a:prstGeom prst="rect">
            <a:avLst/>
          </a:prstGeom>
        </p:spPr>
        <p:txBody>
          <a:bodyPr>
            <a:normAutofit lnSpcReduction="10000"/>
          </a:bodyPr>
          <a:lstStyle/>
          <a:p>
            <a:pPr algn="l"/>
            <a:r>
              <a:rPr lang="es-ES" sz="2800" b="1" i="0" dirty="0">
                <a:solidFill>
                  <a:srgbClr val="2C2C36"/>
                </a:solidFill>
                <a:effectLst/>
                <a:latin typeface="system-ui"/>
              </a:rPr>
              <a:t>Autenticación, Autorización y Auditoria (AAA)</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8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762679" y="3154500"/>
            <a:ext cx="7581403" cy="8002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60000" lvl="0" algn="just">
              <a:spcAft>
                <a:spcPts val="1200"/>
              </a:spcAft>
            </a:pPr>
            <a:r>
              <a:rPr lang="es-ES" dirty="0">
                <a:latin typeface="Arial" panose="020B0604020202020204" pitchFamily="34" charset="0"/>
                <a:cs typeface="Arial" panose="020B0604020202020204" pitchFamily="34" charset="0"/>
              </a:rPr>
              <a:t>.</a:t>
            </a:r>
          </a:p>
          <a:p>
            <a:pPr marL="1102950" lvl="1" indent="-285750" algn="just">
              <a:spcAft>
                <a:spcPts val="600"/>
              </a:spcAft>
              <a:buFont typeface="Wingdings" panose="05000000000000000000" pitchFamily="2" charset="2"/>
              <a:buChar char="Ø"/>
            </a:pPr>
            <a:endParaRPr lang="es-ES" dirty="0">
              <a:latin typeface="Arial" panose="020B0604020202020204" pitchFamily="34" charset="0"/>
              <a:cs typeface="Arial" panose="020B0604020202020204" pitchFamily="34" charset="0"/>
            </a:endParaRPr>
          </a:p>
        </p:txBody>
      </p:sp>
      <p:sp>
        <p:nvSpPr>
          <p:cNvPr id="7" name="Rectangle 1"/>
          <p:cNvSpPr>
            <a:spLocks noChangeArrowheads="1"/>
          </p:cNvSpPr>
          <p:nvPr/>
        </p:nvSpPr>
        <p:spPr bwMode="auto">
          <a:xfrm>
            <a:off x="214282" y="838498"/>
            <a:ext cx="8534182" cy="21390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 dirty="0">
                <a:latin typeface="Arial" panose="020B0604020202020204" pitchFamily="34" charset="0"/>
                <a:cs typeface="Arial" panose="020B0604020202020204" pitchFamily="34" charset="0"/>
              </a:rPr>
              <a:t>El modelo AAA es la columna vertebral del control de acceso lógico.</a:t>
            </a:r>
          </a:p>
          <a:p>
            <a:pPr algn="just">
              <a:spcBef>
                <a:spcPts val="600"/>
              </a:spcBef>
              <a:spcAft>
                <a:spcPts val="600"/>
              </a:spcAft>
            </a:pPr>
            <a:r>
              <a:rPr lang="es-ES" b="1" dirty="0">
                <a:latin typeface="Arial" panose="020B0604020202020204" pitchFamily="34" charset="0"/>
                <a:cs typeface="Arial" panose="020B0604020202020204" pitchFamily="34" charset="0"/>
              </a:rPr>
              <a:t> Autorización (¿Qué puedes hacer?)</a:t>
            </a:r>
          </a:p>
          <a:p>
            <a:pPr algn="just">
              <a:spcBef>
                <a:spcPts val="600"/>
              </a:spcBef>
              <a:spcAft>
                <a:spcPts val="600"/>
              </a:spcAft>
            </a:pPr>
            <a:r>
              <a:rPr lang="es-ES" dirty="0">
                <a:latin typeface="Arial" panose="020B0604020202020204" pitchFamily="34" charset="0"/>
                <a:cs typeface="Arial" panose="020B0604020202020204" pitchFamily="34" charset="0"/>
              </a:rPr>
              <a:t>Una vez autenticado, el sistema evalúa qué recursos y acciones puede realizar el usuario.</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Se basa en políticas, roles o atributos (según el modelo usado).</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Debe aplicarse el principio del mínimo privilegio.</a:t>
            </a:r>
          </a:p>
        </p:txBody>
      </p:sp>
      <p:sp>
        <p:nvSpPr>
          <p:cNvPr id="2" name="CuadroTexto 1">
            <a:extLst>
              <a:ext uri="{FF2B5EF4-FFF2-40B4-BE49-F238E27FC236}">
                <a16:creationId xmlns:a16="http://schemas.microsoft.com/office/drawing/2014/main" id="{C7F37238-0FA9-4F23-A16C-C75AB7670DFF}"/>
              </a:ext>
            </a:extLst>
          </p:cNvPr>
          <p:cNvSpPr txBox="1"/>
          <p:nvPr/>
        </p:nvSpPr>
        <p:spPr>
          <a:xfrm>
            <a:off x="214282" y="3717032"/>
            <a:ext cx="8606190" cy="1631216"/>
          </a:xfrm>
          <a:prstGeom prst="rect">
            <a:avLst/>
          </a:prstGeom>
          <a:noFill/>
        </p:spPr>
        <p:txBody>
          <a:bodyPr wrap="square" rtlCol="0">
            <a:spAutoFit/>
          </a:bodyPr>
          <a:lstStyle/>
          <a:p>
            <a:pPr algn="just">
              <a:spcBef>
                <a:spcPts val="600"/>
              </a:spcBef>
              <a:spcAft>
                <a:spcPts val="600"/>
              </a:spcAft>
            </a:pPr>
            <a:r>
              <a:rPr lang="es-ES" sz="1600" dirty="0">
                <a:latin typeface="Arial" panose="020B0604020202020204" pitchFamily="34" charset="0"/>
                <a:cs typeface="Arial" panose="020B0604020202020204" pitchFamily="34" charset="0"/>
              </a:rPr>
              <a:t>Ejemplo:</a:t>
            </a:r>
          </a:p>
          <a:p>
            <a:pPr algn="just">
              <a:spcBef>
                <a:spcPts val="600"/>
              </a:spcBef>
              <a:spcAft>
                <a:spcPts val="600"/>
              </a:spcAft>
            </a:pPr>
            <a:r>
              <a:rPr lang="es-ES" sz="1600" dirty="0">
                <a:latin typeface="Arial" panose="020B0604020202020204" pitchFamily="34" charset="0"/>
                <a:cs typeface="Arial" panose="020B0604020202020204" pitchFamily="34" charset="0"/>
              </a:rPr>
              <a:t>Un usuario autenticado como "administrador" puede eliminar archivos, mientras que un usuario "invitado" solo puede leerlos.</a:t>
            </a:r>
            <a:endParaRPr lang="es-AR" sz="1600" dirty="0">
              <a:latin typeface="Arial" panose="020B0604020202020204" pitchFamily="34" charset="0"/>
              <a:cs typeface="Arial" panose="020B0604020202020204" pitchFamily="34" charset="0"/>
            </a:endParaRPr>
          </a:p>
          <a:p>
            <a:pPr algn="just">
              <a:spcBef>
                <a:spcPts val="600"/>
              </a:spcBef>
              <a:spcAft>
                <a:spcPts val="600"/>
              </a:spcAft>
            </a:pPr>
            <a:r>
              <a:rPr lang="es-ES" sz="1600" dirty="0">
                <a:latin typeface="Arial" panose="020B0604020202020204" pitchFamily="34" charset="0"/>
                <a:cs typeface="Arial" panose="020B0604020202020204" pitchFamily="34" charset="0"/>
              </a:rPr>
              <a:t>Un usuario “contador” puede ver y exportar reportes financieros, pero no puede instalar software ni modificar políticas de firewall. </a:t>
            </a:r>
          </a:p>
        </p:txBody>
      </p:sp>
    </p:spTree>
    <p:extLst>
      <p:ext uri="{BB962C8B-B14F-4D97-AF65-F5344CB8AC3E}">
        <p14:creationId xmlns:p14="http://schemas.microsoft.com/office/powerpoint/2010/main" val="2799632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88640"/>
            <a:ext cx="7526070" cy="500066"/>
          </a:xfrm>
          <a:prstGeom prst="rect">
            <a:avLst/>
          </a:prstGeom>
        </p:spPr>
        <p:txBody>
          <a:bodyPr>
            <a:normAutofit lnSpcReduction="10000"/>
          </a:bodyPr>
          <a:lstStyle/>
          <a:p>
            <a:pPr algn="l"/>
            <a:r>
              <a:rPr lang="es-ES" sz="2800" b="1" i="0" dirty="0">
                <a:solidFill>
                  <a:srgbClr val="2C2C36"/>
                </a:solidFill>
                <a:effectLst/>
                <a:latin typeface="system-ui"/>
              </a:rPr>
              <a:t>Autenticación, Autorización y Auditoria (AAA)</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8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762679" y="3154500"/>
            <a:ext cx="7581403" cy="8002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60000" lvl="0" algn="just">
              <a:spcAft>
                <a:spcPts val="1200"/>
              </a:spcAft>
            </a:pPr>
            <a:r>
              <a:rPr lang="es-ES" dirty="0">
                <a:latin typeface="Arial" panose="020B0604020202020204" pitchFamily="34" charset="0"/>
                <a:cs typeface="Arial" panose="020B0604020202020204" pitchFamily="34" charset="0"/>
              </a:rPr>
              <a:t>.</a:t>
            </a:r>
          </a:p>
          <a:p>
            <a:pPr marL="1102950" lvl="1" indent="-285750" algn="just">
              <a:spcAft>
                <a:spcPts val="600"/>
              </a:spcAft>
              <a:buFont typeface="Wingdings" panose="05000000000000000000" pitchFamily="2" charset="2"/>
              <a:buChar char="Ø"/>
            </a:pPr>
            <a:endParaRPr lang="es-ES" dirty="0">
              <a:latin typeface="Arial" panose="020B0604020202020204" pitchFamily="34" charset="0"/>
              <a:cs typeface="Arial" panose="020B0604020202020204" pitchFamily="34" charset="0"/>
            </a:endParaRPr>
          </a:p>
        </p:txBody>
      </p:sp>
      <p:sp>
        <p:nvSpPr>
          <p:cNvPr id="7" name="Rectangle 1"/>
          <p:cNvSpPr>
            <a:spLocks noChangeArrowheads="1"/>
          </p:cNvSpPr>
          <p:nvPr/>
        </p:nvSpPr>
        <p:spPr bwMode="auto">
          <a:xfrm>
            <a:off x="214282" y="838497"/>
            <a:ext cx="8534182" cy="21390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 dirty="0">
                <a:latin typeface="Arial" panose="020B0604020202020204" pitchFamily="34" charset="0"/>
                <a:cs typeface="Arial" panose="020B0604020202020204" pitchFamily="34" charset="0"/>
              </a:rPr>
              <a:t>El modelo AAA es la columna vertebral del control de acceso lógico.</a:t>
            </a:r>
          </a:p>
          <a:p>
            <a:pPr algn="just">
              <a:spcBef>
                <a:spcPts val="600"/>
              </a:spcBef>
              <a:spcAft>
                <a:spcPts val="600"/>
              </a:spcAft>
            </a:pPr>
            <a:r>
              <a:rPr lang="es-ES" b="1" dirty="0">
                <a:latin typeface="Arial" panose="020B0604020202020204" pitchFamily="34" charset="0"/>
                <a:cs typeface="Arial" panose="020B0604020202020204" pitchFamily="34" charset="0"/>
              </a:rPr>
              <a:t> Auditoría (¿Qué hiciste?)</a:t>
            </a:r>
          </a:p>
          <a:p>
            <a:pPr algn="just">
              <a:spcBef>
                <a:spcPts val="600"/>
              </a:spcBef>
              <a:spcAft>
                <a:spcPts val="600"/>
              </a:spcAft>
            </a:pPr>
            <a:r>
              <a:rPr lang="es-ES" dirty="0">
                <a:latin typeface="Arial" panose="020B0604020202020204" pitchFamily="34" charset="0"/>
                <a:cs typeface="Arial" panose="020B0604020202020204" pitchFamily="34" charset="0"/>
              </a:rPr>
              <a:t>Registro, monitoreo y revisión de las actividades realizadas por usuarios o sistemas.</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Logs de acceso, cambios de configuración, intentos fallidos.</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Herramientas: </a:t>
            </a:r>
            <a:r>
              <a:rPr lang="es-ES" dirty="0" err="1">
                <a:latin typeface="Arial" panose="020B0604020202020204" pitchFamily="34" charset="0"/>
                <a:cs typeface="Arial" panose="020B0604020202020204" pitchFamily="34" charset="0"/>
              </a:rPr>
              <a:t>Syslog</a:t>
            </a:r>
            <a:r>
              <a:rPr lang="es-ES" dirty="0">
                <a:latin typeface="Arial" panose="020B0604020202020204" pitchFamily="34" charset="0"/>
                <a:cs typeface="Arial" panose="020B0604020202020204" pitchFamily="34" charset="0"/>
              </a:rPr>
              <a:t>, SIEM (</a:t>
            </a:r>
            <a:r>
              <a:rPr lang="es-ES" dirty="0" err="1">
                <a:latin typeface="Arial" panose="020B0604020202020204" pitchFamily="34" charset="0"/>
                <a:cs typeface="Arial" panose="020B0604020202020204" pitchFamily="34" charset="0"/>
              </a:rPr>
              <a:t>Splunk</a:t>
            </a:r>
            <a:r>
              <a:rPr lang="es-ES" dirty="0">
                <a:latin typeface="Arial" panose="020B0604020202020204" pitchFamily="34" charset="0"/>
                <a:cs typeface="Arial" panose="020B0604020202020204" pitchFamily="34" charset="0"/>
              </a:rPr>
              <a:t>, </a:t>
            </a:r>
            <a:r>
              <a:rPr lang="es-ES" dirty="0" err="1">
                <a:latin typeface="Arial" panose="020B0604020202020204" pitchFamily="34" charset="0"/>
                <a:cs typeface="Arial" panose="020B0604020202020204" pitchFamily="34" charset="0"/>
              </a:rPr>
              <a:t>Wazuh</a:t>
            </a:r>
            <a:r>
              <a:rPr lang="es-ES" dirty="0">
                <a:latin typeface="Arial" panose="020B0604020202020204" pitchFamily="34" charset="0"/>
                <a:cs typeface="Arial" panose="020B0604020202020204" pitchFamily="34" charset="0"/>
              </a:rPr>
              <a:t>, ELK), Windows </a:t>
            </a:r>
            <a:r>
              <a:rPr lang="es-ES" dirty="0" err="1">
                <a:latin typeface="Arial" panose="020B0604020202020204" pitchFamily="34" charset="0"/>
                <a:cs typeface="Arial" panose="020B0604020202020204" pitchFamily="34" charset="0"/>
              </a:rPr>
              <a:t>Event</a:t>
            </a:r>
            <a:r>
              <a:rPr lang="es-ES" dirty="0">
                <a:latin typeface="Arial" panose="020B0604020202020204" pitchFamily="34" charset="0"/>
                <a:cs typeface="Arial" panose="020B0604020202020204" pitchFamily="34" charset="0"/>
              </a:rPr>
              <a:t> Log.</a:t>
            </a:r>
          </a:p>
        </p:txBody>
      </p:sp>
      <p:sp>
        <p:nvSpPr>
          <p:cNvPr id="2" name="CuadroTexto 1">
            <a:extLst>
              <a:ext uri="{FF2B5EF4-FFF2-40B4-BE49-F238E27FC236}">
                <a16:creationId xmlns:a16="http://schemas.microsoft.com/office/drawing/2014/main" id="{C7F37238-0FA9-4F23-A16C-C75AB7670DFF}"/>
              </a:ext>
            </a:extLst>
          </p:cNvPr>
          <p:cNvSpPr txBox="1"/>
          <p:nvPr/>
        </p:nvSpPr>
        <p:spPr>
          <a:xfrm>
            <a:off x="214282" y="3717032"/>
            <a:ext cx="8606190" cy="984885"/>
          </a:xfrm>
          <a:prstGeom prst="rect">
            <a:avLst/>
          </a:prstGeom>
          <a:noFill/>
        </p:spPr>
        <p:txBody>
          <a:bodyPr wrap="square" rtlCol="0">
            <a:spAutoFit/>
          </a:bodyPr>
          <a:lstStyle/>
          <a:p>
            <a:pPr algn="just">
              <a:spcBef>
                <a:spcPts val="600"/>
              </a:spcBef>
              <a:spcAft>
                <a:spcPts val="600"/>
              </a:spcAft>
            </a:pPr>
            <a:r>
              <a:rPr lang="es-ES" sz="1600" dirty="0">
                <a:latin typeface="Arial" panose="020B0604020202020204" pitchFamily="34" charset="0"/>
                <a:cs typeface="Arial" panose="020B0604020202020204" pitchFamily="34" charset="0"/>
              </a:rPr>
              <a:t>Ejemplo:</a:t>
            </a:r>
          </a:p>
          <a:p>
            <a:pPr algn="just">
              <a:spcBef>
                <a:spcPts val="600"/>
              </a:spcBef>
              <a:spcAft>
                <a:spcPts val="600"/>
              </a:spcAft>
            </a:pPr>
            <a:r>
              <a:rPr lang="es-ES" sz="1600" dirty="0">
                <a:latin typeface="Arial" panose="020B0604020202020204" pitchFamily="34" charset="0"/>
                <a:cs typeface="Arial" panose="020B0604020202020204" pitchFamily="34" charset="0"/>
              </a:rPr>
              <a:t>En el hackeo a Target (2013), el sistema de auditoría había detectado actividad sospechosa… pero nadie revisó las alertas. La auditoría sin revisión es inútil. </a:t>
            </a:r>
          </a:p>
        </p:txBody>
      </p:sp>
    </p:spTree>
    <p:extLst>
      <p:ext uri="{BB962C8B-B14F-4D97-AF65-F5344CB8AC3E}">
        <p14:creationId xmlns:p14="http://schemas.microsoft.com/office/powerpoint/2010/main" val="17241842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88640"/>
            <a:ext cx="7526070" cy="500066"/>
          </a:xfrm>
          <a:prstGeom prst="rect">
            <a:avLst/>
          </a:prstGeom>
        </p:spPr>
        <p:txBody>
          <a:bodyPr>
            <a:normAutofit lnSpcReduction="10000"/>
          </a:bodyPr>
          <a:lstStyle/>
          <a:p>
            <a:pPr algn="l"/>
            <a:r>
              <a:rPr lang="es-ES" sz="2800" b="1" i="0" dirty="0">
                <a:solidFill>
                  <a:srgbClr val="2C2C36"/>
                </a:solidFill>
                <a:effectLst/>
                <a:latin typeface="system-ui"/>
              </a:rPr>
              <a:t>Principio del mínimo privilegio</a:t>
            </a:r>
            <a:endParaRPr kumimoji="0" lang="es-ES" sz="28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762679" y="3154500"/>
            <a:ext cx="7581403" cy="8002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60000" lvl="0" algn="just">
              <a:spcAft>
                <a:spcPts val="1200"/>
              </a:spcAft>
            </a:pPr>
            <a:r>
              <a:rPr lang="es-ES" dirty="0">
                <a:latin typeface="Arial" panose="020B0604020202020204" pitchFamily="34" charset="0"/>
                <a:cs typeface="Arial" panose="020B0604020202020204" pitchFamily="34" charset="0"/>
              </a:rPr>
              <a:t>.</a:t>
            </a:r>
          </a:p>
          <a:p>
            <a:pPr marL="1102950" lvl="1" indent="-285750" algn="just">
              <a:spcAft>
                <a:spcPts val="600"/>
              </a:spcAft>
              <a:buFont typeface="Wingdings" panose="05000000000000000000" pitchFamily="2" charset="2"/>
              <a:buChar char="Ø"/>
            </a:pPr>
            <a:endParaRPr lang="es-ES" dirty="0">
              <a:latin typeface="Arial" panose="020B0604020202020204" pitchFamily="34" charset="0"/>
              <a:cs typeface="Arial" panose="020B0604020202020204" pitchFamily="34" charset="0"/>
            </a:endParaRPr>
          </a:p>
        </p:txBody>
      </p:sp>
      <p:sp>
        <p:nvSpPr>
          <p:cNvPr id="7" name="Rectangle 1"/>
          <p:cNvSpPr>
            <a:spLocks noChangeArrowheads="1"/>
          </p:cNvSpPr>
          <p:nvPr/>
        </p:nvSpPr>
        <p:spPr bwMode="auto">
          <a:xfrm>
            <a:off x="304909" y="1197080"/>
            <a:ext cx="8534182" cy="36471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 dirty="0">
                <a:latin typeface="Arial" panose="020B0604020202020204" pitchFamily="34" charset="0"/>
                <a:cs typeface="Arial" panose="020B0604020202020204" pitchFamily="34" charset="0"/>
              </a:rPr>
              <a:t>Cada usuario, programa o proceso debe operar con los mínimos privilegios necesarios para cumplir su función.</a:t>
            </a:r>
          </a:p>
          <a:p>
            <a:pPr algn="just">
              <a:spcBef>
                <a:spcPts val="600"/>
              </a:spcBef>
              <a:spcAft>
                <a:spcPts val="600"/>
              </a:spcAft>
            </a:pPr>
            <a:r>
              <a:rPr lang="es-ES" dirty="0">
                <a:latin typeface="Arial" panose="020B0604020202020204" pitchFamily="34" charset="0"/>
                <a:cs typeface="Arial" panose="020B0604020202020204" pitchFamily="34" charset="0"/>
              </a:rPr>
              <a:t>Beneficios:</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Limita el daño en caso de compromiso de cuenta.</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Reduce la superficie de ataque.</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Facilita la auditoría y el cumplimiento normativo.</a:t>
            </a:r>
          </a:p>
          <a:p>
            <a:pPr algn="just"/>
            <a:endParaRPr lang="es-ES" dirty="0">
              <a:latin typeface="Arial" panose="020B0604020202020204" pitchFamily="34" charset="0"/>
              <a:cs typeface="Arial" panose="020B0604020202020204" pitchFamily="34" charset="0"/>
            </a:endParaRPr>
          </a:p>
          <a:p>
            <a:pPr algn="just"/>
            <a:r>
              <a:rPr lang="es-ES" dirty="0">
                <a:latin typeface="Arial" panose="020B0604020202020204" pitchFamily="34" charset="0"/>
                <a:cs typeface="Arial" panose="020B0604020202020204" pitchFamily="34" charset="0"/>
              </a:rPr>
              <a:t>Implementación:</a:t>
            </a:r>
          </a:p>
          <a:p>
            <a:pPr algn="just"/>
            <a:endParaRPr lang="es-ES"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Usuarios estándar, no administradores, para tareas diarias.</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Uso de sudo en Linux en vez de </a:t>
            </a:r>
            <a:r>
              <a:rPr lang="es-ES" dirty="0" err="1">
                <a:latin typeface="Arial" panose="020B0604020202020204" pitchFamily="34" charset="0"/>
                <a:cs typeface="Arial" panose="020B0604020202020204" pitchFamily="34" charset="0"/>
              </a:rPr>
              <a:t>loguearse</a:t>
            </a:r>
            <a:r>
              <a:rPr lang="es-ES" dirty="0">
                <a:latin typeface="Arial" panose="020B0604020202020204" pitchFamily="34" charset="0"/>
                <a:cs typeface="Arial" panose="020B0604020202020204" pitchFamily="34" charset="0"/>
              </a:rPr>
              <a:t> como </a:t>
            </a:r>
            <a:r>
              <a:rPr lang="es-ES" dirty="0" err="1">
                <a:latin typeface="Arial" panose="020B0604020202020204" pitchFamily="34" charset="0"/>
                <a:cs typeface="Arial" panose="020B0604020202020204" pitchFamily="34" charset="0"/>
              </a:rPr>
              <a:t>root</a:t>
            </a:r>
            <a:r>
              <a:rPr lang="es-ES" dirty="0">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Aplicaciones corriendo con cuentas de servicio de bajo privilegio.</a:t>
            </a:r>
          </a:p>
        </p:txBody>
      </p:sp>
      <p:sp>
        <p:nvSpPr>
          <p:cNvPr id="2" name="CuadroTexto 1">
            <a:extLst>
              <a:ext uri="{FF2B5EF4-FFF2-40B4-BE49-F238E27FC236}">
                <a16:creationId xmlns:a16="http://schemas.microsoft.com/office/drawing/2014/main" id="{C7F37238-0FA9-4F23-A16C-C75AB7670DFF}"/>
              </a:ext>
            </a:extLst>
          </p:cNvPr>
          <p:cNvSpPr txBox="1"/>
          <p:nvPr/>
        </p:nvSpPr>
        <p:spPr>
          <a:xfrm>
            <a:off x="268905" y="5296586"/>
            <a:ext cx="8606190" cy="1231106"/>
          </a:xfrm>
          <a:prstGeom prst="rect">
            <a:avLst/>
          </a:prstGeom>
          <a:noFill/>
        </p:spPr>
        <p:txBody>
          <a:bodyPr wrap="square" rtlCol="0">
            <a:spAutoFit/>
          </a:bodyPr>
          <a:lstStyle/>
          <a:p>
            <a:pPr algn="just">
              <a:spcBef>
                <a:spcPts val="600"/>
              </a:spcBef>
              <a:spcAft>
                <a:spcPts val="600"/>
              </a:spcAft>
            </a:pPr>
            <a:r>
              <a:rPr lang="es-ES" sz="1600" dirty="0">
                <a:latin typeface="Arial" panose="020B0604020202020204" pitchFamily="34" charset="0"/>
                <a:cs typeface="Arial" panose="020B0604020202020204" pitchFamily="34" charset="0"/>
              </a:rPr>
              <a:t>Ejemplo:</a:t>
            </a:r>
          </a:p>
          <a:p>
            <a:pPr algn="just">
              <a:spcBef>
                <a:spcPts val="600"/>
              </a:spcBef>
              <a:spcAft>
                <a:spcPts val="600"/>
              </a:spcAft>
            </a:pPr>
            <a:r>
              <a:rPr lang="es-ES" sz="1600" dirty="0">
                <a:latin typeface="Arial" panose="020B0604020202020204" pitchFamily="34" charset="0"/>
                <a:cs typeface="Arial" panose="020B0604020202020204" pitchFamily="34" charset="0"/>
              </a:rPr>
              <a:t>El gusano Conficker (2008) se propagó porque muchos usuarios tenían privilegios de administrador local. Con usuarios estándar, su propagación se hubiera limitado drásticamente. </a:t>
            </a:r>
          </a:p>
        </p:txBody>
      </p:sp>
    </p:spTree>
    <p:extLst>
      <p:ext uri="{BB962C8B-B14F-4D97-AF65-F5344CB8AC3E}">
        <p14:creationId xmlns:p14="http://schemas.microsoft.com/office/powerpoint/2010/main" val="39360756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88640"/>
            <a:ext cx="7526070" cy="500066"/>
          </a:xfrm>
          <a:prstGeom prst="rect">
            <a:avLst/>
          </a:prstGeom>
        </p:spPr>
        <p:txBody>
          <a:bodyPr>
            <a:normAutofit lnSpcReduction="10000"/>
          </a:bodyPr>
          <a:lstStyle/>
          <a:p>
            <a:pPr algn="l"/>
            <a:r>
              <a:rPr lang="es-ES" sz="2800" b="1" i="0" dirty="0">
                <a:solidFill>
                  <a:srgbClr val="2C2C36"/>
                </a:solidFill>
                <a:effectLst/>
                <a:latin typeface="system-ui"/>
              </a:rPr>
              <a:t>SISTEMAS SSO (SINGLE SIGN-ON)</a:t>
            </a:r>
            <a:endParaRPr kumimoji="0" lang="es-ES" sz="28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762679" y="3154500"/>
            <a:ext cx="7581403" cy="8002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60000" lvl="0" algn="just">
              <a:spcAft>
                <a:spcPts val="1200"/>
              </a:spcAft>
            </a:pPr>
            <a:r>
              <a:rPr lang="es-ES" dirty="0">
                <a:latin typeface="Arial" panose="020B0604020202020204" pitchFamily="34" charset="0"/>
                <a:cs typeface="Arial" panose="020B0604020202020204" pitchFamily="34" charset="0"/>
              </a:rPr>
              <a:t>.</a:t>
            </a:r>
          </a:p>
          <a:p>
            <a:pPr marL="1102950" lvl="1" indent="-285750" algn="just">
              <a:spcAft>
                <a:spcPts val="600"/>
              </a:spcAft>
              <a:buFont typeface="Wingdings" panose="05000000000000000000" pitchFamily="2" charset="2"/>
              <a:buChar char="Ø"/>
            </a:pPr>
            <a:endParaRPr lang="es-ES" dirty="0">
              <a:latin typeface="Arial" panose="020B0604020202020204" pitchFamily="34" charset="0"/>
              <a:cs typeface="Arial" panose="020B0604020202020204" pitchFamily="34" charset="0"/>
            </a:endParaRPr>
          </a:p>
        </p:txBody>
      </p:sp>
      <p:sp>
        <p:nvSpPr>
          <p:cNvPr id="7" name="Rectangle 1"/>
          <p:cNvSpPr>
            <a:spLocks noChangeArrowheads="1"/>
          </p:cNvSpPr>
          <p:nvPr/>
        </p:nvSpPr>
        <p:spPr bwMode="auto">
          <a:xfrm>
            <a:off x="186410" y="962452"/>
            <a:ext cx="8534182" cy="198515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 dirty="0">
                <a:latin typeface="Arial" panose="020B0604020202020204" pitchFamily="34" charset="0"/>
                <a:cs typeface="Arial" panose="020B0604020202020204" pitchFamily="34" charset="0"/>
              </a:rPr>
              <a:t>Permite al usuario autenticarse una sola vez y acceder a múltiples sistemas sin volver a ingresar credenciales.</a:t>
            </a:r>
          </a:p>
          <a:p>
            <a:pPr algn="just">
              <a:spcBef>
                <a:spcPts val="600"/>
              </a:spcBef>
              <a:spcAft>
                <a:spcPts val="600"/>
              </a:spcAft>
            </a:pPr>
            <a:r>
              <a:rPr lang="es-ES" dirty="0">
                <a:latin typeface="Arial" panose="020B0604020202020204" pitchFamily="34" charset="0"/>
                <a:cs typeface="Arial" panose="020B0604020202020204" pitchFamily="34" charset="0"/>
              </a:rPr>
              <a:t>Ventajas:</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Mejora la experiencia del usuario.</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Reduce la fatiga por contraseñas → menos contraseñas débiles o reutilizadas.</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Centraliza la gestión de sesiones y cierre de sesión.</a:t>
            </a:r>
          </a:p>
        </p:txBody>
      </p:sp>
      <p:sp>
        <p:nvSpPr>
          <p:cNvPr id="2" name="CuadroTexto 1">
            <a:extLst>
              <a:ext uri="{FF2B5EF4-FFF2-40B4-BE49-F238E27FC236}">
                <a16:creationId xmlns:a16="http://schemas.microsoft.com/office/drawing/2014/main" id="{C7F37238-0FA9-4F23-A16C-C75AB7670DFF}"/>
              </a:ext>
            </a:extLst>
          </p:cNvPr>
          <p:cNvSpPr txBox="1"/>
          <p:nvPr/>
        </p:nvSpPr>
        <p:spPr>
          <a:xfrm>
            <a:off x="114402" y="3554609"/>
            <a:ext cx="8606190" cy="738664"/>
          </a:xfrm>
          <a:prstGeom prst="rect">
            <a:avLst/>
          </a:prstGeom>
          <a:noFill/>
        </p:spPr>
        <p:txBody>
          <a:bodyPr wrap="square" rtlCol="0">
            <a:spAutoFit/>
          </a:bodyPr>
          <a:lstStyle/>
          <a:p>
            <a:pPr algn="just">
              <a:spcBef>
                <a:spcPts val="600"/>
              </a:spcBef>
              <a:spcAft>
                <a:spcPts val="600"/>
              </a:spcAft>
            </a:pPr>
            <a:r>
              <a:rPr lang="es-ES" sz="1600" dirty="0">
                <a:latin typeface="Arial" panose="020B0604020202020204" pitchFamily="34" charset="0"/>
                <a:cs typeface="Arial" panose="020B0604020202020204" pitchFamily="34" charset="0"/>
              </a:rPr>
              <a:t>Ejemplo:</a:t>
            </a:r>
          </a:p>
          <a:p>
            <a:pPr algn="just">
              <a:spcBef>
                <a:spcPts val="600"/>
              </a:spcBef>
              <a:spcAft>
                <a:spcPts val="600"/>
              </a:spcAft>
            </a:pPr>
            <a:r>
              <a:rPr lang="es-ES" sz="1600" dirty="0">
                <a:latin typeface="Arial" panose="020B0604020202020204" pitchFamily="34" charset="0"/>
                <a:cs typeface="Arial" panose="020B0604020202020204" pitchFamily="34" charset="0"/>
              </a:rPr>
              <a:t>Iniciar sesión en Google y acceder automáticamente a Gmail, Drive y Calendar.</a:t>
            </a:r>
          </a:p>
        </p:txBody>
      </p:sp>
    </p:spTree>
    <p:extLst>
      <p:ext uri="{BB962C8B-B14F-4D97-AF65-F5344CB8AC3E}">
        <p14:creationId xmlns:p14="http://schemas.microsoft.com/office/powerpoint/2010/main" val="8681853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Tipos de dispositivos de autenticación</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ubtitle 1"/>
          <p:cNvSpPr txBox="1">
            <a:spLocks/>
          </p:cNvSpPr>
          <p:nvPr/>
        </p:nvSpPr>
        <p:spPr>
          <a:xfrm>
            <a:off x="285720" y="928670"/>
            <a:ext cx="2857500" cy="500062"/>
          </a:xfrm>
          <a:prstGeom prst="rect">
            <a:avLst/>
          </a:prstGeom>
        </p:spPr>
        <p:txBody>
          <a:bodyPr vert="horz">
            <a:normAutofit/>
          </a:bodyPr>
          <a:lstStyle/>
          <a:p>
            <a:pPr marL="274320" marR="0" lvl="0" indent="-274320" algn="just" defTabSz="914400" rtl="0" eaLnBrk="1" fontAlgn="auto" latinLnBrk="0" hangingPunct="1">
              <a:lnSpc>
                <a:spcPct val="100000"/>
              </a:lnSpc>
              <a:spcBef>
                <a:spcPts val="600"/>
              </a:spcBef>
              <a:spcAft>
                <a:spcPts val="600"/>
              </a:spcAft>
              <a:buClr>
                <a:schemeClr val="accent1"/>
              </a:buClr>
              <a:buSzPct val="70000"/>
              <a:buFont typeface="Wingdings"/>
              <a:buChar char=""/>
              <a:tabLst/>
              <a:defRPr/>
            </a:pPr>
            <a:endParaRPr kumimoji="0" lang="es-ES_tradnl" sz="2000" b="1"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10" name="Rectangle 1"/>
          <p:cNvSpPr>
            <a:spLocks noChangeArrowheads="1"/>
          </p:cNvSpPr>
          <p:nvPr/>
        </p:nvSpPr>
        <p:spPr bwMode="auto">
          <a:xfrm>
            <a:off x="584100" y="1492882"/>
            <a:ext cx="7832923" cy="45858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spcAft>
                <a:spcPts val="1200"/>
              </a:spcAft>
            </a:pPr>
            <a:r>
              <a:rPr lang="es-ES" b="1" dirty="0">
                <a:latin typeface="Arial" panose="020B0604020202020204" pitchFamily="34" charset="0"/>
                <a:cs typeface="Arial" panose="020B0604020202020204" pitchFamily="34" charset="0"/>
              </a:rPr>
              <a:t>Métodos Biométricos:</a:t>
            </a:r>
          </a:p>
          <a:p>
            <a:pPr lvl="0" algn="just">
              <a:spcAft>
                <a:spcPts val="1200"/>
              </a:spcAft>
            </a:pPr>
            <a:r>
              <a:rPr lang="es-ES" dirty="0" err="1">
                <a:latin typeface="Arial" panose="020B0604020202020204" pitchFamily="34" charset="0"/>
                <a:cs typeface="Arial" panose="020B0604020202020204" pitchFamily="34" charset="0"/>
              </a:rPr>
              <a:t>Biometria</a:t>
            </a:r>
            <a:r>
              <a:rPr lang="es-ES" dirty="0">
                <a:latin typeface="Arial" panose="020B0604020202020204" pitchFamily="34" charset="0"/>
                <a:cs typeface="Arial" panose="020B0604020202020204" pitchFamily="34" charset="0"/>
              </a:rPr>
              <a:t> La biometría es la aplicación de las matemáticas y la ciencia de la computación para identificar individuos de acuerdo con sus características o rasgos físicos.</a:t>
            </a:r>
          </a:p>
          <a:p>
            <a:pPr lvl="0" algn="just">
              <a:spcAft>
                <a:spcPts val="1200"/>
              </a:spcAft>
            </a:pPr>
            <a:r>
              <a:rPr lang="es-ES" dirty="0">
                <a:latin typeface="Arial" panose="020B0604020202020204" pitchFamily="34" charset="0"/>
                <a:cs typeface="Arial" panose="020B0604020202020204" pitchFamily="34" charset="0"/>
              </a:rPr>
              <a:t>En un sistema biométrico el individuo debe en primer lugar registrarse. Entonces una o más características físicas o de conducta son registradas por un sistema de información. </a:t>
            </a:r>
          </a:p>
          <a:p>
            <a:pPr lvl="0" algn="just">
              <a:spcAft>
                <a:spcPts val="1200"/>
              </a:spcAft>
            </a:pPr>
            <a:r>
              <a:rPr lang="es-ES" dirty="0">
                <a:latin typeface="Arial" panose="020B0604020202020204" pitchFamily="34" charset="0"/>
                <a:cs typeface="Arial" panose="020B0604020202020204" pitchFamily="34" charset="0"/>
              </a:rPr>
              <a:t>Para la identificación del individuo, el sistema de información recoge las características del individuo que quiere identificarse para hacer una comprobación en su base de dados. Si la información recogida no coincide con ninguno de los individuos registrados, se deniega el acceso.</a:t>
            </a:r>
          </a:p>
          <a:p>
            <a:pPr lvl="0" algn="just">
              <a:spcAft>
                <a:spcPts val="1200"/>
              </a:spcAft>
            </a:pPr>
            <a:r>
              <a:rPr lang="es-ES" dirty="0">
                <a:latin typeface="Arial" panose="020B0604020202020204" pitchFamily="34" charset="0"/>
                <a:cs typeface="Arial" panose="020B0604020202020204" pitchFamily="34" charset="0"/>
              </a:rPr>
              <a:t>Si el número de individuos registrados es muy elevado, el sistema no buscará entre todos los individuos de su base de datos, ya que podría llegar a ser costoso y potenciador de errores.  </a:t>
            </a:r>
          </a:p>
        </p:txBody>
      </p:sp>
    </p:spTree>
    <p:extLst>
      <p:ext uri="{BB962C8B-B14F-4D97-AF65-F5344CB8AC3E}">
        <p14:creationId xmlns:p14="http://schemas.microsoft.com/office/powerpoint/2010/main" val="21193181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Tipos de dispositivos de Identificación</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ubtitle 1"/>
          <p:cNvSpPr txBox="1">
            <a:spLocks/>
          </p:cNvSpPr>
          <p:nvPr/>
        </p:nvSpPr>
        <p:spPr>
          <a:xfrm>
            <a:off x="285720" y="928670"/>
            <a:ext cx="2857500" cy="500062"/>
          </a:xfrm>
          <a:prstGeom prst="rect">
            <a:avLst/>
          </a:prstGeom>
        </p:spPr>
        <p:txBody>
          <a:bodyPr vert="horz">
            <a:normAutofit/>
          </a:bodyPr>
          <a:lstStyle/>
          <a:p>
            <a:pPr marL="274320" marR="0" lvl="0" indent="-274320" algn="just" defTabSz="914400" rtl="0" eaLnBrk="1" fontAlgn="auto" latinLnBrk="0" hangingPunct="1">
              <a:lnSpc>
                <a:spcPct val="100000"/>
              </a:lnSpc>
              <a:spcBef>
                <a:spcPts val="600"/>
              </a:spcBef>
              <a:spcAft>
                <a:spcPts val="600"/>
              </a:spcAft>
              <a:buClr>
                <a:schemeClr val="accent1"/>
              </a:buClr>
              <a:buSzPct val="70000"/>
              <a:buFont typeface="Wingdings"/>
              <a:buChar char=""/>
              <a:tabLst/>
              <a:defRPr/>
            </a:pPr>
            <a:endParaRPr kumimoji="0" lang="es-ES_tradnl" sz="2000" b="1"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10" name="Rectangle 1"/>
          <p:cNvSpPr>
            <a:spLocks noChangeArrowheads="1"/>
          </p:cNvSpPr>
          <p:nvPr/>
        </p:nvSpPr>
        <p:spPr bwMode="auto">
          <a:xfrm>
            <a:off x="584100" y="1028059"/>
            <a:ext cx="7832923"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spcAft>
                <a:spcPts val="1200"/>
              </a:spcAft>
            </a:pPr>
            <a:r>
              <a:rPr lang="es-ES" b="1" dirty="0">
                <a:latin typeface="Arial" panose="020B0604020202020204" pitchFamily="34" charset="0"/>
                <a:cs typeface="Arial" panose="020B0604020202020204" pitchFamily="34" charset="0"/>
              </a:rPr>
              <a:t>Rasgos Biométricos mas utilizados:</a:t>
            </a:r>
          </a:p>
        </p:txBody>
      </p:sp>
      <p:pic>
        <p:nvPicPr>
          <p:cNvPr id="1028" name="Picture 4" descr="Monografias.co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1772816"/>
            <a:ext cx="8302724" cy="40881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94357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155575" y="80530"/>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Tipos de dispositivos de Identificación</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ubtitle 1"/>
          <p:cNvSpPr txBox="1">
            <a:spLocks/>
          </p:cNvSpPr>
          <p:nvPr/>
        </p:nvSpPr>
        <p:spPr>
          <a:xfrm>
            <a:off x="285720" y="928670"/>
            <a:ext cx="2857500" cy="500062"/>
          </a:xfrm>
          <a:prstGeom prst="rect">
            <a:avLst/>
          </a:prstGeom>
        </p:spPr>
        <p:txBody>
          <a:bodyPr vert="horz">
            <a:normAutofit/>
          </a:bodyPr>
          <a:lstStyle/>
          <a:p>
            <a:pPr marL="274320" marR="0" lvl="0" indent="-274320" algn="just" defTabSz="914400" rtl="0" eaLnBrk="1" fontAlgn="auto" latinLnBrk="0" hangingPunct="1">
              <a:lnSpc>
                <a:spcPct val="100000"/>
              </a:lnSpc>
              <a:spcBef>
                <a:spcPts val="600"/>
              </a:spcBef>
              <a:spcAft>
                <a:spcPts val="600"/>
              </a:spcAft>
              <a:buClr>
                <a:schemeClr val="accent1"/>
              </a:buClr>
              <a:buSzPct val="70000"/>
              <a:buFont typeface="Wingdings"/>
              <a:buChar char=""/>
              <a:tabLst/>
              <a:defRPr/>
            </a:pPr>
            <a:endParaRPr kumimoji="0" lang="es-ES_tradnl" sz="2000" b="1"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10" name="Rectangle 1"/>
          <p:cNvSpPr>
            <a:spLocks noChangeArrowheads="1"/>
          </p:cNvSpPr>
          <p:nvPr/>
        </p:nvSpPr>
        <p:spPr bwMode="auto">
          <a:xfrm>
            <a:off x="584100" y="692696"/>
            <a:ext cx="7832923" cy="42165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spcAft>
                <a:spcPts val="1200"/>
              </a:spcAft>
            </a:pPr>
            <a:r>
              <a:rPr lang="es-ES" b="1" dirty="0">
                <a:latin typeface="Arial" panose="020B0604020202020204" pitchFamily="34" charset="0"/>
                <a:cs typeface="Arial" panose="020B0604020202020204" pitchFamily="34" charset="0"/>
              </a:rPr>
              <a:t>Rasgos Biométricos mas utilizados:</a:t>
            </a:r>
          </a:p>
          <a:p>
            <a:pPr lvl="0" algn="just">
              <a:spcAft>
                <a:spcPts val="1200"/>
              </a:spcAft>
            </a:pPr>
            <a:r>
              <a:rPr lang="es-ES" b="1" dirty="0">
                <a:latin typeface="Arial" panose="020B0604020202020204" pitchFamily="34" charset="0"/>
                <a:cs typeface="Arial" panose="020B0604020202020204" pitchFamily="34" charset="0"/>
              </a:rPr>
              <a:t>Huellas dactilares:</a:t>
            </a:r>
            <a:r>
              <a:rPr lang="es-ES" dirty="0">
                <a:latin typeface="Arial" panose="020B0604020202020204" pitchFamily="34" charset="0"/>
                <a:cs typeface="Arial" panose="020B0604020202020204" pitchFamily="34" charset="0"/>
              </a:rPr>
              <a:t> El uso de las huellas dactilares como medio de identificación es de alta fiabilidad. Tiene buena aceptación y popularidad.</a:t>
            </a:r>
          </a:p>
          <a:p>
            <a:pPr lvl="0" algn="just">
              <a:spcAft>
                <a:spcPts val="1200"/>
              </a:spcAft>
            </a:pPr>
            <a:endParaRPr lang="es-ES" dirty="0">
              <a:latin typeface="Arial" panose="020B0604020202020204" pitchFamily="34" charset="0"/>
              <a:cs typeface="Arial" panose="020B0604020202020204" pitchFamily="34" charset="0"/>
            </a:endParaRPr>
          </a:p>
          <a:p>
            <a:pPr lvl="0" algn="just">
              <a:spcAft>
                <a:spcPts val="1200"/>
              </a:spcAft>
            </a:pPr>
            <a:endParaRPr lang="es-ES" dirty="0">
              <a:latin typeface="Arial" panose="020B0604020202020204" pitchFamily="34" charset="0"/>
              <a:cs typeface="Arial" panose="020B0604020202020204" pitchFamily="34" charset="0"/>
            </a:endParaRPr>
          </a:p>
          <a:p>
            <a:pPr lvl="0" algn="just">
              <a:spcAft>
                <a:spcPts val="1200"/>
              </a:spcAft>
            </a:pPr>
            <a:endParaRPr lang="es-ES" dirty="0">
              <a:latin typeface="Arial" panose="020B0604020202020204" pitchFamily="34" charset="0"/>
              <a:cs typeface="Arial" panose="020B0604020202020204" pitchFamily="34" charset="0"/>
            </a:endParaRPr>
          </a:p>
          <a:p>
            <a:pPr lvl="0" algn="just">
              <a:spcAft>
                <a:spcPts val="1200"/>
              </a:spcAft>
            </a:pPr>
            <a:endParaRPr lang="es-ES" dirty="0">
              <a:latin typeface="Arial" panose="020B0604020202020204" pitchFamily="34" charset="0"/>
              <a:cs typeface="Arial" panose="020B0604020202020204" pitchFamily="34" charset="0"/>
            </a:endParaRPr>
          </a:p>
          <a:p>
            <a:pPr lvl="0" algn="just">
              <a:spcAft>
                <a:spcPts val="1200"/>
              </a:spcAft>
            </a:pPr>
            <a:endParaRPr lang="es-ES" dirty="0">
              <a:latin typeface="Arial" panose="020B0604020202020204" pitchFamily="34" charset="0"/>
              <a:cs typeface="Arial" panose="020B0604020202020204" pitchFamily="34" charset="0"/>
            </a:endParaRPr>
          </a:p>
          <a:p>
            <a:pPr lvl="0" algn="just">
              <a:spcAft>
                <a:spcPts val="1200"/>
              </a:spcAft>
            </a:pPr>
            <a:r>
              <a:rPr lang="es-ES" b="1" dirty="0">
                <a:latin typeface="Arial" panose="020B0604020202020204" pitchFamily="34" charset="0"/>
                <a:cs typeface="Arial" panose="020B0604020202020204" pitchFamily="34" charset="0"/>
              </a:rPr>
              <a:t>Ojo: </a:t>
            </a:r>
            <a:r>
              <a:rPr lang="es-ES" dirty="0">
                <a:latin typeface="Arial" panose="020B0604020202020204" pitchFamily="34" charset="0"/>
                <a:cs typeface="Arial" panose="020B0604020202020204" pitchFamily="34" charset="0"/>
              </a:rPr>
              <a:t>La identificación de un individuo a través del análisis del iris tiene una fiabilidad muy alta. El problema es la facilidad de uso. El análisis de la retina para identificar al individuo es más complejo todavía.</a:t>
            </a:r>
          </a:p>
        </p:txBody>
      </p:sp>
      <p:sp>
        <p:nvSpPr>
          <p:cNvPr id="2" name="AutoShape 2" descr="Resultado de imagen para lectores biometricos de huella digita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1" name="Picture 4" descr="http://www.net.com.mx/images/d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10215" y="2276872"/>
            <a:ext cx="1605601" cy="1605602"/>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Terminal biométrico de huella dactilar Suprema BioStation"/>
          <p:cNvPicPr>
            <a:picLocks noChangeAspect="1" noChangeArrowheads="1"/>
          </p:cNvPicPr>
          <p:nvPr/>
        </p:nvPicPr>
        <p:blipFill rotWithShape="1">
          <a:blip r:embed="rId4">
            <a:extLst>
              <a:ext uri="{28A0092B-C50C-407E-A947-70E740481C1C}">
                <a14:useLocalDpi xmlns:a14="http://schemas.microsoft.com/office/drawing/2010/main" val="0"/>
              </a:ext>
            </a:extLst>
          </a:blip>
          <a:srcRect l="17563" r="22221"/>
          <a:stretch/>
        </p:blipFill>
        <p:spPr bwMode="auto">
          <a:xfrm>
            <a:off x="3602024" y="1990168"/>
            <a:ext cx="1979714" cy="2054801"/>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http://www.biosys.es/wp-content/uploads/jseries-ppal.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10310306" flipV="1">
            <a:off x="5673970" y="2146269"/>
            <a:ext cx="2323465" cy="1742599"/>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http://c0364889.cdn2.cloudfiles.rackspacecloud.com/wp-content/uploads/2015/08/lector-de-retina.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59632" y="5005681"/>
            <a:ext cx="2112169" cy="1591671"/>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http://www.noticiastech.com/wordpress/wp-content/uploads/2007/09/panasonic_2-thumb1.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39952" y="4941168"/>
            <a:ext cx="2242591" cy="1679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09458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Subtitle 1"/>
          <p:cNvSpPr txBox="1">
            <a:spLocks/>
          </p:cNvSpPr>
          <p:nvPr/>
        </p:nvSpPr>
        <p:spPr>
          <a:xfrm>
            <a:off x="214282" y="116632"/>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Tipos de dispositivos de Identificación</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ubtitle 1"/>
          <p:cNvSpPr txBox="1">
            <a:spLocks/>
          </p:cNvSpPr>
          <p:nvPr/>
        </p:nvSpPr>
        <p:spPr>
          <a:xfrm>
            <a:off x="285720" y="928670"/>
            <a:ext cx="2857500" cy="500062"/>
          </a:xfrm>
          <a:prstGeom prst="rect">
            <a:avLst/>
          </a:prstGeom>
        </p:spPr>
        <p:txBody>
          <a:bodyPr vert="horz">
            <a:normAutofit/>
          </a:bodyPr>
          <a:lstStyle/>
          <a:p>
            <a:pPr marL="274320" marR="0" lvl="0" indent="-274320" algn="just" defTabSz="914400" rtl="0" eaLnBrk="1" fontAlgn="auto" latinLnBrk="0" hangingPunct="1">
              <a:lnSpc>
                <a:spcPct val="100000"/>
              </a:lnSpc>
              <a:spcBef>
                <a:spcPts val="600"/>
              </a:spcBef>
              <a:spcAft>
                <a:spcPts val="600"/>
              </a:spcAft>
              <a:buClr>
                <a:schemeClr val="accent1"/>
              </a:buClr>
              <a:buSzPct val="70000"/>
              <a:buFont typeface="Wingdings"/>
              <a:buChar char=""/>
              <a:tabLst/>
              <a:defRPr/>
            </a:pPr>
            <a:endParaRPr kumimoji="0" lang="es-ES_tradnl" sz="2000" b="1"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10" name="Rectangle 1"/>
          <p:cNvSpPr>
            <a:spLocks noChangeArrowheads="1"/>
          </p:cNvSpPr>
          <p:nvPr/>
        </p:nvSpPr>
        <p:spPr bwMode="auto">
          <a:xfrm>
            <a:off x="460375" y="620688"/>
            <a:ext cx="7832923" cy="36317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spcAft>
                <a:spcPts val="1200"/>
              </a:spcAft>
            </a:pPr>
            <a:r>
              <a:rPr lang="es-ES" b="1" dirty="0">
                <a:latin typeface="Arial" panose="020B0604020202020204" pitchFamily="34" charset="0"/>
                <a:cs typeface="Arial" panose="020B0604020202020204" pitchFamily="34" charset="0"/>
              </a:rPr>
              <a:t>Rasgos Biométricos mas utilizados:</a:t>
            </a:r>
          </a:p>
          <a:p>
            <a:pPr lvl="0" algn="just">
              <a:spcAft>
                <a:spcPts val="1200"/>
              </a:spcAft>
            </a:pPr>
            <a:r>
              <a:rPr lang="es-ES" b="1" dirty="0">
                <a:latin typeface="Arial" panose="020B0604020202020204" pitchFamily="34" charset="0"/>
                <a:cs typeface="Arial" panose="020B0604020202020204" pitchFamily="34" charset="0"/>
              </a:rPr>
              <a:t>Forma de la mano: </a:t>
            </a:r>
            <a:r>
              <a:rPr lang="es-ES" dirty="0">
                <a:latin typeface="Arial" panose="020B0604020202020204" pitchFamily="34" charset="0"/>
                <a:cs typeface="Arial" panose="020B0604020202020204" pitchFamily="34" charset="0"/>
              </a:rPr>
              <a:t>Este sistema está bastante extendido, pero quizás presenta un poco menos de fiabilidad que los anteriores. Este sistema es susceptible de padecer ataques, puesto que no resultaría difícil recrear la forma de una mano usando un molde.</a:t>
            </a:r>
          </a:p>
          <a:p>
            <a:pPr lvl="0" algn="just">
              <a:spcAft>
                <a:spcPts val="1200"/>
              </a:spcAft>
            </a:pPr>
            <a:endParaRPr lang="es-ES" dirty="0">
              <a:latin typeface="Arial" panose="020B0604020202020204" pitchFamily="34" charset="0"/>
              <a:cs typeface="Arial" panose="020B0604020202020204" pitchFamily="34" charset="0"/>
            </a:endParaRPr>
          </a:p>
          <a:p>
            <a:pPr lvl="0" algn="just">
              <a:spcAft>
                <a:spcPts val="1200"/>
              </a:spcAft>
            </a:pPr>
            <a:endParaRPr lang="es-ES" dirty="0">
              <a:latin typeface="Arial" panose="020B0604020202020204" pitchFamily="34" charset="0"/>
              <a:cs typeface="Arial" panose="020B0604020202020204" pitchFamily="34" charset="0"/>
            </a:endParaRPr>
          </a:p>
          <a:p>
            <a:pPr lvl="0" algn="just">
              <a:spcAft>
                <a:spcPts val="1200"/>
              </a:spcAft>
            </a:pPr>
            <a:endParaRPr lang="es-ES" dirty="0">
              <a:latin typeface="Arial" panose="020B0604020202020204" pitchFamily="34" charset="0"/>
              <a:cs typeface="Arial" panose="020B0604020202020204" pitchFamily="34" charset="0"/>
            </a:endParaRPr>
          </a:p>
          <a:p>
            <a:pPr lvl="0" algn="just">
              <a:spcAft>
                <a:spcPts val="1200"/>
              </a:spcAft>
            </a:pPr>
            <a:r>
              <a:rPr lang="es-ES" b="1" dirty="0">
                <a:latin typeface="Arial" panose="020B0604020202020204" pitchFamily="34" charset="0"/>
                <a:cs typeface="Arial" panose="020B0604020202020204" pitchFamily="34" charset="0"/>
              </a:rPr>
              <a:t>Venas del dedo o la mano: </a:t>
            </a:r>
            <a:r>
              <a:rPr lang="es-ES" dirty="0">
                <a:latin typeface="Arial" panose="020B0604020202020204" pitchFamily="34" charset="0"/>
                <a:cs typeface="Arial" panose="020B0604020202020204" pitchFamily="34" charset="0"/>
              </a:rPr>
              <a:t>El estudio vascular de los dedos o de la mano proporciona alta fiabilidad, además no es muy complejo su análisis.</a:t>
            </a:r>
          </a:p>
        </p:txBody>
      </p:sp>
      <p:sp>
        <p:nvSpPr>
          <p:cNvPr id="2" name="AutoShape 2" descr="Resultado de imagen para lectores biometricos de huella digita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4098" name="Picture 2" descr="http://www.blogcdn.com/es.engadget.com/media/2011/06/fujitsu-palm-reader.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flipV="1">
            <a:off x="2009535" y="2221336"/>
            <a:ext cx="1919507" cy="1279671"/>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http://www.biosys.es/wp-content/uploads/HK-ID3D-SOLO.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0" y="2060848"/>
            <a:ext cx="1154640" cy="1612063"/>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fot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71093" y="4451309"/>
            <a:ext cx="2112169" cy="221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43464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70031" y="98532"/>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Tipos de dispositivos de Identificación</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ubtitle 1"/>
          <p:cNvSpPr txBox="1">
            <a:spLocks/>
          </p:cNvSpPr>
          <p:nvPr/>
        </p:nvSpPr>
        <p:spPr>
          <a:xfrm>
            <a:off x="285720" y="928670"/>
            <a:ext cx="2857500" cy="500062"/>
          </a:xfrm>
          <a:prstGeom prst="rect">
            <a:avLst/>
          </a:prstGeom>
        </p:spPr>
        <p:txBody>
          <a:bodyPr vert="horz">
            <a:normAutofit/>
          </a:bodyPr>
          <a:lstStyle/>
          <a:p>
            <a:pPr marL="274320" marR="0" lvl="0" indent="-274320" algn="just" defTabSz="914400" rtl="0" eaLnBrk="1" fontAlgn="auto" latinLnBrk="0" hangingPunct="1">
              <a:lnSpc>
                <a:spcPct val="100000"/>
              </a:lnSpc>
              <a:spcBef>
                <a:spcPts val="600"/>
              </a:spcBef>
              <a:spcAft>
                <a:spcPts val="600"/>
              </a:spcAft>
              <a:buClr>
                <a:schemeClr val="accent1"/>
              </a:buClr>
              <a:buSzPct val="70000"/>
              <a:buFont typeface="Wingdings"/>
              <a:buChar char=""/>
              <a:tabLst/>
              <a:defRPr/>
            </a:pPr>
            <a:endParaRPr kumimoji="0" lang="es-ES_tradnl" sz="2000" b="1"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10" name="Rectangle 1"/>
          <p:cNvSpPr>
            <a:spLocks noChangeArrowheads="1"/>
          </p:cNvSpPr>
          <p:nvPr/>
        </p:nvSpPr>
        <p:spPr bwMode="auto">
          <a:xfrm>
            <a:off x="588852" y="486490"/>
            <a:ext cx="7832923" cy="60324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spcAft>
                <a:spcPts val="1200"/>
              </a:spcAft>
            </a:pPr>
            <a:r>
              <a:rPr lang="es-ES" b="1" dirty="0">
                <a:latin typeface="Arial" panose="020B0604020202020204" pitchFamily="34" charset="0"/>
                <a:cs typeface="Arial" panose="020B0604020202020204" pitchFamily="34" charset="0"/>
              </a:rPr>
              <a:t>Rasgos Biométricos mas utilizados:</a:t>
            </a:r>
          </a:p>
          <a:p>
            <a:pPr lvl="0" algn="just">
              <a:spcAft>
                <a:spcPts val="1200"/>
              </a:spcAft>
            </a:pPr>
            <a:r>
              <a:rPr lang="es-ES" b="1" dirty="0">
                <a:latin typeface="Arial" panose="020B0604020202020204" pitchFamily="34" charset="0"/>
                <a:cs typeface="Arial" panose="020B0604020202020204" pitchFamily="34" charset="0"/>
              </a:rPr>
              <a:t>Cara: </a:t>
            </a:r>
            <a:r>
              <a:rPr lang="es-ES" dirty="0">
                <a:latin typeface="Arial" panose="020B0604020202020204" pitchFamily="34" charset="0"/>
                <a:cs typeface="Arial" panose="020B0604020202020204" pitchFamily="34" charset="0"/>
              </a:rPr>
              <a:t> El análisis de la cara, ya sea en 2D o 3D, es un buen medio para identificar a un individuo. Aun así, siempre es preferible un estudio 3D, ya que se mejoran los resultados con respecto el mero estudio de una imagen 2D, y se dificulta el éxito de ataques. La desventaja de los equipos 2D es que el sistema no distingue si lo que está capturando es realmente un rostro o una fotografía de un rostro.</a:t>
            </a:r>
          </a:p>
          <a:p>
            <a:pPr lvl="0" algn="just">
              <a:spcAft>
                <a:spcPts val="1200"/>
              </a:spcAft>
            </a:pPr>
            <a:endParaRPr lang="es-ES" dirty="0">
              <a:latin typeface="Arial" panose="020B0604020202020204" pitchFamily="34" charset="0"/>
              <a:cs typeface="Arial" panose="020B0604020202020204" pitchFamily="34" charset="0"/>
            </a:endParaRPr>
          </a:p>
          <a:p>
            <a:pPr lvl="0" algn="just">
              <a:spcAft>
                <a:spcPts val="1200"/>
              </a:spcAft>
            </a:pPr>
            <a:endParaRPr lang="es-ES" dirty="0">
              <a:latin typeface="Arial" panose="020B0604020202020204" pitchFamily="34" charset="0"/>
              <a:cs typeface="Arial" panose="020B0604020202020204" pitchFamily="34" charset="0"/>
            </a:endParaRPr>
          </a:p>
          <a:p>
            <a:pPr lvl="0" algn="just">
              <a:spcAft>
                <a:spcPts val="1200"/>
              </a:spcAft>
            </a:pPr>
            <a:endParaRPr lang="es-ES" dirty="0">
              <a:latin typeface="Arial" panose="020B0604020202020204" pitchFamily="34" charset="0"/>
              <a:cs typeface="Arial" panose="020B0604020202020204" pitchFamily="34" charset="0"/>
            </a:endParaRPr>
          </a:p>
          <a:p>
            <a:pPr lvl="0" algn="just">
              <a:spcAft>
                <a:spcPts val="1200"/>
              </a:spcAft>
            </a:pPr>
            <a:endParaRPr lang="es-ES" dirty="0">
              <a:latin typeface="Arial" panose="020B0604020202020204" pitchFamily="34" charset="0"/>
              <a:cs typeface="Arial" panose="020B0604020202020204" pitchFamily="34" charset="0"/>
            </a:endParaRPr>
          </a:p>
          <a:p>
            <a:pPr lvl="0" algn="just">
              <a:spcAft>
                <a:spcPts val="1200"/>
              </a:spcAft>
            </a:pPr>
            <a:endParaRPr lang="es-ES" b="1" dirty="0">
              <a:latin typeface="Arial" panose="020B0604020202020204" pitchFamily="34" charset="0"/>
              <a:cs typeface="Arial" panose="020B0604020202020204" pitchFamily="34" charset="0"/>
            </a:endParaRPr>
          </a:p>
          <a:p>
            <a:pPr lvl="0" algn="just">
              <a:spcAft>
                <a:spcPts val="1200"/>
              </a:spcAft>
            </a:pPr>
            <a:endParaRPr lang="es-ES" b="1" dirty="0">
              <a:latin typeface="Arial" panose="020B0604020202020204" pitchFamily="34" charset="0"/>
              <a:cs typeface="Arial" panose="020B0604020202020204" pitchFamily="34" charset="0"/>
            </a:endParaRPr>
          </a:p>
          <a:p>
            <a:pPr lvl="0" algn="just">
              <a:spcAft>
                <a:spcPts val="1200"/>
              </a:spcAft>
            </a:pPr>
            <a:r>
              <a:rPr lang="es-ES" b="1" dirty="0">
                <a:latin typeface="Arial" panose="020B0604020202020204" pitchFamily="34" charset="0"/>
                <a:cs typeface="Arial" panose="020B0604020202020204" pitchFamily="34" charset="0"/>
              </a:rPr>
              <a:t>Voz: </a:t>
            </a:r>
            <a:r>
              <a:rPr lang="es-ES" dirty="0">
                <a:latin typeface="Arial" panose="020B0604020202020204" pitchFamily="34" charset="0"/>
                <a:cs typeface="Arial" panose="020B0604020202020204" pitchFamily="34" charset="0"/>
              </a:rPr>
              <a:t>Este sistema presenta bastante fiabilidad, pero también es susceptible a los ataques. Además este sistema padece de poca estabilidad, con lo cual deberían ser varias las tomas de voz analizadas para reducir la tasa de errores.</a:t>
            </a:r>
          </a:p>
        </p:txBody>
      </p:sp>
      <p:pic>
        <p:nvPicPr>
          <p:cNvPr id="3075" name="Picture 3" descr="fot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9592" y="2838017"/>
            <a:ext cx="1947990" cy="1792151"/>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Reconocer rostros con eficiencia: un enorme desafío computacional – ICC –  Instituto de Ciencias de la Computación">
            <a:extLst>
              <a:ext uri="{FF2B5EF4-FFF2-40B4-BE49-F238E27FC236}">
                <a16:creationId xmlns:a16="http://schemas.microsoft.com/office/drawing/2014/main" id="{466CF5D0-1FC3-D61D-3AC9-23425A88190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88430" y="2805191"/>
            <a:ext cx="2345031" cy="176268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Las autoescuelas instalarán accesos biométricos en las aulas">
            <a:extLst>
              <a:ext uri="{FF2B5EF4-FFF2-40B4-BE49-F238E27FC236}">
                <a16:creationId xmlns:a16="http://schemas.microsoft.com/office/drawing/2014/main" id="{E185C9AD-6630-358B-BC34-0019EBEA80A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36830" y="2838018"/>
            <a:ext cx="2631751" cy="1559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2190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Subtitle 1"/>
          <p:cNvSpPr>
            <a:spLocks noGrp="1"/>
          </p:cNvSpPr>
          <p:nvPr>
            <p:ph type="subTitle" idx="4294967295"/>
          </p:nvPr>
        </p:nvSpPr>
        <p:spPr>
          <a:xfrm>
            <a:off x="0" y="928688"/>
            <a:ext cx="2857500" cy="500062"/>
          </a:xfrm>
        </p:spPr>
        <p:txBody>
          <a:bodyPr>
            <a:normAutofit/>
          </a:bodyPr>
          <a:lstStyle/>
          <a:p>
            <a:pPr algn="just">
              <a:spcBef>
                <a:spcPts val="600"/>
              </a:spcBef>
              <a:spcAft>
                <a:spcPts val="600"/>
              </a:spcAft>
            </a:pPr>
            <a:r>
              <a:rPr lang="es-ES_tradnl" sz="2000" b="1" dirty="0">
                <a:latin typeface="Arial" pitchFamily="34" charset="0"/>
                <a:cs typeface="Arial" pitchFamily="34" charset="0"/>
              </a:rPr>
              <a:t>Concepto</a:t>
            </a:r>
            <a:endParaRPr sz="2000" b="1" dirty="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Seguridad Lógica</a:t>
            </a:r>
            <a:endPar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535753" y="1464663"/>
            <a:ext cx="7929618"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1200"/>
              </a:spcBef>
            </a:pPr>
            <a:r>
              <a:rPr lang="es-ES" b="1" dirty="0">
                <a:latin typeface="Arial" panose="020B0604020202020204" pitchFamily="34" charset="0"/>
                <a:cs typeface="Arial" panose="020B0604020202020204" pitchFamily="34" charset="0"/>
              </a:rPr>
              <a:t>Consiste en la "aplicación de barreras y procedimientos que resguarden el acceso a los datos y sólo se permita acceder a ellos a las personas autorizadas para hacerlo.“</a:t>
            </a:r>
          </a:p>
        </p:txBody>
      </p:sp>
      <p:sp>
        <p:nvSpPr>
          <p:cNvPr id="8" name="Rectangle 1">
            <a:extLst>
              <a:ext uri="{FF2B5EF4-FFF2-40B4-BE49-F238E27FC236}">
                <a16:creationId xmlns:a16="http://schemas.microsoft.com/office/drawing/2014/main" id="{E66EAE76-A41F-4560-B362-589F8070560E}"/>
              </a:ext>
            </a:extLst>
          </p:cNvPr>
          <p:cNvSpPr>
            <a:spLocks noChangeArrowheads="1"/>
          </p:cNvSpPr>
          <p:nvPr/>
        </p:nvSpPr>
        <p:spPr bwMode="auto">
          <a:xfrm>
            <a:off x="107504" y="2438682"/>
            <a:ext cx="7929618" cy="40626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1" algn="just">
              <a:spcBef>
                <a:spcPts val="1200"/>
              </a:spcBef>
            </a:pPr>
            <a:r>
              <a:rPr lang="es-ES" b="1" dirty="0">
                <a:latin typeface="Arial" panose="020B0604020202020204" pitchFamily="34" charset="0"/>
                <a:cs typeface="Arial" panose="020B0604020202020204" pitchFamily="34" charset="0"/>
              </a:rPr>
              <a:t>Objetivos</a:t>
            </a:r>
          </a:p>
          <a:p>
            <a:pPr marL="742950" lvl="1" indent="-285750" algn="just">
              <a:spcBef>
                <a:spcPts val="1200"/>
              </a:spcBef>
              <a:buFont typeface="Wingdings" panose="05000000000000000000" pitchFamily="2" charset="2"/>
              <a:buChar char="ü"/>
            </a:pPr>
            <a:r>
              <a:rPr lang="es-ES" dirty="0">
                <a:latin typeface="Arial" panose="020B0604020202020204" pitchFamily="34" charset="0"/>
                <a:cs typeface="Arial" panose="020B0604020202020204" pitchFamily="34" charset="0"/>
              </a:rPr>
              <a:t>Restringir el acceso a los programas y archivos.</a:t>
            </a:r>
          </a:p>
          <a:p>
            <a:pPr marL="742950" lvl="1" indent="-285750" algn="just">
              <a:spcBef>
                <a:spcPts val="1200"/>
              </a:spcBef>
              <a:buFont typeface="Wingdings" panose="05000000000000000000" pitchFamily="2" charset="2"/>
              <a:buChar char="ü"/>
            </a:pPr>
            <a:r>
              <a:rPr lang="es-ES" dirty="0">
                <a:latin typeface="Arial" panose="020B0604020202020204" pitchFamily="34" charset="0"/>
                <a:cs typeface="Arial" panose="020B0604020202020204" pitchFamily="34" charset="0"/>
              </a:rPr>
              <a:t>Asegurar que se estén utilizados los datos, archivos y programas correctos en y por el procedimiento correcto.</a:t>
            </a:r>
          </a:p>
          <a:p>
            <a:pPr marL="742950" lvl="1" indent="-285750" algn="just">
              <a:spcBef>
                <a:spcPts val="1200"/>
              </a:spcBef>
              <a:buFont typeface="Wingdings" panose="05000000000000000000" pitchFamily="2" charset="2"/>
              <a:buChar char="ü"/>
            </a:pPr>
            <a:r>
              <a:rPr lang="es-ES" dirty="0">
                <a:latin typeface="Arial" panose="020B0604020202020204" pitchFamily="34" charset="0"/>
                <a:cs typeface="Arial" panose="020B0604020202020204" pitchFamily="34" charset="0"/>
              </a:rPr>
              <a:t>Que la información transmitida sea recibida sólo por el destinatario al cual ha sido enviada y no a otro.</a:t>
            </a:r>
          </a:p>
          <a:p>
            <a:pPr marL="742950" lvl="1" indent="-285750" algn="just">
              <a:spcBef>
                <a:spcPts val="1200"/>
              </a:spcBef>
              <a:buFont typeface="Wingdings" panose="05000000000000000000" pitchFamily="2" charset="2"/>
              <a:buChar char="ü"/>
            </a:pPr>
            <a:r>
              <a:rPr lang="es-ES" dirty="0">
                <a:latin typeface="Arial" panose="020B0604020202020204" pitchFamily="34" charset="0"/>
                <a:cs typeface="Arial" panose="020B0604020202020204" pitchFamily="34" charset="0"/>
              </a:rPr>
              <a:t>Que la información recibida sea la misma que ha sido transmitida.</a:t>
            </a:r>
          </a:p>
          <a:p>
            <a:pPr marL="742950" lvl="1" indent="-285750" algn="just">
              <a:spcBef>
                <a:spcPts val="1200"/>
              </a:spcBef>
              <a:buFont typeface="Wingdings" panose="05000000000000000000" pitchFamily="2" charset="2"/>
              <a:buChar char="ü"/>
            </a:pPr>
            <a:r>
              <a:rPr lang="es-ES" dirty="0">
                <a:latin typeface="Arial" panose="020B0604020202020204" pitchFamily="34" charset="0"/>
                <a:cs typeface="Arial" panose="020B0604020202020204" pitchFamily="34" charset="0"/>
              </a:rPr>
              <a:t>Que existan sistemas alternativos secundarios de transmisión entre diferentes puntos.</a:t>
            </a:r>
          </a:p>
          <a:p>
            <a:pPr marL="742950" lvl="1" indent="-285750" algn="just">
              <a:spcBef>
                <a:spcPts val="1200"/>
              </a:spcBef>
              <a:buFont typeface="Wingdings" panose="05000000000000000000" pitchFamily="2" charset="2"/>
              <a:buChar char="ü"/>
            </a:pPr>
            <a:r>
              <a:rPr lang="es-ES" dirty="0">
                <a:latin typeface="Arial" panose="020B0604020202020204" pitchFamily="34" charset="0"/>
                <a:cs typeface="Arial" panose="020B0604020202020204" pitchFamily="34" charset="0"/>
              </a:rPr>
              <a:t>Que se disponga de pasos alternativos de emergencia para la transmisión de información.</a:t>
            </a:r>
          </a:p>
        </p:txBody>
      </p:sp>
    </p:spTree>
    <p:extLst>
      <p:ext uri="{BB962C8B-B14F-4D97-AF65-F5344CB8AC3E}">
        <p14:creationId xmlns:p14="http://schemas.microsoft.com/office/powerpoint/2010/main" val="28228121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Tipos de dispositivos de Identificación</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ubtitle 1"/>
          <p:cNvSpPr txBox="1">
            <a:spLocks/>
          </p:cNvSpPr>
          <p:nvPr/>
        </p:nvSpPr>
        <p:spPr>
          <a:xfrm>
            <a:off x="285720" y="928670"/>
            <a:ext cx="2857500" cy="500062"/>
          </a:xfrm>
          <a:prstGeom prst="rect">
            <a:avLst/>
          </a:prstGeom>
        </p:spPr>
        <p:txBody>
          <a:bodyPr vert="horz">
            <a:normAutofit/>
          </a:bodyPr>
          <a:lstStyle/>
          <a:p>
            <a:pPr marL="274320" marR="0" lvl="0" indent="-274320" algn="just" defTabSz="914400" rtl="0" eaLnBrk="1" fontAlgn="auto" latinLnBrk="0" hangingPunct="1">
              <a:lnSpc>
                <a:spcPct val="100000"/>
              </a:lnSpc>
              <a:spcBef>
                <a:spcPts val="600"/>
              </a:spcBef>
              <a:spcAft>
                <a:spcPts val="600"/>
              </a:spcAft>
              <a:buClr>
                <a:schemeClr val="accent1"/>
              </a:buClr>
              <a:buSzPct val="70000"/>
              <a:buFont typeface="Wingdings"/>
              <a:buChar char=""/>
              <a:tabLst/>
              <a:defRPr/>
            </a:pPr>
            <a:endParaRPr kumimoji="0" lang="es-ES_tradnl" sz="2000" b="1"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3" name="Rectangle 1"/>
          <p:cNvSpPr>
            <a:spLocks noChangeArrowheads="1"/>
          </p:cNvSpPr>
          <p:nvPr/>
        </p:nvSpPr>
        <p:spPr bwMode="auto">
          <a:xfrm>
            <a:off x="755579" y="152695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pic>
        <p:nvPicPr>
          <p:cNvPr id="5123" name="Picture 3" descr="Monografias.co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7004" y="1511137"/>
            <a:ext cx="7149371" cy="3983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11086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Tipos de dispositivos de Identificación</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ubtitle 1"/>
          <p:cNvSpPr txBox="1">
            <a:spLocks/>
          </p:cNvSpPr>
          <p:nvPr/>
        </p:nvSpPr>
        <p:spPr>
          <a:xfrm>
            <a:off x="285720" y="928670"/>
            <a:ext cx="2857500" cy="500062"/>
          </a:xfrm>
          <a:prstGeom prst="rect">
            <a:avLst/>
          </a:prstGeom>
        </p:spPr>
        <p:txBody>
          <a:bodyPr vert="horz">
            <a:normAutofit/>
          </a:bodyPr>
          <a:lstStyle/>
          <a:p>
            <a:pPr marL="274320" marR="0" lvl="0" indent="-274320" algn="just" defTabSz="914400" rtl="0" eaLnBrk="1" fontAlgn="auto" latinLnBrk="0" hangingPunct="1">
              <a:lnSpc>
                <a:spcPct val="100000"/>
              </a:lnSpc>
              <a:spcBef>
                <a:spcPts val="600"/>
              </a:spcBef>
              <a:spcAft>
                <a:spcPts val="600"/>
              </a:spcAft>
              <a:buClr>
                <a:schemeClr val="accent1"/>
              </a:buClr>
              <a:buSzPct val="70000"/>
              <a:buFont typeface="Wingdings"/>
              <a:buChar char=""/>
              <a:tabLst/>
              <a:defRPr/>
            </a:pPr>
            <a:endParaRPr kumimoji="0" lang="es-ES_tradnl" sz="2000" b="1"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3" name="Rectangle 1"/>
          <p:cNvSpPr>
            <a:spLocks noChangeArrowheads="1"/>
          </p:cNvSpPr>
          <p:nvPr/>
        </p:nvSpPr>
        <p:spPr bwMode="auto">
          <a:xfrm>
            <a:off x="755579" y="152695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pic>
        <p:nvPicPr>
          <p:cNvPr id="1026" name="Picture 2" descr="Monografias.co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3214" y="1196752"/>
            <a:ext cx="8535645" cy="42979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55556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Tipos de dispositivos de Identificación</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ubtitle 1"/>
          <p:cNvSpPr txBox="1">
            <a:spLocks/>
          </p:cNvSpPr>
          <p:nvPr/>
        </p:nvSpPr>
        <p:spPr>
          <a:xfrm>
            <a:off x="285720" y="928670"/>
            <a:ext cx="2857500" cy="500062"/>
          </a:xfrm>
          <a:prstGeom prst="rect">
            <a:avLst/>
          </a:prstGeom>
        </p:spPr>
        <p:txBody>
          <a:bodyPr vert="horz">
            <a:normAutofit/>
          </a:bodyPr>
          <a:lstStyle/>
          <a:p>
            <a:pPr marL="274320" marR="0" lvl="0" indent="-274320" algn="just" defTabSz="914400" rtl="0" eaLnBrk="1" fontAlgn="auto" latinLnBrk="0" hangingPunct="1">
              <a:lnSpc>
                <a:spcPct val="100000"/>
              </a:lnSpc>
              <a:spcBef>
                <a:spcPts val="600"/>
              </a:spcBef>
              <a:spcAft>
                <a:spcPts val="600"/>
              </a:spcAft>
              <a:buClr>
                <a:schemeClr val="accent1"/>
              </a:buClr>
              <a:buSzPct val="70000"/>
              <a:buFont typeface="Wingdings"/>
              <a:buChar char=""/>
              <a:tabLst/>
              <a:defRPr/>
            </a:pPr>
            <a:endParaRPr kumimoji="0" lang="es-ES_tradnl" sz="2000" b="1"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graphicFrame>
        <p:nvGraphicFramePr>
          <p:cNvPr id="2" name="Tabla 1"/>
          <p:cNvGraphicFramePr>
            <a:graphicFrameLocks noGrp="1"/>
          </p:cNvGraphicFramePr>
          <p:nvPr>
            <p:extLst>
              <p:ext uri="{D42A27DB-BD31-4B8C-83A1-F6EECF244321}">
                <p14:modId xmlns:p14="http://schemas.microsoft.com/office/powerpoint/2010/main" val="686130193"/>
              </p:ext>
            </p:extLst>
          </p:nvPr>
        </p:nvGraphicFramePr>
        <p:xfrm>
          <a:off x="467548" y="1527590"/>
          <a:ext cx="8352927" cy="4901804"/>
        </p:xfrm>
        <a:graphic>
          <a:graphicData uri="http://schemas.openxmlformats.org/drawingml/2006/table">
            <a:tbl>
              <a:tblPr firstRow="1" firstCol="1" bandRow="1"/>
              <a:tblGrid>
                <a:gridCol w="978277">
                  <a:extLst>
                    <a:ext uri="{9D8B030D-6E8A-4147-A177-3AD203B41FA5}">
                      <a16:colId xmlns:a16="http://schemas.microsoft.com/office/drawing/2014/main" val="20000"/>
                    </a:ext>
                  </a:extLst>
                </a:gridCol>
                <a:gridCol w="737465">
                  <a:extLst>
                    <a:ext uri="{9D8B030D-6E8A-4147-A177-3AD203B41FA5}">
                      <a16:colId xmlns:a16="http://schemas.microsoft.com/office/drawing/2014/main" val="20001"/>
                    </a:ext>
                  </a:extLst>
                </a:gridCol>
                <a:gridCol w="737465">
                  <a:extLst>
                    <a:ext uri="{9D8B030D-6E8A-4147-A177-3AD203B41FA5}">
                      <a16:colId xmlns:a16="http://schemas.microsoft.com/office/drawing/2014/main" val="20002"/>
                    </a:ext>
                  </a:extLst>
                </a:gridCol>
                <a:gridCol w="737465">
                  <a:extLst>
                    <a:ext uri="{9D8B030D-6E8A-4147-A177-3AD203B41FA5}">
                      <a16:colId xmlns:a16="http://schemas.microsoft.com/office/drawing/2014/main" val="20003"/>
                    </a:ext>
                  </a:extLst>
                </a:gridCol>
                <a:gridCol w="737465">
                  <a:extLst>
                    <a:ext uri="{9D8B030D-6E8A-4147-A177-3AD203B41FA5}">
                      <a16:colId xmlns:a16="http://schemas.microsoft.com/office/drawing/2014/main" val="20004"/>
                    </a:ext>
                  </a:extLst>
                </a:gridCol>
                <a:gridCol w="737465">
                  <a:extLst>
                    <a:ext uri="{9D8B030D-6E8A-4147-A177-3AD203B41FA5}">
                      <a16:colId xmlns:a16="http://schemas.microsoft.com/office/drawing/2014/main" val="20005"/>
                    </a:ext>
                  </a:extLst>
                </a:gridCol>
                <a:gridCol w="737465">
                  <a:extLst>
                    <a:ext uri="{9D8B030D-6E8A-4147-A177-3AD203B41FA5}">
                      <a16:colId xmlns:a16="http://schemas.microsoft.com/office/drawing/2014/main" val="20006"/>
                    </a:ext>
                  </a:extLst>
                </a:gridCol>
                <a:gridCol w="737465">
                  <a:extLst>
                    <a:ext uri="{9D8B030D-6E8A-4147-A177-3AD203B41FA5}">
                      <a16:colId xmlns:a16="http://schemas.microsoft.com/office/drawing/2014/main" val="20007"/>
                    </a:ext>
                  </a:extLst>
                </a:gridCol>
                <a:gridCol w="737465">
                  <a:extLst>
                    <a:ext uri="{9D8B030D-6E8A-4147-A177-3AD203B41FA5}">
                      <a16:colId xmlns:a16="http://schemas.microsoft.com/office/drawing/2014/main" val="20008"/>
                    </a:ext>
                  </a:extLst>
                </a:gridCol>
                <a:gridCol w="737465">
                  <a:extLst>
                    <a:ext uri="{9D8B030D-6E8A-4147-A177-3AD203B41FA5}">
                      <a16:colId xmlns:a16="http://schemas.microsoft.com/office/drawing/2014/main" val="20009"/>
                    </a:ext>
                  </a:extLst>
                </a:gridCol>
                <a:gridCol w="737465">
                  <a:extLst>
                    <a:ext uri="{9D8B030D-6E8A-4147-A177-3AD203B41FA5}">
                      <a16:colId xmlns:a16="http://schemas.microsoft.com/office/drawing/2014/main" val="20010"/>
                    </a:ext>
                  </a:extLst>
                </a:gridCol>
              </a:tblGrid>
              <a:tr h="2384055">
                <a:tc>
                  <a:txBody>
                    <a:bodyPr/>
                    <a:lstStyle/>
                    <a:p>
                      <a:pPr>
                        <a:lnSpc>
                          <a:spcPts val="1500"/>
                        </a:lnSpc>
                        <a:spcAft>
                          <a:spcPts val="750"/>
                        </a:spcAft>
                      </a:pPr>
                      <a:r>
                        <a:rPr lang="es-ES" sz="12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gn="ctr">
                        <a:lnSpc>
                          <a:spcPts val="1500"/>
                        </a:lnSpc>
                        <a:spcAft>
                          <a:spcPts val="750"/>
                        </a:spcAft>
                      </a:pPr>
                      <a:br>
                        <a:rPr lang="es-ES" sz="1000"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br>
                      <a:r>
                        <a:rPr lang="es-ES" sz="1000"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Ojo (Iris)</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gn="ctr">
                        <a:lnSpc>
                          <a:spcPts val="1500"/>
                        </a:lnSpc>
                        <a:spcAft>
                          <a:spcPts val="750"/>
                        </a:spcAft>
                      </a:pPr>
                      <a:r>
                        <a:rPr lang="es-ES" sz="1000"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Ojo (Retina)</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gn="ctr">
                        <a:lnSpc>
                          <a:spcPts val="1500"/>
                        </a:lnSpc>
                        <a:spcAft>
                          <a:spcPts val="750"/>
                        </a:spcAft>
                      </a:pPr>
                      <a:r>
                        <a:rPr lang="es-ES" sz="1000"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Huellas dactilares</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gn="ctr">
                        <a:lnSpc>
                          <a:spcPts val="1500"/>
                        </a:lnSpc>
                        <a:spcAft>
                          <a:spcPts val="750"/>
                        </a:spcAft>
                      </a:pPr>
                      <a:r>
                        <a:rPr lang="es-ES" sz="1000"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Vascular dedo</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gn="ctr">
                        <a:lnSpc>
                          <a:spcPts val="1500"/>
                        </a:lnSpc>
                        <a:spcAft>
                          <a:spcPts val="750"/>
                        </a:spcAft>
                      </a:pPr>
                      <a:r>
                        <a:rPr lang="es-ES" sz="1000"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Vascular mano</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gn="ctr">
                        <a:lnSpc>
                          <a:spcPts val="1500"/>
                        </a:lnSpc>
                        <a:spcAft>
                          <a:spcPts val="750"/>
                        </a:spcAft>
                      </a:pPr>
                      <a:r>
                        <a:rPr lang="es-ES" sz="1000"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Geometría de la mano</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gn="ctr">
                        <a:lnSpc>
                          <a:spcPts val="1500"/>
                        </a:lnSpc>
                        <a:spcAft>
                          <a:spcPts val="750"/>
                        </a:spcAft>
                      </a:pPr>
                      <a:r>
                        <a:rPr lang="es-ES" sz="1000"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Escritura y firma</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gn="ctr">
                        <a:lnSpc>
                          <a:spcPts val="1500"/>
                        </a:lnSpc>
                        <a:spcAft>
                          <a:spcPts val="750"/>
                        </a:spcAft>
                      </a:pPr>
                      <a:r>
                        <a:rPr lang="es-ES" sz="1000"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Voz</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gn="ctr">
                        <a:lnSpc>
                          <a:spcPts val="1500"/>
                        </a:lnSpc>
                        <a:spcAft>
                          <a:spcPts val="750"/>
                        </a:spcAft>
                      </a:pPr>
                      <a:r>
                        <a:rPr lang="es-ES" sz="1000"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Cara 2D</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gn="ctr">
                        <a:lnSpc>
                          <a:spcPts val="1500"/>
                        </a:lnSpc>
                        <a:spcAft>
                          <a:spcPts val="750"/>
                        </a:spcAft>
                      </a:pPr>
                      <a:r>
                        <a:rPr lang="es-ES" sz="1000"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Cara 3D</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386445">
                <a:tc>
                  <a:txBody>
                    <a:bodyPr/>
                    <a:lstStyle/>
                    <a:p>
                      <a:pPr>
                        <a:lnSpc>
                          <a:spcPts val="1500"/>
                        </a:lnSpc>
                        <a:spcAft>
                          <a:spcPts val="750"/>
                        </a:spcAft>
                      </a:pPr>
                      <a:r>
                        <a:rPr lang="es-ES" sz="1000" b="1">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Fiabilidad</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Muy 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Muy 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Muy Alta</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Muy 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Muy 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Media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Media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extLst>
                  <a:ext uri="{0D108BD9-81ED-4DB2-BD59-A6C34878D82A}">
                    <a16:rowId xmlns:a16="http://schemas.microsoft.com/office/drawing/2014/main" val="10001"/>
                  </a:ext>
                </a:extLst>
              </a:tr>
              <a:tr h="679207">
                <a:tc>
                  <a:txBody>
                    <a:bodyPr/>
                    <a:lstStyle/>
                    <a:p>
                      <a:pPr>
                        <a:lnSpc>
                          <a:spcPts val="1500"/>
                        </a:lnSpc>
                        <a:spcAft>
                          <a:spcPts val="750"/>
                        </a:spcAft>
                      </a:pPr>
                      <a:r>
                        <a:rPr lang="es-ES" sz="1000" b="1">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Facilidad de uso</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Media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Baja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Muy 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Muy 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extLst>
                  <a:ext uri="{0D108BD9-81ED-4DB2-BD59-A6C34878D82A}">
                    <a16:rowId xmlns:a16="http://schemas.microsoft.com/office/drawing/2014/main" val="10002"/>
                  </a:ext>
                </a:extLst>
              </a:tr>
              <a:tr h="679207">
                <a:tc>
                  <a:txBody>
                    <a:bodyPr/>
                    <a:lstStyle/>
                    <a:p>
                      <a:pPr>
                        <a:lnSpc>
                          <a:spcPts val="1500"/>
                        </a:lnSpc>
                        <a:spcAft>
                          <a:spcPts val="750"/>
                        </a:spcAft>
                      </a:pPr>
                      <a:r>
                        <a:rPr lang="es-ES" sz="1000" b="1">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Prevención de ataques</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Muy 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Muy 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Muy 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Muy 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Media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Media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Media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extLst>
                  <a:ext uri="{0D108BD9-81ED-4DB2-BD59-A6C34878D82A}">
                    <a16:rowId xmlns:a16="http://schemas.microsoft.com/office/drawing/2014/main" val="10003"/>
                  </a:ext>
                </a:extLst>
              </a:tr>
              <a:tr h="386445">
                <a:tc>
                  <a:txBody>
                    <a:bodyPr/>
                    <a:lstStyle/>
                    <a:p>
                      <a:pPr>
                        <a:lnSpc>
                          <a:spcPts val="1500"/>
                        </a:lnSpc>
                        <a:spcAft>
                          <a:spcPts val="750"/>
                        </a:spcAft>
                      </a:pPr>
                      <a:r>
                        <a:rPr lang="es-ES" sz="1000" b="1">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Aceptación</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Media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Baja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Muy 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Muy 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Muy 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extLst>
                  <a:ext uri="{0D108BD9-81ED-4DB2-BD59-A6C34878D82A}">
                    <a16:rowId xmlns:a16="http://schemas.microsoft.com/office/drawing/2014/main" val="10004"/>
                  </a:ext>
                </a:extLst>
              </a:tr>
              <a:tr h="386445">
                <a:tc>
                  <a:txBody>
                    <a:bodyPr/>
                    <a:lstStyle/>
                    <a:p>
                      <a:pPr>
                        <a:lnSpc>
                          <a:spcPts val="1500"/>
                        </a:lnSpc>
                        <a:spcAft>
                          <a:spcPts val="750"/>
                        </a:spcAft>
                      </a:pPr>
                      <a:r>
                        <a:rPr lang="es-ES" sz="1000"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Estabilidad</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Media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Baja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Media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Media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a:lnSpc>
                          <a:spcPts val="1500"/>
                        </a:lnSpc>
                        <a:spcAft>
                          <a:spcPts val="750"/>
                        </a:spcAft>
                      </a:pPr>
                      <a:r>
                        <a:rPr lang="es-ES" sz="1000"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Alta</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0480" marR="30480" marT="30480" marB="304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extLst>
                  <a:ext uri="{0D108BD9-81ED-4DB2-BD59-A6C34878D82A}">
                    <a16:rowId xmlns:a16="http://schemas.microsoft.com/office/drawing/2014/main" val="10005"/>
                  </a:ext>
                </a:extLst>
              </a:tr>
            </a:tbl>
          </a:graphicData>
        </a:graphic>
      </p:graphicFrame>
      <p:sp>
        <p:nvSpPr>
          <p:cNvPr id="3" name="Rectangle 1"/>
          <p:cNvSpPr>
            <a:spLocks noChangeArrowheads="1"/>
          </p:cNvSpPr>
          <p:nvPr/>
        </p:nvSpPr>
        <p:spPr bwMode="auto">
          <a:xfrm>
            <a:off x="755579" y="152695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spTree>
    <p:extLst>
      <p:ext uri="{BB962C8B-B14F-4D97-AF65-F5344CB8AC3E}">
        <p14:creationId xmlns:p14="http://schemas.microsoft.com/office/powerpoint/2010/main" val="15385895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9" name="Subtitle 1"/>
          <p:cNvSpPr txBox="1">
            <a:spLocks/>
          </p:cNvSpPr>
          <p:nvPr/>
        </p:nvSpPr>
        <p:spPr>
          <a:xfrm>
            <a:off x="285720" y="928670"/>
            <a:ext cx="2857500" cy="500062"/>
          </a:xfrm>
          <a:prstGeom prst="rect">
            <a:avLst/>
          </a:prstGeom>
        </p:spPr>
        <p:txBody>
          <a:bodyPr vert="horz">
            <a:normAutofit/>
          </a:bodyPr>
          <a:lstStyle/>
          <a:p>
            <a:pPr marL="274320" marR="0" lvl="0" indent="-274320" algn="just" defTabSz="914400" rtl="0" eaLnBrk="1" fontAlgn="auto" latinLnBrk="0" hangingPunct="1">
              <a:lnSpc>
                <a:spcPct val="100000"/>
              </a:lnSpc>
              <a:spcBef>
                <a:spcPts val="600"/>
              </a:spcBef>
              <a:spcAft>
                <a:spcPts val="600"/>
              </a:spcAft>
              <a:buClr>
                <a:schemeClr val="accent1"/>
              </a:buClr>
              <a:buSzPct val="70000"/>
              <a:buFont typeface="Wingdings"/>
              <a:buChar char=""/>
              <a:tabLst/>
              <a:defRPr/>
            </a:pPr>
            <a:endParaRPr kumimoji="0" lang="es-ES_tradnl" sz="2000" b="1"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3" name="Rectangle 1"/>
          <p:cNvSpPr>
            <a:spLocks noChangeArrowheads="1"/>
          </p:cNvSpPr>
          <p:nvPr/>
        </p:nvSpPr>
        <p:spPr bwMode="auto">
          <a:xfrm>
            <a:off x="755579" y="152695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pic>
        <p:nvPicPr>
          <p:cNvPr id="1026" name="Picture 2" descr="Resultado de imagen para frases de steve job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5672" y="1268760"/>
            <a:ext cx="7822560" cy="43952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5079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28475" y="176953"/>
            <a:ext cx="5176539"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04426" y="131504"/>
            <a:ext cx="3935526"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Control de acceso lógico</a:t>
            </a:r>
            <a:endPar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762679" y="3154500"/>
            <a:ext cx="7581403" cy="8002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60000" lvl="0" algn="just">
              <a:spcAft>
                <a:spcPts val="1200"/>
              </a:spcAft>
            </a:pPr>
            <a:r>
              <a:rPr lang="es-ES" dirty="0">
                <a:latin typeface="Arial" panose="020B0604020202020204" pitchFamily="34" charset="0"/>
                <a:cs typeface="Arial" panose="020B0604020202020204" pitchFamily="34" charset="0"/>
              </a:rPr>
              <a:t>.</a:t>
            </a:r>
          </a:p>
          <a:p>
            <a:pPr marL="1102950" lvl="1" indent="-285750" algn="just">
              <a:spcAft>
                <a:spcPts val="600"/>
              </a:spcAft>
              <a:buFont typeface="Wingdings" panose="05000000000000000000" pitchFamily="2" charset="2"/>
              <a:buChar char="Ø"/>
            </a:pPr>
            <a:endParaRPr lang="es-ES" dirty="0">
              <a:latin typeface="Arial" panose="020B0604020202020204" pitchFamily="34" charset="0"/>
              <a:cs typeface="Arial" panose="020B0604020202020204" pitchFamily="34" charset="0"/>
            </a:endParaRPr>
          </a:p>
        </p:txBody>
      </p:sp>
      <p:sp>
        <p:nvSpPr>
          <p:cNvPr id="7" name="Rectangle 1"/>
          <p:cNvSpPr>
            <a:spLocks noChangeArrowheads="1"/>
          </p:cNvSpPr>
          <p:nvPr/>
        </p:nvSpPr>
        <p:spPr bwMode="auto">
          <a:xfrm>
            <a:off x="204426" y="836714"/>
            <a:ext cx="8678198" cy="24622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 dirty="0">
                <a:latin typeface="Arial" panose="020B0604020202020204" pitchFamily="34" charset="0"/>
                <a:cs typeface="Arial" panose="020B0604020202020204" pitchFamily="34" charset="0"/>
              </a:rPr>
              <a:t>Es un mecanismo de seguridad que regula quién puede acceder a un recurso, sistema o aplicación, y qué acciones puede realizar una vez que haya accedido. Su objetivo principal es proteger la integridad, confidencialidad y disponibilidad de los recursos y sistemas, garantizando que solo los usuarios autorizados puedan acceder a ellos y realizar acciones específicas. </a:t>
            </a:r>
          </a:p>
          <a:p>
            <a:pPr algn="just">
              <a:spcBef>
                <a:spcPts val="600"/>
              </a:spcBef>
              <a:spcAft>
                <a:spcPts val="600"/>
              </a:spcAft>
            </a:pPr>
            <a:r>
              <a:rPr lang="es-ES" dirty="0">
                <a:latin typeface="Arial" panose="020B0604020202020204" pitchFamily="34" charset="0"/>
                <a:cs typeface="Arial" panose="020B0604020202020204" pitchFamily="34" charset="0"/>
              </a:rPr>
              <a:t>A diferencia del control de acceso físico (puertas, tarjetas de proximidad, guardias), el control lógico opera en el plano del software, redes, sistemas operativos y aplicaciones.</a:t>
            </a:r>
          </a:p>
        </p:txBody>
      </p:sp>
      <p:sp>
        <p:nvSpPr>
          <p:cNvPr id="2" name="CuadroTexto 1">
            <a:extLst>
              <a:ext uri="{FF2B5EF4-FFF2-40B4-BE49-F238E27FC236}">
                <a16:creationId xmlns:a16="http://schemas.microsoft.com/office/drawing/2014/main" id="{675B86F6-D4A7-4B24-8B59-AB6F9D45A6A5}"/>
              </a:ext>
            </a:extLst>
          </p:cNvPr>
          <p:cNvSpPr txBox="1"/>
          <p:nvPr/>
        </p:nvSpPr>
        <p:spPr>
          <a:xfrm>
            <a:off x="204426" y="3940152"/>
            <a:ext cx="8280920" cy="1477328"/>
          </a:xfrm>
          <a:prstGeom prst="rect">
            <a:avLst/>
          </a:prstGeom>
          <a:noFill/>
        </p:spPr>
        <p:txBody>
          <a:bodyPr wrap="square" rtlCol="0">
            <a:spAutoFit/>
          </a:bodyPr>
          <a:lstStyle/>
          <a:p>
            <a:pPr algn="just"/>
            <a:r>
              <a:rPr lang="es-ES" dirty="0">
                <a:latin typeface="Arial" panose="020B0604020202020204" pitchFamily="34" charset="0"/>
                <a:cs typeface="Arial" panose="020B0604020202020204" pitchFamily="34" charset="0"/>
              </a:rPr>
              <a:t>Ejemplo cotidiano:</a:t>
            </a:r>
          </a:p>
          <a:p>
            <a:pPr algn="just"/>
            <a:r>
              <a:rPr lang="es-ES" dirty="0">
                <a:latin typeface="Arial" panose="020B0604020202020204" pitchFamily="34" charset="0"/>
                <a:cs typeface="Arial" panose="020B0604020202020204" pitchFamily="34" charset="0"/>
              </a:rPr>
              <a:t>Cuando se ingresa a la cuenta de Gmail, el sistema verifica la contraseña (autenticación), comprueba si se tiene permiso para ver ciertos correos (autorización) y registra la actividad (auditoría). Eso es control de acceso lógico en acción. </a:t>
            </a:r>
            <a:endParaRPr lang="es-A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89996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28475" y="176953"/>
            <a:ext cx="5176539"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04426" y="131504"/>
            <a:ext cx="3935526"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Control de acceso lógico</a:t>
            </a:r>
            <a:endPar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762679" y="3154500"/>
            <a:ext cx="7581403" cy="8002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60000" lvl="0" algn="just">
              <a:spcAft>
                <a:spcPts val="1200"/>
              </a:spcAft>
            </a:pPr>
            <a:r>
              <a:rPr lang="es-ES" dirty="0">
                <a:latin typeface="Arial" panose="020B0604020202020204" pitchFamily="34" charset="0"/>
                <a:cs typeface="Arial" panose="020B0604020202020204" pitchFamily="34" charset="0"/>
              </a:rPr>
              <a:t>.</a:t>
            </a:r>
          </a:p>
          <a:p>
            <a:pPr marL="1102950" lvl="1" indent="-285750" algn="just">
              <a:spcAft>
                <a:spcPts val="600"/>
              </a:spcAft>
              <a:buFont typeface="Wingdings" panose="05000000000000000000" pitchFamily="2" charset="2"/>
              <a:buChar char="Ø"/>
            </a:pPr>
            <a:endParaRPr lang="es-ES" dirty="0">
              <a:latin typeface="Arial" panose="020B0604020202020204" pitchFamily="34" charset="0"/>
              <a:cs typeface="Arial" panose="020B0604020202020204" pitchFamily="34" charset="0"/>
            </a:endParaRPr>
          </a:p>
        </p:txBody>
      </p:sp>
      <p:sp>
        <p:nvSpPr>
          <p:cNvPr id="7" name="Rectangle 1"/>
          <p:cNvSpPr>
            <a:spLocks noChangeArrowheads="1"/>
          </p:cNvSpPr>
          <p:nvPr/>
        </p:nvSpPr>
        <p:spPr bwMode="auto">
          <a:xfrm>
            <a:off x="214281" y="808523"/>
            <a:ext cx="8678198" cy="38318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 b="1" dirty="0">
                <a:latin typeface="Arial" panose="020B0604020202020204" pitchFamily="34" charset="0"/>
                <a:cs typeface="Arial" panose="020B0604020202020204" pitchFamily="34" charset="0"/>
              </a:rPr>
              <a:t>Modelos de control de acceso:</a:t>
            </a:r>
          </a:p>
          <a:p>
            <a:pPr algn="just">
              <a:spcBef>
                <a:spcPts val="600"/>
              </a:spcBef>
              <a:spcAft>
                <a:spcPts val="600"/>
              </a:spcAft>
            </a:pPr>
            <a:r>
              <a:rPr lang="es-ES" dirty="0">
                <a:latin typeface="Arial" panose="020B0604020202020204" pitchFamily="34" charset="0"/>
                <a:cs typeface="Arial" panose="020B0604020202020204" pitchFamily="34" charset="0"/>
              </a:rPr>
              <a:t>DAC – </a:t>
            </a:r>
            <a:r>
              <a:rPr lang="es-ES" dirty="0" err="1">
                <a:latin typeface="Arial" panose="020B0604020202020204" pitchFamily="34" charset="0"/>
                <a:cs typeface="Arial" panose="020B0604020202020204" pitchFamily="34" charset="0"/>
              </a:rPr>
              <a:t>Discretionary</a:t>
            </a:r>
            <a:r>
              <a:rPr lang="es-ES" dirty="0">
                <a:latin typeface="Arial" panose="020B0604020202020204" pitchFamily="34" charset="0"/>
                <a:cs typeface="Arial" panose="020B0604020202020204" pitchFamily="34" charset="0"/>
              </a:rPr>
              <a:t> Access Control (Control de Acceso Discrecional)</a:t>
            </a:r>
          </a:p>
          <a:p>
            <a:pPr algn="just">
              <a:spcBef>
                <a:spcPts val="600"/>
              </a:spcBef>
              <a:spcAft>
                <a:spcPts val="600"/>
              </a:spcAft>
            </a:pPr>
            <a:r>
              <a:rPr lang="es-ES" dirty="0">
                <a:latin typeface="Arial" panose="020B0604020202020204" pitchFamily="34" charset="0"/>
                <a:cs typeface="Arial" panose="020B0604020202020204" pitchFamily="34" charset="0"/>
              </a:rPr>
              <a:t>El propietario del recurso (archivo, carpeta, base de datos) decide quién puede acceder a él y con qué permisos.</a:t>
            </a:r>
          </a:p>
          <a:p>
            <a:pPr algn="just">
              <a:spcBef>
                <a:spcPts val="600"/>
              </a:spcBef>
              <a:spcAft>
                <a:spcPts val="600"/>
              </a:spcAft>
            </a:pPr>
            <a:r>
              <a:rPr lang="es-ES" dirty="0">
                <a:latin typeface="Arial" panose="020B0604020202020204" pitchFamily="34" charset="0"/>
                <a:cs typeface="Arial" panose="020B0604020202020204" pitchFamily="34" charset="0"/>
              </a:rPr>
              <a:t>Ventajas:</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Flexible y fácil de usar.</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Basado en listas de control de acceso (</a:t>
            </a:r>
            <a:r>
              <a:rPr lang="es-ES" dirty="0" err="1">
                <a:latin typeface="Arial" panose="020B0604020202020204" pitchFamily="34" charset="0"/>
                <a:cs typeface="Arial" panose="020B0604020202020204" pitchFamily="34" charset="0"/>
              </a:rPr>
              <a:t>ACLs</a:t>
            </a:r>
            <a:r>
              <a:rPr lang="es-ES" dirty="0">
                <a:latin typeface="Arial" panose="020B0604020202020204" pitchFamily="34" charset="0"/>
                <a:cs typeface="Arial" panose="020B0604020202020204" pitchFamily="34" charset="0"/>
              </a:rPr>
              <a:t> – Access Control </a:t>
            </a:r>
            <a:r>
              <a:rPr lang="es-ES" dirty="0" err="1">
                <a:latin typeface="Arial" panose="020B0604020202020204" pitchFamily="34" charset="0"/>
                <a:cs typeface="Arial" panose="020B0604020202020204" pitchFamily="34" charset="0"/>
              </a:rPr>
              <a:t>Lists</a:t>
            </a:r>
            <a:r>
              <a:rPr lang="es-ES" dirty="0">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Común en sistemas operativos de escritorio (Windows, Linux).</a:t>
            </a:r>
          </a:p>
          <a:p>
            <a:pPr algn="just">
              <a:spcBef>
                <a:spcPts val="600"/>
              </a:spcBef>
              <a:spcAft>
                <a:spcPts val="600"/>
              </a:spcAft>
            </a:pPr>
            <a:r>
              <a:rPr lang="es-ES" dirty="0">
                <a:latin typeface="Arial" panose="020B0604020202020204" pitchFamily="34" charset="0"/>
                <a:cs typeface="Arial" panose="020B0604020202020204" pitchFamily="34" charset="0"/>
              </a:rPr>
              <a:t>Desventajas:</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El usuario puede otorgar acceso a cualquiera → riesgo de fuga.</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No escalable en entornos empresariales críticos.</a:t>
            </a:r>
          </a:p>
        </p:txBody>
      </p:sp>
      <p:sp>
        <p:nvSpPr>
          <p:cNvPr id="2" name="CuadroTexto 1">
            <a:extLst>
              <a:ext uri="{FF2B5EF4-FFF2-40B4-BE49-F238E27FC236}">
                <a16:creationId xmlns:a16="http://schemas.microsoft.com/office/drawing/2014/main" id="{675B86F6-D4A7-4B24-8B59-AB6F9D45A6A5}"/>
              </a:ext>
            </a:extLst>
          </p:cNvPr>
          <p:cNvSpPr txBox="1"/>
          <p:nvPr/>
        </p:nvSpPr>
        <p:spPr>
          <a:xfrm>
            <a:off x="214281" y="5022496"/>
            <a:ext cx="8280920" cy="523220"/>
          </a:xfrm>
          <a:prstGeom prst="rect">
            <a:avLst/>
          </a:prstGeom>
          <a:noFill/>
        </p:spPr>
        <p:txBody>
          <a:bodyPr wrap="square" rtlCol="0">
            <a:spAutoFit/>
          </a:bodyPr>
          <a:lstStyle/>
          <a:p>
            <a:r>
              <a:rPr lang="es-ES" sz="1400" dirty="0">
                <a:latin typeface="Arial" panose="020B0604020202020204" pitchFamily="34" charset="0"/>
                <a:cs typeface="Arial" panose="020B0604020202020204" pitchFamily="34" charset="0"/>
              </a:rPr>
              <a:t>Caso real: En 2019, un empleado de una startup compartió una carpeta de Google Drive con permisos “públicos” por error, exponiendo contratos y datos de clientes. DAC mal gestionado. </a:t>
            </a:r>
            <a:endParaRPr lang="es-A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9255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16632"/>
            <a:ext cx="8678198"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Control de acceso</a:t>
            </a:r>
            <a:endPar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762679" y="3154500"/>
            <a:ext cx="7581403" cy="8002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60000" lvl="0" algn="just">
              <a:spcAft>
                <a:spcPts val="1200"/>
              </a:spcAft>
            </a:pPr>
            <a:r>
              <a:rPr lang="es-ES" dirty="0">
                <a:latin typeface="Arial" panose="020B0604020202020204" pitchFamily="34" charset="0"/>
                <a:cs typeface="Arial" panose="020B0604020202020204" pitchFamily="34" charset="0"/>
              </a:rPr>
              <a:t>.</a:t>
            </a:r>
          </a:p>
          <a:p>
            <a:pPr marL="1102950" lvl="1" indent="-285750" algn="just">
              <a:spcAft>
                <a:spcPts val="600"/>
              </a:spcAft>
              <a:buFont typeface="Wingdings" panose="05000000000000000000" pitchFamily="2" charset="2"/>
              <a:buChar char="Ø"/>
            </a:pPr>
            <a:endParaRPr lang="es-ES" dirty="0">
              <a:latin typeface="Arial" panose="020B0604020202020204" pitchFamily="34" charset="0"/>
              <a:cs typeface="Arial" panose="020B0604020202020204" pitchFamily="34" charset="0"/>
            </a:endParaRPr>
          </a:p>
        </p:txBody>
      </p:sp>
      <p:sp>
        <p:nvSpPr>
          <p:cNvPr id="7" name="Rectangle 1"/>
          <p:cNvSpPr>
            <a:spLocks noChangeArrowheads="1"/>
          </p:cNvSpPr>
          <p:nvPr/>
        </p:nvSpPr>
        <p:spPr bwMode="auto">
          <a:xfrm>
            <a:off x="214281" y="739738"/>
            <a:ext cx="8678198" cy="52937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 b="1" dirty="0">
                <a:latin typeface="Arial" panose="020B0604020202020204" pitchFamily="34" charset="0"/>
                <a:cs typeface="Arial" panose="020B0604020202020204" pitchFamily="34" charset="0"/>
              </a:rPr>
              <a:t>Modelos de control de acceso:</a:t>
            </a:r>
          </a:p>
          <a:p>
            <a:pPr algn="just">
              <a:spcBef>
                <a:spcPts val="600"/>
              </a:spcBef>
              <a:spcAft>
                <a:spcPts val="600"/>
              </a:spcAft>
            </a:pPr>
            <a:r>
              <a:rPr lang="es-ES" dirty="0">
                <a:latin typeface="Arial" panose="020B0604020202020204" pitchFamily="34" charset="0"/>
                <a:cs typeface="Arial" panose="020B0604020202020204" pitchFamily="34" charset="0"/>
              </a:rPr>
              <a:t>MAC – </a:t>
            </a:r>
            <a:r>
              <a:rPr lang="es-ES" dirty="0" err="1">
                <a:latin typeface="Arial" panose="020B0604020202020204" pitchFamily="34" charset="0"/>
                <a:cs typeface="Arial" panose="020B0604020202020204" pitchFamily="34" charset="0"/>
              </a:rPr>
              <a:t>Mandatory</a:t>
            </a:r>
            <a:r>
              <a:rPr lang="es-ES" dirty="0">
                <a:latin typeface="Arial" panose="020B0604020202020204" pitchFamily="34" charset="0"/>
                <a:cs typeface="Arial" panose="020B0604020202020204" pitchFamily="34" charset="0"/>
              </a:rPr>
              <a:t> Access Control (Control de Acceso Obligatorio)</a:t>
            </a:r>
          </a:p>
          <a:p>
            <a:pPr algn="just">
              <a:spcBef>
                <a:spcPts val="600"/>
              </a:spcBef>
              <a:spcAft>
                <a:spcPts val="600"/>
              </a:spcAft>
            </a:pPr>
            <a:r>
              <a:rPr lang="es-ES" dirty="0">
                <a:latin typeface="Arial" panose="020B0604020202020204" pitchFamily="34" charset="0"/>
                <a:cs typeface="Arial" panose="020B0604020202020204" pitchFamily="34" charset="0"/>
              </a:rPr>
              <a:t>El sistema operativo (o </a:t>
            </a:r>
            <a:r>
              <a:rPr lang="es-ES" dirty="0" err="1">
                <a:latin typeface="Arial" panose="020B0604020202020204" pitchFamily="34" charset="0"/>
                <a:cs typeface="Arial" panose="020B0604020202020204" pitchFamily="34" charset="0"/>
              </a:rPr>
              <a:t>kernel</a:t>
            </a:r>
            <a:r>
              <a:rPr lang="es-ES" dirty="0">
                <a:latin typeface="Arial" panose="020B0604020202020204" pitchFamily="34" charset="0"/>
                <a:cs typeface="Arial" panose="020B0604020202020204" pitchFamily="34" charset="0"/>
              </a:rPr>
              <a:t>) impone políticas de acceso centralizadas. Los usuarios no pueden modificar los permisos.</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Basado en etiquetas de seguridad (niveles de clasificación: Público, Confidencial, Secreto, Top </a:t>
            </a:r>
            <a:r>
              <a:rPr lang="es-ES" dirty="0" err="1">
                <a:latin typeface="Arial" panose="020B0604020202020204" pitchFamily="34" charset="0"/>
                <a:cs typeface="Arial" panose="020B0604020202020204" pitchFamily="34" charset="0"/>
              </a:rPr>
              <a:t>Secret</a:t>
            </a:r>
            <a:r>
              <a:rPr lang="es-ES" dirty="0">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Usado en entornos militares, gubernamentales y altamente regulados.</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Implementado mediante módulos como SELinux (Linux) o </a:t>
            </a:r>
            <a:r>
              <a:rPr lang="es-ES" dirty="0" err="1">
                <a:latin typeface="Arial" panose="020B0604020202020204" pitchFamily="34" charset="0"/>
                <a:cs typeface="Arial" panose="020B0604020202020204" pitchFamily="34" charset="0"/>
              </a:rPr>
              <a:t>Mandatory</a:t>
            </a:r>
            <a:r>
              <a:rPr lang="es-ES" dirty="0">
                <a:latin typeface="Arial" panose="020B0604020202020204" pitchFamily="34" charset="0"/>
                <a:cs typeface="Arial" panose="020B0604020202020204" pitchFamily="34" charset="0"/>
              </a:rPr>
              <a:t> </a:t>
            </a:r>
            <a:r>
              <a:rPr lang="es-ES" dirty="0" err="1">
                <a:latin typeface="Arial" panose="020B0604020202020204" pitchFamily="34" charset="0"/>
                <a:cs typeface="Arial" panose="020B0604020202020204" pitchFamily="34" charset="0"/>
              </a:rPr>
              <a:t>Integrity</a:t>
            </a:r>
            <a:r>
              <a:rPr lang="es-ES" dirty="0">
                <a:latin typeface="Arial" panose="020B0604020202020204" pitchFamily="34" charset="0"/>
                <a:cs typeface="Arial" panose="020B0604020202020204" pitchFamily="34" charset="0"/>
              </a:rPr>
              <a:t> Control (Windows).</a:t>
            </a:r>
          </a:p>
          <a:p>
            <a:pPr algn="just">
              <a:spcBef>
                <a:spcPts val="600"/>
              </a:spcBef>
              <a:spcAft>
                <a:spcPts val="600"/>
              </a:spcAft>
            </a:pPr>
            <a:r>
              <a:rPr lang="es-ES" dirty="0">
                <a:latin typeface="Arial" panose="020B0604020202020204" pitchFamily="34" charset="0"/>
                <a:cs typeface="Arial" panose="020B0604020202020204" pitchFamily="34" charset="0"/>
              </a:rPr>
              <a:t>Ventajas:</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Máxima seguridad y control centralizado.</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Ideal para cumplir normativas como ISO 27001, NIST, </a:t>
            </a:r>
            <a:r>
              <a:rPr lang="es-ES" dirty="0" err="1">
                <a:latin typeface="Arial" panose="020B0604020202020204" pitchFamily="34" charset="0"/>
                <a:cs typeface="Arial" panose="020B0604020202020204" pitchFamily="34" charset="0"/>
              </a:rPr>
              <a:t>DoD</a:t>
            </a:r>
            <a:r>
              <a:rPr lang="es-ES" dirty="0">
                <a:latin typeface="Arial" panose="020B0604020202020204" pitchFamily="34" charset="0"/>
                <a:cs typeface="Arial" panose="020B0604020202020204" pitchFamily="34" charset="0"/>
              </a:rPr>
              <a:t>.</a:t>
            </a:r>
          </a:p>
          <a:p>
            <a:pPr algn="just">
              <a:spcBef>
                <a:spcPts val="600"/>
              </a:spcBef>
              <a:spcAft>
                <a:spcPts val="600"/>
              </a:spcAft>
            </a:pPr>
            <a:r>
              <a:rPr lang="es-ES" dirty="0">
                <a:latin typeface="Arial" panose="020B0604020202020204" pitchFamily="34" charset="0"/>
                <a:cs typeface="Arial" panose="020B0604020202020204" pitchFamily="34" charset="0"/>
              </a:rPr>
              <a:t>Desventajas:</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Complejo de configurar y mantener.</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Puede romper aplicaciones mal diseñadas.</a:t>
            </a:r>
          </a:p>
          <a:p>
            <a:pPr algn="just">
              <a:spcBef>
                <a:spcPts val="600"/>
              </a:spcBef>
              <a:spcAft>
                <a:spcPts val="600"/>
              </a:spcAft>
            </a:pPr>
            <a:endParaRPr lang="es-ES" dirty="0">
              <a:latin typeface="Arial" panose="020B0604020202020204" pitchFamily="34" charset="0"/>
              <a:cs typeface="Arial" panose="020B0604020202020204" pitchFamily="34" charset="0"/>
            </a:endParaRPr>
          </a:p>
        </p:txBody>
      </p:sp>
      <p:sp>
        <p:nvSpPr>
          <p:cNvPr id="2" name="CuadroTexto 1">
            <a:extLst>
              <a:ext uri="{FF2B5EF4-FFF2-40B4-BE49-F238E27FC236}">
                <a16:creationId xmlns:a16="http://schemas.microsoft.com/office/drawing/2014/main" id="{675B86F6-D4A7-4B24-8B59-AB6F9D45A6A5}"/>
              </a:ext>
            </a:extLst>
          </p:cNvPr>
          <p:cNvSpPr txBox="1"/>
          <p:nvPr/>
        </p:nvSpPr>
        <p:spPr>
          <a:xfrm>
            <a:off x="272109" y="5864147"/>
            <a:ext cx="8280920" cy="584775"/>
          </a:xfrm>
          <a:prstGeom prst="rect">
            <a:avLst/>
          </a:prstGeom>
          <a:noFill/>
        </p:spPr>
        <p:txBody>
          <a:bodyPr wrap="square" rtlCol="0">
            <a:spAutoFit/>
          </a:bodyPr>
          <a:lstStyle/>
          <a:p>
            <a:r>
              <a:rPr lang="es-ES" sz="1600" dirty="0">
                <a:latin typeface="Arial" panose="020B0604020202020204" pitchFamily="34" charset="0"/>
                <a:cs typeface="Arial" panose="020B0604020202020204" pitchFamily="34" charset="0"/>
              </a:rPr>
              <a:t>Caso real: La Agencia Nacional de Seguridad (NSA) de EE.UU. desarrolló SELinux para proteger sistemas de defensa. Hoy es estándar en RHEL, CentOS y Android. </a:t>
            </a:r>
            <a:endParaRPr lang="es-AR"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10506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16632"/>
            <a:ext cx="8678198"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Control de acceso</a:t>
            </a:r>
            <a:endPar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762679" y="3154500"/>
            <a:ext cx="7581403" cy="8002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60000" lvl="0" algn="just">
              <a:spcAft>
                <a:spcPts val="1200"/>
              </a:spcAft>
            </a:pPr>
            <a:r>
              <a:rPr lang="es-ES" dirty="0">
                <a:latin typeface="Arial" panose="020B0604020202020204" pitchFamily="34" charset="0"/>
                <a:cs typeface="Arial" panose="020B0604020202020204" pitchFamily="34" charset="0"/>
              </a:rPr>
              <a:t>.</a:t>
            </a:r>
          </a:p>
          <a:p>
            <a:pPr marL="1102950" lvl="1" indent="-285750" algn="just">
              <a:spcAft>
                <a:spcPts val="600"/>
              </a:spcAft>
              <a:buFont typeface="Wingdings" panose="05000000000000000000" pitchFamily="2" charset="2"/>
              <a:buChar char="Ø"/>
            </a:pPr>
            <a:endParaRPr lang="es-ES" dirty="0">
              <a:latin typeface="Arial" panose="020B0604020202020204" pitchFamily="34" charset="0"/>
              <a:cs typeface="Arial" panose="020B0604020202020204" pitchFamily="34" charset="0"/>
            </a:endParaRPr>
          </a:p>
        </p:txBody>
      </p:sp>
      <p:sp>
        <p:nvSpPr>
          <p:cNvPr id="7" name="Rectangle 1"/>
          <p:cNvSpPr>
            <a:spLocks noChangeArrowheads="1"/>
          </p:cNvSpPr>
          <p:nvPr/>
        </p:nvSpPr>
        <p:spPr bwMode="auto">
          <a:xfrm>
            <a:off x="246571" y="658138"/>
            <a:ext cx="8678198" cy="24160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 b="1" dirty="0">
                <a:latin typeface="Arial" panose="020B0604020202020204" pitchFamily="34" charset="0"/>
                <a:cs typeface="Arial" panose="020B0604020202020204" pitchFamily="34" charset="0"/>
              </a:rPr>
              <a:t>Modelos de control de acceso:</a:t>
            </a:r>
          </a:p>
          <a:p>
            <a:pPr algn="just">
              <a:spcBef>
                <a:spcPts val="600"/>
              </a:spcBef>
              <a:spcAft>
                <a:spcPts val="600"/>
              </a:spcAft>
            </a:pPr>
            <a:r>
              <a:rPr lang="es-ES" dirty="0">
                <a:latin typeface="Arial" panose="020B0604020202020204" pitchFamily="34" charset="0"/>
                <a:cs typeface="Arial" panose="020B0604020202020204" pitchFamily="34" charset="0"/>
              </a:rPr>
              <a:t>RBAC – Role-</a:t>
            </a:r>
            <a:r>
              <a:rPr lang="es-ES" dirty="0" err="1">
                <a:latin typeface="Arial" panose="020B0604020202020204" pitchFamily="34" charset="0"/>
                <a:cs typeface="Arial" panose="020B0604020202020204" pitchFamily="34" charset="0"/>
              </a:rPr>
              <a:t>Based</a:t>
            </a:r>
            <a:r>
              <a:rPr lang="es-ES" dirty="0">
                <a:latin typeface="Arial" panose="020B0604020202020204" pitchFamily="34" charset="0"/>
                <a:cs typeface="Arial" panose="020B0604020202020204" pitchFamily="34" charset="0"/>
              </a:rPr>
              <a:t> Access Control (Control de Acceso Basado en Roles)</a:t>
            </a:r>
          </a:p>
          <a:p>
            <a:pPr algn="just">
              <a:spcBef>
                <a:spcPts val="600"/>
              </a:spcBef>
              <a:spcAft>
                <a:spcPts val="600"/>
              </a:spcAft>
            </a:pPr>
            <a:r>
              <a:rPr lang="es-ES" dirty="0">
                <a:latin typeface="Arial" panose="020B0604020202020204" pitchFamily="34" charset="0"/>
                <a:cs typeface="Arial" panose="020B0604020202020204" pitchFamily="34" charset="0"/>
              </a:rPr>
              <a:t>Los permisos se asignan a roles, y los usuarios heredan esos permisos al ser asignados a un rol.</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Escalable y fácil de administrar.</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Reduce errores humanos (no se asignan permisos individuales).</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Compatible con auditorías y cumplimiento normativo.</a:t>
            </a:r>
          </a:p>
        </p:txBody>
      </p:sp>
      <p:sp>
        <p:nvSpPr>
          <p:cNvPr id="3" name="CuadroTexto 2">
            <a:extLst>
              <a:ext uri="{FF2B5EF4-FFF2-40B4-BE49-F238E27FC236}">
                <a16:creationId xmlns:a16="http://schemas.microsoft.com/office/drawing/2014/main" id="{3145418F-CE1E-4BE5-B94F-28C8C0A105D0}"/>
              </a:ext>
            </a:extLst>
          </p:cNvPr>
          <p:cNvSpPr txBox="1"/>
          <p:nvPr/>
        </p:nvSpPr>
        <p:spPr>
          <a:xfrm>
            <a:off x="395536" y="5013176"/>
            <a:ext cx="184731" cy="369332"/>
          </a:xfrm>
          <a:prstGeom prst="rect">
            <a:avLst/>
          </a:prstGeom>
          <a:noFill/>
        </p:spPr>
        <p:txBody>
          <a:bodyPr wrap="none" rtlCol="0">
            <a:spAutoFit/>
          </a:bodyPr>
          <a:lstStyle/>
          <a:p>
            <a:endParaRPr lang="es-AR"/>
          </a:p>
        </p:txBody>
      </p:sp>
      <p:sp>
        <p:nvSpPr>
          <p:cNvPr id="4" name="CuadroTexto 3">
            <a:extLst>
              <a:ext uri="{FF2B5EF4-FFF2-40B4-BE49-F238E27FC236}">
                <a16:creationId xmlns:a16="http://schemas.microsoft.com/office/drawing/2014/main" id="{3E26E57F-EB39-4297-8110-F1CCAE1B325A}"/>
              </a:ext>
            </a:extLst>
          </p:cNvPr>
          <p:cNvSpPr txBox="1"/>
          <p:nvPr/>
        </p:nvSpPr>
        <p:spPr>
          <a:xfrm>
            <a:off x="411948" y="3645024"/>
            <a:ext cx="8120492" cy="2308324"/>
          </a:xfrm>
          <a:prstGeom prst="rect">
            <a:avLst/>
          </a:prstGeom>
          <a:noFill/>
        </p:spPr>
        <p:txBody>
          <a:bodyPr wrap="square" rtlCol="0">
            <a:spAutoFit/>
          </a:bodyPr>
          <a:lstStyle/>
          <a:p>
            <a:r>
              <a:rPr lang="es-AR" sz="1800" dirty="0">
                <a:solidFill>
                  <a:srgbClr val="008000"/>
                </a:solidFill>
                <a:effectLst/>
                <a:latin typeface="Courier New" panose="02070309020205020404" pitchFamily="49" charset="0"/>
              </a:rPr>
              <a:t>-- Roles en una base de datos: </a:t>
            </a:r>
          </a:p>
          <a:p>
            <a:r>
              <a:rPr lang="es-AR" sz="1800" b="1" dirty="0">
                <a:solidFill>
                  <a:srgbClr val="0000FF"/>
                </a:solidFill>
                <a:effectLst/>
                <a:latin typeface="Courier New" panose="02070309020205020404" pitchFamily="49" charset="0"/>
              </a:rPr>
              <a:t>CREATE</a:t>
            </a:r>
            <a:r>
              <a:rPr lang="es-AR" sz="1800" dirty="0">
                <a:solidFill>
                  <a:srgbClr val="000000"/>
                </a:solidFill>
                <a:effectLst/>
                <a:latin typeface="Courier New" panose="02070309020205020404" pitchFamily="49" charset="0"/>
              </a:rPr>
              <a:t> ROLE </a:t>
            </a:r>
            <a:r>
              <a:rPr lang="es-AR" sz="1800" dirty="0">
                <a:solidFill>
                  <a:srgbClr val="808080"/>
                </a:solidFill>
                <a:effectLst/>
                <a:latin typeface="Courier New" panose="02070309020205020404" pitchFamily="49" charset="0"/>
              </a:rPr>
              <a:t>'auditor’</a:t>
            </a:r>
            <a:r>
              <a:rPr lang="es-AR" sz="1800" b="1" dirty="0">
                <a:solidFill>
                  <a:srgbClr val="000080"/>
                </a:solidFill>
                <a:effectLst/>
                <a:latin typeface="Courier New" panose="02070309020205020404" pitchFamily="49" charset="0"/>
              </a:rPr>
              <a:t>;</a:t>
            </a:r>
            <a:r>
              <a:rPr lang="es-AR" sz="1800" dirty="0">
                <a:solidFill>
                  <a:srgbClr val="000000"/>
                </a:solidFill>
                <a:effectLst/>
                <a:latin typeface="Courier New" panose="02070309020205020404" pitchFamily="49" charset="0"/>
              </a:rPr>
              <a:t> </a:t>
            </a:r>
          </a:p>
          <a:p>
            <a:r>
              <a:rPr lang="es-AR" sz="1800" b="1" dirty="0">
                <a:solidFill>
                  <a:srgbClr val="0000FF"/>
                </a:solidFill>
                <a:effectLst/>
                <a:latin typeface="Courier New" panose="02070309020205020404" pitchFamily="49" charset="0"/>
              </a:rPr>
              <a:t>GRANT</a:t>
            </a:r>
            <a:r>
              <a:rPr lang="es-AR" sz="1800" dirty="0">
                <a:solidFill>
                  <a:srgbClr val="000000"/>
                </a:solidFill>
                <a:effectLst/>
                <a:latin typeface="Courier New" panose="02070309020205020404" pitchFamily="49" charset="0"/>
              </a:rPr>
              <a:t> </a:t>
            </a:r>
            <a:r>
              <a:rPr lang="es-AR" sz="1800" b="1" dirty="0">
                <a:solidFill>
                  <a:srgbClr val="0000FF"/>
                </a:solidFill>
                <a:effectLst/>
                <a:latin typeface="Courier New" panose="02070309020205020404" pitchFamily="49" charset="0"/>
              </a:rPr>
              <a:t>SELECT</a:t>
            </a:r>
            <a:r>
              <a:rPr lang="es-AR" sz="1800" dirty="0">
                <a:solidFill>
                  <a:srgbClr val="000000"/>
                </a:solidFill>
                <a:effectLst/>
                <a:latin typeface="Courier New" panose="02070309020205020404" pitchFamily="49" charset="0"/>
              </a:rPr>
              <a:t> </a:t>
            </a:r>
            <a:r>
              <a:rPr lang="es-AR" sz="1800" b="1" dirty="0">
                <a:solidFill>
                  <a:srgbClr val="0000FF"/>
                </a:solidFill>
                <a:effectLst/>
                <a:latin typeface="Courier New" panose="02070309020205020404" pitchFamily="49" charset="0"/>
              </a:rPr>
              <a:t>ON</a:t>
            </a:r>
            <a:r>
              <a:rPr lang="es-AR" sz="1800" dirty="0">
                <a:solidFill>
                  <a:srgbClr val="000000"/>
                </a:solidFill>
                <a:effectLst/>
                <a:latin typeface="Courier New" panose="02070309020205020404" pitchFamily="49" charset="0"/>
              </a:rPr>
              <a:t> cuentas</a:t>
            </a:r>
            <a:r>
              <a:rPr lang="es-AR" sz="1800" b="1" dirty="0">
                <a:solidFill>
                  <a:srgbClr val="000080"/>
                </a:solidFill>
                <a:effectLst/>
                <a:latin typeface="Courier New" panose="02070309020205020404" pitchFamily="49" charset="0"/>
              </a:rPr>
              <a:t>.*</a:t>
            </a:r>
            <a:r>
              <a:rPr lang="es-AR" sz="1800" dirty="0">
                <a:solidFill>
                  <a:srgbClr val="000000"/>
                </a:solidFill>
                <a:effectLst/>
                <a:latin typeface="Courier New" panose="02070309020205020404" pitchFamily="49" charset="0"/>
              </a:rPr>
              <a:t> </a:t>
            </a:r>
            <a:r>
              <a:rPr lang="es-AR" sz="1800" b="1" dirty="0">
                <a:solidFill>
                  <a:srgbClr val="0000FF"/>
                </a:solidFill>
                <a:effectLst/>
                <a:latin typeface="Courier New" panose="02070309020205020404" pitchFamily="49" charset="0"/>
              </a:rPr>
              <a:t>TO</a:t>
            </a:r>
            <a:r>
              <a:rPr lang="es-AR" sz="1800" dirty="0">
                <a:solidFill>
                  <a:srgbClr val="000000"/>
                </a:solidFill>
                <a:effectLst/>
                <a:latin typeface="Courier New" panose="02070309020205020404" pitchFamily="49" charset="0"/>
              </a:rPr>
              <a:t> </a:t>
            </a:r>
            <a:r>
              <a:rPr lang="es-AR" sz="1800" dirty="0">
                <a:solidFill>
                  <a:srgbClr val="808080"/>
                </a:solidFill>
                <a:effectLst/>
                <a:latin typeface="Courier New" panose="02070309020205020404" pitchFamily="49" charset="0"/>
              </a:rPr>
              <a:t>'auditor’</a:t>
            </a:r>
            <a:r>
              <a:rPr lang="es-AR" sz="1800" b="1" dirty="0">
                <a:solidFill>
                  <a:srgbClr val="000080"/>
                </a:solidFill>
                <a:effectLst/>
                <a:latin typeface="Courier New" panose="02070309020205020404" pitchFamily="49" charset="0"/>
              </a:rPr>
              <a:t>;</a:t>
            </a:r>
            <a:r>
              <a:rPr lang="es-AR" sz="1800" dirty="0">
                <a:solidFill>
                  <a:srgbClr val="000000"/>
                </a:solidFill>
                <a:effectLst/>
                <a:latin typeface="Courier New" panose="02070309020205020404" pitchFamily="49" charset="0"/>
              </a:rPr>
              <a:t> </a:t>
            </a:r>
          </a:p>
          <a:p>
            <a:r>
              <a:rPr lang="es-AR" sz="1800" b="1" dirty="0">
                <a:solidFill>
                  <a:srgbClr val="0000FF"/>
                </a:solidFill>
                <a:effectLst/>
                <a:latin typeface="Courier New" panose="02070309020205020404" pitchFamily="49" charset="0"/>
              </a:rPr>
              <a:t>CREATE</a:t>
            </a:r>
            <a:r>
              <a:rPr lang="es-AR" sz="1800" dirty="0">
                <a:solidFill>
                  <a:srgbClr val="000000"/>
                </a:solidFill>
                <a:effectLst/>
                <a:latin typeface="Courier New" panose="02070309020205020404" pitchFamily="49" charset="0"/>
              </a:rPr>
              <a:t> ROLE </a:t>
            </a:r>
            <a:r>
              <a:rPr lang="es-AR" sz="1800" dirty="0">
                <a:solidFill>
                  <a:srgbClr val="808080"/>
                </a:solidFill>
                <a:effectLst/>
                <a:latin typeface="Courier New" panose="02070309020205020404" pitchFamily="49" charset="0"/>
              </a:rPr>
              <a:t>'</a:t>
            </a:r>
            <a:r>
              <a:rPr lang="es-AR" sz="1800" dirty="0" err="1">
                <a:solidFill>
                  <a:srgbClr val="808080"/>
                </a:solidFill>
                <a:effectLst/>
                <a:latin typeface="Courier New" panose="02070309020205020404" pitchFamily="49" charset="0"/>
              </a:rPr>
              <a:t>admin</a:t>
            </a:r>
            <a:r>
              <a:rPr lang="es-AR" sz="1800" dirty="0">
                <a:solidFill>
                  <a:srgbClr val="808080"/>
                </a:solidFill>
                <a:effectLst/>
                <a:latin typeface="Courier New" panose="02070309020205020404" pitchFamily="49" charset="0"/>
              </a:rPr>
              <a:t>’</a:t>
            </a:r>
            <a:r>
              <a:rPr lang="es-AR" sz="1800" b="1" dirty="0">
                <a:solidFill>
                  <a:srgbClr val="000080"/>
                </a:solidFill>
                <a:effectLst/>
                <a:latin typeface="Courier New" panose="02070309020205020404" pitchFamily="49" charset="0"/>
              </a:rPr>
              <a:t>;</a:t>
            </a:r>
            <a:r>
              <a:rPr lang="es-AR" sz="1800" dirty="0">
                <a:solidFill>
                  <a:srgbClr val="000000"/>
                </a:solidFill>
                <a:effectLst/>
                <a:latin typeface="Courier New" panose="02070309020205020404" pitchFamily="49" charset="0"/>
              </a:rPr>
              <a:t> </a:t>
            </a:r>
          </a:p>
          <a:p>
            <a:r>
              <a:rPr lang="es-AR" sz="1800" b="1" dirty="0">
                <a:solidFill>
                  <a:srgbClr val="0000FF"/>
                </a:solidFill>
                <a:effectLst/>
                <a:latin typeface="Courier New" panose="02070309020205020404" pitchFamily="49" charset="0"/>
              </a:rPr>
              <a:t>GRANT</a:t>
            </a:r>
            <a:r>
              <a:rPr lang="es-AR" sz="1800" dirty="0">
                <a:solidFill>
                  <a:srgbClr val="000000"/>
                </a:solidFill>
                <a:effectLst/>
                <a:latin typeface="Courier New" panose="02070309020205020404" pitchFamily="49" charset="0"/>
              </a:rPr>
              <a:t> </a:t>
            </a:r>
            <a:r>
              <a:rPr lang="es-AR" sz="1800" b="1" dirty="0">
                <a:solidFill>
                  <a:srgbClr val="0000FF"/>
                </a:solidFill>
                <a:effectLst/>
                <a:latin typeface="Courier New" panose="02070309020205020404" pitchFamily="49" charset="0"/>
              </a:rPr>
              <a:t>ALL</a:t>
            </a:r>
            <a:r>
              <a:rPr lang="es-AR" sz="1800" dirty="0">
                <a:solidFill>
                  <a:srgbClr val="000000"/>
                </a:solidFill>
                <a:effectLst/>
                <a:latin typeface="Courier New" panose="02070309020205020404" pitchFamily="49" charset="0"/>
              </a:rPr>
              <a:t> </a:t>
            </a:r>
            <a:r>
              <a:rPr lang="es-AR" sz="1800" b="1" dirty="0">
                <a:solidFill>
                  <a:srgbClr val="0000FF"/>
                </a:solidFill>
                <a:effectLst/>
                <a:latin typeface="Courier New" panose="02070309020205020404" pitchFamily="49" charset="0"/>
              </a:rPr>
              <a:t>PRIVILEGES</a:t>
            </a:r>
            <a:r>
              <a:rPr lang="es-AR" sz="1800" dirty="0">
                <a:solidFill>
                  <a:srgbClr val="000000"/>
                </a:solidFill>
                <a:effectLst/>
                <a:latin typeface="Courier New" panose="02070309020205020404" pitchFamily="49" charset="0"/>
              </a:rPr>
              <a:t> </a:t>
            </a:r>
            <a:r>
              <a:rPr lang="es-AR" sz="1800" b="1" dirty="0">
                <a:solidFill>
                  <a:srgbClr val="0000FF"/>
                </a:solidFill>
                <a:effectLst/>
                <a:latin typeface="Courier New" panose="02070309020205020404" pitchFamily="49" charset="0"/>
              </a:rPr>
              <a:t>ON</a:t>
            </a:r>
            <a:r>
              <a:rPr lang="es-AR" sz="1800" dirty="0">
                <a:solidFill>
                  <a:srgbClr val="000000"/>
                </a:solidFill>
                <a:effectLst/>
                <a:latin typeface="Courier New" panose="02070309020205020404" pitchFamily="49" charset="0"/>
              </a:rPr>
              <a:t> </a:t>
            </a:r>
            <a:r>
              <a:rPr lang="es-AR" sz="1800" b="1" dirty="0">
                <a:solidFill>
                  <a:srgbClr val="000080"/>
                </a:solidFill>
                <a:effectLst/>
                <a:latin typeface="Courier New" panose="02070309020205020404" pitchFamily="49" charset="0"/>
              </a:rPr>
              <a:t>*.*</a:t>
            </a:r>
            <a:r>
              <a:rPr lang="es-AR" sz="1800" dirty="0">
                <a:solidFill>
                  <a:srgbClr val="000000"/>
                </a:solidFill>
                <a:effectLst/>
                <a:latin typeface="Courier New" panose="02070309020205020404" pitchFamily="49" charset="0"/>
              </a:rPr>
              <a:t> </a:t>
            </a:r>
            <a:r>
              <a:rPr lang="es-AR" sz="1800" b="1" dirty="0">
                <a:solidFill>
                  <a:srgbClr val="0000FF"/>
                </a:solidFill>
                <a:effectLst/>
                <a:latin typeface="Courier New" panose="02070309020205020404" pitchFamily="49" charset="0"/>
              </a:rPr>
              <a:t>TO</a:t>
            </a:r>
            <a:r>
              <a:rPr lang="es-AR" sz="1800" dirty="0">
                <a:solidFill>
                  <a:srgbClr val="000000"/>
                </a:solidFill>
                <a:effectLst/>
                <a:latin typeface="Courier New" panose="02070309020205020404" pitchFamily="49" charset="0"/>
              </a:rPr>
              <a:t> </a:t>
            </a:r>
            <a:r>
              <a:rPr lang="es-AR" sz="1800" dirty="0">
                <a:solidFill>
                  <a:srgbClr val="808080"/>
                </a:solidFill>
                <a:effectLst/>
                <a:latin typeface="Courier New" panose="02070309020205020404" pitchFamily="49" charset="0"/>
              </a:rPr>
              <a:t>'</a:t>
            </a:r>
            <a:r>
              <a:rPr lang="es-AR" sz="1800" dirty="0" err="1">
                <a:solidFill>
                  <a:srgbClr val="808080"/>
                </a:solidFill>
                <a:effectLst/>
                <a:latin typeface="Courier New" panose="02070309020205020404" pitchFamily="49" charset="0"/>
              </a:rPr>
              <a:t>admin</a:t>
            </a:r>
            <a:r>
              <a:rPr lang="es-AR" sz="1800" dirty="0">
                <a:solidFill>
                  <a:srgbClr val="808080"/>
                </a:solidFill>
                <a:effectLst/>
                <a:latin typeface="Courier New" panose="02070309020205020404" pitchFamily="49" charset="0"/>
              </a:rPr>
              <a:t>’</a:t>
            </a:r>
            <a:r>
              <a:rPr lang="es-AR" sz="1800" b="1" dirty="0">
                <a:solidFill>
                  <a:srgbClr val="000080"/>
                </a:solidFill>
                <a:effectLst/>
                <a:latin typeface="Courier New" panose="02070309020205020404" pitchFamily="49" charset="0"/>
              </a:rPr>
              <a:t>;</a:t>
            </a:r>
            <a:r>
              <a:rPr lang="es-AR" sz="1800" dirty="0">
                <a:solidFill>
                  <a:srgbClr val="000000"/>
                </a:solidFill>
                <a:effectLst/>
                <a:latin typeface="Courier New" panose="02070309020205020404" pitchFamily="49" charset="0"/>
              </a:rPr>
              <a:t> </a:t>
            </a:r>
          </a:p>
          <a:p>
            <a:r>
              <a:rPr lang="es-AR" sz="1800" dirty="0">
                <a:solidFill>
                  <a:srgbClr val="008000"/>
                </a:solidFill>
                <a:effectLst/>
                <a:latin typeface="Courier New" panose="02070309020205020404" pitchFamily="49" charset="0"/>
              </a:rPr>
              <a:t>-- Luego, se asigna usuarios a roles: </a:t>
            </a:r>
          </a:p>
          <a:p>
            <a:r>
              <a:rPr lang="es-AR" sz="1800" b="1" dirty="0">
                <a:solidFill>
                  <a:srgbClr val="0000FF"/>
                </a:solidFill>
                <a:effectLst/>
                <a:latin typeface="Courier New" panose="02070309020205020404" pitchFamily="49" charset="0"/>
              </a:rPr>
              <a:t>GRANT</a:t>
            </a:r>
            <a:r>
              <a:rPr lang="es-AR" sz="1800" dirty="0">
                <a:solidFill>
                  <a:srgbClr val="000000"/>
                </a:solidFill>
                <a:effectLst/>
                <a:latin typeface="Courier New" panose="02070309020205020404" pitchFamily="49" charset="0"/>
              </a:rPr>
              <a:t> </a:t>
            </a:r>
            <a:r>
              <a:rPr lang="es-AR" sz="1800" dirty="0">
                <a:solidFill>
                  <a:srgbClr val="808080"/>
                </a:solidFill>
                <a:effectLst/>
                <a:latin typeface="Courier New" panose="02070309020205020404" pitchFamily="49" charset="0"/>
              </a:rPr>
              <a:t>'auditor'</a:t>
            </a:r>
            <a:r>
              <a:rPr lang="es-AR" sz="1800" dirty="0">
                <a:solidFill>
                  <a:srgbClr val="000000"/>
                </a:solidFill>
                <a:effectLst/>
                <a:latin typeface="Courier New" panose="02070309020205020404" pitchFamily="49" charset="0"/>
              </a:rPr>
              <a:t> </a:t>
            </a:r>
            <a:r>
              <a:rPr lang="es-AR" sz="1800" b="1" dirty="0">
                <a:solidFill>
                  <a:srgbClr val="0000FF"/>
                </a:solidFill>
                <a:effectLst/>
                <a:latin typeface="Courier New" panose="02070309020205020404" pitchFamily="49" charset="0"/>
              </a:rPr>
              <a:t>TO</a:t>
            </a:r>
            <a:r>
              <a:rPr lang="es-AR" sz="1800" dirty="0">
                <a:solidFill>
                  <a:srgbClr val="000000"/>
                </a:solidFill>
                <a:effectLst/>
                <a:latin typeface="Courier New" panose="02070309020205020404" pitchFamily="49" charset="0"/>
              </a:rPr>
              <a:t> </a:t>
            </a:r>
            <a:r>
              <a:rPr lang="es-AR" sz="1800" dirty="0">
                <a:solidFill>
                  <a:srgbClr val="808080"/>
                </a:solidFill>
                <a:effectLst/>
                <a:latin typeface="Courier New" panose="02070309020205020404" pitchFamily="49" charset="0"/>
              </a:rPr>
              <a:t>'</a:t>
            </a:r>
            <a:r>
              <a:rPr lang="es-AR" sz="1800" dirty="0" err="1">
                <a:solidFill>
                  <a:srgbClr val="808080"/>
                </a:solidFill>
                <a:effectLst/>
                <a:latin typeface="Courier New" panose="02070309020205020404" pitchFamily="49" charset="0"/>
              </a:rPr>
              <a:t>usuario_juan</a:t>
            </a:r>
            <a:r>
              <a:rPr lang="es-AR" sz="1800" dirty="0">
                <a:solidFill>
                  <a:srgbClr val="808080"/>
                </a:solidFill>
                <a:effectLst/>
                <a:latin typeface="Courier New" panose="02070309020205020404" pitchFamily="49" charset="0"/>
              </a:rPr>
              <a:t>'</a:t>
            </a:r>
            <a:r>
              <a:rPr lang="es-AR" sz="1800" b="1" dirty="0">
                <a:solidFill>
                  <a:srgbClr val="000080"/>
                </a:solidFill>
                <a:effectLst/>
                <a:latin typeface="Courier New" panose="02070309020205020404" pitchFamily="49" charset="0"/>
              </a:rPr>
              <a:t>;</a:t>
            </a:r>
            <a:endParaRPr lang="es-AR" dirty="0">
              <a:effectLst/>
            </a:endParaRPr>
          </a:p>
          <a:p>
            <a:endParaRPr lang="es-AR" dirty="0"/>
          </a:p>
        </p:txBody>
      </p:sp>
      <p:sp>
        <p:nvSpPr>
          <p:cNvPr id="5" name="CuadroTexto 4">
            <a:extLst>
              <a:ext uri="{FF2B5EF4-FFF2-40B4-BE49-F238E27FC236}">
                <a16:creationId xmlns:a16="http://schemas.microsoft.com/office/drawing/2014/main" id="{3637267D-E826-43C8-9A12-4657F88DE4CC}"/>
              </a:ext>
            </a:extLst>
          </p:cNvPr>
          <p:cNvSpPr txBox="1"/>
          <p:nvPr/>
        </p:nvSpPr>
        <p:spPr>
          <a:xfrm>
            <a:off x="395536" y="3275122"/>
            <a:ext cx="2940228" cy="369332"/>
          </a:xfrm>
          <a:prstGeom prst="rect">
            <a:avLst/>
          </a:prstGeom>
          <a:noFill/>
        </p:spPr>
        <p:txBody>
          <a:bodyPr wrap="none" rtlCol="0">
            <a:spAutoFit/>
          </a:bodyPr>
          <a:lstStyle/>
          <a:p>
            <a:r>
              <a:rPr lang="es-ES" dirty="0">
                <a:latin typeface="Arial" panose="020B0604020202020204" pitchFamily="34" charset="0"/>
                <a:cs typeface="Arial" panose="020B0604020202020204" pitchFamily="34" charset="0"/>
              </a:rPr>
              <a:t>Ejemplo</a:t>
            </a:r>
            <a:r>
              <a:rPr lang="es-ES" dirty="0"/>
              <a:t> </a:t>
            </a:r>
            <a:r>
              <a:rPr lang="es-ES" dirty="0">
                <a:latin typeface="Arial" panose="020B0604020202020204" pitchFamily="34" charset="0"/>
                <a:cs typeface="Arial" panose="020B0604020202020204" pitchFamily="34" charset="0"/>
              </a:rPr>
              <a:t>en base de datos </a:t>
            </a:r>
            <a:endParaRPr lang="es-A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9374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16632"/>
            <a:ext cx="8678198"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Control de acceso</a:t>
            </a:r>
            <a:endPar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762679" y="3154500"/>
            <a:ext cx="7581403" cy="8002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60000" lvl="0" algn="just">
              <a:spcAft>
                <a:spcPts val="1200"/>
              </a:spcAft>
            </a:pPr>
            <a:r>
              <a:rPr lang="es-ES" dirty="0">
                <a:latin typeface="Arial" panose="020B0604020202020204" pitchFamily="34" charset="0"/>
                <a:cs typeface="Arial" panose="020B0604020202020204" pitchFamily="34" charset="0"/>
              </a:rPr>
              <a:t>.</a:t>
            </a:r>
          </a:p>
          <a:p>
            <a:pPr marL="1102950" lvl="1" indent="-285750" algn="just">
              <a:spcAft>
                <a:spcPts val="600"/>
              </a:spcAft>
              <a:buFont typeface="Wingdings" panose="05000000000000000000" pitchFamily="2" charset="2"/>
              <a:buChar char="Ø"/>
            </a:pPr>
            <a:endParaRPr lang="es-ES" dirty="0">
              <a:latin typeface="Arial" panose="020B0604020202020204" pitchFamily="34" charset="0"/>
              <a:cs typeface="Arial" panose="020B0604020202020204" pitchFamily="34" charset="0"/>
            </a:endParaRPr>
          </a:p>
        </p:txBody>
      </p:sp>
      <p:sp>
        <p:nvSpPr>
          <p:cNvPr id="7" name="Rectangle 1"/>
          <p:cNvSpPr>
            <a:spLocks noChangeArrowheads="1"/>
          </p:cNvSpPr>
          <p:nvPr/>
        </p:nvSpPr>
        <p:spPr bwMode="auto">
          <a:xfrm>
            <a:off x="214281" y="805952"/>
            <a:ext cx="8678198" cy="28469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 b="1" dirty="0">
                <a:latin typeface="Arial" panose="020B0604020202020204" pitchFamily="34" charset="0"/>
                <a:cs typeface="Arial" panose="020B0604020202020204" pitchFamily="34" charset="0"/>
              </a:rPr>
              <a:t>Modelos de control de acceso:</a:t>
            </a:r>
          </a:p>
          <a:p>
            <a:pPr algn="just">
              <a:spcBef>
                <a:spcPts val="600"/>
              </a:spcBef>
              <a:spcAft>
                <a:spcPts val="600"/>
              </a:spcAft>
            </a:pPr>
            <a:r>
              <a:rPr lang="es-ES" dirty="0">
                <a:latin typeface="Arial" panose="020B0604020202020204" pitchFamily="34" charset="0"/>
                <a:cs typeface="Arial" panose="020B0604020202020204" pitchFamily="34" charset="0"/>
              </a:rPr>
              <a:t>RBAC – Role-</a:t>
            </a:r>
            <a:r>
              <a:rPr lang="es-ES" dirty="0" err="1">
                <a:latin typeface="Arial" panose="020B0604020202020204" pitchFamily="34" charset="0"/>
                <a:cs typeface="Arial" panose="020B0604020202020204" pitchFamily="34" charset="0"/>
              </a:rPr>
              <a:t>Based</a:t>
            </a:r>
            <a:r>
              <a:rPr lang="es-ES" dirty="0">
                <a:latin typeface="Arial" panose="020B0604020202020204" pitchFamily="34" charset="0"/>
                <a:cs typeface="Arial" panose="020B0604020202020204" pitchFamily="34" charset="0"/>
              </a:rPr>
              <a:t> Access Control (Control de Acceso Basado en Roles)</a:t>
            </a:r>
          </a:p>
          <a:p>
            <a:pPr algn="just">
              <a:spcBef>
                <a:spcPts val="600"/>
              </a:spcBef>
              <a:spcAft>
                <a:spcPts val="600"/>
              </a:spcAft>
            </a:pPr>
            <a:r>
              <a:rPr lang="es-ES" dirty="0">
                <a:latin typeface="Arial" panose="020B0604020202020204" pitchFamily="34" charset="0"/>
                <a:cs typeface="Arial" panose="020B0604020202020204" pitchFamily="34" charset="0"/>
              </a:rPr>
              <a:t>Ventajas:</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Simplifica la gestión de permisos en empresas grandes.</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Cumple con el principio de mínimo privilegio.</a:t>
            </a:r>
          </a:p>
          <a:p>
            <a:pPr algn="just">
              <a:spcBef>
                <a:spcPts val="600"/>
              </a:spcBef>
              <a:spcAft>
                <a:spcPts val="600"/>
              </a:spcAft>
            </a:pPr>
            <a:r>
              <a:rPr lang="es-ES" dirty="0">
                <a:latin typeface="Arial" panose="020B0604020202020204" pitchFamily="34" charset="0"/>
                <a:cs typeface="Arial" panose="020B0604020202020204" pitchFamily="34" charset="0"/>
              </a:rPr>
              <a:t>Desventajas:</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Puede volverse rígido si hay demasiados roles o roles mal diseñados.</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No considera contexto (hora, ubicación, dispositivo).</a:t>
            </a:r>
          </a:p>
        </p:txBody>
      </p:sp>
      <p:sp>
        <p:nvSpPr>
          <p:cNvPr id="2" name="CuadroTexto 1">
            <a:extLst>
              <a:ext uri="{FF2B5EF4-FFF2-40B4-BE49-F238E27FC236}">
                <a16:creationId xmlns:a16="http://schemas.microsoft.com/office/drawing/2014/main" id="{675B86F6-D4A7-4B24-8B59-AB6F9D45A6A5}"/>
              </a:ext>
            </a:extLst>
          </p:cNvPr>
          <p:cNvSpPr txBox="1"/>
          <p:nvPr/>
        </p:nvSpPr>
        <p:spPr>
          <a:xfrm>
            <a:off x="214281" y="4070747"/>
            <a:ext cx="8280920" cy="584775"/>
          </a:xfrm>
          <a:prstGeom prst="rect">
            <a:avLst/>
          </a:prstGeom>
          <a:noFill/>
        </p:spPr>
        <p:txBody>
          <a:bodyPr wrap="square" rtlCol="0">
            <a:spAutoFit/>
          </a:bodyPr>
          <a:lstStyle/>
          <a:p>
            <a:r>
              <a:rPr lang="es-ES" sz="1600" dirty="0">
                <a:latin typeface="Arial" panose="020B0604020202020204" pitchFamily="34" charset="0"/>
                <a:cs typeface="Arial" panose="020B0604020202020204" pitchFamily="34" charset="0"/>
              </a:rPr>
              <a:t>Caso real: Un hospital asigna roles como “Médico”, “Enfermero”, “Administrativo”. Un enfermero no puede modificar diagnósticos (solo verlos), pero sí registrar signos vitales. </a:t>
            </a:r>
            <a:endParaRPr lang="es-AR" sz="1600" dirty="0">
              <a:latin typeface="Arial" panose="020B0604020202020204" pitchFamily="34" charset="0"/>
              <a:cs typeface="Arial" panose="020B0604020202020204" pitchFamily="34" charset="0"/>
            </a:endParaRPr>
          </a:p>
        </p:txBody>
      </p:sp>
      <p:sp>
        <p:nvSpPr>
          <p:cNvPr id="3" name="CuadroTexto 2">
            <a:extLst>
              <a:ext uri="{FF2B5EF4-FFF2-40B4-BE49-F238E27FC236}">
                <a16:creationId xmlns:a16="http://schemas.microsoft.com/office/drawing/2014/main" id="{3145418F-CE1E-4BE5-B94F-28C8C0A105D0}"/>
              </a:ext>
            </a:extLst>
          </p:cNvPr>
          <p:cNvSpPr txBox="1"/>
          <p:nvPr/>
        </p:nvSpPr>
        <p:spPr>
          <a:xfrm>
            <a:off x="395536" y="5013176"/>
            <a:ext cx="184731" cy="369332"/>
          </a:xfrm>
          <a:prstGeom prst="rect">
            <a:avLst/>
          </a:prstGeom>
          <a:noFill/>
        </p:spPr>
        <p:txBody>
          <a:bodyPr wrap="none" rtlCol="0">
            <a:spAutoFit/>
          </a:bodyPr>
          <a:lstStyle/>
          <a:p>
            <a:endParaRPr lang="es-AR"/>
          </a:p>
        </p:txBody>
      </p:sp>
    </p:spTree>
    <p:extLst>
      <p:ext uri="{BB962C8B-B14F-4D97-AF65-F5344CB8AC3E}">
        <p14:creationId xmlns:p14="http://schemas.microsoft.com/office/powerpoint/2010/main" val="144855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16632"/>
            <a:ext cx="8678198"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Control de acceso</a:t>
            </a:r>
            <a:endPar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762679" y="3154500"/>
            <a:ext cx="7581403" cy="8002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60000" lvl="0" algn="just">
              <a:spcAft>
                <a:spcPts val="1200"/>
              </a:spcAft>
            </a:pPr>
            <a:r>
              <a:rPr lang="es-ES" dirty="0">
                <a:latin typeface="Arial" panose="020B0604020202020204" pitchFamily="34" charset="0"/>
                <a:cs typeface="Arial" panose="020B0604020202020204" pitchFamily="34" charset="0"/>
              </a:rPr>
              <a:t>.</a:t>
            </a:r>
          </a:p>
          <a:p>
            <a:pPr marL="1102950" lvl="1" indent="-285750" algn="just">
              <a:spcAft>
                <a:spcPts val="600"/>
              </a:spcAft>
              <a:buFont typeface="Wingdings" panose="05000000000000000000" pitchFamily="2" charset="2"/>
              <a:buChar char="Ø"/>
            </a:pPr>
            <a:endParaRPr lang="es-ES" dirty="0">
              <a:latin typeface="Arial" panose="020B0604020202020204" pitchFamily="34" charset="0"/>
              <a:cs typeface="Arial" panose="020B0604020202020204" pitchFamily="34" charset="0"/>
            </a:endParaRPr>
          </a:p>
        </p:txBody>
      </p:sp>
      <p:sp>
        <p:nvSpPr>
          <p:cNvPr id="7" name="Rectangle 1"/>
          <p:cNvSpPr>
            <a:spLocks noChangeArrowheads="1"/>
          </p:cNvSpPr>
          <p:nvPr/>
        </p:nvSpPr>
        <p:spPr bwMode="auto">
          <a:xfrm>
            <a:off x="214281" y="882897"/>
            <a:ext cx="8678198" cy="26930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 b="1" dirty="0">
                <a:latin typeface="Arial" panose="020B0604020202020204" pitchFamily="34" charset="0"/>
                <a:cs typeface="Arial" panose="020B0604020202020204" pitchFamily="34" charset="0"/>
              </a:rPr>
              <a:t>Modelos de control de acceso:</a:t>
            </a:r>
          </a:p>
          <a:p>
            <a:pPr algn="just">
              <a:spcBef>
                <a:spcPts val="600"/>
              </a:spcBef>
              <a:spcAft>
                <a:spcPts val="600"/>
              </a:spcAft>
            </a:pPr>
            <a:r>
              <a:rPr lang="es-ES" dirty="0">
                <a:latin typeface="Arial" panose="020B0604020202020204" pitchFamily="34" charset="0"/>
                <a:cs typeface="Arial" panose="020B0604020202020204" pitchFamily="34" charset="0"/>
              </a:rPr>
              <a:t>ABAC – </a:t>
            </a:r>
            <a:r>
              <a:rPr lang="es-ES" dirty="0" err="1">
                <a:latin typeface="Arial" panose="020B0604020202020204" pitchFamily="34" charset="0"/>
                <a:cs typeface="Arial" panose="020B0604020202020204" pitchFamily="34" charset="0"/>
              </a:rPr>
              <a:t>Attribute-Based</a:t>
            </a:r>
            <a:r>
              <a:rPr lang="es-ES" dirty="0">
                <a:latin typeface="Arial" panose="020B0604020202020204" pitchFamily="34" charset="0"/>
                <a:cs typeface="Arial" panose="020B0604020202020204" pitchFamily="34" charset="0"/>
              </a:rPr>
              <a:t> Access Control (Control de Acceso Basado en Atributos)</a:t>
            </a:r>
          </a:p>
          <a:p>
            <a:pPr algn="just">
              <a:spcBef>
                <a:spcPts val="600"/>
              </a:spcBef>
              <a:spcAft>
                <a:spcPts val="600"/>
              </a:spcAft>
            </a:pPr>
            <a:r>
              <a:rPr lang="es-ES" dirty="0">
                <a:latin typeface="Arial" panose="020B0604020202020204" pitchFamily="34" charset="0"/>
                <a:cs typeface="Arial" panose="020B0604020202020204" pitchFamily="34" charset="0"/>
              </a:rPr>
              <a:t>El acceso se determina dinámicamente evaluando atributos del usuario, recurso, acción y entorno.</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Altamente flexible y contextual.</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Usa lenguajes de políticas como XACML (</a:t>
            </a:r>
            <a:r>
              <a:rPr lang="es-ES" dirty="0" err="1">
                <a:latin typeface="Arial" panose="020B0604020202020204" pitchFamily="34" charset="0"/>
                <a:cs typeface="Arial" panose="020B0604020202020204" pitchFamily="34" charset="0"/>
              </a:rPr>
              <a:t>eXtensible</a:t>
            </a:r>
            <a:r>
              <a:rPr lang="es-ES" dirty="0">
                <a:latin typeface="Arial" panose="020B0604020202020204" pitchFamily="34" charset="0"/>
                <a:cs typeface="Arial" panose="020B0604020202020204" pitchFamily="34" charset="0"/>
              </a:rPr>
              <a:t> Access Control </a:t>
            </a:r>
            <a:r>
              <a:rPr lang="es-ES" dirty="0" err="1">
                <a:latin typeface="Arial" panose="020B0604020202020204" pitchFamily="34" charset="0"/>
                <a:cs typeface="Arial" panose="020B0604020202020204" pitchFamily="34" charset="0"/>
              </a:rPr>
              <a:t>Markup</a:t>
            </a:r>
            <a:r>
              <a:rPr lang="es-ES" dirty="0">
                <a:latin typeface="Arial" panose="020B0604020202020204" pitchFamily="34" charset="0"/>
                <a:cs typeface="Arial" panose="020B0604020202020204" pitchFamily="34" charset="0"/>
              </a:rPr>
              <a:t> </a:t>
            </a:r>
            <a:r>
              <a:rPr lang="es-ES" dirty="0" err="1">
                <a:latin typeface="Arial" panose="020B0604020202020204" pitchFamily="34" charset="0"/>
                <a:cs typeface="Arial" panose="020B0604020202020204" pitchFamily="34" charset="0"/>
              </a:rPr>
              <a:t>Language</a:t>
            </a:r>
            <a:r>
              <a:rPr lang="es-ES" dirty="0">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Ideal para entornos </a:t>
            </a:r>
            <a:r>
              <a:rPr lang="es-ES" dirty="0" err="1">
                <a:latin typeface="Arial" panose="020B0604020202020204" pitchFamily="34" charset="0"/>
                <a:cs typeface="Arial" panose="020B0604020202020204" pitchFamily="34" charset="0"/>
              </a:rPr>
              <a:t>cloud</a:t>
            </a:r>
            <a:r>
              <a:rPr lang="es-ES" dirty="0">
                <a:latin typeface="Arial" panose="020B0604020202020204" pitchFamily="34" charset="0"/>
                <a:cs typeface="Arial" panose="020B0604020202020204" pitchFamily="34" charset="0"/>
              </a:rPr>
              <a:t>, </a:t>
            </a:r>
            <a:r>
              <a:rPr lang="es-ES" dirty="0" err="1">
                <a:latin typeface="Arial" panose="020B0604020202020204" pitchFamily="34" charset="0"/>
                <a:cs typeface="Arial" panose="020B0604020202020204" pitchFamily="34" charset="0"/>
              </a:rPr>
              <a:t>IoT</a:t>
            </a:r>
            <a:r>
              <a:rPr lang="es-ES" dirty="0">
                <a:latin typeface="Arial" panose="020B0604020202020204" pitchFamily="34" charset="0"/>
                <a:cs typeface="Arial" panose="020B0604020202020204" pitchFamily="34" charset="0"/>
              </a:rPr>
              <a:t> y microservicios.</a:t>
            </a:r>
          </a:p>
        </p:txBody>
      </p:sp>
      <p:sp>
        <p:nvSpPr>
          <p:cNvPr id="3" name="CuadroTexto 2">
            <a:extLst>
              <a:ext uri="{FF2B5EF4-FFF2-40B4-BE49-F238E27FC236}">
                <a16:creationId xmlns:a16="http://schemas.microsoft.com/office/drawing/2014/main" id="{3145418F-CE1E-4BE5-B94F-28C8C0A105D0}"/>
              </a:ext>
            </a:extLst>
          </p:cNvPr>
          <p:cNvSpPr txBox="1"/>
          <p:nvPr/>
        </p:nvSpPr>
        <p:spPr>
          <a:xfrm>
            <a:off x="395536" y="5013176"/>
            <a:ext cx="184731" cy="369332"/>
          </a:xfrm>
          <a:prstGeom prst="rect">
            <a:avLst/>
          </a:prstGeom>
          <a:noFill/>
        </p:spPr>
        <p:txBody>
          <a:bodyPr wrap="none" rtlCol="0">
            <a:spAutoFit/>
          </a:bodyPr>
          <a:lstStyle/>
          <a:p>
            <a:endParaRPr lang="es-AR"/>
          </a:p>
        </p:txBody>
      </p:sp>
      <p:sp>
        <p:nvSpPr>
          <p:cNvPr id="4" name="CuadroTexto 3">
            <a:extLst>
              <a:ext uri="{FF2B5EF4-FFF2-40B4-BE49-F238E27FC236}">
                <a16:creationId xmlns:a16="http://schemas.microsoft.com/office/drawing/2014/main" id="{172F260A-6252-4AEA-9C05-6DDB690E381B}"/>
              </a:ext>
            </a:extLst>
          </p:cNvPr>
          <p:cNvSpPr txBox="1"/>
          <p:nvPr/>
        </p:nvSpPr>
        <p:spPr>
          <a:xfrm>
            <a:off x="415055" y="3693969"/>
            <a:ext cx="6592835" cy="2031325"/>
          </a:xfrm>
          <a:prstGeom prst="rect">
            <a:avLst/>
          </a:prstGeom>
          <a:noFill/>
        </p:spPr>
        <p:txBody>
          <a:bodyPr wrap="square" rtlCol="0">
            <a:spAutoFit/>
          </a:bodyPr>
          <a:lstStyle/>
          <a:p>
            <a:r>
              <a:rPr lang="es-ES" dirty="0"/>
              <a:t> </a:t>
            </a:r>
            <a:r>
              <a:rPr lang="es-ES" dirty="0">
                <a:latin typeface="Arial" panose="020B0604020202020204" pitchFamily="34" charset="0"/>
                <a:cs typeface="Arial" panose="020B0604020202020204" pitchFamily="34" charset="0"/>
              </a:rPr>
              <a:t>Ejemplo de política ABAC:</a:t>
            </a:r>
          </a:p>
          <a:p>
            <a:endParaRPr lang="es-ES" dirty="0">
              <a:latin typeface="Arial" panose="020B0604020202020204" pitchFamily="34" charset="0"/>
              <a:cs typeface="Arial" panose="020B0604020202020204" pitchFamily="34" charset="0"/>
            </a:endParaRPr>
          </a:p>
          <a:p>
            <a:r>
              <a:rPr lang="es-ES" dirty="0">
                <a:latin typeface="Arial" panose="020B0604020202020204" pitchFamily="34" charset="0"/>
                <a:cs typeface="Arial" panose="020B0604020202020204" pitchFamily="34" charset="0"/>
              </a:rPr>
              <a:t>“Permitir acceso al archivo ‘proyecto_alpha.docx’ si: </a:t>
            </a:r>
          </a:p>
          <a:p>
            <a:pPr marL="742950" lvl="1" indent="-285750">
              <a:buFont typeface="Arial" panose="020B0604020202020204" pitchFamily="34" charset="0"/>
              <a:buChar char="•"/>
            </a:pPr>
            <a:r>
              <a:rPr lang="es-ES" dirty="0">
                <a:latin typeface="Arial" panose="020B0604020202020204" pitchFamily="34" charset="0"/>
                <a:cs typeface="Arial" panose="020B0604020202020204" pitchFamily="34" charset="0"/>
              </a:rPr>
              <a:t>El usuario tiene el atributo ‘departamento=I+D’</a:t>
            </a:r>
          </a:p>
          <a:p>
            <a:pPr marL="742950" lvl="1" indent="-285750">
              <a:buFont typeface="Arial" panose="020B0604020202020204" pitchFamily="34" charset="0"/>
              <a:buChar char="•"/>
            </a:pPr>
            <a:r>
              <a:rPr lang="es-ES" dirty="0">
                <a:latin typeface="Arial" panose="020B0604020202020204" pitchFamily="34" charset="0"/>
                <a:cs typeface="Arial" panose="020B0604020202020204" pitchFamily="34" charset="0"/>
              </a:rPr>
              <a:t>La hora es entre 8:00 y 18:00</a:t>
            </a:r>
          </a:p>
          <a:p>
            <a:pPr marL="742950" lvl="1" indent="-285750">
              <a:buFont typeface="Arial" panose="020B0604020202020204" pitchFamily="34" charset="0"/>
              <a:buChar char="•"/>
            </a:pPr>
            <a:r>
              <a:rPr lang="es-ES" dirty="0">
                <a:latin typeface="Arial" panose="020B0604020202020204" pitchFamily="34" charset="0"/>
                <a:cs typeface="Arial" panose="020B0604020202020204" pitchFamily="34" charset="0"/>
              </a:rPr>
              <a:t>El dispositivo está en la red corporativa</a:t>
            </a:r>
          </a:p>
          <a:p>
            <a:pPr marL="742950" lvl="1" indent="-285750">
              <a:buFont typeface="Arial" panose="020B0604020202020204" pitchFamily="34" charset="0"/>
              <a:buChar char="•"/>
            </a:pPr>
            <a:r>
              <a:rPr lang="es-ES" dirty="0">
                <a:latin typeface="Arial" panose="020B0604020202020204" pitchFamily="34" charset="0"/>
                <a:cs typeface="Arial" panose="020B0604020202020204" pitchFamily="34" charset="0"/>
              </a:rPr>
              <a:t>El archivo no tiene etiqueta ‘</a:t>
            </a:r>
            <a:r>
              <a:rPr lang="es-ES" dirty="0" err="1">
                <a:latin typeface="Arial" panose="020B0604020202020204" pitchFamily="34" charset="0"/>
                <a:cs typeface="Arial" panose="020B0604020202020204" pitchFamily="34" charset="0"/>
              </a:rPr>
              <a:t>top_secret</a:t>
            </a:r>
            <a:r>
              <a:rPr lang="es-ES" dirty="0">
                <a:latin typeface="Arial" panose="020B0604020202020204" pitchFamily="34" charset="0"/>
                <a:cs typeface="Arial" panose="020B0604020202020204" pitchFamily="34" charset="0"/>
              </a:rPr>
              <a:t>’”</a:t>
            </a:r>
            <a:endParaRPr lang="es-A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0351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16632"/>
            <a:ext cx="8678198"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Control de acceso</a:t>
            </a:r>
            <a:endPar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762679" y="3154500"/>
            <a:ext cx="7581403" cy="8002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60000" lvl="0" algn="just">
              <a:spcAft>
                <a:spcPts val="1200"/>
              </a:spcAft>
            </a:pPr>
            <a:r>
              <a:rPr lang="es-ES" dirty="0">
                <a:latin typeface="Arial" panose="020B0604020202020204" pitchFamily="34" charset="0"/>
                <a:cs typeface="Arial" panose="020B0604020202020204" pitchFamily="34" charset="0"/>
              </a:rPr>
              <a:t>.</a:t>
            </a:r>
          </a:p>
          <a:p>
            <a:pPr marL="1102950" lvl="1" indent="-285750" algn="just">
              <a:spcAft>
                <a:spcPts val="600"/>
              </a:spcAft>
              <a:buFont typeface="Wingdings" panose="05000000000000000000" pitchFamily="2" charset="2"/>
              <a:buChar char="Ø"/>
            </a:pPr>
            <a:endParaRPr lang="es-ES" dirty="0">
              <a:latin typeface="Arial" panose="020B0604020202020204" pitchFamily="34" charset="0"/>
              <a:cs typeface="Arial" panose="020B0604020202020204" pitchFamily="34" charset="0"/>
            </a:endParaRPr>
          </a:p>
        </p:txBody>
      </p:sp>
      <p:sp>
        <p:nvSpPr>
          <p:cNvPr id="7" name="Rectangle 1"/>
          <p:cNvSpPr>
            <a:spLocks noChangeArrowheads="1"/>
          </p:cNvSpPr>
          <p:nvPr/>
        </p:nvSpPr>
        <p:spPr bwMode="auto">
          <a:xfrm>
            <a:off x="107504" y="823905"/>
            <a:ext cx="8678198" cy="34009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 b="1" dirty="0">
                <a:latin typeface="Arial" panose="020B0604020202020204" pitchFamily="34" charset="0"/>
                <a:cs typeface="Arial" panose="020B0604020202020204" pitchFamily="34" charset="0"/>
              </a:rPr>
              <a:t>Modelos de control de acceso:</a:t>
            </a:r>
          </a:p>
          <a:p>
            <a:pPr algn="just">
              <a:spcBef>
                <a:spcPts val="600"/>
              </a:spcBef>
              <a:spcAft>
                <a:spcPts val="600"/>
              </a:spcAft>
            </a:pPr>
            <a:r>
              <a:rPr lang="es-ES" dirty="0">
                <a:latin typeface="Arial" panose="020B0604020202020204" pitchFamily="34" charset="0"/>
                <a:cs typeface="Arial" panose="020B0604020202020204" pitchFamily="34" charset="0"/>
              </a:rPr>
              <a:t>ABAC – </a:t>
            </a:r>
            <a:r>
              <a:rPr lang="es-ES" dirty="0" err="1">
                <a:latin typeface="Arial" panose="020B0604020202020204" pitchFamily="34" charset="0"/>
                <a:cs typeface="Arial" panose="020B0604020202020204" pitchFamily="34" charset="0"/>
              </a:rPr>
              <a:t>Attribute-Based</a:t>
            </a:r>
            <a:r>
              <a:rPr lang="es-ES" dirty="0">
                <a:latin typeface="Arial" panose="020B0604020202020204" pitchFamily="34" charset="0"/>
                <a:cs typeface="Arial" panose="020B0604020202020204" pitchFamily="34" charset="0"/>
              </a:rPr>
              <a:t> Access Control (Control de Acceso Basado en Atributos)</a:t>
            </a:r>
          </a:p>
          <a:p>
            <a:pPr algn="just">
              <a:spcBef>
                <a:spcPts val="600"/>
              </a:spcBef>
              <a:spcAft>
                <a:spcPts val="600"/>
              </a:spcAft>
            </a:pPr>
            <a:r>
              <a:rPr lang="es-ES" dirty="0">
                <a:latin typeface="Arial" panose="020B0604020202020204" pitchFamily="34" charset="0"/>
                <a:cs typeface="Arial" panose="020B0604020202020204" pitchFamily="34" charset="0"/>
              </a:rPr>
              <a:t>Ventajas:</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Granularidad extrema.</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Adaptable a entornos cambiantes.</a:t>
            </a:r>
          </a:p>
          <a:p>
            <a:pPr algn="just"/>
            <a:endParaRPr lang="es-ES" dirty="0">
              <a:latin typeface="Arial" panose="020B0604020202020204" pitchFamily="34" charset="0"/>
              <a:cs typeface="Arial" panose="020B0604020202020204" pitchFamily="34" charset="0"/>
            </a:endParaRPr>
          </a:p>
          <a:p>
            <a:pPr algn="just">
              <a:spcBef>
                <a:spcPts val="600"/>
              </a:spcBef>
              <a:spcAft>
                <a:spcPts val="600"/>
              </a:spcAft>
            </a:pPr>
            <a:r>
              <a:rPr lang="es-ES" dirty="0">
                <a:latin typeface="Arial" panose="020B0604020202020204" pitchFamily="34" charset="0"/>
                <a:cs typeface="Arial" panose="020B0604020202020204" pitchFamily="34" charset="0"/>
              </a:rPr>
              <a:t> Desventajas:</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Complejidad en la creación y mantenimiento de políticas.</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Requiere infraestructura robusta (motor de políticas, almacenamiento de atributos).</a:t>
            </a:r>
          </a:p>
        </p:txBody>
      </p:sp>
      <p:sp>
        <p:nvSpPr>
          <p:cNvPr id="3" name="CuadroTexto 2">
            <a:extLst>
              <a:ext uri="{FF2B5EF4-FFF2-40B4-BE49-F238E27FC236}">
                <a16:creationId xmlns:a16="http://schemas.microsoft.com/office/drawing/2014/main" id="{3145418F-CE1E-4BE5-B94F-28C8C0A105D0}"/>
              </a:ext>
            </a:extLst>
          </p:cNvPr>
          <p:cNvSpPr txBox="1"/>
          <p:nvPr/>
        </p:nvSpPr>
        <p:spPr>
          <a:xfrm>
            <a:off x="395536" y="5013176"/>
            <a:ext cx="184731" cy="369332"/>
          </a:xfrm>
          <a:prstGeom prst="rect">
            <a:avLst/>
          </a:prstGeom>
          <a:noFill/>
        </p:spPr>
        <p:txBody>
          <a:bodyPr wrap="none" rtlCol="0">
            <a:spAutoFit/>
          </a:bodyPr>
          <a:lstStyle/>
          <a:p>
            <a:endParaRPr lang="es-AR"/>
          </a:p>
        </p:txBody>
      </p:sp>
      <p:sp>
        <p:nvSpPr>
          <p:cNvPr id="9" name="CuadroTexto 8">
            <a:extLst>
              <a:ext uri="{FF2B5EF4-FFF2-40B4-BE49-F238E27FC236}">
                <a16:creationId xmlns:a16="http://schemas.microsoft.com/office/drawing/2014/main" id="{8AFECFC0-2062-4734-B1AF-EA6F3ACDA4DC}"/>
              </a:ext>
            </a:extLst>
          </p:cNvPr>
          <p:cNvSpPr txBox="1"/>
          <p:nvPr/>
        </p:nvSpPr>
        <p:spPr>
          <a:xfrm>
            <a:off x="211903" y="4751039"/>
            <a:ext cx="8280920" cy="830997"/>
          </a:xfrm>
          <a:prstGeom prst="rect">
            <a:avLst/>
          </a:prstGeom>
          <a:noFill/>
        </p:spPr>
        <p:txBody>
          <a:bodyPr wrap="square" rtlCol="0">
            <a:spAutoFit/>
          </a:bodyPr>
          <a:lstStyle/>
          <a:p>
            <a:r>
              <a:rPr lang="es-ES" sz="1600" dirty="0">
                <a:latin typeface="Arial" panose="020B0604020202020204" pitchFamily="34" charset="0"/>
                <a:cs typeface="Arial" panose="020B0604020202020204" pitchFamily="34" charset="0"/>
              </a:rPr>
              <a:t>Caso real: AWS utiliza ABAC con “tags” para controlar acceso a recursos. </a:t>
            </a:r>
            <a:r>
              <a:rPr lang="es-ES" sz="1600" dirty="0" err="1">
                <a:latin typeface="Arial" panose="020B0604020202020204" pitchFamily="34" charset="0"/>
                <a:cs typeface="Arial" panose="020B0604020202020204" pitchFamily="34" charset="0"/>
              </a:rPr>
              <a:t>Ej</a:t>
            </a:r>
            <a:r>
              <a:rPr lang="es-ES" sz="1600" dirty="0">
                <a:latin typeface="Arial" panose="020B0604020202020204" pitchFamily="34" charset="0"/>
                <a:cs typeface="Arial" panose="020B0604020202020204" pitchFamily="34" charset="0"/>
              </a:rPr>
              <a:t>: “Permitir acceso si </a:t>
            </a:r>
            <a:r>
              <a:rPr lang="es-ES" sz="1600" dirty="0" err="1">
                <a:latin typeface="Arial" panose="020B0604020202020204" pitchFamily="34" charset="0"/>
                <a:cs typeface="Arial" panose="020B0604020202020204" pitchFamily="34" charset="0"/>
              </a:rPr>
              <a:t>aws:PrincipalTag</a:t>
            </a:r>
            <a:r>
              <a:rPr lang="es-ES" sz="1600" dirty="0">
                <a:latin typeface="Arial" panose="020B0604020202020204" pitchFamily="34" charset="0"/>
                <a:cs typeface="Arial" panose="020B0604020202020204" pitchFamily="34" charset="0"/>
              </a:rPr>
              <a:t>/departamento == </a:t>
            </a:r>
            <a:r>
              <a:rPr lang="es-ES" sz="1600" dirty="0" err="1">
                <a:latin typeface="Arial" panose="020B0604020202020204" pitchFamily="34" charset="0"/>
                <a:cs typeface="Arial" panose="020B0604020202020204" pitchFamily="34" charset="0"/>
              </a:rPr>
              <a:t>recursos_humanos</a:t>
            </a:r>
            <a:r>
              <a:rPr lang="es-ES" sz="1600" dirty="0">
                <a:latin typeface="Arial" panose="020B0604020202020204" pitchFamily="34" charset="0"/>
                <a:cs typeface="Arial" panose="020B0604020202020204" pitchFamily="34" charset="0"/>
              </a:rPr>
              <a:t>”. </a:t>
            </a:r>
          </a:p>
          <a:p>
            <a:endParaRPr lang="es-E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46505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ppt/theme/theme4.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TemplateFile" ma:contentTypeID="0x010100DE95A0C693CEB341887D38A4A2B58B45040072C752107C5A7B47AA91A1EE638E6F1F" ma:contentTypeVersion="24" ma:contentTypeDescription="Create a new document." ma:contentTypeScope="" ma:versionID="0c22a9e4ee5a4d59bacc0eca4cef97cb"/>
</file>

<file path=customXml/item3.xml><?xml version="1.0" encoding="utf-8"?>
<p:properties xmlns:p="http://schemas.microsoft.com/office/2006/metadata/properties" xmlns:xsi="http://www.w3.org/2001/XMLSchema-instance" xmlns:pc="http://schemas.microsoft.com/office/infopath/2007/PartnerControls"/>
</file>

<file path=customXml/itemProps1.xml><?xml version="1.0" encoding="utf-8"?>
<ds:datastoreItem xmlns:ds="http://schemas.openxmlformats.org/officeDocument/2006/customXml" ds:itemID="{3722D8BD-807B-4A41-93C9-0E581F3C4C1F}">
  <ds:schemaRefs>
    <ds:schemaRef ds:uri="http://schemas.microsoft.com/sharepoint/v3/contenttype/forms"/>
  </ds:schemaRefs>
</ds:datastoreItem>
</file>

<file path=customXml/itemProps2.xml><?xml version="1.0" encoding="utf-8"?>
<ds:datastoreItem xmlns:ds="http://schemas.openxmlformats.org/officeDocument/2006/customXml" ds:itemID="{68EF03C4-44DE-46A6-83B9-F81098DF0B89}">
  <ds:schemaRefs>
    <ds:schemaRef ds:uri="http://schemas.microsoft.com/office/2006/metadata/contentType"/>
    <ds:schemaRef ds:uri="http://schemas.microsoft.com/office/2006/metadata/properties/metaAttributes"/>
  </ds:schemaRefs>
</ds:datastoreItem>
</file>

<file path=customXml/itemProps3.xml><?xml version="1.0" encoding="utf-8"?>
<ds:datastoreItem xmlns:ds="http://schemas.openxmlformats.org/officeDocument/2006/customXml" ds:itemID="{E84655DC-E572-4564-A9C9-0B9D8003F121}">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Oriel</Template>
  <TotalTime>6428</TotalTime>
  <Words>2145</Words>
  <Application>Microsoft Office PowerPoint</Application>
  <PresentationFormat>Presentación en pantalla (4:3)</PresentationFormat>
  <Paragraphs>287</Paragraphs>
  <Slides>23</Slides>
  <Notes>22</Notes>
  <HiddenSlides>0</HiddenSlides>
  <MMClips>0</MMClips>
  <ScaleCrop>false</ScaleCrop>
  <HeadingPairs>
    <vt:vector size="6" baseType="variant">
      <vt:variant>
        <vt:lpstr>Fuentes usadas</vt:lpstr>
      </vt:variant>
      <vt:variant>
        <vt:i4>11</vt:i4>
      </vt:variant>
      <vt:variant>
        <vt:lpstr>Tema</vt:lpstr>
      </vt:variant>
      <vt:variant>
        <vt:i4>2</vt:i4>
      </vt:variant>
      <vt:variant>
        <vt:lpstr>Títulos de diapositiva</vt:lpstr>
      </vt:variant>
      <vt:variant>
        <vt:i4>23</vt:i4>
      </vt:variant>
    </vt:vector>
  </HeadingPairs>
  <TitlesOfParts>
    <vt:vector size="36" baseType="lpstr">
      <vt:lpstr>Arial</vt:lpstr>
      <vt:lpstr>Calibri</vt:lpstr>
      <vt:lpstr>Century Gothic</vt:lpstr>
      <vt:lpstr>Century Schoolbook</vt:lpstr>
      <vt:lpstr>Courier New</vt:lpstr>
      <vt:lpstr>system-ui</vt:lpstr>
      <vt:lpstr>Tahoma</vt:lpstr>
      <vt:lpstr>Times New Roman</vt:lpstr>
      <vt:lpstr>Wingdings</vt:lpstr>
      <vt:lpstr>Wingdings 2</vt:lpstr>
      <vt:lpstr>Wingdings 3</vt:lpstr>
      <vt:lpstr>Mirador</vt:lpstr>
      <vt:lpstr>Espiral</vt:lpstr>
      <vt:lpstr>  Seguridad y Auditoria Informática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Tecnologias de la Informacion y de la Comunicacion</dc:title>
  <dc:creator>User OEM</dc:creator>
  <cp:lastModifiedBy>Jose Farrel</cp:lastModifiedBy>
  <cp:revision>490</cp:revision>
  <dcterms:created xsi:type="dcterms:W3CDTF">2011-08-28T12:11:05Z</dcterms:created>
  <dcterms:modified xsi:type="dcterms:W3CDTF">2025-09-23T06:30:57Z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TC100738469990</vt:lpwstr>
  </property>
</Properties>
</file>