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56" r:id="rId4"/>
    <p:sldMasterId id="2147483668" r:id="rId5"/>
  </p:sldMasterIdLst>
  <p:notesMasterIdLst>
    <p:notesMasterId r:id="rId30"/>
  </p:notesMasterIdLst>
  <p:handoutMasterIdLst>
    <p:handoutMasterId r:id="rId31"/>
  </p:handoutMasterIdLst>
  <p:sldIdLst>
    <p:sldId id="256" r:id="rId6"/>
    <p:sldId id="485" r:id="rId7"/>
    <p:sldId id="47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6" r:id="rId23"/>
    <p:sldId id="505" r:id="rId24"/>
    <p:sldId id="507" r:id="rId25"/>
    <p:sldId id="509" r:id="rId26"/>
    <p:sldId id="508" r:id="rId27"/>
    <p:sldId id="510" r:id="rId28"/>
    <p:sldId id="51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E0E3"/>
    <a:srgbClr val="4970ED"/>
    <a:srgbClr val="ED5949"/>
    <a:srgbClr val="77C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0"/>
    <p:restoredTop sz="86380" autoAdjust="0"/>
  </p:normalViewPr>
  <p:slideViewPr>
    <p:cSldViewPr>
      <p:cViewPr varScale="1">
        <p:scale>
          <a:sx n="56" d="100"/>
          <a:sy n="56" d="100"/>
        </p:scale>
        <p:origin x="204" y="8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27/09/2023</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2217417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ES"/>
              <a:pPr/>
              <a:t>27/09/2023</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extLst>
      <p:ext uri="{BB962C8B-B14F-4D97-AF65-F5344CB8AC3E}">
        <p14:creationId xmlns:p14="http://schemas.microsoft.com/office/powerpoint/2010/main" val="2319995148"/>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extLst>
      <p:ext uri="{BB962C8B-B14F-4D97-AF65-F5344CB8AC3E}">
        <p14:creationId xmlns:p14="http://schemas.microsoft.com/office/powerpoint/2010/main" val="106184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111266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extLst>
      <p:ext uri="{BB962C8B-B14F-4D97-AF65-F5344CB8AC3E}">
        <p14:creationId xmlns:p14="http://schemas.microsoft.com/office/powerpoint/2010/main" val="4086369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extLst>
      <p:ext uri="{BB962C8B-B14F-4D97-AF65-F5344CB8AC3E}">
        <p14:creationId xmlns:p14="http://schemas.microsoft.com/office/powerpoint/2010/main" val="281265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extLst>
      <p:ext uri="{BB962C8B-B14F-4D97-AF65-F5344CB8AC3E}">
        <p14:creationId xmlns:p14="http://schemas.microsoft.com/office/powerpoint/2010/main" val="237919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extLst>
      <p:ext uri="{BB962C8B-B14F-4D97-AF65-F5344CB8AC3E}">
        <p14:creationId xmlns:p14="http://schemas.microsoft.com/office/powerpoint/2010/main" val="132178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extLst>
      <p:ext uri="{BB962C8B-B14F-4D97-AF65-F5344CB8AC3E}">
        <p14:creationId xmlns:p14="http://schemas.microsoft.com/office/powerpoint/2010/main" val="328889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1354819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2661895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21410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8227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extLst>
      <p:ext uri="{BB962C8B-B14F-4D97-AF65-F5344CB8AC3E}">
        <p14:creationId xmlns:p14="http://schemas.microsoft.com/office/powerpoint/2010/main" val="49234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extLst>
      <p:ext uri="{BB962C8B-B14F-4D97-AF65-F5344CB8AC3E}">
        <p14:creationId xmlns:p14="http://schemas.microsoft.com/office/powerpoint/2010/main" val="287535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extLst>
      <p:ext uri="{BB962C8B-B14F-4D97-AF65-F5344CB8AC3E}">
        <p14:creationId xmlns:p14="http://schemas.microsoft.com/office/powerpoint/2010/main" val="2986939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extLst>
      <p:ext uri="{BB962C8B-B14F-4D97-AF65-F5344CB8AC3E}">
        <p14:creationId xmlns:p14="http://schemas.microsoft.com/office/powerpoint/2010/main" val="200703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extLst>
      <p:ext uri="{BB962C8B-B14F-4D97-AF65-F5344CB8AC3E}">
        <p14:creationId xmlns:p14="http://schemas.microsoft.com/office/powerpoint/2010/main" val="1291962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extLst>
      <p:ext uri="{BB962C8B-B14F-4D97-AF65-F5344CB8AC3E}">
        <p14:creationId xmlns:p14="http://schemas.microsoft.com/office/powerpoint/2010/main" val="179355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extLst>
      <p:ext uri="{BB962C8B-B14F-4D97-AF65-F5344CB8AC3E}">
        <p14:creationId xmlns:p14="http://schemas.microsoft.com/office/powerpoint/2010/main" val="126612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extLst>
      <p:ext uri="{BB962C8B-B14F-4D97-AF65-F5344CB8AC3E}">
        <p14:creationId xmlns:p14="http://schemas.microsoft.com/office/powerpoint/2010/main" val="394621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extLst>
      <p:ext uri="{BB962C8B-B14F-4D97-AF65-F5344CB8AC3E}">
        <p14:creationId xmlns:p14="http://schemas.microsoft.com/office/powerpoint/2010/main" val="336149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54889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extLst>
      <p:ext uri="{BB962C8B-B14F-4D97-AF65-F5344CB8AC3E}">
        <p14:creationId xmlns:p14="http://schemas.microsoft.com/office/powerpoint/2010/main" val="131791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5C14FD69-4A85-4715-A222-ABB225B63BC6}" type="datetimeFigureOut">
              <a:rPr lang="es-ES" smtClean="0"/>
              <a:pPr/>
              <a:t>27/09/2023</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algn="r"/>
            <a:fld id="{D4C49B74-5DB2-4B03-B1D2-7F6A3C51C318}" type="slidenum">
              <a:rPr lang="es-ES" smtClean="0"/>
              <a:pPr algn="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27/09/2023</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27/09/2023</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4853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8718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1031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334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484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2246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77105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182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5C14FD69-4A85-4715-A222-ABB225B63BC6}" type="datetimeFigureOut">
              <a:rPr lang="es-ES" smtClean="0"/>
              <a:pPr/>
              <a:t>27/09/2023</a:t>
            </a:fld>
            <a:endParaRPr lang="es-ES" sz="1000" dirty="0"/>
          </a:p>
        </p:txBody>
      </p:sp>
      <p:sp>
        <p:nvSpPr>
          <p:cNvPr id="9" name="8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10" name="9 Marcador de pie de página"/>
          <p:cNvSpPr>
            <a:spLocks noGrp="1"/>
          </p:cNvSpPr>
          <p:nvPr>
            <p:ph type="ftr" sz="quarter" idx="16"/>
          </p:nvPr>
        </p:nvSpPr>
        <p:spPr/>
        <p:txBody>
          <a:bodyPr rtlCol="0"/>
          <a:lstStyle/>
          <a:p>
            <a:pPr algn="ctr"/>
            <a:endParaRPr lang="es-ES" sz="10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76178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92835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3604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2752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3320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812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39497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4314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5C14FD69-4A85-4715-A222-ABB225B63BC6}" type="datetimeFigureOut">
              <a:rPr lang="es-ES" smtClean="0"/>
              <a:pPr/>
              <a:t>27/09/2023</a:t>
            </a:fld>
            <a:endParaRPr lang="es-ES" sz="1000"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pPr algn="ctr"/>
            <a:endParaRPr lang="es-ES" sz="1000"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algn="r"/>
            <a:fld id="{D4C49B74-5DB2-4B03-B1D2-7F6A3C51C318}" type="slidenum">
              <a:rPr lang="es-ES" smtClean="0"/>
              <a:pPr algn="r"/>
              <a:t>‹Nº›</a:t>
            </a:fld>
            <a:endParaRPr lang="es-E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C14FD69-4A85-4715-A222-ABB225B63BC6}" type="datetimeFigureOut">
              <a:rPr lang="es-ES" smtClean="0"/>
              <a:pPr/>
              <a:t>27/09/2023</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C14FD69-4A85-4715-A222-ABB225B63BC6}" type="datetimeFigureOut">
              <a:rPr lang="es-ES" smtClean="0"/>
              <a:pPr/>
              <a:t>27/09/2023</a:t>
            </a:fld>
            <a:endParaRPr lang="es-ES" sz="1000" dirty="0"/>
          </a:p>
        </p:txBody>
      </p:sp>
      <p:sp>
        <p:nvSpPr>
          <p:cNvPr id="8" name="7 Marcador de pie de página"/>
          <p:cNvSpPr>
            <a:spLocks noGrp="1"/>
          </p:cNvSpPr>
          <p:nvPr>
            <p:ph type="ftr" sz="quarter" idx="11"/>
          </p:nvPr>
        </p:nvSpPr>
        <p:spPr/>
        <p:txBody>
          <a:bodyPr/>
          <a:lstStyle/>
          <a:p>
            <a:pPr algn="ctr"/>
            <a:endParaRPr lang="es-ES" sz="1000" dirty="0"/>
          </a:p>
        </p:txBody>
      </p:sp>
      <p:sp>
        <p:nvSpPr>
          <p:cNvPr id="9" name="8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5C14FD69-4A85-4715-A222-ABB225B63BC6}" type="datetimeFigureOut">
              <a:rPr lang="es-ES" smtClean="0"/>
              <a:pPr/>
              <a:t>27/09/2023</a:t>
            </a:fld>
            <a:endParaRPr lang="es-ES" sz="1000" dirty="0"/>
          </a:p>
        </p:txBody>
      </p:sp>
      <p:sp>
        <p:nvSpPr>
          <p:cNvPr id="7" name="6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8" name="7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14FD69-4A85-4715-A222-ABB225B63BC6}" type="datetimeFigureOut">
              <a:rPr lang="es-ES" smtClean="0"/>
              <a:pPr/>
              <a:t>27/09/2023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5C14FD69-4A85-4715-A222-ABB225B63BC6}" type="datetimeFigureOut">
              <a:rPr lang="es-ES" smtClean="0"/>
              <a:pPr/>
              <a:t>27/09/2023</a:t>
            </a:fld>
            <a:endParaRPr lang="es-ES" sz="1000" dirty="0"/>
          </a:p>
        </p:txBody>
      </p:sp>
      <p:sp>
        <p:nvSpPr>
          <p:cNvPr id="22" name="21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23" name="22 Marcador de pie de página"/>
          <p:cNvSpPr>
            <a:spLocks noGrp="1"/>
          </p:cNvSpPr>
          <p:nvPr>
            <p:ph type="ftr" sz="quarter" idx="16"/>
          </p:nvPr>
        </p:nvSpPr>
        <p:spPr/>
        <p:txBody>
          <a:bodyPr rtlCol="0"/>
          <a:lstStyle/>
          <a:p>
            <a:pPr algn="ctr"/>
            <a:endParaRPr lang="es-ES" sz="1000"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C14FD69-4A85-4715-A222-ABB225B63BC6}" type="datetimeFigureOut">
              <a:rPr lang="es-ES" smtClean="0"/>
              <a:pPr/>
              <a:t>27/09/2023</a:t>
            </a:fld>
            <a:endParaRPr lang="es-ES" sz="1000" dirty="0"/>
          </a:p>
        </p:txBody>
      </p:sp>
      <p:sp>
        <p:nvSpPr>
          <p:cNvPr id="18" name="17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21" name="20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5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14FD69-4A85-4715-A222-ABB225B63BC6}" type="datetimeFigureOut">
              <a:rPr lang="es-ES" smtClean="0"/>
              <a:pPr/>
              <a:t>27/09/2023</a:t>
            </a:fld>
            <a:endParaRPr lang="es-ES" sz="1000"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ctr"/>
            <a:endParaRPr lang="es-ES" sz="1000"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r"/>
            <a:fld id="{D4C49B74-5DB2-4B03-B1D2-7F6A3C51C318}" type="slidenum">
              <a:rPr lang="es-ES" smtClean="0"/>
              <a:pPr algn="r"/>
              <a:t>‹Nº›</a:t>
            </a:fld>
            <a:endParaRPr lang="es-ES" sz="1000"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5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970663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5160" y="2031745"/>
            <a:ext cx="8645502" cy="2262781"/>
          </a:xfrm>
        </p:spPr>
        <p:txBody>
          <a:bodyPr>
            <a:normAutofit fontScale="90000"/>
          </a:bodyPr>
          <a:lstStyle/>
          <a:p>
            <a:pPr algn="ctr"/>
            <a:br>
              <a:rPr lang="es-ES" dirty="0"/>
            </a:br>
            <a:br>
              <a:rPr lang="es-ES" dirty="0"/>
            </a:br>
            <a:r>
              <a:rPr lang="es-ES" dirty="0"/>
              <a:t>Seguridad y Auditoria Informática</a:t>
            </a:r>
          </a:p>
        </p:txBody>
      </p:sp>
      <p:sp>
        <p:nvSpPr>
          <p:cNvPr id="3" name="Subtítulo 2"/>
          <p:cNvSpPr>
            <a:spLocks noGrp="1"/>
          </p:cNvSpPr>
          <p:nvPr>
            <p:ph type="subTitle" idx="1"/>
          </p:nvPr>
        </p:nvSpPr>
        <p:spPr>
          <a:xfrm>
            <a:off x="-106559" y="4120355"/>
            <a:ext cx="8915399" cy="1126283"/>
          </a:xfrm>
        </p:spPr>
        <p:txBody>
          <a:bodyPr/>
          <a:lstStyle/>
          <a:p>
            <a:pPr algn="ctr"/>
            <a:endParaRPr lang="es-ES" dirty="0"/>
          </a:p>
          <a:p>
            <a:pPr algn="ctr"/>
            <a:r>
              <a:rPr lang="es-ES" dirty="0">
                <a:solidFill>
                  <a:schemeClr val="tx1"/>
                </a:solidFill>
              </a:rPr>
              <a:t>Ing. Maria Aparicio</a:t>
            </a:r>
          </a:p>
        </p:txBody>
      </p:sp>
    </p:spTree>
    <p:extLst>
      <p:ext uri="{BB962C8B-B14F-4D97-AF65-F5344CB8AC3E}">
        <p14:creationId xmlns:p14="http://schemas.microsoft.com/office/powerpoint/2010/main" val="39148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Autentificacion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r>
              <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Ejemplos</a:t>
            </a:r>
          </a:p>
        </p:txBody>
      </p:sp>
      <p:pic>
        <p:nvPicPr>
          <p:cNvPr id="43010" name="Picture 2" descr="http://www.eumed.net/cursecon/ecoinet/seguridad/TPVv_archivos/tpv.gif"/>
          <p:cNvPicPr>
            <a:picLocks noChangeAspect="1" noChangeArrowheads="1"/>
          </p:cNvPicPr>
          <p:nvPr/>
        </p:nvPicPr>
        <p:blipFill>
          <a:blip r:embed="rId3"/>
          <a:srcRect/>
          <a:stretch>
            <a:fillRect/>
          </a:stretch>
        </p:blipFill>
        <p:spPr bwMode="auto">
          <a:xfrm>
            <a:off x="500034" y="1643050"/>
            <a:ext cx="8220814" cy="4391039"/>
          </a:xfrm>
          <a:prstGeom prst="rect">
            <a:avLst/>
          </a:prstGeom>
          <a:noFill/>
        </p:spPr>
      </p:pic>
    </p:spTree>
    <p:extLst>
      <p:ext uri="{BB962C8B-B14F-4D97-AF65-F5344CB8AC3E}">
        <p14:creationId xmlns:p14="http://schemas.microsoft.com/office/powerpoint/2010/main" val="50856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sermepa.png"/>
          <p:cNvPicPr>
            <a:picLocks noChangeAspect="1" noChangeArrowheads="1"/>
          </p:cNvPicPr>
          <p:nvPr/>
        </p:nvPicPr>
        <p:blipFill>
          <a:blip r:embed="rId3"/>
          <a:srcRect/>
          <a:stretch>
            <a:fillRect/>
          </a:stretch>
        </p:blipFill>
        <p:spPr bwMode="auto">
          <a:xfrm>
            <a:off x="1214414" y="785794"/>
            <a:ext cx="7096125" cy="5619751"/>
          </a:xfrm>
          <a:prstGeom prst="rect">
            <a:avLst/>
          </a:prstGeom>
          <a:noFill/>
        </p:spPr>
      </p:pic>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Autentificacion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r>
              <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Ejemplos</a:t>
            </a:r>
          </a:p>
        </p:txBody>
      </p:sp>
    </p:spTree>
    <p:extLst>
      <p:ext uri="{BB962C8B-B14F-4D97-AF65-F5344CB8AC3E}">
        <p14:creationId xmlns:p14="http://schemas.microsoft.com/office/powerpoint/2010/main" val="170403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a:t>
            </a:r>
            <a:r>
              <a:rPr lang="es-ES" sz="2400" b="1" kern="0" dirty="0" err="1">
                <a:solidFill>
                  <a:sysClr val="windowText" lastClr="000000"/>
                </a:solidFill>
                <a:latin typeface="Arial" pitchFamily="34" charset="0"/>
                <a:cs typeface="Arial" pitchFamily="34" charset="0"/>
              </a:rPr>
              <a:t>Identificacion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Rectangle 1"/>
          <p:cNvSpPr>
            <a:spLocks noChangeArrowheads="1"/>
          </p:cNvSpPr>
          <p:nvPr/>
        </p:nvSpPr>
        <p:spPr bwMode="auto">
          <a:xfrm>
            <a:off x="584100" y="1357274"/>
            <a:ext cx="7832923"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b="1" dirty="0">
                <a:latin typeface="Arial" panose="020B0604020202020204" pitchFamily="34" charset="0"/>
                <a:cs typeface="Arial" panose="020B0604020202020204" pitchFamily="34" charset="0"/>
              </a:rPr>
              <a:t>Contraseñas: </a:t>
            </a:r>
            <a:r>
              <a:rPr lang="es-ES" dirty="0">
                <a:latin typeface="Arial" panose="020B0604020202020204" pitchFamily="34" charset="0"/>
                <a:cs typeface="Arial" panose="020B0604020202020204" pitchFamily="34" charset="0"/>
              </a:rPr>
              <a:t>herramienta de autenticación </a:t>
            </a:r>
            <a:r>
              <a:rPr lang="es-ES" dirty="0" err="1">
                <a:latin typeface="Arial" panose="020B0604020202020204" pitchFamily="34" charset="0"/>
                <a:cs typeface="Arial" panose="020B0604020202020204" pitchFamily="34" charset="0"/>
              </a:rPr>
              <a:t>clasica</a:t>
            </a:r>
            <a:endParaRPr lang="es-ES" dirty="0">
              <a:latin typeface="Arial" panose="020B0604020202020204" pitchFamily="34" charset="0"/>
              <a:cs typeface="Arial" panose="020B0604020202020204" pitchFamily="34" charset="0"/>
            </a:endParaRPr>
          </a:p>
          <a:p>
            <a:pPr algn="just">
              <a:spcAft>
                <a:spcPts val="1200"/>
              </a:spcAft>
            </a:pPr>
            <a:r>
              <a:rPr lang="es-ES" b="1" dirty="0">
                <a:latin typeface="Arial" panose="020B0604020202020204" pitchFamily="34" charset="0"/>
                <a:cs typeface="Arial" panose="020B0604020202020204" pitchFamily="34" charset="0"/>
              </a:rPr>
              <a:t>Tarjetas </a:t>
            </a:r>
            <a:r>
              <a:rPr lang="es-ES" b="1" dirty="0" err="1">
                <a:latin typeface="Arial" panose="020B0604020202020204" pitchFamily="34" charset="0"/>
                <a:cs typeface="Arial" panose="020B0604020202020204" pitchFamily="34" charset="0"/>
              </a:rPr>
              <a:t>Magneticas</a:t>
            </a:r>
            <a:r>
              <a:rPr lang="es-ES" b="1" dirty="0">
                <a:latin typeface="Arial" panose="020B0604020202020204" pitchFamily="34" charset="0"/>
                <a:cs typeface="Arial" panose="020B0604020202020204" pitchFamily="34" charset="0"/>
              </a:rPr>
              <a:t> :</a:t>
            </a:r>
          </a:p>
          <a:p>
            <a:pPr lvl="0" algn="just">
              <a:spcAft>
                <a:spcPts val="1200"/>
              </a:spcAft>
            </a:pPr>
            <a:r>
              <a:rPr lang="es-ES" b="1" dirty="0">
                <a:latin typeface="Arial" panose="020B0604020202020204" pitchFamily="34" charset="0"/>
                <a:cs typeface="Arial" panose="020B0604020202020204" pitchFamily="34" charset="0"/>
              </a:rPr>
              <a:t>Certificados Digitales: </a:t>
            </a:r>
            <a:r>
              <a:rPr lang="es-ES" dirty="0">
                <a:latin typeface="Arial" panose="020B0604020202020204" pitchFamily="34" charset="0"/>
                <a:cs typeface="Arial" panose="020B0604020202020204" pitchFamily="34" charset="0"/>
              </a:rPr>
              <a:t>Autentican servicios que requieran un alto nivel de seguridad.</a:t>
            </a:r>
          </a:p>
          <a:p>
            <a:pPr lvl="0" algn="just">
              <a:spcAft>
                <a:spcPts val="1200"/>
              </a:spcAft>
            </a:pPr>
            <a:r>
              <a:rPr lang="es-ES" b="1" dirty="0" err="1">
                <a:latin typeface="Arial" panose="020B0604020202020204" pitchFamily="34" charset="0"/>
                <a:cs typeface="Arial" panose="020B0604020202020204" pitchFamily="34" charset="0"/>
              </a:rPr>
              <a:t>Token</a:t>
            </a:r>
            <a:r>
              <a:rPr lang="es-ES" b="1" dirty="0">
                <a:latin typeface="Arial" panose="020B0604020202020204" pitchFamily="34" charset="0"/>
                <a:cs typeface="Arial" panose="020B0604020202020204" pitchFamily="34" charset="0"/>
              </a:rPr>
              <a:t> de seguridad:  </a:t>
            </a:r>
            <a:r>
              <a:rPr lang="es-ES" dirty="0">
                <a:latin typeface="Arial" panose="020B0604020202020204" pitchFamily="34" charset="0"/>
                <a:cs typeface="Arial" panose="020B0604020202020204" pitchFamily="34" charset="0"/>
              </a:rPr>
              <a:t>son pequeños dispositivos cuyo objetivo es dar soporte al proceso de autenticación de identidad. En general se utilizan para validar la entrada a sistemas y servicios.</a:t>
            </a: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p:txBody>
      </p:sp>
      <p:pic>
        <p:nvPicPr>
          <p:cNvPr id="1026" name="Picture 2" descr="http://www.muycomputer.com/wp-content/uploads/2012/06/RSA-SecureID-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44" y="4248961"/>
            <a:ext cx="3696494" cy="2212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pi.ning.com/files/PtKv2LSBM9tsAq-UomNs11Q3xE1DNVosWS*PUriAxwvNm83CO*x*cihbO3Euk-jvoPzjRFObeXCxgT3bc9m2ncAu72mSbEpD/tok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34878"/>
            <a:ext cx="3562396" cy="202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5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a:t>
            </a:r>
            <a:r>
              <a:rPr lang="es-ES" sz="2400" b="1" kern="0" dirty="0" err="1">
                <a:solidFill>
                  <a:sysClr val="windowText" lastClr="000000"/>
                </a:solidFill>
                <a:latin typeface="Arial" pitchFamily="34" charset="0"/>
                <a:cs typeface="Arial" pitchFamily="34" charset="0"/>
              </a:rPr>
              <a:t>Identificacion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Rectangle 1"/>
          <p:cNvSpPr>
            <a:spLocks noChangeArrowheads="1"/>
          </p:cNvSpPr>
          <p:nvPr/>
        </p:nvSpPr>
        <p:spPr bwMode="auto">
          <a:xfrm>
            <a:off x="584100" y="983021"/>
            <a:ext cx="7832923"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dirty="0">
                <a:latin typeface="Arial" panose="020B0604020202020204" pitchFamily="34" charset="0"/>
                <a:cs typeface="Arial" panose="020B0604020202020204" pitchFamily="34" charset="0"/>
              </a:rPr>
              <a:t>Hay gran variedad de </a:t>
            </a:r>
            <a:r>
              <a:rPr lang="es-ES" dirty="0" err="1">
                <a:latin typeface="Arial" panose="020B0604020202020204" pitchFamily="34" charset="0"/>
                <a:cs typeface="Arial" panose="020B0604020202020204" pitchFamily="34" charset="0"/>
              </a:rPr>
              <a:t>tokens</a:t>
            </a:r>
            <a:r>
              <a:rPr lang="es-ES" dirty="0">
                <a:latin typeface="Arial" panose="020B0604020202020204" pitchFamily="34" charset="0"/>
                <a:cs typeface="Arial" panose="020B0604020202020204" pitchFamily="34" charset="0"/>
              </a:rPr>
              <a:t>, los más habituales son los que se conectan al puerto USB, aunque también los hay que usan una conexión Bluetooth o simplemente no precisan de conexión al equipo. </a:t>
            </a:r>
          </a:p>
          <a:p>
            <a:pPr lvl="0" algn="just">
              <a:spcAft>
                <a:spcPts val="1200"/>
              </a:spcAft>
            </a:pPr>
            <a:r>
              <a:rPr lang="es-ES" dirty="0">
                <a:latin typeface="Arial" panose="020B0604020202020204" pitchFamily="34" charset="0"/>
                <a:cs typeface="Arial" panose="020B0604020202020204" pitchFamily="34" charset="0"/>
              </a:rPr>
              <a:t>En cuanto a capacidad de memoria y proceso, dependerá del sistema de soporte que permita el </a:t>
            </a:r>
            <a:r>
              <a:rPr lang="es-ES" dirty="0" err="1">
                <a:latin typeface="Arial" panose="020B0604020202020204" pitchFamily="34" charset="0"/>
                <a:cs typeface="Arial" panose="020B0604020202020204" pitchFamily="34" charset="0"/>
              </a:rPr>
              <a:t>token</a:t>
            </a:r>
            <a:r>
              <a:rPr lang="es-ES" dirty="0">
                <a:latin typeface="Arial" panose="020B0604020202020204" pitchFamily="34" charset="0"/>
                <a:cs typeface="Arial" panose="020B0604020202020204" pitchFamily="34" charset="0"/>
              </a:rPr>
              <a:t>.</a:t>
            </a:r>
          </a:p>
          <a:p>
            <a:pPr lvl="0" algn="just">
              <a:spcAft>
                <a:spcPts val="1200"/>
              </a:spcAft>
            </a:pPr>
            <a:r>
              <a:rPr lang="es-ES" dirty="0">
                <a:latin typeface="Arial" panose="020B0604020202020204" pitchFamily="34" charset="0"/>
                <a:cs typeface="Arial" panose="020B0604020202020204" pitchFamily="34" charset="0"/>
              </a:rPr>
              <a:t>1.- El </a:t>
            </a:r>
            <a:r>
              <a:rPr lang="es-ES" dirty="0" err="1">
                <a:latin typeface="Arial" panose="020B0604020202020204" pitchFamily="34" charset="0"/>
                <a:cs typeface="Arial" panose="020B0604020202020204" pitchFamily="34" charset="0"/>
              </a:rPr>
              <a:t>token</a:t>
            </a:r>
            <a:r>
              <a:rPr lang="es-ES" dirty="0">
                <a:latin typeface="Arial" panose="020B0604020202020204" pitchFamily="34" charset="0"/>
                <a:cs typeface="Arial" panose="020B0604020202020204" pitchFamily="34" charset="0"/>
              </a:rPr>
              <a:t> guarda un valor secreto en su memoria y se comunica mediante USB con un controlador instalado en el PC. El controlador sólo permite el acceso al contenido del </a:t>
            </a:r>
            <a:r>
              <a:rPr lang="es-ES" dirty="0" err="1">
                <a:latin typeface="Arial" panose="020B0604020202020204" pitchFamily="34" charset="0"/>
                <a:cs typeface="Arial" panose="020B0604020202020204" pitchFamily="34" charset="0"/>
              </a:rPr>
              <a:t>token</a:t>
            </a:r>
            <a:r>
              <a:rPr lang="es-ES" dirty="0">
                <a:latin typeface="Arial" panose="020B0604020202020204" pitchFamily="34" charset="0"/>
                <a:cs typeface="Arial" panose="020B0604020202020204" pitchFamily="34" charset="0"/>
              </a:rPr>
              <a:t> tras poner un PIN correcto.</a:t>
            </a:r>
          </a:p>
          <a:p>
            <a:pPr lvl="0" algn="just">
              <a:spcAft>
                <a:spcPts val="1200"/>
              </a:spcAft>
            </a:pPr>
            <a:r>
              <a:rPr lang="es-ES" dirty="0">
                <a:latin typeface="Arial" panose="020B0604020202020204" pitchFamily="34" charset="0"/>
                <a:cs typeface="Arial" panose="020B0604020202020204" pitchFamily="34" charset="0"/>
              </a:rPr>
              <a:t>2.- El </a:t>
            </a:r>
            <a:r>
              <a:rPr lang="es-ES" dirty="0" err="1">
                <a:latin typeface="Arial" panose="020B0604020202020204" pitchFamily="34" charset="0"/>
                <a:cs typeface="Arial" panose="020B0604020202020204" pitchFamily="34" charset="0"/>
              </a:rPr>
              <a:t>token</a:t>
            </a:r>
            <a:r>
              <a:rPr lang="es-ES" dirty="0">
                <a:latin typeface="Arial" panose="020B0604020202020204" pitchFamily="34" charset="0"/>
                <a:cs typeface="Arial" panose="020B0604020202020204" pitchFamily="34" charset="0"/>
              </a:rPr>
              <a:t> no va conectado al ordenador pero tiene un pequeño teclado numérico mediante el cual el usuario introduce una coordenada proporcionada por el sistema de identificación.</a:t>
            </a:r>
          </a:p>
          <a:p>
            <a:pPr lvl="0" algn="just">
              <a:spcAft>
                <a:spcPts val="1200"/>
              </a:spcAft>
            </a:pPr>
            <a:r>
              <a:rPr lang="es-ES" dirty="0">
                <a:latin typeface="Arial" panose="020B0604020202020204" pitchFamily="34" charset="0"/>
                <a:cs typeface="Arial" panose="020B0604020202020204" pitchFamily="34" charset="0"/>
              </a:rPr>
              <a:t>3.- Un tercer caso sería un </a:t>
            </a:r>
            <a:r>
              <a:rPr lang="es-ES" dirty="0" err="1">
                <a:latin typeface="Arial" panose="020B0604020202020204" pitchFamily="34" charset="0"/>
                <a:cs typeface="Arial" panose="020B0604020202020204" pitchFamily="34" charset="0"/>
              </a:rPr>
              <a:t>token</a:t>
            </a:r>
            <a:r>
              <a:rPr lang="es-ES" dirty="0">
                <a:latin typeface="Arial" panose="020B0604020202020204" pitchFamily="34" charset="0"/>
                <a:cs typeface="Arial" panose="020B0604020202020204" pitchFamily="34" charset="0"/>
              </a:rPr>
              <a:t> con capacidades criptográficas que pudiera responder a un reto criptográfico mandado por el sistema de identificación, usando el método reto-respuesta.</a:t>
            </a:r>
          </a:p>
          <a:p>
            <a:pPr lvl="0" algn="just">
              <a:spcAft>
                <a:spcPts val="1200"/>
              </a:spcAft>
            </a:pPr>
            <a:r>
              <a:rPr lang="es-ES" dirty="0">
                <a:latin typeface="Arial" panose="020B0604020202020204" pitchFamily="34" charset="0"/>
                <a:cs typeface="Arial" panose="020B0604020202020204" pitchFamily="34" charset="0"/>
              </a:rPr>
              <a:t>Un último caso sería el de una etiqueta RFID (</a:t>
            </a:r>
            <a:r>
              <a:rPr lang="es-ES" dirty="0" err="1">
                <a:latin typeface="Arial" panose="020B0604020202020204" pitchFamily="34" charset="0"/>
                <a:cs typeface="Arial" panose="020B0604020202020204" pitchFamily="34" charset="0"/>
              </a:rPr>
              <a:t>radiofrequence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identification</a:t>
            </a:r>
            <a:r>
              <a:rPr lang="es-ES" dirty="0">
                <a:latin typeface="Arial" panose="020B0604020202020204" pitchFamily="34" charset="0"/>
                <a:cs typeface="Arial" panose="020B0604020202020204" pitchFamily="34" charset="0"/>
              </a:rPr>
              <a:t>, identificación mediante radiofrecuencia) que contiene un valor que permite identificar la etiqueta.</a:t>
            </a:r>
          </a:p>
        </p:txBody>
      </p:sp>
    </p:spTree>
    <p:extLst>
      <p:ext uri="{BB962C8B-B14F-4D97-AF65-F5344CB8AC3E}">
        <p14:creationId xmlns:p14="http://schemas.microsoft.com/office/powerpoint/2010/main" val="20422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a:t>
            </a:r>
            <a:r>
              <a:rPr lang="es-ES" sz="2400" b="1" kern="0" dirty="0" err="1">
                <a:solidFill>
                  <a:sysClr val="windowText" lastClr="000000"/>
                </a:solidFill>
                <a:latin typeface="Arial" pitchFamily="34" charset="0"/>
                <a:cs typeface="Arial" pitchFamily="34" charset="0"/>
              </a:rPr>
              <a:t>Identificacion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Rectangle 1"/>
          <p:cNvSpPr>
            <a:spLocks noChangeArrowheads="1"/>
          </p:cNvSpPr>
          <p:nvPr/>
        </p:nvSpPr>
        <p:spPr bwMode="auto">
          <a:xfrm>
            <a:off x="584100" y="1195906"/>
            <a:ext cx="7832923"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dirty="0">
                <a:latin typeface="Arial" panose="020B0604020202020204" pitchFamily="34" charset="0"/>
                <a:cs typeface="Arial" panose="020B0604020202020204" pitchFamily="34" charset="0"/>
              </a:rPr>
              <a:t>Tarjetas Inteligentes:</a:t>
            </a:r>
          </a:p>
          <a:p>
            <a:pPr lvl="0" algn="just">
              <a:spcAft>
                <a:spcPts val="1200"/>
              </a:spcAft>
            </a:pPr>
            <a:r>
              <a:rPr lang="es-ES" dirty="0">
                <a:latin typeface="Arial" panose="020B0604020202020204" pitchFamily="34" charset="0"/>
                <a:cs typeface="Arial" panose="020B0604020202020204" pitchFamily="34" charset="0"/>
              </a:rPr>
              <a:t>se caracterizan por llevar un circuito integrado capaz de almacenar información e incluso hacer operaciones criptográficas.</a:t>
            </a:r>
          </a:p>
          <a:p>
            <a:pPr lvl="0" algn="just">
              <a:spcAft>
                <a:spcPts val="1200"/>
              </a:spcAft>
            </a:pPr>
            <a:r>
              <a:rPr lang="es-ES" dirty="0">
                <a:latin typeface="Arial" panose="020B0604020202020204" pitchFamily="34" charset="0"/>
                <a:cs typeface="Arial" panose="020B0604020202020204" pitchFamily="34" charset="0"/>
              </a:rPr>
              <a:t>son seguras contra manipulaciones. Si un atacante intenta acceder a la información que contiene la tarjeta, esta se bloquea y se elimina la información. Además, incorporan mecanismos de protección para evitar que se pueda obtener información de las claves a partir del consumo de energía o tiempo de respuesta. </a:t>
            </a:r>
          </a:p>
          <a:p>
            <a:pPr lvl="0" algn="just">
              <a:spcAft>
                <a:spcPts val="1200"/>
              </a:spcAft>
            </a:pPr>
            <a:r>
              <a:rPr lang="es-ES" dirty="0">
                <a:latin typeface="Arial" panose="020B0604020202020204" pitchFamily="34" charset="0"/>
                <a:cs typeface="Arial" panose="020B0604020202020204" pitchFamily="34" charset="0"/>
              </a:rPr>
              <a:t>Por otra parte, otro uso que ha contribuido a su generalización es que sea la plataforma del documento nacional de identidad electrónico (</a:t>
            </a:r>
            <a:r>
              <a:rPr lang="es-ES" dirty="0" err="1">
                <a:latin typeface="Arial" panose="020B0604020202020204" pitchFamily="34" charset="0"/>
                <a:cs typeface="Arial" panose="020B0604020202020204" pitchFamily="34" charset="0"/>
              </a:rPr>
              <a:t>DNIe</a:t>
            </a:r>
            <a:r>
              <a:rPr lang="es-ES" dirty="0">
                <a:latin typeface="Arial" panose="020B0604020202020204" pitchFamily="34" charset="0"/>
                <a:cs typeface="Arial" panose="020B0604020202020204" pitchFamily="34" charset="0"/>
              </a:rPr>
              <a:t>). </a:t>
            </a:r>
          </a:p>
        </p:txBody>
      </p:sp>
      <p:pic>
        <p:nvPicPr>
          <p:cNvPr id="2050" name="Picture 2" descr="http://www.ht-stores.net/image/image_gallery?img_id=196822&amp;t=12009588757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308" y="4620708"/>
            <a:ext cx="2855778" cy="19062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ulaclic.es/articulos/graficos/DNI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25" y="4519893"/>
            <a:ext cx="3517547" cy="217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8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Identificación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Rectangle 1"/>
          <p:cNvSpPr>
            <a:spLocks noChangeArrowheads="1"/>
          </p:cNvSpPr>
          <p:nvPr/>
        </p:nvSpPr>
        <p:spPr bwMode="auto">
          <a:xfrm>
            <a:off x="584100" y="1492882"/>
            <a:ext cx="7832923"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b="1" dirty="0">
                <a:latin typeface="Arial" panose="020B0604020202020204" pitchFamily="34" charset="0"/>
                <a:cs typeface="Arial" panose="020B0604020202020204" pitchFamily="34" charset="0"/>
              </a:rPr>
              <a:t>Métodos Biométricos:</a:t>
            </a:r>
          </a:p>
          <a:p>
            <a:pPr lvl="0" algn="just">
              <a:spcAft>
                <a:spcPts val="1200"/>
              </a:spcAft>
            </a:pPr>
            <a:r>
              <a:rPr lang="es-ES" dirty="0" err="1">
                <a:latin typeface="Arial" panose="020B0604020202020204" pitchFamily="34" charset="0"/>
                <a:cs typeface="Arial" panose="020B0604020202020204" pitchFamily="34" charset="0"/>
              </a:rPr>
              <a:t>Biometria</a:t>
            </a:r>
            <a:r>
              <a:rPr lang="es-ES" dirty="0">
                <a:latin typeface="Arial" panose="020B0604020202020204" pitchFamily="34" charset="0"/>
                <a:cs typeface="Arial" panose="020B0604020202020204" pitchFamily="34" charset="0"/>
              </a:rPr>
              <a:t> La biometría es la aplicación de las matemáticas y la ciencia de la computación para identificar individuos de acuerdo con sus características o rasgos físicos.</a:t>
            </a:r>
          </a:p>
          <a:p>
            <a:pPr lvl="0" algn="just">
              <a:spcAft>
                <a:spcPts val="1200"/>
              </a:spcAft>
            </a:pPr>
            <a:r>
              <a:rPr lang="es-ES" dirty="0">
                <a:latin typeface="Arial" panose="020B0604020202020204" pitchFamily="34" charset="0"/>
                <a:cs typeface="Arial" panose="020B0604020202020204" pitchFamily="34" charset="0"/>
              </a:rPr>
              <a:t>En un sistema biométrico el individuo debe en primer lugar registrarse. Entonces una o más características físicas o de conducta son registradas por un sistema de información. </a:t>
            </a:r>
          </a:p>
          <a:p>
            <a:pPr lvl="0" algn="just">
              <a:spcAft>
                <a:spcPts val="1200"/>
              </a:spcAft>
            </a:pPr>
            <a:r>
              <a:rPr lang="es-ES" dirty="0">
                <a:latin typeface="Arial" panose="020B0604020202020204" pitchFamily="34" charset="0"/>
                <a:cs typeface="Arial" panose="020B0604020202020204" pitchFamily="34" charset="0"/>
              </a:rPr>
              <a:t>Para la identificación del individuo, el sistema de información recoge las características del individuo que quiere identificarse para hacer una comprobación en su base de dados. Si la información recogida no coincide con ninguno de los individuos registrados, se deniega el acceso.</a:t>
            </a:r>
          </a:p>
          <a:p>
            <a:pPr lvl="0" algn="just">
              <a:spcAft>
                <a:spcPts val="1200"/>
              </a:spcAft>
            </a:pPr>
            <a:r>
              <a:rPr lang="es-ES" dirty="0">
                <a:latin typeface="Arial" panose="020B0604020202020204" pitchFamily="34" charset="0"/>
                <a:cs typeface="Arial" panose="020B0604020202020204" pitchFamily="34" charset="0"/>
              </a:rPr>
              <a:t>Si el número de individuos registrados es muy elevado, el sistema no buscará entre todos los individuos de su base de datos, ya que podría llegar a ser costoso y potenciador de errores.  </a:t>
            </a:r>
          </a:p>
        </p:txBody>
      </p:sp>
    </p:spTree>
    <p:extLst>
      <p:ext uri="{BB962C8B-B14F-4D97-AF65-F5344CB8AC3E}">
        <p14:creationId xmlns:p14="http://schemas.microsoft.com/office/powerpoint/2010/main" val="211931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Identificación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Rectangle 1"/>
          <p:cNvSpPr>
            <a:spLocks noChangeArrowheads="1"/>
          </p:cNvSpPr>
          <p:nvPr/>
        </p:nvSpPr>
        <p:spPr bwMode="auto">
          <a:xfrm>
            <a:off x="584100" y="1028059"/>
            <a:ext cx="783292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b="1" dirty="0">
                <a:latin typeface="Arial" panose="020B0604020202020204" pitchFamily="34" charset="0"/>
                <a:cs typeface="Arial" panose="020B0604020202020204" pitchFamily="34" charset="0"/>
              </a:rPr>
              <a:t>Rasgos Biométricos mas utilizados:</a:t>
            </a:r>
          </a:p>
        </p:txBody>
      </p:sp>
      <p:pic>
        <p:nvPicPr>
          <p:cNvPr id="1028" name="Picture 4" descr="Monografia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8302724" cy="40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3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155575" y="80530"/>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Identificación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Rectangle 1"/>
          <p:cNvSpPr>
            <a:spLocks noChangeArrowheads="1"/>
          </p:cNvSpPr>
          <p:nvPr/>
        </p:nvSpPr>
        <p:spPr bwMode="auto">
          <a:xfrm>
            <a:off x="584100" y="692696"/>
            <a:ext cx="7832923"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b="1" dirty="0">
                <a:latin typeface="Arial" panose="020B0604020202020204" pitchFamily="34" charset="0"/>
                <a:cs typeface="Arial" panose="020B0604020202020204" pitchFamily="34" charset="0"/>
              </a:rPr>
              <a:t>Rasgos Biométricos mas utilizados:</a:t>
            </a:r>
          </a:p>
          <a:p>
            <a:pPr lvl="0" algn="just">
              <a:spcAft>
                <a:spcPts val="1200"/>
              </a:spcAft>
            </a:pPr>
            <a:r>
              <a:rPr lang="es-ES" b="1" dirty="0">
                <a:latin typeface="Arial" panose="020B0604020202020204" pitchFamily="34" charset="0"/>
                <a:cs typeface="Arial" panose="020B0604020202020204" pitchFamily="34" charset="0"/>
              </a:rPr>
              <a:t>Huellas dactilares:</a:t>
            </a:r>
            <a:r>
              <a:rPr lang="es-ES" dirty="0">
                <a:latin typeface="Arial" panose="020B0604020202020204" pitchFamily="34" charset="0"/>
                <a:cs typeface="Arial" panose="020B0604020202020204" pitchFamily="34" charset="0"/>
              </a:rPr>
              <a:t> El uso de las huellas dactilares como medio de identificación es de alta fiabilidad. Tiene buena aceptación y popularidad.</a:t>
            </a: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r>
              <a:rPr lang="es-ES" b="1" dirty="0">
                <a:latin typeface="Arial" panose="020B0604020202020204" pitchFamily="34" charset="0"/>
                <a:cs typeface="Arial" panose="020B0604020202020204" pitchFamily="34" charset="0"/>
              </a:rPr>
              <a:t>Ojo: </a:t>
            </a:r>
            <a:r>
              <a:rPr lang="es-ES" dirty="0">
                <a:latin typeface="Arial" panose="020B0604020202020204" pitchFamily="34" charset="0"/>
                <a:cs typeface="Arial" panose="020B0604020202020204" pitchFamily="34" charset="0"/>
              </a:rPr>
              <a:t>La identificación de un individuo a través del análisis del iris tiene una fiabilidad muy alta. El problema es la facilidad de uso. El análisis de la retina para identificar al individuo es más complejo todavía.</a:t>
            </a:r>
          </a:p>
        </p:txBody>
      </p:sp>
      <p:sp>
        <p:nvSpPr>
          <p:cNvPr id="2" name="AutoShape 2" descr="Resultado de imagen para lectores biometricos de huella dig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Picture 4" descr="http://www.net.com.mx/images/d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215" y="2276872"/>
            <a:ext cx="1605601" cy="16056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rminal biométrico de huella dactilar Suprema BioStation"/>
          <p:cNvPicPr>
            <a:picLocks noChangeAspect="1" noChangeArrowheads="1"/>
          </p:cNvPicPr>
          <p:nvPr/>
        </p:nvPicPr>
        <p:blipFill rotWithShape="1">
          <a:blip r:embed="rId4">
            <a:extLst>
              <a:ext uri="{28A0092B-C50C-407E-A947-70E740481C1C}">
                <a14:useLocalDpi xmlns:a14="http://schemas.microsoft.com/office/drawing/2010/main" val="0"/>
              </a:ext>
            </a:extLst>
          </a:blip>
          <a:srcRect l="17563" r="22221"/>
          <a:stretch/>
        </p:blipFill>
        <p:spPr bwMode="auto">
          <a:xfrm>
            <a:off x="3602024" y="1990168"/>
            <a:ext cx="1979714" cy="20548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biosys.es/wp-content/uploads/jseries-pp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310306" flipV="1">
            <a:off x="5673970" y="2146269"/>
            <a:ext cx="2323465" cy="17425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c0364889.cdn2.cloudfiles.rackspacecloud.com/wp-content/uploads/2015/08/lector-de-reti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5005681"/>
            <a:ext cx="2112169" cy="159167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noticiastech.com/wordpress/wp-content/uploads/2007/09/panasonic_2-thum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4941168"/>
            <a:ext cx="2242591" cy="167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4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ubtitle 1"/>
          <p:cNvSpPr txBox="1">
            <a:spLocks/>
          </p:cNvSpPr>
          <p:nvPr/>
        </p:nvSpPr>
        <p:spPr>
          <a:xfrm>
            <a:off x="214282" y="116632"/>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Identificación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Rectangle 1"/>
          <p:cNvSpPr>
            <a:spLocks noChangeArrowheads="1"/>
          </p:cNvSpPr>
          <p:nvPr/>
        </p:nvSpPr>
        <p:spPr bwMode="auto">
          <a:xfrm>
            <a:off x="460375" y="620688"/>
            <a:ext cx="7832923"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b="1" dirty="0">
                <a:latin typeface="Arial" panose="020B0604020202020204" pitchFamily="34" charset="0"/>
                <a:cs typeface="Arial" panose="020B0604020202020204" pitchFamily="34" charset="0"/>
              </a:rPr>
              <a:t>Rasgos Biométricos mas utilizados:</a:t>
            </a:r>
          </a:p>
          <a:p>
            <a:pPr lvl="0" algn="just">
              <a:spcAft>
                <a:spcPts val="1200"/>
              </a:spcAft>
            </a:pPr>
            <a:r>
              <a:rPr lang="es-ES" b="1" dirty="0">
                <a:latin typeface="Arial" panose="020B0604020202020204" pitchFamily="34" charset="0"/>
                <a:cs typeface="Arial" panose="020B0604020202020204" pitchFamily="34" charset="0"/>
              </a:rPr>
              <a:t>Forma de la mano: </a:t>
            </a:r>
            <a:r>
              <a:rPr lang="es-ES" dirty="0">
                <a:latin typeface="Arial" panose="020B0604020202020204" pitchFamily="34" charset="0"/>
                <a:cs typeface="Arial" panose="020B0604020202020204" pitchFamily="34" charset="0"/>
              </a:rPr>
              <a:t>Este sistema está bastante extendido, pero quizás presenta un poco menos de fiabilidad que los anteriores. Este sistema es susceptible de padecer ataques, puesto que no resultaría difícil recrear la forma de una mano usando un molde.</a:t>
            </a: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r>
              <a:rPr lang="es-ES" b="1" dirty="0">
                <a:latin typeface="Arial" panose="020B0604020202020204" pitchFamily="34" charset="0"/>
                <a:cs typeface="Arial" panose="020B0604020202020204" pitchFamily="34" charset="0"/>
              </a:rPr>
              <a:t>Venas del dedo o la mano: </a:t>
            </a:r>
            <a:r>
              <a:rPr lang="es-ES" dirty="0">
                <a:latin typeface="Arial" panose="020B0604020202020204" pitchFamily="34" charset="0"/>
                <a:cs typeface="Arial" panose="020B0604020202020204" pitchFamily="34" charset="0"/>
              </a:rPr>
              <a:t>El estudio vascular de los dedos o de la mano proporciona alta fiabilidad, además no es muy complejo su análisis.</a:t>
            </a:r>
          </a:p>
        </p:txBody>
      </p:sp>
      <p:sp>
        <p:nvSpPr>
          <p:cNvPr id="2" name="AutoShape 2" descr="Resultado de imagen para lectores biometricos de huella dig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098" name="Picture 2" descr="http://www.blogcdn.com/es.engadget.com/media/2011/06/fujitsu-palm-rea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2009535" y="2221336"/>
            <a:ext cx="1919507" cy="12796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biosys.es/wp-content/uploads/HK-ID3D-SOL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060848"/>
            <a:ext cx="1154640" cy="16120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093" y="4451309"/>
            <a:ext cx="2112169" cy="22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4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70031" y="98532"/>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Identificación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Rectangle 1"/>
          <p:cNvSpPr>
            <a:spLocks noChangeArrowheads="1"/>
          </p:cNvSpPr>
          <p:nvPr/>
        </p:nvSpPr>
        <p:spPr bwMode="auto">
          <a:xfrm>
            <a:off x="588852" y="486490"/>
            <a:ext cx="7832923"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b="1" dirty="0">
                <a:latin typeface="Arial" panose="020B0604020202020204" pitchFamily="34" charset="0"/>
                <a:cs typeface="Arial" panose="020B0604020202020204" pitchFamily="34" charset="0"/>
              </a:rPr>
              <a:t>Rasgos Biométricos mas utilizados:</a:t>
            </a:r>
          </a:p>
          <a:p>
            <a:pPr lvl="0" algn="just">
              <a:spcAft>
                <a:spcPts val="1200"/>
              </a:spcAft>
            </a:pPr>
            <a:r>
              <a:rPr lang="es-ES" b="1" dirty="0">
                <a:latin typeface="Arial" panose="020B0604020202020204" pitchFamily="34" charset="0"/>
                <a:cs typeface="Arial" panose="020B0604020202020204" pitchFamily="34" charset="0"/>
              </a:rPr>
              <a:t>Cara: </a:t>
            </a:r>
            <a:r>
              <a:rPr lang="es-ES" dirty="0">
                <a:latin typeface="Arial" panose="020B0604020202020204" pitchFamily="34" charset="0"/>
                <a:cs typeface="Arial" panose="020B0604020202020204" pitchFamily="34" charset="0"/>
              </a:rPr>
              <a:t> El análisis de la cara, ya sea en 2D o 3D, es un buen medio para identificar a un individuo. Aun así, siempre es preferible un estudio 3D, ya que se mejoran los resultados con respecto el mero estudio de una imagen 2D, y se dificulta el éxito de ataques. La desventaja de los equipos 2D es que el sistema no distingue si lo que está capturando es realmente un rostro o una fotografía de un rostro.</a:t>
            </a: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endParaRPr lang="es-ES" b="1" dirty="0">
              <a:latin typeface="Arial" panose="020B0604020202020204" pitchFamily="34" charset="0"/>
              <a:cs typeface="Arial" panose="020B0604020202020204" pitchFamily="34" charset="0"/>
            </a:endParaRPr>
          </a:p>
          <a:p>
            <a:pPr lvl="0" algn="just">
              <a:spcAft>
                <a:spcPts val="1200"/>
              </a:spcAft>
            </a:pPr>
            <a:endParaRPr lang="es-ES" b="1" dirty="0">
              <a:latin typeface="Arial" panose="020B0604020202020204" pitchFamily="34" charset="0"/>
              <a:cs typeface="Arial" panose="020B0604020202020204" pitchFamily="34" charset="0"/>
            </a:endParaRPr>
          </a:p>
          <a:p>
            <a:pPr lvl="0" algn="just">
              <a:spcAft>
                <a:spcPts val="1200"/>
              </a:spcAft>
            </a:pPr>
            <a:r>
              <a:rPr lang="es-ES" b="1" dirty="0">
                <a:latin typeface="Arial" panose="020B0604020202020204" pitchFamily="34" charset="0"/>
                <a:cs typeface="Arial" panose="020B0604020202020204" pitchFamily="34" charset="0"/>
              </a:rPr>
              <a:t>Voz: </a:t>
            </a:r>
            <a:r>
              <a:rPr lang="es-ES" dirty="0">
                <a:latin typeface="Arial" panose="020B0604020202020204" pitchFamily="34" charset="0"/>
                <a:cs typeface="Arial" panose="020B0604020202020204" pitchFamily="34" charset="0"/>
              </a:rPr>
              <a:t>Este sistema presenta bastante fiabilidad, pero también es susceptible a los ataques. Además este sistema padece de poca estabilidad, con lo cual deberían ser varias las tomas de voz analizadas para reducir la tasa de errores.</a:t>
            </a:r>
          </a:p>
        </p:txBody>
      </p:sp>
      <p:pic>
        <p:nvPicPr>
          <p:cNvPr id="3075" name="Picture 3" descr="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38017"/>
            <a:ext cx="1947990" cy="17921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conocer rostros con eficiencia: un enorme desafío computacional – ICC –  Instituto de Ciencias de la Computación">
            <a:extLst>
              <a:ext uri="{FF2B5EF4-FFF2-40B4-BE49-F238E27FC236}">
                <a16:creationId xmlns:a16="http://schemas.microsoft.com/office/drawing/2014/main" id="{466CF5D0-1FC3-D61D-3AC9-23425A8819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8430" y="2805191"/>
            <a:ext cx="2345031" cy="1762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s autoescuelas instalarán accesos biométricos en las aulas">
            <a:extLst>
              <a:ext uri="{FF2B5EF4-FFF2-40B4-BE49-F238E27FC236}">
                <a16:creationId xmlns:a16="http://schemas.microsoft.com/office/drawing/2014/main" id="{E185C9AD-6630-358B-BC34-0019EBEA8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0" y="2838018"/>
            <a:ext cx="2631751" cy="155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9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2857500"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Concepto</a:t>
            </a:r>
            <a:endParaRPr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Seguridad Lógica</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535753" y="1464663"/>
            <a:ext cx="79296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1200"/>
              </a:spcBef>
            </a:pPr>
            <a:r>
              <a:rPr lang="es-ES" b="1" dirty="0">
                <a:latin typeface="Arial" panose="020B0604020202020204" pitchFamily="34" charset="0"/>
                <a:cs typeface="Arial" panose="020B0604020202020204" pitchFamily="34" charset="0"/>
              </a:rPr>
              <a:t>Consiste en la "aplicación de barreras y procedimientos que resguarden el acceso a los datos y sólo se permita acceder a ellos a las personas autorizadas para hacerlo.“</a:t>
            </a:r>
          </a:p>
        </p:txBody>
      </p:sp>
      <p:pic>
        <p:nvPicPr>
          <p:cNvPr id="1032" name="Picture 8" descr="Resultado de imagen para seguridad log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344" y="2276872"/>
            <a:ext cx="6249873" cy="427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81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Identificación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Rectangle 1"/>
          <p:cNvSpPr>
            <a:spLocks noChangeArrowheads="1"/>
          </p:cNvSpPr>
          <p:nvPr/>
        </p:nvSpPr>
        <p:spPr bwMode="auto">
          <a:xfrm>
            <a:off x="755579" y="15269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3" name="Picture 3" descr="Monografia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04" y="1511137"/>
            <a:ext cx="7149371" cy="398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0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Identificación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Rectangle 1"/>
          <p:cNvSpPr>
            <a:spLocks noChangeArrowheads="1"/>
          </p:cNvSpPr>
          <p:nvPr/>
        </p:nvSpPr>
        <p:spPr bwMode="auto">
          <a:xfrm>
            <a:off x="755579" y="15269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6" name="Picture 2" descr="Monografia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14" y="1196752"/>
            <a:ext cx="8535645" cy="429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5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Tipos de dispositivos de Identificación</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86130193"/>
              </p:ext>
            </p:extLst>
          </p:nvPr>
        </p:nvGraphicFramePr>
        <p:xfrm>
          <a:off x="467548" y="1527590"/>
          <a:ext cx="8352927" cy="4901804"/>
        </p:xfrm>
        <a:graphic>
          <a:graphicData uri="http://schemas.openxmlformats.org/drawingml/2006/table">
            <a:tbl>
              <a:tblPr firstRow="1" firstCol="1" bandRow="1"/>
              <a:tblGrid>
                <a:gridCol w="978277">
                  <a:extLst>
                    <a:ext uri="{9D8B030D-6E8A-4147-A177-3AD203B41FA5}">
                      <a16:colId xmlns:a16="http://schemas.microsoft.com/office/drawing/2014/main" val="20000"/>
                    </a:ext>
                  </a:extLst>
                </a:gridCol>
                <a:gridCol w="737465">
                  <a:extLst>
                    <a:ext uri="{9D8B030D-6E8A-4147-A177-3AD203B41FA5}">
                      <a16:colId xmlns:a16="http://schemas.microsoft.com/office/drawing/2014/main" val="20001"/>
                    </a:ext>
                  </a:extLst>
                </a:gridCol>
                <a:gridCol w="737465">
                  <a:extLst>
                    <a:ext uri="{9D8B030D-6E8A-4147-A177-3AD203B41FA5}">
                      <a16:colId xmlns:a16="http://schemas.microsoft.com/office/drawing/2014/main" val="20002"/>
                    </a:ext>
                  </a:extLst>
                </a:gridCol>
                <a:gridCol w="737465">
                  <a:extLst>
                    <a:ext uri="{9D8B030D-6E8A-4147-A177-3AD203B41FA5}">
                      <a16:colId xmlns:a16="http://schemas.microsoft.com/office/drawing/2014/main" val="20003"/>
                    </a:ext>
                  </a:extLst>
                </a:gridCol>
                <a:gridCol w="737465">
                  <a:extLst>
                    <a:ext uri="{9D8B030D-6E8A-4147-A177-3AD203B41FA5}">
                      <a16:colId xmlns:a16="http://schemas.microsoft.com/office/drawing/2014/main" val="20004"/>
                    </a:ext>
                  </a:extLst>
                </a:gridCol>
                <a:gridCol w="737465">
                  <a:extLst>
                    <a:ext uri="{9D8B030D-6E8A-4147-A177-3AD203B41FA5}">
                      <a16:colId xmlns:a16="http://schemas.microsoft.com/office/drawing/2014/main" val="20005"/>
                    </a:ext>
                  </a:extLst>
                </a:gridCol>
                <a:gridCol w="737465">
                  <a:extLst>
                    <a:ext uri="{9D8B030D-6E8A-4147-A177-3AD203B41FA5}">
                      <a16:colId xmlns:a16="http://schemas.microsoft.com/office/drawing/2014/main" val="20006"/>
                    </a:ext>
                  </a:extLst>
                </a:gridCol>
                <a:gridCol w="737465">
                  <a:extLst>
                    <a:ext uri="{9D8B030D-6E8A-4147-A177-3AD203B41FA5}">
                      <a16:colId xmlns:a16="http://schemas.microsoft.com/office/drawing/2014/main" val="20007"/>
                    </a:ext>
                  </a:extLst>
                </a:gridCol>
                <a:gridCol w="737465">
                  <a:extLst>
                    <a:ext uri="{9D8B030D-6E8A-4147-A177-3AD203B41FA5}">
                      <a16:colId xmlns:a16="http://schemas.microsoft.com/office/drawing/2014/main" val="20008"/>
                    </a:ext>
                  </a:extLst>
                </a:gridCol>
                <a:gridCol w="737465">
                  <a:extLst>
                    <a:ext uri="{9D8B030D-6E8A-4147-A177-3AD203B41FA5}">
                      <a16:colId xmlns:a16="http://schemas.microsoft.com/office/drawing/2014/main" val="20009"/>
                    </a:ext>
                  </a:extLst>
                </a:gridCol>
                <a:gridCol w="737465">
                  <a:extLst>
                    <a:ext uri="{9D8B030D-6E8A-4147-A177-3AD203B41FA5}">
                      <a16:colId xmlns:a16="http://schemas.microsoft.com/office/drawing/2014/main" val="20010"/>
                    </a:ext>
                  </a:extLst>
                </a:gridCol>
              </a:tblGrid>
              <a:tr h="2384055">
                <a:tc>
                  <a:txBody>
                    <a:bodyPr/>
                    <a:lstStyle/>
                    <a:p>
                      <a:pPr>
                        <a:lnSpc>
                          <a:spcPts val="1500"/>
                        </a:lnSpc>
                        <a:spcAft>
                          <a:spcPts val="750"/>
                        </a:spcAft>
                      </a:pPr>
                      <a:r>
                        <a:rPr lang="es-ES" sz="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b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b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Ojo (Iris)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Ojo (Retina)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Huellas dactilares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Vascular dedo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Vascular mano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Geometría de la mano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Escritura y firma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Voz</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Cara 2D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Cara 3D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6445">
                <a:tc>
                  <a:txBody>
                    <a:bodyPr/>
                    <a:lstStyle/>
                    <a:p>
                      <a:pPr>
                        <a:lnSpc>
                          <a:spcPts val="1500"/>
                        </a:lnSpc>
                        <a:spcAft>
                          <a:spcPts val="750"/>
                        </a:spcAft>
                      </a:pPr>
                      <a:r>
                        <a:rPr lang="es-ES" sz="10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Fiabilidad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679207">
                <a:tc>
                  <a:txBody>
                    <a:bodyPr/>
                    <a:lstStyle/>
                    <a:p>
                      <a:pPr>
                        <a:lnSpc>
                          <a:spcPts val="1500"/>
                        </a:lnSpc>
                        <a:spcAft>
                          <a:spcPts val="750"/>
                        </a:spcAft>
                      </a:pPr>
                      <a:r>
                        <a:rPr lang="es-ES" sz="10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Facilidad de uso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Baja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679207">
                <a:tc>
                  <a:txBody>
                    <a:bodyPr/>
                    <a:lstStyle/>
                    <a:p>
                      <a:pPr>
                        <a:lnSpc>
                          <a:spcPts val="1500"/>
                        </a:lnSpc>
                        <a:spcAft>
                          <a:spcPts val="750"/>
                        </a:spcAft>
                      </a:pPr>
                      <a:r>
                        <a:rPr lang="es-ES" sz="10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Prevención de ataques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386445">
                <a:tc>
                  <a:txBody>
                    <a:bodyPr/>
                    <a:lstStyle/>
                    <a:p>
                      <a:pPr>
                        <a:lnSpc>
                          <a:spcPts val="1500"/>
                        </a:lnSpc>
                        <a:spcAft>
                          <a:spcPts val="750"/>
                        </a:spcAft>
                      </a:pPr>
                      <a:r>
                        <a:rPr lang="es-ES" sz="10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Aceptación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Baja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Muy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386445">
                <a:tc>
                  <a:txBody>
                    <a:bodyPr/>
                    <a:lstStyle/>
                    <a:p>
                      <a:pPr>
                        <a:lnSpc>
                          <a:spcPts val="1500"/>
                        </a:lnSpc>
                        <a:spcAft>
                          <a:spcPts val="750"/>
                        </a:spcAft>
                      </a:pPr>
                      <a:r>
                        <a:rPr lang="es-ES" sz="1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Estabilidad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Baja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ts val="1500"/>
                        </a:lnSpc>
                        <a:spcAft>
                          <a:spcPts val="750"/>
                        </a:spcAft>
                      </a:pPr>
                      <a:r>
                        <a:rPr lang="es-ES" sz="1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Alta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755579" y="15269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53858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endPar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Rectangle 1"/>
          <p:cNvSpPr>
            <a:spLocks noChangeArrowheads="1"/>
          </p:cNvSpPr>
          <p:nvPr/>
        </p:nvSpPr>
        <p:spPr bwMode="auto">
          <a:xfrm>
            <a:off x="755579" y="15269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6" name="Picture 2" descr="Resultado de imagen para frases de steve 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72" y="1268760"/>
            <a:ext cx="7822560" cy="439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79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63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2857500"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Objetivos</a:t>
            </a:r>
            <a:endParaRPr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Seguridad Lógica</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535753" y="1452095"/>
            <a:ext cx="792961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spcBef>
                <a:spcPts val="1200"/>
              </a:spcBef>
              <a:buFont typeface="Wingdings" panose="05000000000000000000" pitchFamily="2" charset="2"/>
              <a:buChar char="ü"/>
            </a:pPr>
            <a:r>
              <a:rPr lang="es-ES" dirty="0">
                <a:latin typeface="Arial" panose="020B0604020202020204" pitchFamily="34" charset="0"/>
                <a:cs typeface="Arial" panose="020B0604020202020204" pitchFamily="34" charset="0"/>
              </a:rPr>
              <a:t>Restringir el acceso a los programas y archivos.</a:t>
            </a:r>
          </a:p>
          <a:p>
            <a:pPr marL="742950" lvl="1" indent="-285750" algn="just">
              <a:spcBef>
                <a:spcPts val="1200"/>
              </a:spcBef>
              <a:buFont typeface="Wingdings" panose="05000000000000000000" pitchFamily="2" charset="2"/>
              <a:buChar char="ü"/>
            </a:pPr>
            <a:r>
              <a:rPr lang="es-ES" dirty="0">
                <a:latin typeface="Arial" panose="020B0604020202020204" pitchFamily="34" charset="0"/>
                <a:cs typeface="Arial" panose="020B0604020202020204" pitchFamily="34" charset="0"/>
              </a:rPr>
              <a:t>Asegurar que se estén utilizados los datos, archivos y programas correctos en y por el procedimiento correcto.</a:t>
            </a:r>
          </a:p>
          <a:p>
            <a:pPr marL="742950" lvl="1" indent="-285750" algn="just">
              <a:spcBef>
                <a:spcPts val="1200"/>
              </a:spcBef>
              <a:buFont typeface="Wingdings" panose="05000000000000000000" pitchFamily="2" charset="2"/>
              <a:buChar char="ü"/>
            </a:pPr>
            <a:r>
              <a:rPr lang="es-ES" dirty="0">
                <a:latin typeface="Arial" panose="020B0604020202020204" pitchFamily="34" charset="0"/>
                <a:cs typeface="Arial" panose="020B0604020202020204" pitchFamily="34" charset="0"/>
              </a:rPr>
              <a:t>Que la información transmitida sea recibida sólo por el destinatario al cual ha sido enviada y no a otro.</a:t>
            </a:r>
          </a:p>
          <a:p>
            <a:pPr marL="742950" lvl="1" indent="-285750" algn="just">
              <a:spcBef>
                <a:spcPts val="1200"/>
              </a:spcBef>
              <a:buFont typeface="Wingdings" panose="05000000000000000000" pitchFamily="2" charset="2"/>
              <a:buChar char="ü"/>
            </a:pPr>
            <a:r>
              <a:rPr lang="es-ES" dirty="0">
                <a:latin typeface="Arial" panose="020B0604020202020204" pitchFamily="34" charset="0"/>
                <a:cs typeface="Arial" panose="020B0604020202020204" pitchFamily="34" charset="0"/>
              </a:rPr>
              <a:t>Que la información recibida sea la misma que ha sido transmitida.</a:t>
            </a:r>
          </a:p>
          <a:p>
            <a:pPr marL="742950" lvl="1" indent="-285750" algn="just">
              <a:spcBef>
                <a:spcPts val="1200"/>
              </a:spcBef>
              <a:buFont typeface="Wingdings" panose="05000000000000000000" pitchFamily="2" charset="2"/>
              <a:buChar char="ü"/>
            </a:pPr>
            <a:r>
              <a:rPr lang="es-ES" dirty="0">
                <a:latin typeface="Arial" panose="020B0604020202020204" pitchFamily="34" charset="0"/>
                <a:cs typeface="Arial" panose="020B0604020202020204" pitchFamily="34" charset="0"/>
              </a:rPr>
              <a:t>Que existan sistemas alternativos secundarios de transmisión entre diferentes puntos.</a:t>
            </a:r>
          </a:p>
          <a:p>
            <a:pPr marL="742950" lvl="1" indent="-285750" algn="just">
              <a:spcBef>
                <a:spcPts val="1200"/>
              </a:spcBef>
              <a:buFont typeface="Wingdings" panose="05000000000000000000" pitchFamily="2" charset="2"/>
              <a:buChar char="ü"/>
            </a:pPr>
            <a:r>
              <a:rPr lang="es-ES" dirty="0">
                <a:latin typeface="Arial" panose="020B0604020202020204" pitchFamily="34" charset="0"/>
                <a:cs typeface="Arial" panose="020B0604020202020204" pitchFamily="34" charset="0"/>
              </a:rPr>
              <a:t>Que se disponga de pasos alternativos de emergencia para la transmisión de información.</a:t>
            </a:r>
          </a:p>
        </p:txBody>
      </p:sp>
      <p:pic>
        <p:nvPicPr>
          <p:cNvPr id="9" name="Picture 6" descr="Resultado de imagen para seguridad log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770" y="4884677"/>
            <a:ext cx="1271032" cy="1694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seguridad log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808" y="5284378"/>
            <a:ext cx="1585692" cy="11591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sultado de imagen para seguridad log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42" y="5107203"/>
            <a:ext cx="1872208" cy="156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5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dirty="0">
                <a:solidFill>
                  <a:sysClr val="windowText" lastClr="000000"/>
                </a:solidFill>
                <a:latin typeface="Arial" pitchFamily="34" charset="0"/>
                <a:cs typeface="Arial" pitchFamily="34" charset="0"/>
              </a:rPr>
              <a:t>Motivaciones para implementar mecanismos de seguridad </a:t>
            </a:r>
            <a:endPar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762679" y="3154500"/>
            <a:ext cx="7581403"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000" lvl="0" algn="just">
              <a:spcAft>
                <a:spcPts val="1200"/>
              </a:spcAft>
            </a:pPr>
            <a:r>
              <a:rPr lang="es-ES" dirty="0">
                <a:latin typeface="Arial" panose="020B0604020202020204" pitchFamily="34" charset="0"/>
                <a:cs typeface="Arial" panose="020B0604020202020204" pitchFamily="34" charset="0"/>
              </a:rPr>
              <a:t>.</a:t>
            </a:r>
          </a:p>
          <a:p>
            <a:pPr marL="1102950" lvl="1" indent="-285750" algn="just">
              <a:spcAft>
                <a:spcPts val="600"/>
              </a:spcAft>
              <a:buFont typeface="Wingdings" panose="05000000000000000000" pitchFamily="2" charset="2"/>
              <a:buChar char="Ø"/>
            </a:pPr>
            <a:endParaRPr lang="es-ES" dirty="0">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648784" y="738821"/>
            <a:ext cx="7811647"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dirty="0">
                <a:latin typeface="Arial" panose="020B0604020202020204" pitchFamily="34" charset="0"/>
                <a:cs typeface="Arial" panose="020B0604020202020204" pitchFamily="34" charset="0"/>
              </a:rPr>
              <a:t>Una brecha de seguridad ocurre cuando un computador o una red se ve comprometido de forma que sus datos son accedidos por individuos no autorizados, el ancho de banda de la red es empleada por individuos no autorizados, se producen daños en los datos, aplicaciones o ficheros del sistema o se causa una denegación de servicio. </a:t>
            </a:r>
          </a:p>
          <a:p>
            <a:pPr algn="just">
              <a:spcBef>
                <a:spcPts val="600"/>
              </a:spcBef>
              <a:spcAft>
                <a:spcPts val="600"/>
              </a:spcAft>
            </a:pPr>
            <a:r>
              <a:rPr lang="es-ES" dirty="0">
                <a:latin typeface="Arial" panose="020B0604020202020204" pitchFamily="34" charset="0"/>
                <a:cs typeface="Arial" panose="020B0604020202020204" pitchFamily="34" charset="0"/>
              </a:rPr>
              <a:t>Los costes que implican las brechas de seguridad a las compañías se cifran en millones de pesos/euros/dólares al año.</a:t>
            </a:r>
          </a:p>
          <a:p>
            <a:pPr marL="285750" lvl="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Mano de obra y material necesario por el personal técnico  </a:t>
            </a:r>
          </a:p>
          <a:p>
            <a:pPr marL="285750" lvl="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Pérdida de productividad </a:t>
            </a:r>
          </a:p>
          <a:p>
            <a:pPr marL="285750" lvl="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Pérdida de negocio por no disponibilidad de los sitios </a:t>
            </a:r>
          </a:p>
          <a:p>
            <a:pPr marL="285750" lvl="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Costos de relaciones públicas</a:t>
            </a:r>
          </a:p>
          <a:p>
            <a:pPr marL="285750" lvl="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Costos legales derivados de la recopilación de evidencias y persecución </a:t>
            </a:r>
          </a:p>
          <a:p>
            <a:pPr marL="285750" lvl="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Costos legales derivados de la pérdida de información </a:t>
            </a:r>
          </a:p>
          <a:p>
            <a:pPr marL="285750" lvl="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Penalizaciones y sanciones por violación de las normativas de seguridad. </a:t>
            </a:r>
          </a:p>
          <a:p>
            <a:pPr marL="285750" lvl="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Incremento de las primas de las aseguradoras. </a:t>
            </a:r>
          </a:p>
        </p:txBody>
      </p:sp>
    </p:spTree>
    <p:extLst>
      <p:ext uri="{BB962C8B-B14F-4D97-AF65-F5344CB8AC3E}">
        <p14:creationId xmlns:p14="http://schemas.microsoft.com/office/powerpoint/2010/main" val="130819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2857500"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Concepto</a:t>
            </a:r>
            <a:endParaRPr sz="2000" b="1">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Autentificacion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500034" y="1571612"/>
            <a:ext cx="792961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404813" algn="l"/>
              </a:tabLst>
            </a:pPr>
            <a:r>
              <a:rPr lang="es-ES" sz="2000" dirty="0">
                <a:latin typeface="Arial" pitchFamily="34" charset="0"/>
                <a:cs typeface="Arial" pitchFamily="34" charset="0"/>
              </a:rPr>
              <a:t>Es el acto de establecimiento o confirmación de algo (o alguien) como auténtico.</a:t>
            </a:r>
          </a:p>
          <a:p>
            <a:pPr lvl="0" algn="just" fontAlgn="base">
              <a:spcBef>
                <a:spcPts val="600"/>
              </a:spcBef>
              <a:spcAft>
                <a:spcPts val="600"/>
              </a:spcAft>
              <a:tabLst>
                <a:tab pos="404813" algn="l"/>
              </a:tabLst>
            </a:pPr>
            <a:r>
              <a:rPr lang="es-ES" sz="2000" dirty="0">
                <a:latin typeface="Arial" pitchFamily="34" charset="0"/>
                <a:cs typeface="Arial" pitchFamily="34" charset="0"/>
              </a:rPr>
              <a:t>La autenticación de un objeto puede significar (pensar) la confirmación de su procedencia.</a:t>
            </a:r>
          </a:p>
          <a:p>
            <a:pPr lvl="0" algn="just" fontAlgn="base">
              <a:spcBef>
                <a:spcPts val="600"/>
              </a:spcBef>
              <a:spcAft>
                <a:spcPts val="600"/>
              </a:spcAft>
              <a:tabLst>
                <a:tab pos="404813" algn="l"/>
              </a:tabLst>
            </a:pPr>
            <a:r>
              <a:rPr lang="es-ES" sz="2000" dirty="0">
                <a:latin typeface="Arial" pitchFamily="34" charset="0"/>
                <a:cs typeface="Arial" pitchFamily="34" charset="0"/>
              </a:rPr>
              <a:t>Mientras que la autenticación de una persona a menudo consiste en verificar su identidad</a:t>
            </a:r>
            <a:r>
              <a:rPr lang="es-ES_tradnl" sz="2000" dirty="0">
                <a:latin typeface="Arial" pitchFamily="34" charset="0"/>
                <a:cs typeface="Arial" pitchFamily="34" charset="0"/>
              </a:rPr>
              <a:t>.</a:t>
            </a:r>
            <a:endParaRPr lang="es-ES" sz="2000" dirty="0">
              <a:latin typeface="Arial" pitchFamily="34" charset="0"/>
              <a:cs typeface="Arial" pitchFamily="34" charset="0"/>
            </a:endParaRPr>
          </a:p>
        </p:txBody>
      </p:sp>
      <p:sp>
        <p:nvSpPr>
          <p:cNvPr id="11" name="Rectangle 1"/>
          <p:cNvSpPr>
            <a:spLocks noChangeArrowheads="1"/>
          </p:cNvSpPr>
          <p:nvPr/>
        </p:nvSpPr>
        <p:spPr bwMode="auto">
          <a:xfrm>
            <a:off x="500034" y="4071942"/>
            <a:ext cx="785818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404813" algn="l"/>
              </a:tabLst>
            </a:pPr>
            <a:r>
              <a:rPr lang="es-ES" sz="2000" b="1" dirty="0">
                <a:latin typeface="Arial" pitchFamily="34" charset="0"/>
                <a:cs typeface="Arial" pitchFamily="34" charset="0"/>
              </a:rPr>
              <a:t>Autentificación o Autenticación en Sistemas </a:t>
            </a:r>
          </a:p>
          <a:p>
            <a:pPr lvl="0" algn="just" fontAlgn="base">
              <a:spcBef>
                <a:spcPts val="600"/>
              </a:spcBef>
              <a:spcAft>
                <a:spcPts val="600"/>
              </a:spcAft>
              <a:tabLst>
                <a:tab pos="404813" algn="l"/>
              </a:tabLst>
            </a:pPr>
            <a:r>
              <a:rPr lang="es-ES" sz="2000" dirty="0">
                <a:latin typeface="Arial" pitchFamily="34" charset="0"/>
                <a:cs typeface="Arial" pitchFamily="34" charset="0"/>
              </a:rPr>
              <a:t>Verificación de la identidad de una persona, usuario, mensaje o proceso, para acceder a determinados recursos, o poder realizar determinadas tareas.</a:t>
            </a:r>
          </a:p>
        </p:txBody>
      </p:sp>
    </p:spTree>
    <p:extLst>
      <p:ext uri="{BB962C8B-B14F-4D97-AF65-F5344CB8AC3E}">
        <p14:creationId xmlns:p14="http://schemas.microsoft.com/office/powerpoint/2010/main" val="385073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2857500"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Pasos</a:t>
            </a:r>
            <a:endParaRPr sz="2000" b="1">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Autentificación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714348" y="1428736"/>
            <a:ext cx="7929618"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dirty="0">
                <a:latin typeface="Arial" pitchFamily="34" charset="0"/>
                <a:cs typeface="Arial" pitchFamily="34" charset="0"/>
              </a:rPr>
              <a:t>Podemos considerar tres pasos fundamentales  </a:t>
            </a:r>
          </a:p>
          <a:p>
            <a:pPr lvl="0" algn="just">
              <a:spcBef>
                <a:spcPts val="600"/>
              </a:spcBef>
              <a:spcAft>
                <a:spcPts val="600"/>
              </a:spcAft>
            </a:pPr>
            <a:r>
              <a:rPr lang="es-ES" b="1" dirty="0">
                <a:latin typeface="Arial" pitchFamily="34" charset="0"/>
                <a:cs typeface="Arial" pitchFamily="34" charset="0"/>
              </a:rPr>
              <a:t>Autenticación: </a:t>
            </a:r>
            <a:r>
              <a:rPr lang="es-ES" dirty="0">
                <a:latin typeface="Arial" pitchFamily="34" charset="0"/>
                <a:cs typeface="Arial" pitchFamily="34" charset="0"/>
              </a:rPr>
              <a:t>es el proceso de intento de verificar la identidad digital del remitente de una comunicación como una petición para conectarse. El remitente siendo autenticado puede ser una persona que usa un ordenador, un ordenador por sí mismo o un programa del ordenador. </a:t>
            </a:r>
          </a:p>
          <a:p>
            <a:pPr lvl="0" algn="just">
              <a:spcBef>
                <a:spcPts val="600"/>
              </a:spcBef>
              <a:spcAft>
                <a:spcPts val="600"/>
              </a:spcAft>
            </a:pPr>
            <a:r>
              <a:rPr lang="es-ES" dirty="0">
                <a:latin typeface="Arial" pitchFamily="34" charset="0"/>
                <a:cs typeface="Arial" pitchFamily="34" charset="0"/>
              </a:rPr>
              <a:t>En un web de confianza, "autenticación" es un modo de asegurar que los usuarios son quien ellos dicen que ellos son - que el usuario que intenta realizar funciones en un sistema es de hecho el usuario que tiene la autorización para hacer así.</a:t>
            </a:r>
          </a:p>
          <a:p>
            <a:pPr lvl="0" algn="just">
              <a:spcBef>
                <a:spcPts val="600"/>
              </a:spcBef>
              <a:spcAft>
                <a:spcPts val="600"/>
              </a:spcAft>
            </a:pPr>
            <a:r>
              <a:rPr lang="es-ES" b="1" dirty="0">
                <a:latin typeface="Arial" pitchFamily="34" charset="0"/>
                <a:cs typeface="Arial" pitchFamily="34" charset="0"/>
              </a:rPr>
              <a:t>Autorización: </a:t>
            </a:r>
            <a:r>
              <a:rPr lang="es-ES" dirty="0">
                <a:latin typeface="Arial" pitchFamily="34" charset="0"/>
                <a:cs typeface="Arial" pitchFamily="34" charset="0"/>
              </a:rPr>
              <a:t>Proceso por el cual la red de datos o determinado proceso, autoriza al usuario identificado a acceder a determinados recursos de la misma.</a:t>
            </a:r>
          </a:p>
          <a:p>
            <a:pPr lvl="0" algn="just">
              <a:spcBef>
                <a:spcPts val="600"/>
              </a:spcBef>
              <a:spcAft>
                <a:spcPts val="600"/>
              </a:spcAft>
            </a:pPr>
            <a:r>
              <a:rPr lang="es-ES" b="1" dirty="0">
                <a:latin typeface="Arial" pitchFamily="34" charset="0"/>
                <a:cs typeface="Arial" pitchFamily="34" charset="0"/>
              </a:rPr>
              <a:t>Auditoria:</a:t>
            </a:r>
            <a:r>
              <a:rPr lang="es-ES" dirty="0">
                <a:latin typeface="Arial" pitchFamily="34" charset="0"/>
                <a:cs typeface="Arial" pitchFamily="34" charset="0"/>
              </a:rPr>
              <a:t> Mediante la cual la red o sistemas asociados registran todos y cada uno de los accesos a los recursos que realiza el usuario autorizados o no.</a:t>
            </a:r>
          </a:p>
        </p:txBody>
      </p:sp>
    </p:spTree>
    <p:extLst>
      <p:ext uri="{BB962C8B-B14F-4D97-AF65-F5344CB8AC3E}">
        <p14:creationId xmlns:p14="http://schemas.microsoft.com/office/powerpoint/2010/main" val="324368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2857500" cy="500062"/>
          </a:xfrm>
        </p:spPr>
        <p:txBody>
          <a:bodyPr>
            <a:normAutofit/>
          </a:bodyPr>
          <a:lstStyle/>
          <a:p>
            <a:pPr algn="just">
              <a:spcBef>
                <a:spcPts val="600"/>
              </a:spcBef>
              <a:spcAft>
                <a:spcPts val="600"/>
              </a:spcAft>
            </a:pPr>
            <a:r>
              <a:rPr lang="es-ES_tradnl" sz="2000" b="1" dirty="0">
                <a:latin typeface="Arial" pitchFamily="34" charset="0"/>
                <a:cs typeface="Arial" pitchFamily="34" charset="0"/>
              </a:rPr>
              <a:t>Métodos Típicos</a:t>
            </a:r>
          </a:p>
          <a:p>
            <a:pPr algn="just">
              <a:spcBef>
                <a:spcPts val="600"/>
              </a:spcBef>
              <a:spcAft>
                <a:spcPts val="600"/>
              </a:spcAft>
            </a:pPr>
            <a:endParaRPr sz="2000" b="1">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Autentificacion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714348" y="1428737"/>
            <a:ext cx="792961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pPr>
            <a:r>
              <a:rPr lang="es-ES" b="1" dirty="0">
                <a:latin typeface="Arial" pitchFamily="34" charset="0"/>
                <a:cs typeface="Arial" pitchFamily="34" charset="0"/>
              </a:rPr>
              <a:t>Algo conocido</a:t>
            </a:r>
            <a:r>
              <a:rPr lang="es-ES" dirty="0">
                <a:latin typeface="Arial" pitchFamily="34" charset="0"/>
                <a:cs typeface="Arial" pitchFamily="34" charset="0"/>
              </a:rPr>
              <a:t>:  </a:t>
            </a:r>
            <a:r>
              <a:rPr lang="es-ES" dirty="0" err="1">
                <a:latin typeface="Arial" pitchFamily="34" charset="0"/>
                <a:cs typeface="Arial" pitchFamily="34" charset="0"/>
              </a:rPr>
              <a:t>Password</a:t>
            </a:r>
            <a:r>
              <a:rPr lang="es-ES" dirty="0">
                <a:latin typeface="Arial" pitchFamily="34" charset="0"/>
                <a:cs typeface="Arial" pitchFamily="34" charset="0"/>
              </a:rPr>
              <a:t> – </a:t>
            </a:r>
            <a:r>
              <a:rPr lang="es-ES" dirty="0" err="1">
                <a:latin typeface="Arial" pitchFamily="34" charset="0"/>
                <a:cs typeface="Arial" pitchFamily="34" charset="0"/>
              </a:rPr>
              <a:t>Passfhrase</a:t>
            </a:r>
            <a:r>
              <a:rPr lang="es-ES" dirty="0">
                <a:latin typeface="Arial" pitchFamily="34" charset="0"/>
                <a:cs typeface="Arial" pitchFamily="34" charset="0"/>
              </a:rPr>
              <a:t> (palabra clave  - frase clave)</a:t>
            </a:r>
          </a:p>
          <a:p>
            <a:pPr lvl="0" algn="just">
              <a:spcBef>
                <a:spcPts val="600"/>
              </a:spcBef>
              <a:spcAft>
                <a:spcPts val="600"/>
              </a:spcAft>
            </a:pPr>
            <a:endParaRPr lang="es-ES" dirty="0">
              <a:latin typeface="Arial" pitchFamily="34" charset="0"/>
              <a:cs typeface="Arial" pitchFamily="34" charset="0"/>
            </a:endParaRPr>
          </a:p>
          <a:p>
            <a:pPr lvl="0" algn="just">
              <a:spcBef>
                <a:spcPts val="600"/>
              </a:spcBef>
              <a:spcAft>
                <a:spcPts val="600"/>
              </a:spcAft>
            </a:pPr>
            <a:r>
              <a:rPr lang="es-ES" b="1" dirty="0">
                <a:latin typeface="Arial" pitchFamily="34" charset="0"/>
                <a:cs typeface="Arial" pitchFamily="34" charset="0"/>
              </a:rPr>
              <a:t>Algo poseído</a:t>
            </a:r>
            <a:r>
              <a:rPr lang="es-ES" dirty="0">
                <a:latin typeface="Arial" pitchFamily="34" charset="0"/>
                <a:cs typeface="Arial" pitchFamily="34" charset="0"/>
              </a:rPr>
              <a:t>: </a:t>
            </a:r>
            <a:r>
              <a:rPr lang="es-ES" dirty="0" err="1">
                <a:latin typeface="Arial" pitchFamily="34" charset="0"/>
                <a:cs typeface="Arial" pitchFamily="34" charset="0"/>
              </a:rPr>
              <a:t>Smartcard</a:t>
            </a:r>
            <a:r>
              <a:rPr lang="es-ES" dirty="0">
                <a:latin typeface="Arial" pitchFamily="34" charset="0"/>
                <a:cs typeface="Arial" pitchFamily="34" charset="0"/>
              </a:rPr>
              <a:t> (Tarjeta Inteligente) – </a:t>
            </a:r>
            <a:r>
              <a:rPr lang="es-ES" dirty="0" err="1">
                <a:latin typeface="Arial" pitchFamily="34" charset="0"/>
                <a:cs typeface="Arial" pitchFamily="34" charset="0"/>
              </a:rPr>
              <a:t>Dongle</a:t>
            </a:r>
            <a:r>
              <a:rPr lang="es-ES" dirty="0">
                <a:latin typeface="Arial" pitchFamily="34" charset="0"/>
                <a:cs typeface="Arial" pitchFamily="34" charset="0"/>
              </a:rPr>
              <a:t> (llave tipo </a:t>
            </a:r>
            <a:r>
              <a:rPr lang="es-ES" dirty="0" err="1">
                <a:latin typeface="Arial" pitchFamily="34" charset="0"/>
                <a:cs typeface="Arial" pitchFamily="34" charset="0"/>
              </a:rPr>
              <a:t>Usb</a:t>
            </a:r>
            <a:r>
              <a:rPr lang="es-ES" dirty="0">
                <a:latin typeface="Arial" pitchFamily="34" charset="0"/>
                <a:cs typeface="Arial" pitchFamily="34" charset="0"/>
              </a:rPr>
              <a:t>)</a:t>
            </a:r>
          </a:p>
        </p:txBody>
      </p:sp>
      <p:sp>
        <p:nvSpPr>
          <p:cNvPr id="9" name="Subtitle 1"/>
          <p:cNvSpPr txBox="1">
            <a:spLocks/>
          </p:cNvSpPr>
          <p:nvPr/>
        </p:nvSpPr>
        <p:spPr>
          <a:xfrm>
            <a:off x="71406" y="3286128"/>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r>
              <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Otros Métodos </a:t>
            </a:r>
          </a:p>
        </p:txBody>
      </p:sp>
      <p:sp>
        <p:nvSpPr>
          <p:cNvPr id="11" name="10 Rectángulo"/>
          <p:cNvSpPr/>
          <p:nvPr/>
        </p:nvSpPr>
        <p:spPr>
          <a:xfrm>
            <a:off x="785786" y="4000504"/>
            <a:ext cx="7429552" cy="1354217"/>
          </a:xfrm>
          <a:prstGeom prst="rect">
            <a:avLst/>
          </a:prstGeom>
        </p:spPr>
        <p:txBody>
          <a:bodyPr wrap="square">
            <a:spAutoFit/>
          </a:bodyPr>
          <a:lstStyle/>
          <a:p>
            <a:pPr algn="just">
              <a:spcBef>
                <a:spcPts val="600"/>
              </a:spcBef>
              <a:spcAft>
                <a:spcPts val="600"/>
              </a:spcAft>
            </a:pPr>
            <a:r>
              <a:rPr lang="es-ES" b="1" dirty="0">
                <a:latin typeface="Arial" pitchFamily="34" charset="0"/>
                <a:cs typeface="Arial" pitchFamily="34" charset="0"/>
              </a:rPr>
              <a:t>Características físicas:</a:t>
            </a:r>
            <a:r>
              <a:rPr lang="es-ES" dirty="0">
                <a:latin typeface="Arial" pitchFamily="34" charset="0"/>
                <a:cs typeface="Arial" pitchFamily="34" charset="0"/>
              </a:rPr>
              <a:t> Huellas digitales, rasgos faciales, geometría de la mano, distribución de los capilares en la retina, ...</a:t>
            </a:r>
          </a:p>
          <a:p>
            <a:pPr algn="just">
              <a:spcBef>
                <a:spcPts val="600"/>
              </a:spcBef>
              <a:spcAft>
                <a:spcPts val="600"/>
              </a:spcAft>
            </a:pPr>
            <a:r>
              <a:rPr lang="es-ES" b="1" dirty="0">
                <a:latin typeface="Arial" pitchFamily="34" charset="0"/>
                <a:cs typeface="Arial" pitchFamily="34" charset="0"/>
              </a:rPr>
              <a:t>Características de comportamiento:</a:t>
            </a:r>
            <a:r>
              <a:rPr lang="es-ES" dirty="0">
                <a:latin typeface="Arial" pitchFamily="34" charset="0"/>
                <a:cs typeface="Arial" pitchFamily="34" charset="0"/>
              </a:rPr>
              <a:t> Análisis de la voz, ritmo de pulsaciones en el teclado, firma con un lápiz electrónico, …</a:t>
            </a:r>
          </a:p>
        </p:txBody>
      </p:sp>
    </p:spTree>
    <p:extLst>
      <p:ext uri="{BB962C8B-B14F-4D97-AF65-F5344CB8AC3E}">
        <p14:creationId xmlns:p14="http://schemas.microsoft.com/office/powerpoint/2010/main" val="195488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928688"/>
            <a:ext cx="5286380" cy="500062"/>
          </a:xfrm>
        </p:spPr>
        <p:txBody>
          <a:bodyPr>
            <a:normAutofit/>
          </a:bodyPr>
          <a:lstStyle/>
          <a:p>
            <a:pPr algn="just">
              <a:spcBef>
                <a:spcPts val="600"/>
              </a:spcBef>
              <a:spcAft>
                <a:spcPts val="600"/>
              </a:spcAft>
            </a:pPr>
            <a:r>
              <a:rPr lang="es-ES_tradnl" sz="2000" b="1" dirty="0" err="1">
                <a:latin typeface="Arial" pitchFamily="34" charset="0"/>
                <a:cs typeface="Arial" pitchFamily="34" charset="0"/>
              </a:rPr>
              <a:t>Caracteristicas</a:t>
            </a:r>
            <a:r>
              <a:rPr lang="es-ES_tradnl" sz="2000" b="1" dirty="0">
                <a:latin typeface="Arial" pitchFamily="34" charset="0"/>
                <a:cs typeface="Arial" pitchFamily="34" charset="0"/>
              </a:rPr>
              <a:t> de los Métodos </a:t>
            </a:r>
          </a:p>
          <a:p>
            <a:pPr algn="just">
              <a:spcBef>
                <a:spcPts val="600"/>
              </a:spcBef>
              <a:spcAft>
                <a:spcPts val="600"/>
              </a:spcAft>
            </a:pPr>
            <a:endParaRPr sz="2000" b="1">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Autentificacion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3" name="Rectangle 1"/>
          <p:cNvSpPr>
            <a:spLocks noChangeArrowheads="1"/>
          </p:cNvSpPr>
          <p:nvPr/>
        </p:nvSpPr>
        <p:spPr bwMode="auto">
          <a:xfrm>
            <a:off x="714348" y="1428737"/>
            <a:ext cx="792961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Bef>
                <a:spcPts val="600"/>
              </a:spcBef>
              <a:spcAft>
                <a:spcPts val="600"/>
              </a:spcAft>
              <a:buBlip>
                <a:blip r:embed="rId3"/>
              </a:buBlip>
            </a:pPr>
            <a:r>
              <a:rPr lang="es-ES" dirty="0">
                <a:latin typeface="Arial" pitchFamily="34" charset="0"/>
                <a:cs typeface="Arial" pitchFamily="34" charset="0"/>
              </a:rPr>
              <a:t>Altamente Fiable.</a:t>
            </a:r>
          </a:p>
          <a:p>
            <a:pPr lvl="1" algn="just">
              <a:spcBef>
                <a:spcPts val="600"/>
              </a:spcBef>
              <a:spcAft>
                <a:spcPts val="600"/>
              </a:spcAft>
              <a:buBlip>
                <a:blip r:embed="rId3"/>
              </a:buBlip>
            </a:pPr>
            <a:r>
              <a:rPr lang="es-ES" dirty="0">
                <a:latin typeface="Arial" pitchFamily="34" charset="0"/>
                <a:cs typeface="Arial" pitchFamily="34" charset="0"/>
              </a:rPr>
              <a:t>Económicamente Factible.</a:t>
            </a:r>
          </a:p>
          <a:p>
            <a:pPr lvl="1" algn="just">
              <a:spcBef>
                <a:spcPts val="600"/>
              </a:spcBef>
              <a:spcAft>
                <a:spcPts val="600"/>
              </a:spcAft>
              <a:buBlip>
                <a:blip r:embed="rId3"/>
              </a:buBlip>
            </a:pPr>
            <a:r>
              <a:rPr lang="es-ES" dirty="0">
                <a:latin typeface="Arial" pitchFamily="34" charset="0"/>
                <a:cs typeface="Arial" pitchFamily="34" charset="0"/>
              </a:rPr>
              <a:t>Soportar con éxito ciertos ataques.</a:t>
            </a:r>
          </a:p>
          <a:p>
            <a:pPr lvl="1" algn="just">
              <a:spcBef>
                <a:spcPts val="600"/>
              </a:spcBef>
              <a:spcAft>
                <a:spcPts val="600"/>
              </a:spcAft>
              <a:buBlip>
                <a:blip r:embed="rId3"/>
              </a:buBlip>
            </a:pPr>
            <a:r>
              <a:rPr lang="es-ES" dirty="0">
                <a:latin typeface="Arial" pitchFamily="34" charset="0"/>
                <a:cs typeface="Arial" pitchFamily="34" charset="0"/>
              </a:rPr>
              <a:t>Aceptado por los usuarios</a:t>
            </a:r>
          </a:p>
        </p:txBody>
      </p:sp>
      <p:sp>
        <p:nvSpPr>
          <p:cNvPr id="9" name="Subtitle 1"/>
          <p:cNvSpPr txBox="1">
            <a:spLocks/>
          </p:cNvSpPr>
          <p:nvPr/>
        </p:nvSpPr>
        <p:spPr>
          <a:xfrm>
            <a:off x="71406" y="3286128"/>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r>
              <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Ejemplos</a:t>
            </a:r>
          </a:p>
        </p:txBody>
      </p:sp>
      <p:sp>
        <p:nvSpPr>
          <p:cNvPr id="11" name="10 Rectángulo"/>
          <p:cNvSpPr/>
          <p:nvPr/>
        </p:nvSpPr>
        <p:spPr>
          <a:xfrm>
            <a:off x="785786" y="4000504"/>
            <a:ext cx="7429552" cy="923330"/>
          </a:xfrm>
          <a:prstGeom prst="rect">
            <a:avLst/>
          </a:prstGeom>
        </p:spPr>
        <p:txBody>
          <a:bodyPr wrap="square">
            <a:spAutoFit/>
          </a:bodyPr>
          <a:lstStyle/>
          <a:p>
            <a:pPr algn="just">
              <a:spcBef>
                <a:spcPts val="600"/>
              </a:spcBef>
              <a:spcAft>
                <a:spcPts val="600"/>
              </a:spcAft>
            </a:pPr>
            <a:r>
              <a:rPr lang="es-ES" dirty="0">
                <a:latin typeface="Arial" pitchFamily="34" charset="0"/>
                <a:cs typeface="Arial" pitchFamily="34" charset="0"/>
              </a:rPr>
              <a:t>Sistema “OSIRIS” usado por la AFIP, para la recepción de declaraciones juradas y pago de obligaciones tributarias y previsionales.</a:t>
            </a:r>
          </a:p>
        </p:txBody>
      </p:sp>
    </p:spTree>
    <p:extLst>
      <p:ext uri="{BB962C8B-B14F-4D97-AF65-F5344CB8AC3E}">
        <p14:creationId xmlns:p14="http://schemas.microsoft.com/office/powerpoint/2010/main" val="34542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12 Rectángulo redondeado"/>
          <p:cNvSpPr/>
          <p:nvPr/>
        </p:nvSpPr>
        <p:spPr>
          <a:xfrm>
            <a:off x="3357554" y="714356"/>
            <a:ext cx="3643338" cy="5857916"/>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42952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Autentificacion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ubtitle 1"/>
          <p:cNvSpPr txBox="1">
            <a:spLocks/>
          </p:cNvSpPr>
          <p:nvPr/>
        </p:nvSpPr>
        <p:spPr>
          <a:xfrm>
            <a:off x="285720" y="928670"/>
            <a:ext cx="2857500" cy="50006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r>
              <a:rPr kumimoji="0" lang="es-ES_trad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Ejemplos</a:t>
            </a:r>
          </a:p>
        </p:txBody>
      </p:sp>
      <p:pic>
        <p:nvPicPr>
          <p:cNvPr id="2050" name="Picture 2" descr="http://1.bp.blogspot.com/_eVIgoXtt7TM/TGDkMWuRvnI/AAAAAAAAACQ/DfaJbjO41WM/s1600/Imagen7.png"/>
          <p:cNvPicPr>
            <a:picLocks noChangeAspect="1" noChangeArrowheads="1"/>
          </p:cNvPicPr>
          <p:nvPr/>
        </p:nvPicPr>
        <p:blipFill>
          <a:blip r:embed="rId3"/>
          <a:srcRect/>
          <a:stretch>
            <a:fillRect/>
          </a:stretch>
        </p:blipFill>
        <p:spPr bwMode="auto">
          <a:xfrm>
            <a:off x="785786" y="1142984"/>
            <a:ext cx="7358113" cy="5215941"/>
          </a:xfrm>
          <a:prstGeom prst="rect">
            <a:avLst/>
          </a:prstGeom>
          <a:noFill/>
        </p:spPr>
      </p:pic>
    </p:spTree>
    <p:extLst>
      <p:ext uri="{BB962C8B-B14F-4D97-AF65-F5344CB8AC3E}">
        <p14:creationId xmlns:p14="http://schemas.microsoft.com/office/powerpoint/2010/main" val="247958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2.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Oriel</Template>
  <TotalTime>6108</TotalTime>
  <Words>1597</Words>
  <Application>Microsoft Office PowerPoint</Application>
  <PresentationFormat>Presentación en pantalla (4:3)</PresentationFormat>
  <Paragraphs>204</Paragraphs>
  <Slides>24</Slides>
  <Notes>22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24</vt:i4>
      </vt:variant>
    </vt:vector>
  </HeadingPairs>
  <TitlesOfParts>
    <vt:vector size="35" baseType="lpstr">
      <vt:lpstr>Arial</vt:lpstr>
      <vt:lpstr>Calibri</vt:lpstr>
      <vt:lpstr>Century Gothic</vt:lpstr>
      <vt:lpstr>Century Schoolbook</vt:lpstr>
      <vt:lpstr>Tahoma</vt:lpstr>
      <vt:lpstr>Times New Roman</vt:lpstr>
      <vt:lpstr>Wingdings</vt:lpstr>
      <vt:lpstr>Wingdings 2</vt:lpstr>
      <vt:lpstr>Wingdings 3</vt:lpstr>
      <vt:lpstr>Mirador</vt:lpstr>
      <vt:lpstr>Espiral</vt:lpstr>
      <vt:lpstr>  Seguridad y Auditoria Informática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Usuario</cp:lastModifiedBy>
  <cp:revision>480</cp:revision>
  <dcterms:created xsi:type="dcterms:W3CDTF">2011-08-28T12:11:05Z</dcterms:created>
  <dcterms:modified xsi:type="dcterms:W3CDTF">2023-09-27T22:50:25Z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