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95"/>
  </p:notesMasterIdLst>
  <p:sldIdLst>
    <p:sldId id="256" r:id="rId2"/>
    <p:sldId id="257" r:id="rId3"/>
    <p:sldId id="259" r:id="rId4"/>
    <p:sldId id="260" r:id="rId5"/>
    <p:sldId id="261" r:id="rId6"/>
    <p:sldId id="258" r:id="rId7"/>
    <p:sldId id="262" r:id="rId8"/>
    <p:sldId id="264" r:id="rId9"/>
    <p:sldId id="265" r:id="rId10"/>
    <p:sldId id="268" r:id="rId11"/>
    <p:sldId id="485" r:id="rId12"/>
    <p:sldId id="486" r:id="rId13"/>
    <p:sldId id="272" r:id="rId14"/>
    <p:sldId id="276" r:id="rId15"/>
    <p:sldId id="279" r:id="rId16"/>
    <p:sldId id="280" r:id="rId17"/>
    <p:sldId id="281" r:id="rId18"/>
    <p:sldId id="283" r:id="rId19"/>
    <p:sldId id="284" r:id="rId20"/>
    <p:sldId id="285" r:id="rId21"/>
    <p:sldId id="269" r:id="rId22"/>
    <p:sldId id="487" r:id="rId23"/>
    <p:sldId id="336" r:id="rId24"/>
    <p:sldId id="287" r:id="rId25"/>
    <p:sldId id="488" r:id="rId26"/>
    <p:sldId id="492" r:id="rId27"/>
    <p:sldId id="489" r:id="rId28"/>
    <p:sldId id="286" r:id="rId29"/>
    <p:sldId id="289" r:id="rId30"/>
    <p:sldId id="290" r:id="rId31"/>
    <p:sldId id="291" r:id="rId32"/>
    <p:sldId id="292" r:id="rId33"/>
    <p:sldId id="293" r:id="rId34"/>
    <p:sldId id="294" r:id="rId35"/>
    <p:sldId id="295" r:id="rId36"/>
    <p:sldId id="296" r:id="rId37"/>
    <p:sldId id="297" r:id="rId38"/>
    <p:sldId id="298" r:id="rId39"/>
    <p:sldId id="299" r:id="rId40"/>
    <p:sldId id="338" r:id="rId41"/>
    <p:sldId id="339" r:id="rId42"/>
    <p:sldId id="340" r:id="rId43"/>
    <p:sldId id="304" r:id="rId44"/>
    <p:sldId id="305" r:id="rId45"/>
    <p:sldId id="306" r:id="rId46"/>
    <p:sldId id="307" r:id="rId47"/>
    <p:sldId id="343" r:id="rId48"/>
    <p:sldId id="308" r:id="rId49"/>
    <p:sldId id="341" r:id="rId50"/>
    <p:sldId id="309" r:id="rId51"/>
    <p:sldId id="310" r:id="rId52"/>
    <p:sldId id="311" r:id="rId53"/>
    <p:sldId id="494" r:id="rId54"/>
    <p:sldId id="313" r:id="rId55"/>
    <p:sldId id="314" r:id="rId56"/>
    <p:sldId id="315" r:id="rId57"/>
    <p:sldId id="318" r:id="rId58"/>
    <p:sldId id="317" r:id="rId59"/>
    <p:sldId id="319" r:id="rId60"/>
    <p:sldId id="320" r:id="rId61"/>
    <p:sldId id="321" r:id="rId62"/>
    <p:sldId id="474" r:id="rId63"/>
    <p:sldId id="322" r:id="rId64"/>
    <p:sldId id="449" r:id="rId65"/>
    <p:sldId id="450" r:id="rId66"/>
    <p:sldId id="452" r:id="rId67"/>
    <p:sldId id="454" r:id="rId68"/>
    <p:sldId id="456" r:id="rId69"/>
    <p:sldId id="458" r:id="rId70"/>
    <p:sldId id="459" r:id="rId71"/>
    <p:sldId id="460" r:id="rId72"/>
    <p:sldId id="461" r:id="rId73"/>
    <p:sldId id="434" r:id="rId74"/>
    <p:sldId id="462" r:id="rId75"/>
    <p:sldId id="463" r:id="rId76"/>
    <p:sldId id="464" r:id="rId77"/>
    <p:sldId id="465" r:id="rId78"/>
    <p:sldId id="473" r:id="rId79"/>
    <p:sldId id="467" r:id="rId80"/>
    <p:sldId id="468" r:id="rId81"/>
    <p:sldId id="469" r:id="rId82"/>
    <p:sldId id="470" r:id="rId83"/>
    <p:sldId id="471" r:id="rId84"/>
    <p:sldId id="475" r:id="rId85"/>
    <p:sldId id="477" r:id="rId86"/>
    <p:sldId id="476" r:id="rId87"/>
    <p:sldId id="479" r:id="rId88"/>
    <p:sldId id="480" r:id="rId89"/>
    <p:sldId id="478" r:id="rId90"/>
    <p:sldId id="483" r:id="rId91"/>
    <p:sldId id="481" r:id="rId92"/>
    <p:sldId id="482" r:id="rId93"/>
    <p:sldId id="484"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62" y="22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1D89B9-C7FA-4D74-A851-DF4CA7C896F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CL"/>
        </a:p>
      </dgm:t>
    </dgm:pt>
    <dgm:pt modelId="{F0F988BB-4835-49C4-ABE2-F847410C2802}">
      <dgm:prSet phldrT="[Texto]"/>
      <dgm:spPr>
        <a:solidFill>
          <a:schemeClr val="accent2"/>
        </a:solidFill>
      </dgm:spPr>
      <dgm:t>
        <a:bodyPr/>
        <a:lstStyle/>
        <a:p>
          <a:r>
            <a:rPr lang="es-CL" dirty="0"/>
            <a:t>Producción y crecimiento económico</a:t>
          </a:r>
        </a:p>
      </dgm:t>
    </dgm:pt>
    <dgm:pt modelId="{22F8F20B-F2D4-4D7F-88B9-25EC93619FB6}" type="parTrans" cxnId="{D37C2A3B-832B-4B22-9C44-4E919F041CAD}">
      <dgm:prSet/>
      <dgm:spPr/>
      <dgm:t>
        <a:bodyPr/>
        <a:lstStyle/>
        <a:p>
          <a:endParaRPr lang="es-CL"/>
        </a:p>
      </dgm:t>
    </dgm:pt>
    <dgm:pt modelId="{F5F46901-F406-4AA5-8523-5E97AE24CB84}" type="sibTrans" cxnId="{D37C2A3B-832B-4B22-9C44-4E919F041CAD}">
      <dgm:prSet/>
      <dgm:spPr/>
      <dgm:t>
        <a:bodyPr/>
        <a:lstStyle/>
        <a:p>
          <a:endParaRPr lang="es-CL"/>
        </a:p>
      </dgm:t>
    </dgm:pt>
    <dgm:pt modelId="{8EC716CB-EB38-47E0-BD80-DE516615093C}">
      <dgm:prSet phldrT="[Texto]"/>
      <dgm:spPr>
        <a:solidFill>
          <a:schemeClr val="accent2"/>
        </a:solidFill>
      </dgm:spPr>
      <dgm:t>
        <a:bodyPr/>
        <a:lstStyle/>
        <a:p>
          <a:r>
            <a:rPr lang="es-CL" dirty="0"/>
            <a:t>Inflación y desempleo</a:t>
          </a:r>
        </a:p>
      </dgm:t>
    </dgm:pt>
    <dgm:pt modelId="{0B186E18-3276-4BB3-850F-3F88455CCD03}" type="parTrans" cxnId="{C403C169-8010-44DF-857F-160AEEDFC35D}">
      <dgm:prSet/>
      <dgm:spPr/>
      <dgm:t>
        <a:bodyPr/>
        <a:lstStyle/>
        <a:p>
          <a:endParaRPr lang="es-CL"/>
        </a:p>
      </dgm:t>
    </dgm:pt>
    <dgm:pt modelId="{07243FB0-A0AD-4491-A694-59817C419D7C}" type="sibTrans" cxnId="{C403C169-8010-44DF-857F-160AEEDFC35D}">
      <dgm:prSet/>
      <dgm:spPr/>
      <dgm:t>
        <a:bodyPr/>
        <a:lstStyle/>
        <a:p>
          <a:endParaRPr lang="es-CL"/>
        </a:p>
      </dgm:t>
    </dgm:pt>
    <dgm:pt modelId="{0A3E19B4-5E08-4FE9-8189-8662D69F93B1}">
      <dgm:prSet phldrT="[Texto]"/>
      <dgm:spPr>
        <a:solidFill>
          <a:schemeClr val="accent2"/>
        </a:solidFill>
      </dgm:spPr>
      <dgm:t>
        <a:bodyPr/>
        <a:lstStyle/>
        <a:p>
          <a:r>
            <a:rPr lang="es-CL" dirty="0"/>
            <a:t>Balanza de pagos</a:t>
          </a:r>
        </a:p>
      </dgm:t>
    </dgm:pt>
    <dgm:pt modelId="{27EBBC73-276E-4539-98D3-9EB26BAAD251}" type="parTrans" cxnId="{98D6E430-829C-4D84-A5A7-48EF139E6994}">
      <dgm:prSet/>
      <dgm:spPr/>
      <dgm:t>
        <a:bodyPr/>
        <a:lstStyle/>
        <a:p>
          <a:endParaRPr lang="es-CL"/>
        </a:p>
      </dgm:t>
    </dgm:pt>
    <dgm:pt modelId="{773DC10B-F8A8-4CF3-8869-240DF976E637}" type="sibTrans" cxnId="{98D6E430-829C-4D84-A5A7-48EF139E6994}">
      <dgm:prSet/>
      <dgm:spPr/>
      <dgm:t>
        <a:bodyPr/>
        <a:lstStyle/>
        <a:p>
          <a:endParaRPr lang="es-CL"/>
        </a:p>
      </dgm:t>
    </dgm:pt>
    <dgm:pt modelId="{4DC09D06-EF7A-4E5A-A66C-84563F7100FF}">
      <dgm:prSet phldrT="[Texto]"/>
      <dgm:spPr>
        <a:solidFill>
          <a:schemeClr val="accent2"/>
        </a:solidFill>
      </dgm:spPr>
      <dgm:t>
        <a:bodyPr/>
        <a:lstStyle/>
        <a:p>
          <a:r>
            <a:rPr lang="es-CL" dirty="0"/>
            <a:t>Tipo de cambio</a:t>
          </a:r>
        </a:p>
      </dgm:t>
    </dgm:pt>
    <dgm:pt modelId="{6C7B61E8-B666-493D-ACF8-36EAEB438AB9}" type="parTrans" cxnId="{36A9EAD9-3614-4E0B-98FA-6584A4A89605}">
      <dgm:prSet/>
      <dgm:spPr/>
      <dgm:t>
        <a:bodyPr/>
        <a:lstStyle/>
        <a:p>
          <a:endParaRPr lang="es-CL"/>
        </a:p>
      </dgm:t>
    </dgm:pt>
    <dgm:pt modelId="{DBB24D40-63A0-4C9D-990B-469D2F696C59}" type="sibTrans" cxnId="{36A9EAD9-3614-4E0B-98FA-6584A4A89605}">
      <dgm:prSet/>
      <dgm:spPr/>
      <dgm:t>
        <a:bodyPr/>
        <a:lstStyle/>
        <a:p>
          <a:endParaRPr lang="es-CL"/>
        </a:p>
      </dgm:t>
    </dgm:pt>
    <dgm:pt modelId="{17A2DA1F-9BA9-4B16-8CFD-F49FAA1E2A85}">
      <dgm:prSet phldrT="[Texto]"/>
      <dgm:spPr>
        <a:solidFill>
          <a:schemeClr val="accent2"/>
        </a:solidFill>
      </dgm:spPr>
      <dgm:t>
        <a:bodyPr/>
        <a:lstStyle/>
        <a:p>
          <a:r>
            <a:rPr lang="es-CL" dirty="0"/>
            <a:t>Tasa de interés</a:t>
          </a:r>
        </a:p>
      </dgm:t>
    </dgm:pt>
    <dgm:pt modelId="{818973DB-90E3-4A05-A7FE-26B279F3514E}" type="parTrans" cxnId="{616B9691-460F-49F1-912D-92E3F9DC1777}">
      <dgm:prSet/>
      <dgm:spPr/>
      <dgm:t>
        <a:bodyPr/>
        <a:lstStyle/>
        <a:p>
          <a:endParaRPr lang="es-CL"/>
        </a:p>
      </dgm:t>
    </dgm:pt>
    <dgm:pt modelId="{2F837B49-A90B-4BB5-A49D-051071CD2333}" type="sibTrans" cxnId="{616B9691-460F-49F1-912D-92E3F9DC1777}">
      <dgm:prSet/>
      <dgm:spPr/>
      <dgm:t>
        <a:bodyPr/>
        <a:lstStyle/>
        <a:p>
          <a:endParaRPr lang="es-CL"/>
        </a:p>
      </dgm:t>
    </dgm:pt>
    <dgm:pt modelId="{511E3BE8-B1E4-4E6E-ACE6-ADCA81226BF9}" type="pres">
      <dgm:prSet presAssocID="{981D89B9-C7FA-4D74-A851-DF4CA7C896F7}" presName="linear" presStyleCnt="0">
        <dgm:presLayoutVars>
          <dgm:dir/>
          <dgm:animLvl val="lvl"/>
          <dgm:resizeHandles val="exact"/>
        </dgm:presLayoutVars>
      </dgm:prSet>
      <dgm:spPr/>
    </dgm:pt>
    <dgm:pt modelId="{6466A869-E27C-4D45-8C19-549365FC9AF8}" type="pres">
      <dgm:prSet presAssocID="{F0F988BB-4835-49C4-ABE2-F847410C2802}" presName="parentLin" presStyleCnt="0"/>
      <dgm:spPr/>
    </dgm:pt>
    <dgm:pt modelId="{0196E953-2B95-4CC7-99CC-377636CA2C25}" type="pres">
      <dgm:prSet presAssocID="{F0F988BB-4835-49C4-ABE2-F847410C2802}" presName="parentLeftMargin" presStyleLbl="node1" presStyleIdx="0" presStyleCnt="5"/>
      <dgm:spPr/>
    </dgm:pt>
    <dgm:pt modelId="{19F73ABB-C60E-4957-AE6B-F6E364EF1956}" type="pres">
      <dgm:prSet presAssocID="{F0F988BB-4835-49C4-ABE2-F847410C2802}" presName="parentText" presStyleLbl="node1" presStyleIdx="0" presStyleCnt="5" custScaleX="109223">
        <dgm:presLayoutVars>
          <dgm:chMax val="0"/>
          <dgm:bulletEnabled val="1"/>
        </dgm:presLayoutVars>
      </dgm:prSet>
      <dgm:spPr/>
    </dgm:pt>
    <dgm:pt modelId="{58284064-062F-423B-8608-A83A986E80AD}" type="pres">
      <dgm:prSet presAssocID="{F0F988BB-4835-49C4-ABE2-F847410C2802}" presName="negativeSpace" presStyleCnt="0"/>
      <dgm:spPr/>
    </dgm:pt>
    <dgm:pt modelId="{D3585B22-0D67-4940-8A78-46A8FBBEFCD6}" type="pres">
      <dgm:prSet presAssocID="{F0F988BB-4835-49C4-ABE2-F847410C2802}" presName="childText" presStyleLbl="conFgAcc1" presStyleIdx="0" presStyleCnt="5">
        <dgm:presLayoutVars>
          <dgm:bulletEnabled val="1"/>
        </dgm:presLayoutVars>
      </dgm:prSet>
      <dgm:spPr/>
    </dgm:pt>
    <dgm:pt modelId="{D39E7B26-EA48-4ACC-8AF1-6740A320C8A6}" type="pres">
      <dgm:prSet presAssocID="{F5F46901-F406-4AA5-8523-5E97AE24CB84}" presName="spaceBetweenRectangles" presStyleCnt="0"/>
      <dgm:spPr/>
    </dgm:pt>
    <dgm:pt modelId="{C0984C05-2EAE-49FC-AF9C-9AEBE91D612F}" type="pres">
      <dgm:prSet presAssocID="{8EC716CB-EB38-47E0-BD80-DE516615093C}" presName="parentLin" presStyleCnt="0"/>
      <dgm:spPr/>
    </dgm:pt>
    <dgm:pt modelId="{BDFA6E0C-12FC-4837-97D8-4612BC4CAA87}" type="pres">
      <dgm:prSet presAssocID="{8EC716CB-EB38-47E0-BD80-DE516615093C}" presName="parentLeftMargin" presStyleLbl="node1" presStyleIdx="0" presStyleCnt="5"/>
      <dgm:spPr/>
    </dgm:pt>
    <dgm:pt modelId="{9D99C1A8-31BC-4F0F-B154-FA6847A73EA3}" type="pres">
      <dgm:prSet presAssocID="{8EC716CB-EB38-47E0-BD80-DE516615093C}" presName="parentText" presStyleLbl="node1" presStyleIdx="1" presStyleCnt="5" custScaleX="109472">
        <dgm:presLayoutVars>
          <dgm:chMax val="0"/>
          <dgm:bulletEnabled val="1"/>
        </dgm:presLayoutVars>
      </dgm:prSet>
      <dgm:spPr/>
    </dgm:pt>
    <dgm:pt modelId="{9138651E-59DD-4F53-8EB3-E36C8141BD11}" type="pres">
      <dgm:prSet presAssocID="{8EC716CB-EB38-47E0-BD80-DE516615093C}" presName="negativeSpace" presStyleCnt="0"/>
      <dgm:spPr/>
    </dgm:pt>
    <dgm:pt modelId="{EA4DA159-D42D-4DAE-93FE-6F188881B462}" type="pres">
      <dgm:prSet presAssocID="{8EC716CB-EB38-47E0-BD80-DE516615093C}" presName="childText" presStyleLbl="conFgAcc1" presStyleIdx="1" presStyleCnt="5">
        <dgm:presLayoutVars>
          <dgm:bulletEnabled val="1"/>
        </dgm:presLayoutVars>
      </dgm:prSet>
      <dgm:spPr/>
    </dgm:pt>
    <dgm:pt modelId="{B4811751-95C3-4176-B99B-A711E63EDE16}" type="pres">
      <dgm:prSet presAssocID="{07243FB0-A0AD-4491-A694-59817C419D7C}" presName="spaceBetweenRectangles" presStyleCnt="0"/>
      <dgm:spPr/>
    </dgm:pt>
    <dgm:pt modelId="{2B039DE0-956E-4D10-9CDA-24388BA647F1}" type="pres">
      <dgm:prSet presAssocID="{0A3E19B4-5E08-4FE9-8189-8662D69F93B1}" presName="parentLin" presStyleCnt="0"/>
      <dgm:spPr/>
    </dgm:pt>
    <dgm:pt modelId="{1045AF65-D388-4AA8-8D18-D2493AC253E8}" type="pres">
      <dgm:prSet presAssocID="{0A3E19B4-5E08-4FE9-8189-8662D69F93B1}" presName="parentLeftMargin" presStyleLbl="node1" presStyleIdx="1" presStyleCnt="5"/>
      <dgm:spPr/>
    </dgm:pt>
    <dgm:pt modelId="{E008CE00-FB07-47A6-96CF-666AAC9C3FE0}" type="pres">
      <dgm:prSet presAssocID="{0A3E19B4-5E08-4FE9-8189-8662D69F93B1}" presName="parentText" presStyleLbl="node1" presStyleIdx="2" presStyleCnt="5" custScaleX="111213" custLinFactNeighborX="8709" custLinFactNeighborY="1583">
        <dgm:presLayoutVars>
          <dgm:chMax val="0"/>
          <dgm:bulletEnabled val="1"/>
        </dgm:presLayoutVars>
      </dgm:prSet>
      <dgm:spPr/>
    </dgm:pt>
    <dgm:pt modelId="{5BE0D17B-D9C4-452C-8EC5-3DE74F515829}" type="pres">
      <dgm:prSet presAssocID="{0A3E19B4-5E08-4FE9-8189-8662D69F93B1}" presName="negativeSpace" presStyleCnt="0"/>
      <dgm:spPr/>
    </dgm:pt>
    <dgm:pt modelId="{A18171FC-3AA4-44DB-9AFA-485192F82F10}" type="pres">
      <dgm:prSet presAssocID="{0A3E19B4-5E08-4FE9-8189-8662D69F93B1}" presName="childText" presStyleLbl="conFgAcc1" presStyleIdx="2" presStyleCnt="5">
        <dgm:presLayoutVars>
          <dgm:bulletEnabled val="1"/>
        </dgm:presLayoutVars>
      </dgm:prSet>
      <dgm:spPr/>
    </dgm:pt>
    <dgm:pt modelId="{9BF30B9F-DBCF-4F24-9F79-6FB68B141D9B}" type="pres">
      <dgm:prSet presAssocID="{773DC10B-F8A8-4CF3-8869-240DF976E637}" presName="spaceBetweenRectangles" presStyleCnt="0"/>
      <dgm:spPr/>
    </dgm:pt>
    <dgm:pt modelId="{DAD7F1DA-2020-4E64-8D9C-216B7E4CF460}" type="pres">
      <dgm:prSet presAssocID="{4DC09D06-EF7A-4E5A-A66C-84563F7100FF}" presName="parentLin" presStyleCnt="0"/>
      <dgm:spPr/>
    </dgm:pt>
    <dgm:pt modelId="{26742655-BD24-4B64-94A2-6E8D6B97B486}" type="pres">
      <dgm:prSet presAssocID="{4DC09D06-EF7A-4E5A-A66C-84563F7100FF}" presName="parentLeftMargin" presStyleLbl="node1" presStyleIdx="2" presStyleCnt="5"/>
      <dgm:spPr/>
    </dgm:pt>
    <dgm:pt modelId="{966D103D-5411-4E4D-A720-E12D5725281E}" type="pres">
      <dgm:prSet presAssocID="{4DC09D06-EF7A-4E5A-A66C-84563F7100FF}" presName="parentText" presStyleLbl="node1" presStyleIdx="3" presStyleCnt="5" custScaleX="111197">
        <dgm:presLayoutVars>
          <dgm:chMax val="0"/>
          <dgm:bulletEnabled val="1"/>
        </dgm:presLayoutVars>
      </dgm:prSet>
      <dgm:spPr/>
    </dgm:pt>
    <dgm:pt modelId="{CA030EF6-93AE-4015-806B-663D6EACD3BB}" type="pres">
      <dgm:prSet presAssocID="{4DC09D06-EF7A-4E5A-A66C-84563F7100FF}" presName="negativeSpace" presStyleCnt="0"/>
      <dgm:spPr/>
    </dgm:pt>
    <dgm:pt modelId="{D16271D6-DD77-4191-8A4B-D1C91BE55517}" type="pres">
      <dgm:prSet presAssocID="{4DC09D06-EF7A-4E5A-A66C-84563F7100FF}" presName="childText" presStyleLbl="conFgAcc1" presStyleIdx="3" presStyleCnt="5">
        <dgm:presLayoutVars>
          <dgm:bulletEnabled val="1"/>
        </dgm:presLayoutVars>
      </dgm:prSet>
      <dgm:spPr/>
    </dgm:pt>
    <dgm:pt modelId="{86A27497-8817-4475-977D-938AC016E7F5}" type="pres">
      <dgm:prSet presAssocID="{DBB24D40-63A0-4C9D-990B-469D2F696C59}" presName="spaceBetweenRectangles" presStyleCnt="0"/>
      <dgm:spPr/>
    </dgm:pt>
    <dgm:pt modelId="{F6838E23-661A-497E-A903-9CCFB5D3BF0C}" type="pres">
      <dgm:prSet presAssocID="{17A2DA1F-9BA9-4B16-8CFD-F49FAA1E2A85}" presName="parentLin" presStyleCnt="0"/>
      <dgm:spPr/>
    </dgm:pt>
    <dgm:pt modelId="{EAB0084A-545F-405B-99AF-6A96E5A6F738}" type="pres">
      <dgm:prSet presAssocID="{17A2DA1F-9BA9-4B16-8CFD-F49FAA1E2A85}" presName="parentLeftMargin" presStyleLbl="node1" presStyleIdx="3" presStyleCnt="5"/>
      <dgm:spPr/>
    </dgm:pt>
    <dgm:pt modelId="{EE7B8A7A-5C7D-45D9-B34E-AE62A9691CD1}" type="pres">
      <dgm:prSet presAssocID="{17A2DA1F-9BA9-4B16-8CFD-F49FAA1E2A85}" presName="parentText" presStyleLbl="node1" presStyleIdx="4" presStyleCnt="5" custScaleX="109456">
        <dgm:presLayoutVars>
          <dgm:chMax val="0"/>
          <dgm:bulletEnabled val="1"/>
        </dgm:presLayoutVars>
      </dgm:prSet>
      <dgm:spPr/>
    </dgm:pt>
    <dgm:pt modelId="{E3736C5D-FD92-43C9-B6B9-76B7E48538AA}" type="pres">
      <dgm:prSet presAssocID="{17A2DA1F-9BA9-4B16-8CFD-F49FAA1E2A85}" presName="negativeSpace" presStyleCnt="0"/>
      <dgm:spPr/>
    </dgm:pt>
    <dgm:pt modelId="{DEFFD5B7-8DED-473D-9F2C-57075AD9879F}" type="pres">
      <dgm:prSet presAssocID="{17A2DA1F-9BA9-4B16-8CFD-F49FAA1E2A85}" presName="childText" presStyleLbl="conFgAcc1" presStyleIdx="4" presStyleCnt="5">
        <dgm:presLayoutVars>
          <dgm:bulletEnabled val="1"/>
        </dgm:presLayoutVars>
      </dgm:prSet>
      <dgm:spPr/>
    </dgm:pt>
  </dgm:ptLst>
  <dgm:cxnLst>
    <dgm:cxn modelId="{98D6E430-829C-4D84-A5A7-48EF139E6994}" srcId="{981D89B9-C7FA-4D74-A851-DF4CA7C896F7}" destId="{0A3E19B4-5E08-4FE9-8189-8662D69F93B1}" srcOrd="2" destOrd="0" parTransId="{27EBBC73-276E-4539-98D3-9EB26BAAD251}" sibTransId="{773DC10B-F8A8-4CF3-8869-240DF976E637}"/>
    <dgm:cxn modelId="{5F215932-91BE-49D1-A402-9C2116BCB40E}" type="presOf" srcId="{F0F988BB-4835-49C4-ABE2-F847410C2802}" destId="{0196E953-2B95-4CC7-99CC-377636CA2C25}" srcOrd="0" destOrd="0" presId="urn:microsoft.com/office/officeart/2005/8/layout/list1"/>
    <dgm:cxn modelId="{D37C2A3B-832B-4B22-9C44-4E919F041CAD}" srcId="{981D89B9-C7FA-4D74-A851-DF4CA7C896F7}" destId="{F0F988BB-4835-49C4-ABE2-F847410C2802}" srcOrd="0" destOrd="0" parTransId="{22F8F20B-F2D4-4D7F-88B9-25EC93619FB6}" sibTransId="{F5F46901-F406-4AA5-8523-5E97AE24CB84}"/>
    <dgm:cxn modelId="{C403C169-8010-44DF-857F-160AEEDFC35D}" srcId="{981D89B9-C7FA-4D74-A851-DF4CA7C896F7}" destId="{8EC716CB-EB38-47E0-BD80-DE516615093C}" srcOrd="1" destOrd="0" parTransId="{0B186E18-3276-4BB3-850F-3F88455CCD03}" sibTransId="{07243FB0-A0AD-4491-A694-59817C419D7C}"/>
    <dgm:cxn modelId="{61182F4D-CE7E-4ACB-A28C-008AFBCAEF1D}" type="presOf" srcId="{0A3E19B4-5E08-4FE9-8189-8662D69F93B1}" destId="{E008CE00-FB07-47A6-96CF-666AAC9C3FE0}" srcOrd="1" destOrd="0" presId="urn:microsoft.com/office/officeart/2005/8/layout/list1"/>
    <dgm:cxn modelId="{4EBF727F-B608-4F49-8FE0-A2149C0358A5}" type="presOf" srcId="{17A2DA1F-9BA9-4B16-8CFD-F49FAA1E2A85}" destId="{EAB0084A-545F-405B-99AF-6A96E5A6F738}" srcOrd="0" destOrd="0" presId="urn:microsoft.com/office/officeart/2005/8/layout/list1"/>
    <dgm:cxn modelId="{37A4A28A-AC18-4340-8EB8-19F080D438AC}" type="presOf" srcId="{F0F988BB-4835-49C4-ABE2-F847410C2802}" destId="{19F73ABB-C60E-4957-AE6B-F6E364EF1956}" srcOrd="1" destOrd="0" presId="urn:microsoft.com/office/officeart/2005/8/layout/list1"/>
    <dgm:cxn modelId="{44694D8B-C6FD-440C-87AF-26D303F87C25}" type="presOf" srcId="{17A2DA1F-9BA9-4B16-8CFD-F49FAA1E2A85}" destId="{EE7B8A7A-5C7D-45D9-B34E-AE62A9691CD1}" srcOrd="1" destOrd="0" presId="urn:microsoft.com/office/officeart/2005/8/layout/list1"/>
    <dgm:cxn modelId="{616B9691-460F-49F1-912D-92E3F9DC1777}" srcId="{981D89B9-C7FA-4D74-A851-DF4CA7C896F7}" destId="{17A2DA1F-9BA9-4B16-8CFD-F49FAA1E2A85}" srcOrd="4" destOrd="0" parTransId="{818973DB-90E3-4A05-A7FE-26B279F3514E}" sibTransId="{2F837B49-A90B-4BB5-A49D-051071CD2333}"/>
    <dgm:cxn modelId="{757D0A9F-FAC8-43D9-807D-CA718210BE8A}" type="presOf" srcId="{0A3E19B4-5E08-4FE9-8189-8662D69F93B1}" destId="{1045AF65-D388-4AA8-8D18-D2493AC253E8}" srcOrd="0" destOrd="0" presId="urn:microsoft.com/office/officeart/2005/8/layout/list1"/>
    <dgm:cxn modelId="{A947C9A4-5788-4CAA-BF2F-1AB8DBB2CFAF}" type="presOf" srcId="{981D89B9-C7FA-4D74-A851-DF4CA7C896F7}" destId="{511E3BE8-B1E4-4E6E-ACE6-ADCA81226BF9}" srcOrd="0" destOrd="0" presId="urn:microsoft.com/office/officeart/2005/8/layout/list1"/>
    <dgm:cxn modelId="{70A0F2A4-2FDB-4089-9D25-1C3AA28AEFB1}" type="presOf" srcId="{4DC09D06-EF7A-4E5A-A66C-84563F7100FF}" destId="{966D103D-5411-4E4D-A720-E12D5725281E}" srcOrd="1" destOrd="0" presId="urn:microsoft.com/office/officeart/2005/8/layout/list1"/>
    <dgm:cxn modelId="{32DECFBF-AC51-4D11-B5C8-4F4B99A721DD}" type="presOf" srcId="{8EC716CB-EB38-47E0-BD80-DE516615093C}" destId="{9D99C1A8-31BC-4F0F-B154-FA6847A73EA3}" srcOrd="1" destOrd="0" presId="urn:microsoft.com/office/officeart/2005/8/layout/list1"/>
    <dgm:cxn modelId="{D6B397CB-CF10-4234-A085-3F9F3F9A3456}" type="presOf" srcId="{4DC09D06-EF7A-4E5A-A66C-84563F7100FF}" destId="{26742655-BD24-4B64-94A2-6E8D6B97B486}" srcOrd="0" destOrd="0" presId="urn:microsoft.com/office/officeart/2005/8/layout/list1"/>
    <dgm:cxn modelId="{04BB9ECE-231D-4921-A1AE-F2D239F9FCAD}" type="presOf" srcId="{8EC716CB-EB38-47E0-BD80-DE516615093C}" destId="{BDFA6E0C-12FC-4837-97D8-4612BC4CAA87}" srcOrd="0" destOrd="0" presId="urn:microsoft.com/office/officeart/2005/8/layout/list1"/>
    <dgm:cxn modelId="{36A9EAD9-3614-4E0B-98FA-6584A4A89605}" srcId="{981D89B9-C7FA-4D74-A851-DF4CA7C896F7}" destId="{4DC09D06-EF7A-4E5A-A66C-84563F7100FF}" srcOrd="3" destOrd="0" parTransId="{6C7B61E8-B666-493D-ACF8-36EAEB438AB9}" sibTransId="{DBB24D40-63A0-4C9D-990B-469D2F696C59}"/>
    <dgm:cxn modelId="{9BCFBEF4-8FA4-4FD4-BCB1-727A7F8EC050}" type="presParOf" srcId="{511E3BE8-B1E4-4E6E-ACE6-ADCA81226BF9}" destId="{6466A869-E27C-4D45-8C19-549365FC9AF8}" srcOrd="0" destOrd="0" presId="urn:microsoft.com/office/officeart/2005/8/layout/list1"/>
    <dgm:cxn modelId="{9A5CA3D8-274F-452C-969F-E6E069EAD988}" type="presParOf" srcId="{6466A869-E27C-4D45-8C19-549365FC9AF8}" destId="{0196E953-2B95-4CC7-99CC-377636CA2C25}" srcOrd="0" destOrd="0" presId="urn:microsoft.com/office/officeart/2005/8/layout/list1"/>
    <dgm:cxn modelId="{9A5C121A-477A-40E5-820C-5C29127F2332}" type="presParOf" srcId="{6466A869-E27C-4D45-8C19-549365FC9AF8}" destId="{19F73ABB-C60E-4957-AE6B-F6E364EF1956}" srcOrd="1" destOrd="0" presId="urn:microsoft.com/office/officeart/2005/8/layout/list1"/>
    <dgm:cxn modelId="{0DA54438-2D72-4FB5-95AD-1C8565CE087E}" type="presParOf" srcId="{511E3BE8-B1E4-4E6E-ACE6-ADCA81226BF9}" destId="{58284064-062F-423B-8608-A83A986E80AD}" srcOrd="1" destOrd="0" presId="urn:microsoft.com/office/officeart/2005/8/layout/list1"/>
    <dgm:cxn modelId="{A42D19AE-CC89-407D-9523-14E06BE850AE}" type="presParOf" srcId="{511E3BE8-B1E4-4E6E-ACE6-ADCA81226BF9}" destId="{D3585B22-0D67-4940-8A78-46A8FBBEFCD6}" srcOrd="2" destOrd="0" presId="urn:microsoft.com/office/officeart/2005/8/layout/list1"/>
    <dgm:cxn modelId="{1CC3625A-5121-49AB-850A-5F5546A8D550}" type="presParOf" srcId="{511E3BE8-B1E4-4E6E-ACE6-ADCA81226BF9}" destId="{D39E7B26-EA48-4ACC-8AF1-6740A320C8A6}" srcOrd="3" destOrd="0" presId="urn:microsoft.com/office/officeart/2005/8/layout/list1"/>
    <dgm:cxn modelId="{0E5D98E2-FA76-4C90-BED2-2744DCB4818E}" type="presParOf" srcId="{511E3BE8-B1E4-4E6E-ACE6-ADCA81226BF9}" destId="{C0984C05-2EAE-49FC-AF9C-9AEBE91D612F}" srcOrd="4" destOrd="0" presId="urn:microsoft.com/office/officeart/2005/8/layout/list1"/>
    <dgm:cxn modelId="{ADD05935-C404-4917-8FF9-A438B3DB765F}" type="presParOf" srcId="{C0984C05-2EAE-49FC-AF9C-9AEBE91D612F}" destId="{BDFA6E0C-12FC-4837-97D8-4612BC4CAA87}" srcOrd="0" destOrd="0" presId="urn:microsoft.com/office/officeart/2005/8/layout/list1"/>
    <dgm:cxn modelId="{9AC97151-8E6A-4503-80DF-5C195463B19D}" type="presParOf" srcId="{C0984C05-2EAE-49FC-AF9C-9AEBE91D612F}" destId="{9D99C1A8-31BC-4F0F-B154-FA6847A73EA3}" srcOrd="1" destOrd="0" presId="urn:microsoft.com/office/officeart/2005/8/layout/list1"/>
    <dgm:cxn modelId="{C1F11490-3F39-42BB-B494-1975535E7396}" type="presParOf" srcId="{511E3BE8-B1E4-4E6E-ACE6-ADCA81226BF9}" destId="{9138651E-59DD-4F53-8EB3-E36C8141BD11}" srcOrd="5" destOrd="0" presId="urn:microsoft.com/office/officeart/2005/8/layout/list1"/>
    <dgm:cxn modelId="{9546A9D0-63AC-46E2-8790-36E64A193D11}" type="presParOf" srcId="{511E3BE8-B1E4-4E6E-ACE6-ADCA81226BF9}" destId="{EA4DA159-D42D-4DAE-93FE-6F188881B462}" srcOrd="6" destOrd="0" presId="urn:microsoft.com/office/officeart/2005/8/layout/list1"/>
    <dgm:cxn modelId="{6772CC13-59C2-4BC0-B08C-F97D93D2C18D}" type="presParOf" srcId="{511E3BE8-B1E4-4E6E-ACE6-ADCA81226BF9}" destId="{B4811751-95C3-4176-B99B-A711E63EDE16}" srcOrd="7" destOrd="0" presId="urn:microsoft.com/office/officeart/2005/8/layout/list1"/>
    <dgm:cxn modelId="{254CF0AA-9109-4469-84CB-513345AC9871}" type="presParOf" srcId="{511E3BE8-B1E4-4E6E-ACE6-ADCA81226BF9}" destId="{2B039DE0-956E-4D10-9CDA-24388BA647F1}" srcOrd="8" destOrd="0" presId="urn:microsoft.com/office/officeart/2005/8/layout/list1"/>
    <dgm:cxn modelId="{93690C0F-B769-4DF2-B846-C011E67F03CF}" type="presParOf" srcId="{2B039DE0-956E-4D10-9CDA-24388BA647F1}" destId="{1045AF65-D388-4AA8-8D18-D2493AC253E8}" srcOrd="0" destOrd="0" presId="urn:microsoft.com/office/officeart/2005/8/layout/list1"/>
    <dgm:cxn modelId="{8F1EFDC2-2870-417F-BE7B-EB96D5E88DA5}" type="presParOf" srcId="{2B039DE0-956E-4D10-9CDA-24388BA647F1}" destId="{E008CE00-FB07-47A6-96CF-666AAC9C3FE0}" srcOrd="1" destOrd="0" presId="urn:microsoft.com/office/officeart/2005/8/layout/list1"/>
    <dgm:cxn modelId="{F9B7B10E-7261-408B-A6A6-02A86F0B5DE0}" type="presParOf" srcId="{511E3BE8-B1E4-4E6E-ACE6-ADCA81226BF9}" destId="{5BE0D17B-D9C4-452C-8EC5-3DE74F515829}" srcOrd="9" destOrd="0" presId="urn:microsoft.com/office/officeart/2005/8/layout/list1"/>
    <dgm:cxn modelId="{B3D9963E-4EC8-4E2E-8663-8027870E10E3}" type="presParOf" srcId="{511E3BE8-B1E4-4E6E-ACE6-ADCA81226BF9}" destId="{A18171FC-3AA4-44DB-9AFA-485192F82F10}" srcOrd="10" destOrd="0" presId="urn:microsoft.com/office/officeart/2005/8/layout/list1"/>
    <dgm:cxn modelId="{F37FE208-526D-4C57-B6D0-A2398DDC0611}" type="presParOf" srcId="{511E3BE8-B1E4-4E6E-ACE6-ADCA81226BF9}" destId="{9BF30B9F-DBCF-4F24-9F79-6FB68B141D9B}" srcOrd="11" destOrd="0" presId="urn:microsoft.com/office/officeart/2005/8/layout/list1"/>
    <dgm:cxn modelId="{35C93BB3-AEC5-4499-878D-A664B548D49F}" type="presParOf" srcId="{511E3BE8-B1E4-4E6E-ACE6-ADCA81226BF9}" destId="{DAD7F1DA-2020-4E64-8D9C-216B7E4CF460}" srcOrd="12" destOrd="0" presId="urn:microsoft.com/office/officeart/2005/8/layout/list1"/>
    <dgm:cxn modelId="{784D16EE-3C19-4E50-87E4-D4109DDAEA37}" type="presParOf" srcId="{DAD7F1DA-2020-4E64-8D9C-216B7E4CF460}" destId="{26742655-BD24-4B64-94A2-6E8D6B97B486}" srcOrd="0" destOrd="0" presId="urn:microsoft.com/office/officeart/2005/8/layout/list1"/>
    <dgm:cxn modelId="{2BEAC91E-BC14-4388-9DFC-4BA964758506}" type="presParOf" srcId="{DAD7F1DA-2020-4E64-8D9C-216B7E4CF460}" destId="{966D103D-5411-4E4D-A720-E12D5725281E}" srcOrd="1" destOrd="0" presId="urn:microsoft.com/office/officeart/2005/8/layout/list1"/>
    <dgm:cxn modelId="{35094BAC-3278-4FCD-9A9D-AD52369B3FD2}" type="presParOf" srcId="{511E3BE8-B1E4-4E6E-ACE6-ADCA81226BF9}" destId="{CA030EF6-93AE-4015-806B-663D6EACD3BB}" srcOrd="13" destOrd="0" presId="urn:microsoft.com/office/officeart/2005/8/layout/list1"/>
    <dgm:cxn modelId="{EA00D0C2-1906-4525-BBAD-45C39FF39554}" type="presParOf" srcId="{511E3BE8-B1E4-4E6E-ACE6-ADCA81226BF9}" destId="{D16271D6-DD77-4191-8A4B-D1C91BE55517}" srcOrd="14" destOrd="0" presId="urn:microsoft.com/office/officeart/2005/8/layout/list1"/>
    <dgm:cxn modelId="{864C9C9D-FEDB-402A-AFAF-A7C93C3F4C07}" type="presParOf" srcId="{511E3BE8-B1E4-4E6E-ACE6-ADCA81226BF9}" destId="{86A27497-8817-4475-977D-938AC016E7F5}" srcOrd="15" destOrd="0" presId="urn:microsoft.com/office/officeart/2005/8/layout/list1"/>
    <dgm:cxn modelId="{F94A50DA-A5DC-42A5-890F-CEFAF9395881}" type="presParOf" srcId="{511E3BE8-B1E4-4E6E-ACE6-ADCA81226BF9}" destId="{F6838E23-661A-497E-A903-9CCFB5D3BF0C}" srcOrd="16" destOrd="0" presId="urn:microsoft.com/office/officeart/2005/8/layout/list1"/>
    <dgm:cxn modelId="{4586D83C-35EF-42A5-8842-BD52577F484A}" type="presParOf" srcId="{F6838E23-661A-497E-A903-9CCFB5D3BF0C}" destId="{EAB0084A-545F-405B-99AF-6A96E5A6F738}" srcOrd="0" destOrd="0" presId="urn:microsoft.com/office/officeart/2005/8/layout/list1"/>
    <dgm:cxn modelId="{742826AC-FB03-41DF-A9B7-5491D69DD242}" type="presParOf" srcId="{F6838E23-661A-497E-A903-9CCFB5D3BF0C}" destId="{EE7B8A7A-5C7D-45D9-B34E-AE62A9691CD1}" srcOrd="1" destOrd="0" presId="urn:microsoft.com/office/officeart/2005/8/layout/list1"/>
    <dgm:cxn modelId="{382E13F4-DB40-4DFC-8DF5-65946033461F}" type="presParOf" srcId="{511E3BE8-B1E4-4E6E-ACE6-ADCA81226BF9}" destId="{E3736C5D-FD92-43C9-B6B9-76B7E48538AA}" srcOrd="17" destOrd="0" presId="urn:microsoft.com/office/officeart/2005/8/layout/list1"/>
    <dgm:cxn modelId="{5DB3F912-0085-4A30-92CB-627B49DF8712}" type="presParOf" srcId="{511E3BE8-B1E4-4E6E-ACE6-ADCA81226BF9}" destId="{DEFFD5B7-8DED-473D-9F2C-57075AD9879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6E1899-2B18-4C67-B496-29153A24587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ES"/>
        </a:p>
      </dgm:t>
    </dgm:pt>
    <dgm:pt modelId="{BF726D57-EC4F-41E8-B785-7DE2B37E4215}">
      <dgm:prSet phldrT="[Texto]" custT="1"/>
      <dgm:spPr>
        <a:gradFill rotWithShape="0">
          <a:gsLst>
            <a:gs pos="0">
              <a:srgbClr val="FFCCFF"/>
            </a:gs>
            <a:gs pos="39999">
              <a:srgbClr val="85C2FF"/>
            </a:gs>
            <a:gs pos="70000">
              <a:srgbClr val="C4D6EB"/>
            </a:gs>
            <a:gs pos="100000">
              <a:srgbClr val="FFEBFA"/>
            </a:gs>
          </a:gsLst>
          <a:path path="rect">
            <a:fillToRect l="100000" t="100000"/>
          </a:path>
        </a:gradFill>
        <a:ln>
          <a:solidFill>
            <a:srgbClr val="FFCCFF"/>
          </a:solidFill>
        </a:ln>
      </dgm:spPr>
      <dgm:t>
        <a:bodyPr/>
        <a:lstStyle/>
        <a:p>
          <a:pPr algn="l"/>
          <a:r>
            <a:rPr lang="es-ES" sz="1600" b="1" dirty="0">
              <a:solidFill>
                <a:schemeClr val="tx2">
                  <a:lumMod val="75000"/>
                </a:schemeClr>
              </a:solidFill>
              <a:latin typeface="Arial" pitchFamily="34" charset="0"/>
              <a:cs typeface="Arial" pitchFamily="34" charset="0"/>
            </a:rPr>
            <a:t>Mercado de bienes y servicios</a:t>
          </a:r>
        </a:p>
        <a:p>
          <a:pPr algn="l"/>
          <a:r>
            <a:rPr lang="es-ES" sz="1400" b="1" dirty="0">
              <a:solidFill>
                <a:schemeClr val="accent2">
                  <a:lumMod val="50000"/>
                </a:schemeClr>
              </a:solidFill>
              <a:latin typeface="Arial" pitchFamily="34" charset="0"/>
              <a:cs typeface="Arial" pitchFamily="34" charset="0"/>
            </a:rPr>
            <a:t>Las empresas venden</a:t>
          </a:r>
        </a:p>
        <a:p>
          <a:pPr algn="l"/>
          <a:r>
            <a:rPr lang="es-ES" sz="1400" b="1" dirty="0">
              <a:solidFill>
                <a:schemeClr val="accent2">
                  <a:lumMod val="50000"/>
                </a:schemeClr>
              </a:solidFill>
              <a:latin typeface="Arial" pitchFamily="34" charset="0"/>
              <a:cs typeface="Arial" pitchFamily="34" charset="0"/>
            </a:rPr>
            <a:t>Los hogares compran</a:t>
          </a:r>
        </a:p>
      </dgm:t>
    </dgm:pt>
    <dgm:pt modelId="{CF64BF3B-18A6-48A7-8AAF-F0E17C896B1E}" type="parTrans" cxnId="{2C01CD94-066D-4892-B091-1A509C8BB50C}">
      <dgm:prSet/>
      <dgm:spPr/>
      <dgm:t>
        <a:bodyPr/>
        <a:lstStyle/>
        <a:p>
          <a:endParaRPr lang="es-ES"/>
        </a:p>
      </dgm:t>
    </dgm:pt>
    <dgm:pt modelId="{23A3C7F5-9C71-4C3C-9A44-A6E39ED27AD3}" type="sibTrans" cxnId="{2C01CD94-066D-4892-B091-1A509C8BB50C}">
      <dgm:prSet/>
      <dgm:spPr/>
      <dgm:t>
        <a:bodyPr/>
        <a:lstStyle/>
        <a:p>
          <a:endParaRPr lang="es-ES"/>
        </a:p>
      </dgm:t>
    </dgm:pt>
    <dgm:pt modelId="{A45A77E8-D6C9-449A-ADF9-C2D779974825}">
      <dgm:prSet phldrT="[Texto]" custT="1"/>
      <dgm:spPr>
        <a:gradFill rotWithShape="0">
          <a:gsLst>
            <a:gs pos="0">
              <a:srgbClr val="CCFFFF"/>
            </a:gs>
            <a:gs pos="50000">
              <a:schemeClr val="accent1">
                <a:tint val="44500"/>
                <a:satMod val="160000"/>
              </a:schemeClr>
            </a:gs>
            <a:gs pos="100000">
              <a:schemeClr val="accent1">
                <a:tint val="23500"/>
                <a:satMod val="160000"/>
              </a:schemeClr>
            </a:gs>
          </a:gsLst>
          <a:lin ang="5400000" scaled="0"/>
        </a:gradFill>
        <a:ln>
          <a:solidFill>
            <a:srgbClr val="CCFFFF"/>
          </a:solidFill>
        </a:ln>
      </dgm:spPr>
      <dgm:t>
        <a:bodyPr/>
        <a:lstStyle/>
        <a:p>
          <a:pPr algn="l"/>
          <a:endParaRPr lang="es-ES" sz="1600" b="1" dirty="0">
            <a:solidFill>
              <a:schemeClr val="tx2">
                <a:lumMod val="50000"/>
              </a:schemeClr>
            </a:solidFill>
            <a:latin typeface="Arial" pitchFamily="34" charset="0"/>
            <a:cs typeface="Arial" pitchFamily="34" charset="0"/>
          </a:endParaRPr>
        </a:p>
        <a:p>
          <a:pPr algn="l"/>
          <a:endParaRPr lang="es-ES" sz="1600" b="1" dirty="0">
            <a:solidFill>
              <a:schemeClr val="tx2">
                <a:lumMod val="50000"/>
              </a:schemeClr>
            </a:solidFill>
            <a:latin typeface="Arial" pitchFamily="34" charset="0"/>
            <a:cs typeface="Arial" pitchFamily="34" charset="0"/>
          </a:endParaRPr>
        </a:p>
        <a:p>
          <a:pPr algn="l"/>
          <a:r>
            <a:rPr lang="es-ES" sz="1600" b="1" dirty="0">
              <a:solidFill>
                <a:schemeClr val="tx2">
                  <a:lumMod val="50000"/>
                </a:schemeClr>
              </a:solidFill>
              <a:latin typeface="Arial" pitchFamily="34" charset="0"/>
              <a:cs typeface="Arial" pitchFamily="34" charset="0"/>
            </a:rPr>
            <a:t>Familias u Hogares</a:t>
          </a:r>
          <a:endParaRPr lang="es-ES" sz="1400" b="1" dirty="0">
            <a:solidFill>
              <a:schemeClr val="accent2">
                <a:lumMod val="50000"/>
              </a:schemeClr>
            </a:solidFill>
            <a:latin typeface="Arial" pitchFamily="34" charset="0"/>
            <a:cs typeface="Arial" pitchFamily="34" charset="0"/>
          </a:endParaRPr>
        </a:p>
        <a:p>
          <a:pPr algn="l"/>
          <a:r>
            <a:rPr lang="es-ES" sz="1400" b="1" dirty="0">
              <a:solidFill>
                <a:schemeClr val="accent2">
                  <a:lumMod val="50000"/>
                </a:schemeClr>
              </a:solidFill>
              <a:latin typeface="Arial" pitchFamily="34" charset="0"/>
              <a:cs typeface="Arial" pitchFamily="34" charset="0"/>
            </a:rPr>
            <a:t>Compran y consumen</a:t>
          </a:r>
        </a:p>
        <a:p>
          <a:pPr algn="l"/>
          <a:r>
            <a:rPr lang="es-ES" sz="1400" b="1" dirty="0">
              <a:solidFill>
                <a:schemeClr val="accent2">
                  <a:lumMod val="50000"/>
                </a:schemeClr>
              </a:solidFill>
              <a:latin typeface="Arial" pitchFamily="34" charset="0"/>
              <a:cs typeface="Arial" pitchFamily="34" charset="0"/>
            </a:rPr>
            <a:t>Poseen y venden factores de producción</a:t>
          </a:r>
        </a:p>
        <a:p>
          <a:pPr algn="l"/>
          <a:endParaRPr lang="es-ES" sz="1600" dirty="0">
            <a:solidFill>
              <a:schemeClr val="tx2">
                <a:lumMod val="50000"/>
              </a:schemeClr>
            </a:solidFill>
            <a:latin typeface="Arial" pitchFamily="34" charset="0"/>
            <a:cs typeface="Arial" pitchFamily="34" charset="0"/>
          </a:endParaRPr>
        </a:p>
        <a:p>
          <a:pPr algn="l"/>
          <a:endParaRPr lang="es-ES" sz="1600" dirty="0">
            <a:solidFill>
              <a:schemeClr val="tx2">
                <a:lumMod val="50000"/>
              </a:schemeClr>
            </a:solidFill>
            <a:latin typeface="Arial" pitchFamily="34" charset="0"/>
            <a:cs typeface="Arial" pitchFamily="34" charset="0"/>
          </a:endParaRPr>
        </a:p>
      </dgm:t>
    </dgm:pt>
    <dgm:pt modelId="{B90D319E-63CF-4952-B7E8-C6FA9239776E}" type="parTrans" cxnId="{D1EC888A-53F8-4C86-907D-11F116274F4E}">
      <dgm:prSet/>
      <dgm:spPr/>
      <dgm:t>
        <a:bodyPr/>
        <a:lstStyle/>
        <a:p>
          <a:endParaRPr lang="es-ES"/>
        </a:p>
      </dgm:t>
    </dgm:pt>
    <dgm:pt modelId="{07079666-09AB-4980-BF90-AB12172FA12F}" type="sibTrans" cxnId="{D1EC888A-53F8-4C86-907D-11F116274F4E}">
      <dgm:prSet/>
      <dgm:spPr/>
      <dgm:t>
        <a:bodyPr/>
        <a:lstStyle/>
        <a:p>
          <a:endParaRPr lang="es-ES"/>
        </a:p>
      </dgm:t>
    </dgm:pt>
    <dgm:pt modelId="{C5D58AE5-6E51-4693-BAD4-8283637B8569}">
      <dgm:prSet phldrT="[Texto]" custT="1"/>
      <dgm:spPr>
        <a:gradFill rotWithShape="0">
          <a:gsLst>
            <a:gs pos="0">
              <a:srgbClr val="92D050"/>
            </a:gs>
            <a:gs pos="50000">
              <a:schemeClr val="accent1">
                <a:tint val="44500"/>
                <a:satMod val="160000"/>
              </a:schemeClr>
            </a:gs>
            <a:gs pos="100000">
              <a:schemeClr val="accent1">
                <a:tint val="23500"/>
                <a:satMod val="160000"/>
              </a:schemeClr>
            </a:gs>
          </a:gsLst>
          <a:lin ang="5400000" scaled="0"/>
        </a:gradFill>
        <a:ln>
          <a:solidFill>
            <a:srgbClr val="92D050"/>
          </a:solidFill>
        </a:ln>
      </dgm:spPr>
      <dgm:t>
        <a:bodyPr/>
        <a:lstStyle/>
        <a:p>
          <a:pPr algn="l"/>
          <a:r>
            <a:rPr lang="es-ES" sz="1600" b="1" dirty="0">
              <a:solidFill>
                <a:schemeClr val="tx2">
                  <a:lumMod val="75000"/>
                </a:schemeClr>
              </a:solidFill>
              <a:latin typeface="Arial" pitchFamily="34" charset="0"/>
              <a:cs typeface="Arial" pitchFamily="34" charset="0"/>
            </a:rPr>
            <a:t>Mercado de factores de producción</a:t>
          </a:r>
        </a:p>
        <a:p>
          <a:pPr algn="l"/>
          <a:r>
            <a:rPr lang="es-ES" sz="1400" b="1" dirty="0">
              <a:solidFill>
                <a:schemeClr val="accent2">
                  <a:lumMod val="50000"/>
                </a:schemeClr>
              </a:solidFill>
              <a:latin typeface="Arial" pitchFamily="34" charset="0"/>
              <a:cs typeface="Arial" pitchFamily="34" charset="0"/>
            </a:rPr>
            <a:t>Los hogares venden</a:t>
          </a:r>
        </a:p>
        <a:p>
          <a:pPr algn="l"/>
          <a:r>
            <a:rPr lang="es-ES" sz="1400" b="1" dirty="0">
              <a:solidFill>
                <a:schemeClr val="accent2">
                  <a:lumMod val="50000"/>
                </a:schemeClr>
              </a:solidFill>
              <a:latin typeface="Arial" pitchFamily="34" charset="0"/>
              <a:cs typeface="Arial" pitchFamily="34" charset="0"/>
            </a:rPr>
            <a:t>Las empresas compran  </a:t>
          </a:r>
        </a:p>
      </dgm:t>
    </dgm:pt>
    <dgm:pt modelId="{15C04089-87D8-4E7F-8A49-BED3C584A75A}" type="parTrans" cxnId="{BB4770E5-5652-40A1-9D49-092A31D52263}">
      <dgm:prSet/>
      <dgm:spPr/>
      <dgm:t>
        <a:bodyPr/>
        <a:lstStyle/>
        <a:p>
          <a:endParaRPr lang="es-ES"/>
        </a:p>
      </dgm:t>
    </dgm:pt>
    <dgm:pt modelId="{D8F39DAF-2E34-4601-B705-00B7E5A835CD}" type="sibTrans" cxnId="{BB4770E5-5652-40A1-9D49-092A31D52263}">
      <dgm:prSet/>
      <dgm:spPr/>
      <dgm:t>
        <a:bodyPr/>
        <a:lstStyle/>
        <a:p>
          <a:endParaRPr lang="es-ES"/>
        </a:p>
      </dgm:t>
    </dgm:pt>
    <dgm:pt modelId="{CE2F551B-2AB6-4783-BC1D-DE91B6EBBD2D}">
      <dgm:prSet phldrT="[Texto]" custT="1"/>
      <dgm:spPr>
        <a:gradFill rotWithShape="0">
          <a:gsLst>
            <a:gs pos="0">
              <a:srgbClr val="FFFF99"/>
            </a:gs>
            <a:gs pos="50000">
              <a:schemeClr val="accent1">
                <a:tint val="44500"/>
                <a:satMod val="160000"/>
              </a:schemeClr>
            </a:gs>
            <a:gs pos="100000">
              <a:schemeClr val="accent1">
                <a:tint val="23500"/>
                <a:satMod val="160000"/>
              </a:schemeClr>
            </a:gs>
          </a:gsLst>
          <a:lin ang="5400000" scaled="0"/>
        </a:gradFill>
        <a:ln>
          <a:solidFill>
            <a:srgbClr val="FFFF99"/>
          </a:solidFill>
        </a:ln>
      </dgm:spPr>
      <dgm:t>
        <a:bodyPr/>
        <a:lstStyle/>
        <a:p>
          <a:pPr algn="l"/>
          <a:r>
            <a:rPr lang="es-ES" sz="1600" b="1" dirty="0">
              <a:solidFill>
                <a:schemeClr val="tx2">
                  <a:lumMod val="75000"/>
                </a:schemeClr>
              </a:solidFill>
              <a:latin typeface="Arial" pitchFamily="34" charset="0"/>
              <a:cs typeface="Arial" pitchFamily="34" charset="0"/>
            </a:rPr>
            <a:t>Empresas</a:t>
          </a:r>
        </a:p>
        <a:p>
          <a:pPr algn="l"/>
          <a:r>
            <a:rPr lang="es-ES" sz="1400" b="1" dirty="0">
              <a:solidFill>
                <a:schemeClr val="accent2">
                  <a:lumMod val="50000"/>
                </a:schemeClr>
              </a:solidFill>
              <a:latin typeface="Arial" pitchFamily="34" charset="0"/>
              <a:cs typeface="Arial" pitchFamily="34" charset="0"/>
            </a:rPr>
            <a:t>Producen y venden bienes y  servicios</a:t>
          </a:r>
        </a:p>
        <a:p>
          <a:pPr algn="l"/>
          <a:r>
            <a:rPr lang="es-ES" sz="1400" b="1" dirty="0">
              <a:solidFill>
                <a:schemeClr val="accent2">
                  <a:lumMod val="50000"/>
                </a:schemeClr>
              </a:solidFill>
              <a:latin typeface="Arial" pitchFamily="34" charset="0"/>
              <a:cs typeface="Arial" pitchFamily="34" charset="0"/>
            </a:rPr>
            <a:t>Contratan y utilizan factores de producción</a:t>
          </a:r>
        </a:p>
      </dgm:t>
    </dgm:pt>
    <dgm:pt modelId="{E37F0C86-755D-470B-8A50-EDD4BECDECA0}" type="parTrans" cxnId="{EE1BC0F3-EDA9-41DE-B9CF-74CB2F958ABF}">
      <dgm:prSet/>
      <dgm:spPr/>
      <dgm:t>
        <a:bodyPr/>
        <a:lstStyle/>
        <a:p>
          <a:endParaRPr lang="es-ES"/>
        </a:p>
      </dgm:t>
    </dgm:pt>
    <dgm:pt modelId="{5581AC6D-AD26-4F38-B541-97F3015BB761}" type="sibTrans" cxnId="{EE1BC0F3-EDA9-41DE-B9CF-74CB2F958ABF}">
      <dgm:prSet/>
      <dgm:spPr/>
      <dgm:t>
        <a:bodyPr/>
        <a:lstStyle/>
        <a:p>
          <a:endParaRPr lang="es-ES"/>
        </a:p>
      </dgm:t>
    </dgm:pt>
    <dgm:pt modelId="{234ED061-68A5-4B90-B0D2-E206BF8B7080}" type="pres">
      <dgm:prSet presAssocID="{BE6E1899-2B18-4C67-B496-29153A245873}" presName="Name0" presStyleCnt="0">
        <dgm:presLayoutVars>
          <dgm:dir/>
          <dgm:resizeHandles val="exact"/>
        </dgm:presLayoutVars>
      </dgm:prSet>
      <dgm:spPr/>
    </dgm:pt>
    <dgm:pt modelId="{AE7986E2-1939-4E4A-8B7B-FF6F2A02017A}" type="pres">
      <dgm:prSet presAssocID="{BE6E1899-2B18-4C67-B496-29153A245873}" presName="cycle" presStyleCnt="0"/>
      <dgm:spPr/>
    </dgm:pt>
    <dgm:pt modelId="{1156FD39-64F6-4153-8D39-51559E9AD67E}" type="pres">
      <dgm:prSet presAssocID="{BF726D57-EC4F-41E8-B785-7DE2B37E4215}" presName="nodeFirstNode" presStyleLbl="node1" presStyleIdx="0" presStyleCnt="4" custScaleX="91760" custScaleY="65308" custRadScaleRad="106225" custRadScaleInc="1534">
        <dgm:presLayoutVars>
          <dgm:bulletEnabled val="1"/>
        </dgm:presLayoutVars>
      </dgm:prSet>
      <dgm:spPr/>
    </dgm:pt>
    <dgm:pt modelId="{D9D64A41-DF3F-468D-8501-C4E837D64FBC}" type="pres">
      <dgm:prSet presAssocID="{23A3C7F5-9C71-4C3C-9A44-A6E39ED27AD3}" presName="sibTransFirstNode" presStyleLbl="bgShp" presStyleIdx="0" presStyleCnt="1" custLinFactNeighborX="273" custLinFactNeighborY="788"/>
      <dgm:spPr/>
    </dgm:pt>
    <dgm:pt modelId="{16521F10-ED47-48BD-BA1A-60258CD9FC2B}" type="pres">
      <dgm:prSet presAssocID="{A45A77E8-D6C9-449A-ADF9-C2D779974825}" presName="nodeFollowingNodes" presStyleLbl="node1" presStyleIdx="1" presStyleCnt="4" custScaleX="81108" custRadScaleRad="115376" custRadScaleInc="1200">
        <dgm:presLayoutVars>
          <dgm:bulletEnabled val="1"/>
        </dgm:presLayoutVars>
      </dgm:prSet>
      <dgm:spPr/>
    </dgm:pt>
    <dgm:pt modelId="{64D9BC9A-CA59-401A-82F4-673A38039827}" type="pres">
      <dgm:prSet presAssocID="{C5D58AE5-6E51-4693-BAD4-8283637B8569}" presName="nodeFollowingNodes" presStyleLbl="node1" presStyleIdx="2" presStyleCnt="4" custScaleX="89732" custScaleY="85217" custRadScaleRad="103280" custRadScaleInc="-6782">
        <dgm:presLayoutVars>
          <dgm:bulletEnabled val="1"/>
        </dgm:presLayoutVars>
      </dgm:prSet>
      <dgm:spPr/>
    </dgm:pt>
    <dgm:pt modelId="{63F2DBD5-5F63-4C09-BA29-884DADF5A6B7}" type="pres">
      <dgm:prSet presAssocID="{CE2F551B-2AB6-4783-BC1D-DE91B6EBBD2D}" presName="nodeFollowingNodes" presStyleLbl="node1" presStyleIdx="3" presStyleCnt="4" custScaleX="88880" custScaleY="100249" custRadScaleRad="104252" custRadScaleInc="1931">
        <dgm:presLayoutVars>
          <dgm:bulletEnabled val="1"/>
        </dgm:presLayoutVars>
      </dgm:prSet>
      <dgm:spPr/>
    </dgm:pt>
  </dgm:ptLst>
  <dgm:cxnLst>
    <dgm:cxn modelId="{7EEA0421-C675-45E4-B36A-4305DD489DEF}" type="presOf" srcId="{BE6E1899-2B18-4C67-B496-29153A245873}" destId="{234ED061-68A5-4B90-B0D2-E206BF8B7080}" srcOrd="0" destOrd="0" presId="urn:microsoft.com/office/officeart/2005/8/layout/cycle3"/>
    <dgm:cxn modelId="{462FDF24-BC7F-4194-AD99-5276B7046F5E}" type="presOf" srcId="{C5D58AE5-6E51-4693-BAD4-8283637B8569}" destId="{64D9BC9A-CA59-401A-82F4-673A38039827}" srcOrd="0" destOrd="0" presId="urn:microsoft.com/office/officeart/2005/8/layout/cycle3"/>
    <dgm:cxn modelId="{8C09E33C-CAAF-4463-BB61-1FE5B82D1BFD}" type="presOf" srcId="{CE2F551B-2AB6-4783-BC1D-DE91B6EBBD2D}" destId="{63F2DBD5-5F63-4C09-BA29-884DADF5A6B7}" srcOrd="0" destOrd="0" presId="urn:microsoft.com/office/officeart/2005/8/layout/cycle3"/>
    <dgm:cxn modelId="{208A0C54-3C8D-463D-880F-C16F0287F27F}" type="presOf" srcId="{23A3C7F5-9C71-4C3C-9A44-A6E39ED27AD3}" destId="{D9D64A41-DF3F-468D-8501-C4E837D64FBC}" srcOrd="0" destOrd="0" presId="urn:microsoft.com/office/officeart/2005/8/layout/cycle3"/>
    <dgm:cxn modelId="{D1EC888A-53F8-4C86-907D-11F116274F4E}" srcId="{BE6E1899-2B18-4C67-B496-29153A245873}" destId="{A45A77E8-D6C9-449A-ADF9-C2D779974825}" srcOrd="1" destOrd="0" parTransId="{B90D319E-63CF-4952-B7E8-C6FA9239776E}" sibTransId="{07079666-09AB-4980-BF90-AB12172FA12F}"/>
    <dgm:cxn modelId="{2C01CD94-066D-4892-B091-1A509C8BB50C}" srcId="{BE6E1899-2B18-4C67-B496-29153A245873}" destId="{BF726D57-EC4F-41E8-B785-7DE2B37E4215}" srcOrd="0" destOrd="0" parTransId="{CF64BF3B-18A6-48A7-8AAF-F0E17C896B1E}" sibTransId="{23A3C7F5-9C71-4C3C-9A44-A6E39ED27AD3}"/>
    <dgm:cxn modelId="{CC02BAA6-11C6-4F7F-8BF7-F0F82B6EDA2F}" type="presOf" srcId="{A45A77E8-D6C9-449A-ADF9-C2D779974825}" destId="{16521F10-ED47-48BD-BA1A-60258CD9FC2B}" srcOrd="0" destOrd="0" presId="urn:microsoft.com/office/officeart/2005/8/layout/cycle3"/>
    <dgm:cxn modelId="{F80C6DC5-41F8-4F4E-995F-D0E17312C175}" type="presOf" srcId="{BF726D57-EC4F-41E8-B785-7DE2B37E4215}" destId="{1156FD39-64F6-4153-8D39-51559E9AD67E}" srcOrd="0" destOrd="0" presId="urn:microsoft.com/office/officeart/2005/8/layout/cycle3"/>
    <dgm:cxn modelId="{BB4770E5-5652-40A1-9D49-092A31D52263}" srcId="{BE6E1899-2B18-4C67-B496-29153A245873}" destId="{C5D58AE5-6E51-4693-BAD4-8283637B8569}" srcOrd="2" destOrd="0" parTransId="{15C04089-87D8-4E7F-8A49-BED3C584A75A}" sibTransId="{D8F39DAF-2E34-4601-B705-00B7E5A835CD}"/>
    <dgm:cxn modelId="{EE1BC0F3-EDA9-41DE-B9CF-74CB2F958ABF}" srcId="{BE6E1899-2B18-4C67-B496-29153A245873}" destId="{CE2F551B-2AB6-4783-BC1D-DE91B6EBBD2D}" srcOrd="3" destOrd="0" parTransId="{E37F0C86-755D-470B-8A50-EDD4BECDECA0}" sibTransId="{5581AC6D-AD26-4F38-B541-97F3015BB761}"/>
    <dgm:cxn modelId="{2806C03D-6A14-4E9D-AC7F-1B4DA1290546}" type="presParOf" srcId="{234ED061-68A5-4B90-B0D2-E206BF8B7080}" destId="{AE7986E2-1939-4E4A-8B7B-FF6F2A02017A}" srcOrd="0" destOrd="0" presId="urn:microsoft.com/office/officeart/2005/8/layout/cycle3"/>
    <dgm:cxn modelId="{4327134E-3663-4D1C-87F1-40E84997D9A4}" type="presParOf" srcId="{AE7986E2-1939-4E4A-8B7B-FF6F2A02017A}" destId="{1156FD39-64F6-4153-8D39-51559E9AD67E}" srcOrd="0" destOrd="0" presId="urn:microsoft.com/office/officeart/2005/8/layout/cycle3"/>
    <dgm:cxn modelId="{1FD1F518-80A2-43DA-93DC-70167E579EE9}" type="presParOf" srcId="{AE7986E2-1939-4E4A-8B7B-FF6F2A02017A}" destId="{D9D64A41-DF3F-468D-8501-C4E837D64FBC}" srcOrd="1" destOrd="0" presId="urn:microsoft.com/office/officeart/2005/8/layout/cycle3"/>
    <dgm:cxn modelId="{BFFDBE9D-BCC0-4A0B-8AF7-C6EB16EEAABE}" type="presParOf" srcId="{AE7986E2-1939-4E4A-8B7B-FF6F2A02017A}" destId="{16521F10-ED47-48BD-BA1A-60258CD9FC2B}" srcOrd="2" destOrd="0" presId="urn:microsoft.com/office/officeart/2005/8/layout/cycle3"/>
    <dgm:cxn modelId="{003533B5-FABB-47A7-8D32-8E415D916475}" type="presParOf" srcId="{AE7986E2-1939-4E4A-8B7B-FF6F2A02017A}" destId="{64D9BC9A-CA59-401A-82F4-673A38039827}" srcOrd="3" destOrd="0" presId="urn:microsoft.com/office/officeart/2005/8/layout/cycle3"/>
    <dgm:cxn modelId="{EE063E02-A405-43F8-B181-E1A8FB083929}" type="presParOf" srcId="{AE7986E2-1939-4E4A-8B7B-FF6F2A02017A}" destId="{63F2DBD5-5F63-4C09-BA29-884DADF5A6B7}"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5B22-0D67-4940-8A78-46A8FBBEFCD6}">
      <dsp:nvSpPr>
        <dsp:cNvPr id="0" name=""/>
        <dsp:cNvSpPr/>
      </dsp:nvSpPr>
      <dsp:spPr>
        <a:xfrm>
          <a:off x="0" y="29332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73ABB-C60E-4957-AE6B-F6E364EF1956}">
      <dsp:nvSpPr>
        <dsp:cNvPr id="0" name=""/>
        <dsp:cNvSpPr/>
      </dsp:nvSpPr>
      <dsp:spPr>
        <a:xfrm>
          <a:off x="509695" y="12882"/>
          <a:ext cx="7793867"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Producción y crecimiento económico</a:t>
          </a:r>
        </a:p>
      </dsp:txBody>
      <dsp:txXfrm>
        <a:off x="537075" y="40262"/>
        <a:ext cx="7739107" cy="506120"/>
      </dsp:txXfrm>
    </dsp:sp>
    <dsp:sp modelId="{EA4DA159-D42D-4DAE-93FE-6F188881B462}">
      <dsp:nvSpPr>
        <dsp:cNvPr id="0" name=""/>
        <dsp:cNvSpPr/>
      </dsp:nvSpPr>
      <dsp:spPr>
        <a:xfrm>
          <a:off x="0" y="115516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99C1A8-31BC-4F0F-B154-FA6847A73EA3}">
      <dsp:nvSpPr>
        <dsp:cNvPr id="0" name=""/>
        <dsp:cNvSpPr/>
      </dsp:nvSpPr>
      <dsp:spPr>
        <a:xfrm>
          <a:off x="509695" y="874722"/>
          <a:ext cx="7811635"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Inflación y desempleo</a:t>
          </a:r>
        </a:p>
      </dsp:txBody>
      <dsp:txXfrm>
        <a:off x="537075" y="902102"/>
        <a:ext cx="7756875" cy="506120"/>
      </dsp:txXfrm>
    </dsp:sp>
    <dsp:sp modelId="{A18171FC-3AA4-44DB-9AFA-485192F82F10}">
      <dsp:nvSpPr>
        <dsp:cNvPr id="0" name=""/>
        <dsp:cNvSpPr/>
      </dsp:nvSpPr>
      <dsp:spPr>
        <a:xfrm>
          <a:off x="0" y="201700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8CE00-FB07-47A6-96CF-666AAC9C3FE0}">
      <dsp:nvSpPr>
        <dsp:cNvPr id="0" name=""/>
        <dsp:cNvSpPr/>
      </dsp:nvSpPr>
      <dsp:spPr>
        <a:xfrm>
          <a:off x="554084" y="1745441"/>
          <a:ext cx="7935868"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Balanza de pagos</a:t>
          </a:r>
        </a:p>
      </dsp:txBody>
      <dsp:txXfrm>
        <a:off x="581464" y="1772821"/>
        <a:ext cx="7881108" cy="506120"/>
      </dsp:txXfrm>
    </dsp:sp>
    <dsp:sp modelId="{D16271D6-DD77-4191-8A4B-D1C91BE55517}">
      <dsp:nvSpPr>
        <dsp:cNvPr id="0" name=""/>
        <dsp:cNvSpPr/>
      </dsp:nvSpPr>
      <dsp:spPr>
        <a:xfrm>
          <a:off x="0" y="287884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6D103D-5411-4E4D-A720-E12D5725281E}">
      <dsp:nvSpPr>
        <dsp:cNvPr id="0" name=""/>
        <dsp:cNvSpPr/>
      </dsp:nvSpPr>
      <dsp:spPr>
        <a:xfrm>
          <a:off x="509695" y="2598402"/>
          <a:ext cx="7934727"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Tipo de cambio</a:t>
          </a:r>
        </a:p>
      </dsp:txBody>
      <dsp:txXfrm>
        <a:off x="537075" y="2625782"/>
        <a:ext cx="7879967" cy="506120"/>
      </dsp:txXfrm>
    </dsp:sp>
    <dsp:sp modelId="{DEFFD5B7-8DED-473D-9F2C-57075AD9879F}">
      <dsp:nvSpPr>
        <dsp:cNvPr id="0" name=""/>
        <dsp:cNvSpPr/>
      </dsp:nvSpPr>
      <dsp:spPr>
        <a:xfrm>
          <a:off x="0" y="3740682"/>
          <a:ext cx="10193912" cy="47880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7B8A7A-5C7D-45D9-B34E-AE62A9691CD1}">
      <dsp:nvSpPr>
        <dsp:cNvPr id="0" name=""/>
        <dsp:cNvSpPr/>
      </dsp:nvSpPr>
      <dsp:spPr>
        <a:xfrm>
          <a:off x="509695" y="3460242"/>
          <a:ext cx="7810493" cy="560880"/>
        </a:xfrm>
        <a:prstGeom prst="roundRect">
          <a:avLst/>
        </a:prstGeom>
        <a:solidFill>
          <a:schemeClr val="accent2"/>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9714" tIns="0" rIns="269714" bIns="0" numCol="1" spcCol="1270" anchor="ctr" anchorCtr="0">
          <a:noAutofit/>
        </a:bodyPr>
        <a:lstStyle/>
        <a:p>
          <a:pPr marL="0" lvl="0" indent="0" algn="l" defTabSz="844550">
            <a:lnSpc>
              <a:spcPct val="90000"/>
            </a:lnSpc>
            <a:spcBef>
              <a:spcPct val="0"/>
            </a:spcBef>
            <a:spcAft>
              <a:spcPct val="35000"/>
            </a:spcAft>
            <a:buNone/>
          </a:pPr>
          <a:r>
            <a:rPr lang="es-CL" sz="1900" kern="1200" dirty="0"/>
            <a:t>Tasa de interés</a:t>
          </a:r>
        </a:p>
      </dsp:txBody>
      <dsp:txXfrm>
        <a:off x="537075" y="3487622"/>
        <a:ext cx="7755733"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D64A41-DF3F-468D-8501-C4E837D64FBC}">
      <dsp:nvSpPr>
        <dsp:cNvPr id="0" name=""/>
        <dsp:cNvSpPr/>
      </dsp:nvSpPr>
      <dsp:spPr>
        <a:xfrm>
          <a:off x="1193878" y="-148876"/>
          <a:ext cx="5317675" cy="5317675"/>
        </a:xfrm>
        <a:prstGeom prst="circularArrow">
          <a:avLst>
            <a:gd name="adj1" fmla="val 4668"/>
            <a:gd name="adj2" fmla="val 272909"/>
            <a:gd name="adj3" fmla="val 13221025"/>
            <a:gd name="adj4" fmla="val 17771197"/>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56FD39-64F6-4153-8D39-51559E9AD67E}">
      <dsp:nvSpPr>
        <dsp:cNvPr id="0" name=""/>
        <dsp:cNvSpPr/>
      </dsp:nvSpPr>
      <dsp:spPr>
        <a:xfrm>
          <a:off x="2249764" y="95874"/>
          <a:ext cx="3176869" cy="1130530"/>
        </a:xfrm>
        <a:prstGeom prst="roundRect">
          <a:avLst/>
        </a:prstGeom>
        <a:gradFill rotWithShape="0">
          <a:gsLst>
            <a:gs pos="0">
              <a:srgbClr val="FFCCFF"/>
            </a:gs>
            <a:gs pos="39999">
              <a:srgbClr val="85C2FF"/>
            </a:gs>
            <a:gs pos="70000">
              <a:srgbClr val="C4D6EB"/>
            </a:gs>
            <a:gs pos="100000">
              <a:srgbClr val="FFEBFA"/>
            </a:gs>
          </a:gsLst>
          <a:path path="rect">
            <a:fillToRect l="100000" t="100000"/>
          </a:path>
        </a:gradFill>
        <a:ln w="22225" cap="rnd" cmpd="sng" algn="ctr">
          <a:solidFill>
            <a:srgbClr val="FFCC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Mercado de bienes y servicios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Las empresas venden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Los hogares compran</a:t>
          </a:r>
        </a:p>
      </dsp:txBody>
      <dsp:txXfrm>
        <a:off x="2304952" y="151062"/>
        <a:ext cx="3066493" cy="1020154"/>
      </dsp:txXfrm>
    </dsp:sp>
    <dsp:sp modelId="{16521F10-ED47-48BD-BA1A-60258CD9FC2B}">
      <dsp:nvSpPr>
        <dsp:cNvPr id="0" name=""/>
        <dsp:cNvSpPr/>
      </dsp:nvSpPr>
      <dsp:spPr>
        <a:xfrm>
          <a:off x="4597800" y="1856703"/>
          <a:ext cx="2808080" cy="1731075"/>
        </a:xfrm>
        <a:prstGeom prst="roundRect">
          <a:avLst/>
        </a:prstGeom>
        <a:gradFill rotWithShape="0">
          <a:gsLst>
            <a:gs pos="0">
              <a:srgbClr val="CCFFFF"/>
            </a:gs>
            <a:gs pos="50000">
              <a:schemeClr val="accent1">
                <a:tint val="44500"/>
                <a:satMod val="160000"/>
              </a:schemeClr>
            </a:gs>
            <a:gs pos="100000">
              <a:schemeClr val="accent1">
                <a:tint val="23500"/>
                <a:satMod val="160000"/>
              </a:schemeClr>
            </a:gs>
          </a:gsLst>
          <a:lin ang="5400000" scaled="0"/>
        </a:gradFill>
        <a:ln w="22225" cap="rnd" cmpd="sng" algn="ctr">
          <a:solidFill>
            <a:srgbClr val="CCFFFF"/>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endParaRPr lang="es-ES" sz="1600" b="1"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endParaRPr lang="es-ES" sz="1600" b="1"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es-ES" sz="1600" b="1" kern="1200" dirty="0">
              <a:solidFill>
                <a:schemeClr val="tx2">
                  <a:lumMod val="50000"/>
                </a:schemeClr>
              </a:solidFill>
              <a:latin typeface="Arial" pitchFamily="34" charset="0"/>
              <a:cs typeface="Arial" pitchFamily="34" charset="0"/>
            </a:rPr>
            <a:t>Familias u Hogares</a:t>
          </a:r>
          <a:endParaRPr lang="es-ES" sz="1400" b="1" kern="1200" dirty="0">
            <a:solidFill>
              <a:schemeClr val="accent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Compran y consumen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Poseen y venden factores de producción</a:t>
          </a:r>
        </a:p>
        <a:p>
          <a:pPr marL="0" lvl="0" indent="0" algn="l" defTabSz="711200">
            <a:lnSpc>
              <a:spcPct val="90000"/>
            </a:lnSpc>
            <a:spcBef>
              <a:spcPct val="0"/>
            </a:spcBef>
            <a:spcAft>
              <a:spcPct val="35000"/>
            </a:spcAft>
            <a:buNone/>
          </a:pPr>
          <a:endParaRPr lang="es-ES" sz="1600" kern="1200" dirty="0">
            <a:solidFill>
              <a:schemeClr val="tx2">
                <a:lumMod val="50000"/>
              </a:schemeClr>
            </a:solidFill>
            <a:latin typeface="Arial" pitchFamily="34" charset="0"/>
            <a:cs typeface="Arial" pitchFamily="34" charset="0"/>
          </a:endParaRPr>
        </a:p>
        <a:p>
          <a:pPr marL="0" lvl="0" indent="0" algn="l" defTabSz="711200">
            <a:lnSpc>
              <a:spcPct val="90000"/>
            </a:lnSpc>
            <a:spcBef>
              <a:spcPct val="0"/>
            </a:spcBef>
            <a:spcAft>
              <a:spcPct val="35000"/>
            </a:spcAft>
            <a:buNone/>
          </a:pPr>
          <a:endParaRPr lang="es-ES" sz="1600" kern="1200" dirty="0">
            <a:solidFill>
              <a:schemeClr val="tx2">
                <a:lumMod val="50000"/>
              </a:schemeClr>
            </a:solidFill>
            <a:latin typeface="Arial" pitchFamily="34" charset="0"/>
            <a:cs typeface="Arial" pitchFamily="34" charset="0"/>
          </a:endParaRPr>
        </a:p>
      </dsp:txBody>
      <dsp:txXfrm>
        <a:off x="4682304" y="1941207"/>
        <a:ext cx="2639072" cy="1562067"/>
      </dsp:txXfrm>
    </dsp:sp>
    <dsp:sp modelId="{64D9BC9A-CA59-401A-82F4-673A38039827}">
      <dsp:nvSpPr>
        <dsp:cNvPr id="0" name=""/>
        <dsp:cNvSpPr/>
      </dsp:nvSpPr>
      <dsp:spPr>
        <a:xfrm>
          <a:off x="2413637" y="3916306"/>
          <a:ext cx="3106656" cy="1475170"/>
        </a:xfrm>
        <a:prstGeom prst="roundRect">
          <a:avLst/>
        </a:prstGeom>
        <a:gradFill rotWithShape="0">
          <a:gsLst>
            <a:gs pos="0">
              <a:srgbClr val="92D050"/>
            </a:gs>
            <a:gs pos="50000">
              <a:schemeClr val="accent1">
                <a:tint val="44500"/>
                <a:satMod val="160000"/>
              </a:schemeClr>
            </a:gs>
            <a:gs pos="100000">
              <a:schemeClr val="accent1">
                <a:tint val="23500"/>
                <a:satMod val="160000"/>
              </a:schemeClr>
            </a:gs>
          </a:gsLst>
          <a:lin ang="5400000" scaled="0"/>
        </a:gradFill>
        <a:ln w="22225" cap="rnd"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Mercado de factores de producción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Los hogares venden</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Las empresas compran  </a:t>
          </a:r>
        </a:p>
      </dsp:txBody>
      <dsp:txXfrm>
        <a:off x="2485649" y="3988318"/>
        <a:ext cx="2962632" cy="1331146"/>
      </dsp:txXfrm>
    </dsp:sp>
    <dsp:sp modelId="{63F2DBD5-5F63-4C09-BA29-884DADF5A6B7}">
      <dsp:nvSpPr>
        <dsp:cNvPr id="0" name=""/>
        <dsp:cNvSpPr/>
      </dsp:nvSpPr>
      <dsp:spPr>
        <a:xfrm>
          <a:off x="270523" y="1773030"/>
          <a:ext cx="3077159" cy="1735385"/>
        </a:xfrm>
        <a:prstGeom prst="roundRect">
          <a:avLst/>
        </a:prstGeom>
        <a:gradFill rotWithShape="0">
          <a:gsLst>
            <a:gs pos="0">
              <a:srgbClr val="FFFF99"/>
            </a:gs>
            <a:gs pos="50000">
              <a:schemeClr val="accent1">
                <a:tint val="44500"/>
                <a:satMod val="160000"/>
              </a:schemeClr>
            </a:gs>
            <a:gs pos="100000">
              <a:schemeClr val="accent1">
                <a:tint val="23500"/>
                <a:satMod val="160000"/>
              </a:schemeClr>
            </a:gs>
          </a:gsLst>
          <a:lin ang="5400000" scaled="0"/>
        </a:gradFill>
        <a:ln w="22225" cap="rnd" cmpd="sng" algn="ctr">
          <a:solidFill>
            <a:srgbClr val="FF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s-ES" sz="1600" b="1" kern="1200" dirty="0">
              <a:solidFill>
                <a:schemeClr val="tx2">
                  <a:lumMod val="75000"/>
                </a:schemeClr>
              </a:solidFill>
              <a:latin typeface="Arial" pitchFamily="34" charset="0"/>
              <a:cs typeface="Arial" pitchFamily="34" charset="0"/>
            </a:rPr>
            <a:t>Empresas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Producen y venden bienes y  servicios</a:t>
          </a:r>
        </a:p>
        <a:p>
          <a:pPr marL="0" lvl="0" indent="0" algn="l" defTabSz="711200">
            <a:lnSpc>
              <a:spcPct val="90000"/>
            </a:lnSpc>
            <a:spcBef>
              <a:spcPct val="0"/>
            </a:spcBef>
            <a:spcAft>
              <a:spcPct val="35000"/>
            </a:spcAft>
            <a:buNone/>
          </a:pPr>
          <a:r>
            <a:rPr lang="es-ES" sz="1400" b="1" kern="1200" dirty="0">
              <a:solidFill>
                <a:schemeClr val="accent2">
                  <a:lumMod val="50000"/>
                </a:schemeClr>
              </a:solidFill>
              <a:latin typeface="Arial" pitchFamily="34" charset="0"/>
              <a:cs typeface="Arial" pitchFamily="34" charset="0"/>
            </a:rPr>
            <a:t>Contratan y utilizan factores de producción</a:t>
          </a:r>
        </a:p>
      </dsp:txBody>
      <dsp:txXfrm>
        <a:off x="355238" y="1857745"/>
        <a:ext cx="2907729" cy="15659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DB7B2-6243-437A-B1CF-955051F51C36}" type="datetimeFigureOut">
              <a:rPr lang="es-AR" smtClean="0"/>
              <a:t>28/4/2025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B4CDB-55AE-4B3B-B0A4-9667677B95F1}" type="slidenum">
              <a:rPr lang="es-AR" smtClean="0"/>
              <a:t>‹Nº›</a:t>
            </a:fld>
            <a:endParaRPr lang="es-AR"/>
          </a:p>
        </p:txBody>
      </p:sp>
    </p:spTree>
    <p:extLst>
      <p:ext uri="{BB962C8B-B14F-4D97-AF65-F5344CB8AC3E}">
        <p14:creationId xmlns:p14="http://schemas.microsoft.com/office/powerpoint/2010/main" val="195179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miter lim="800000"/>
            <a:headEnd/>
            <a:tailEnd/>
          </a:ln>
        </p:spPr>
        <p:txBody>
          <a:bodyPr/>
          <a:lstStyle/>
          <a:p>
            <a:fld id="{E2576246-FD7E-46F4-9CA3-802064807446}" type="slidenum">
              <a:rPr lang="es-ES"/>
              <a:pPr/>
              <a:t>19</a:t>
            </a:fld>
            <a:endParaRPr lang="es-E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p:spPr>
        <p:txBody>
          <a:bodyPr/>
          <a:lstStyle/>
          <a:p>
            <a:pPr eaLnBrk="1" hangingPunct="1"/>
            <a:endParaRPr lang="es-ES_tradnl"/>
          </a:p>
        </p:txBody>
      </p:sp>
    </p:spTree>
    <p:extLst>
      <p:ext uri="{BB962C8B-B14F-4D97-AF65-F5344CB8AC3E}">
        <p14:creationId xmlns:p14="http://schemas.microsoft.com/office/powerpoint/2010/main" val="60722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pPr>
              <a:defRPr/>
            </a:pPr>
            <a:fld id="{E0D01A64-88A0-46EC-9011-F0DD3B784152}" type="slidenum">
              <a:rPr lang="es-ES" smtClean="0"/>
              <a:pPr>
                <a:defRPr/>
              </a:pPr>
              <a:t>34</a:t>
            </a:fld>
            <a:endParaRPr lang="es-ES"/>
          </a:p>
        </p:txBody>
      </p:sp>
    </p:spTree>
    <p:extLst>
      <p:ext uri="{BB962C8B-B14F-4D97-AF65-F5344CB8AC3E}">
        <p14:creationId xmlns:p14="http://schemas.microsoft.com/office/powerpoint/2010/main" val="93570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miter lim="800000"/>
            <a:headEnd/>
            <a:tailEnd/>
          </a:ln>
        </p:spPr>
        <p:txBody>
          <a:bodyPr/>
          <a:lstStyle/>
          <a:p>
            <a:fld id="{8D784C83-5A08-41F0-BF05-B2AA26F536C9}" type="slidenum">
              <a:rPr lang="es-ES"/>
              <a:pPr/>
              <a:t>50</a:t>
            </a:fld>
            <a:endParaRPr lang="es-E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p:spPr>
        <p:txBody>
          <a:bodyPr/>
          <a:lstStyle/>
          <a:p>
            <a:pPr eaLnBrk="1" hangingPunct="1"/>
            <a:endParaRPr lang="es-ES_tradnl"/>
          </a:p>
        </p:txBody>
      </p:sp>
    </p:spTree>
    <p:extLst>
      <p:ext uri="{BB962C8B-B14F-4D97-AF65-F5344CB8AC3E}">
        <p14:creationId xmlns:p14="http://schemas.microsoft.com/office/powerpoint/2010/main" val="3803161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914C3DAA-F06C-4127-885B-133E6D762BA2}" type="slidenum">
              <a:rPr lang="es-ES" altLang="es-AR" sz="1200">
                <a:solidFill>
                  <a:srgbClr val="000000"/>
                </a:solidFill>
              </a:rPr>
              <a:pPr algn="r" eaLnBrk="1" hangingPunct="1"/>
              <a:t>68</a:t>
            </a:fld>
            <a:endParaRPr lang="es-ES" altLang="es-AR" sz="1200">
              <a:solidFill>
                <a:srgbClr val="000000"/>
              </a:solidFill>
            </a:endParaRPr>
          </a:p>
        </p:txBody>
      </p:sp>
      <p:sp>
        <p:nvSpPr>
          <p:cNvPr id="19459" name="Rectangle 2"/>
          <p:cNvSpPr>
            <a:spLocks noGrp="1" noRot="1" noChangeAspect="1" noTextEdit="1"/>
          </p:cNvSpPr>
          <p:nvPr>
            <p:ph type="sldImg"/>
          </p:nvPr>
        </p:nvSpPr>
        <p:spPr>
          <a:ln/>
        </p:spPr>
      </p:sp>
      <p:sp>
        <p:nvSpPr>
          <p:cNvPr id="19460" name="Rectangle 3"/>
          <p:cNvSpPr txBox="1">
            <a:spLocks noGrp="1"/>
          </p:cNvSpPr>
          <p:nvPr>
            <p:ph type="body" sz="quarter"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87857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5AB56910-8FE3-4FDE-B75E-EE60BCA74315}" type="slidenum">
              <a:rPr lang="es-ES" altLang="es-AR" sz="1200">
                <a:solidFill>
                  <a:srgbClr val="000000"/>
                </a:solidFill>
                <a:latin typeface="Arial" panose="020B0604020202020204" pitchFamily="34" charset="0"/>
              </a:rPr>
              <a:pPr algn="r" eaLnBrk="1" hangingPunct="1"/>
              <a:t>74</a:t>
            </a:fld>
            <a:endParaRPr lang="es-ES" altLang="es-AR" sz="1200">
              <a:solidFill>
                <a:srgbClr val="000000"/>
              </a:solidFill>
              <a:latin typeface="Arial" panose="020B0604020202020204" pitchFamily="34" charset="0"/>
            </a:endParaRPr>
          </a:p>
        </p:txBody>
      </p:sp>
      <p:sp>
        <p:nvSpPr>
          <p:cNvPr id="22531" name="Marcador de imagen de diapositiva 2"/>
          <p:cNvSpPr>
            <a:spLocks noGrp="1" noRot="1" noChangeAspect="1" noTextEdit="1"/>
          </p:cNvSpPr>
          <p:nvPr>
            <p:ph type="sldImg"/>
          </p:nvPr>
        </p:nvSpPr>
        <p:spPr>
          <a:ln/>
        </p:spPr>
      </p:sp>
      <p:sp>
        <p:nvSpPr>
          <p:cNvPr id="22532"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49214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2B322925-0159-404E-8B29-419DA79996CD}" type="slidenum">
              <a:rPr lang="es-ES" altLang="es-AR" sz="1200">
                <a:solidFill>
                  <a:srgbClr val="000000"/>
                </a:solidFill>
                <a:latin typeface="Arial" panose="020B0604020202020204" pitchFamily="34" charset="0"/>
              </a:rPr>
              <a:pPr algn="r" eaLnBrk="1" hangingPunct="1"/>
              <a:t>75</a:t>
            </a:fld>
            <a:endParaRPr lang="es-ES" altLang="es-AR" sz="1200">
              <a:solidFill>
                <a:srgbClr val="000000"/>
              </a:solidFill>
              <a:latin typeface="Arial" panose="020B0604020202020204" pitchFamily="34" charset="0"/>
            </a:endParaRPr>
          </a:p>
        </p:txBody>
      </p:sp>
      <p:sp>
        <p:nvSpPr>
          <p:cNvPr id="24579" name="Marcador de imagen de diapositiva 2"/>
          <p:cNvSpPr>
            <a:spLocks noGrp="1" noRot="1" noChangeAspect="1" noTextEdit="1"/>
          </p:cNvSpPr>
          <p:nvPr>
            <p:ph type="sldImg"/>
          </p:nvPr>
        </p:nvSpPr>
        <p:spPr>
          <a:ln/>
        </p:spPr>
      </p:sp>
      <p:sp>
        <p:nvSpPr>
          <p:cNvPr id="24580"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2329369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ángulo 7"/>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A6FD2B15-4AB2-4F25-91BD-E91DF171C748}" type="slidenum">
              <a:rPr lang="es-ES" altLang="es-AR" sz="1200">
                <a:solidFill>
                  <a:srgbClr val="000000"/>
                </a:solidFill>
                <a:latin typeface="Arial" panose="020B0604020202020204" pitchFamily="34" charset="0"/>
              </a:rPr>
              <a:pPr algn="r" eaLnBrk="1" hangingPunct="1"/>
              <a:t>76</a:t>
            </a:fld>
            <a:endParaRPr lang="es-ES" altLang="es-AR" sz="1200">
              <a:solidFill>
                <a:srgbClr val="000000"/>
              </a:solidFill>
              <a:latin typeface="Arial" panose="020B0604020202020204" pitchFamily="34" charset="0"/>
            </a:endParaRPr>
          </a:p>
        </p:txBody>
      </p:sp>
      <p:sp>
        <p:nvSpPr>
          <p:cNvPr id="28675" name="Marcador de imagen de diapositiva 2"/>
          <p:cNvSpPr>
            <a:spLocks noGrp="1" noRot="1" noChangeAspect="1" noTextEdit="1"/>
          </p:cNvSpPr>
          <p:nvPr>
            <p:ph type="sldImg"/>
          </p:nvPr>
        </p:nvSpPr>
        <p:spPr>
          <a:ln/>
        </p:spPr>
      </p:sp>
      <p:sp>
        <p:nvSpPr>
          <p:cNvPr id="28676" name="Rectángulo 3"/>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hangingPunct="1"/>
            <a:endParaRPr lang="es-AR" altLang="es-AR">
              <a:latin typeface="Calibri" panose="020F0502020204030204" pitchFamily="34" charset="0"/>
            </a:endParaRPr>
          </a:p>
        </p:txBody>
      </p:sp>
    </p:spTree>
    <p:extLst>
      <p:ext uri="{BB962C8B-B14F-4D97-AF65-F5344CB8AC3E}">
        <p14:creationId xmlns:p14="http://schemas.microsoft.com/office/powerpoint/2010/main" val="674163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4/28/2025</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781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885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4/28/2025</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380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ítulo, 1 obje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contenido"/>
          <p:cNvSpPr>
            <a:spLocks noGrp="1"/>
          </p:cNvSpPr>
          <p:nvPr>
            <p:ph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quarter" idx="2"/>
          </p:nvPr>
        </p:nvSpPr>
        <p:spPr>
          <a:xfrm>
            <a:off x="6197600" y="19812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contenido"/>
          <p:cNvSpPr>
            <a:spLocks noGrp="1"/>
          </p:cNvSpPr>
          <p:nvPr>
            <p:ph sz="quarter" idx="3"/>
          </p:nvPr>
        </p:nvSpPr>
        <p:spPr>
          <a:xfrm>
            <a:off x="6197600" y="4114800"/>
            <a:ext cx="5080000" cy="1981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7" name="6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8" name="7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019784AF-E501-4814-AF56-8B43ADF03451}" type="slidenum">
              <a:rPr lang="es-ES"/>
              <a:pPr>
                <a:defRPr/>
              </a:pPr>
              <a:t>‹Nº›</a:t>
            </a:fld>
            <a:endParaRPr lang="es-ES"/>
          </a:p>
        </p:txBody>
      </p:sp>
    </p:spTree>
    <p:extLst>
      <p:ext uri="{BB962C8B-B14F-4D97-AF65-F5344CB8AC3E}">
        <p14:creationId xmlns:p14="http://schemas.microsoft.com/office/powerpoint/2010/main" val="2736884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A3405AC3-FEF6-4D97-BD3F-88A1AE25FA0C}" type="slidenum">
              <a:rPr lang="es-ES"/>
              <a:pPr>
                <a:defRPr/>
              </a:pPr>
              <a:t>‹Nº›</a:t>
            </a:fld>
            <a:endParaRPr lang="es-ES"/>
          </a:p>
        </p:txBody>
      </p:sp>
    </p:spTree>
    <p:extLst>
      <p:ext uri="{BB962C8B-B14F-4D97-AF65-F5344CB8AC3E}">
        <p14:creationId xmlns:p14="http://schemas.microsoft.com/office/powerpoint/2010/main" val="33295117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txBox="1">
            <a:spLocks noGrp="1"/>
          </p:cNvSpPr>
          <p:nvPr>
            <p:ph/>
          </p:nvPr>
        </p:nvSpPr>
        <p:spPr>
          <a:xfrm>
            <a:off x="914400" y="609603"/>
            <a:ext cx="10363200" cy="5486400"/>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Marcador de fecha"/>
          <p:cNvSpPr txBox="1">
            <a:spLocks noGrp="1"/>
          </p:cNvSpPr>
          <p:nvPr>
            <p:ph type="dt" sz="half" idx="10"/>
          </p:nvPr>
        </p:nvSpPr>
        <p:spPr>
          <a:xfrm>
            <a:off x="914400" y="6248400"/>
            <a:ext cx="2540000" cy="457200"/>
          </a:xfrm>
        </p:spPr>
        <p:txBody>
          <a:bodyPr/>
          <a:lstStyle>
            <a:lvl1pPr>
              <a:defRPr/>
            </a:lvl1pPr>
          </a:lstStyle>
          <a:p>
            <a:pPr>
              <a:defRPr/>
            </a:pPr>
            <a:endParaRPr/>
          </a:p>
        </p:txBody>
      </p:sp>
      <p:sp>
        <p:nvSpPr>
          <p:cNvPr id="4" name="3 Marcador de pie de página"/>
          <p:cNvSpPr txBox="1">
            <a:spLocks noGrp="1"/>
          </p:cNvSpPr>
          <p:nvPr>
            <p:ph type="ftr" sz="quarter" idx="11"/>
          </p:nvPr>
        </p:nvSpPr>
        <p:spPr>
          <a:xfrm>
            <a:off x="4165600" y="6248400"/>
            <a:ext cx="3860800" cy="457200"/>
          </a:xfrm>
        </p:spPr>
        <p:txBody>
          <a:bodyPr/>
          <a:lstStyle>
            <a:lvl1pPr>
              <a:defRPr/>
            </a:lvl1pPr>
          </a:lstStyle>
          <a:p>
            <a:pPr>
              <a:defRPr/>
            </a:pPr>
            <a:endParaRPr/>
          </a:p>
        </p:txBody>
      </p:sp>
      <p:sp>
        <p:nvSpPr>
          <p:cNvPr id="5" name="4 Marcador de número de diapositiva"/>
          <p:cNvSpPr txBox="1">
            <a:spLocks noGrp="1"/>
          </p:cNvSpPr>
          <p:nvPr>
            <p:ph type="sldNum" sz="quarter" idx="12"/>
          </p:nvPr>
        </p:nvSpPr>
        <p:spPr>
          <a:xfrm>
            <a:off x="8737600" y="6248400"/>
            <a:ext cx="2540000" cy="457200"/>
          </a:xfrm>
        </p:spPr>
        <p:txBody>
          <a:bodyPr/>
          <a:lstStyle>
            <a:lvl1pPr>
              <a:defRPr/>
            </a:lvl1pPr>
          </a:lstStyle>
          <a:p>
            <a:pPr>
              <a:defRPr/>
            </a:pPr>
            <a:fld id="{32DB15F6-4A21-41AD-AA71-834C72C3692C}" type="slidenum">
              <a:rPr/>
              <a:pPr>
                <a:defRPr/>
              </a:pPr>
              <a:t>‹Nº›</a:t>
            </a:fld>
            <a:endParaRPr/>
          </a:p>
        </p:txBody>
      </p:sp>
    </p:spTree>
    <p:extLst>
      <p:ext uri="{BB962C8B-B14F-4D97-AF65-F5344CB8AC3E}">
        <p14:creationId xmlns:p14="http://schemas.microsoft.com/office/powerpoint/2010/main" val="2373435455"/>
      </p:ext>
    </p:extLst>
  </p:cSld>
  <p:clrMapOvr>
    <a:masterClrMapping/>
  </p:clrMapOvr>
  <p:transition spd="slow"/>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059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4/28/2025</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281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67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82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421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07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4/28/2025</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7424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4/28/2025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622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4/28/2025</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66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12.xml"/><Relationship Id="rId4" Type="http://schemas.openxmlformats.org/officeDocument/2006/relationships/image" Target="../media/image18.gif"/></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8.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4.bin"/><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340.png"/><Relationship Id="rId7" Type="http://schemas.openxmlformats.org/officeDocument/2006/relationships/image" Target="../media/image360.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350.png"/><Relationship Id="rId5" Type="http://schemas.openxmlformats.org/officeDocument/2006/relationships/image" Target="../media/image270.png"/><Relationship Id="rId10" Type="http://schemas.openxmlformats.org/officeDocument/2006/relationships/image" Target="../media/image39.png"/><Relationship Id="rId4" Type="http://schemas.openxmlformats.org/officeDocument/2006/relationships/image" Target="../media/image260.png"/><Relationship Id="rId9" Type="http://schemas.openxmlformats.org/officeDocument/2006/relationships/image" Target="../media/image380.png"/></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oleObject" Target="../embeddings/oleObject5.bin"/><Relationship Id="rId1" Type="http://schemas.openxmlformats.org/officeDocument/2006/relationships/slideLayout" Target="../slideLayouts/slideLayout6.xml"/><Relationship Id="rId5" Type="http://schemas.openxmlformats.org/officeDocument/2006/relationships/image" Target="../media/image69.wmf"/><Relationship Id="rId4" Type="http://schemas.openxmlformats.org/officeDocument/2006/relationships/oleObject" Target="../embeddings/oleObject6.bin"/></Relationships>
</file>

<file path=ppt/slides/_rels/slide8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a:t>macroeconomía</a:t>
            </a:r>
          </a:p>
        </p:txBody>
      </p:sp>
      <p:sp>
        <p:nvSpPr>
          <p:cNvPr id="3" name="Subtítulo 2"/>
          <p:cNvSpPr>
            <a:spLocks noGrp="1"/>
          </p:cNvSpPr>
          <p:nvPr>
            <p:ph type="subTitle" idx="1"/>
          </p:nvPr>
        </p:nvSpPr>
        <p:spPr/>
        <p:txBody>
          <a:bodyPr/>
          <a:lstStyle/>
          <a:p>
            <a:endParaRPr lang="es-AR"/>
          </a:p>
        </p:txBody>
      </p:sp>
    </p:spTree>
    <p:extLst>
      <p:ext uri="{BB962C8B-B14F-4D97-AF65-F5344CB8AC3E}">
        <p14:creationId xmlns:p14="http://schemas.microsoft.com/office/powerpoint/2010/main" val="1011721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Indicadores Agregados</a:t>
            </a:r>
          </a:p>
        </p:txBody>
      </p:sp>
      <p:pic>
        <p:nvPicPr>
          <p:cNvPr id="4" name="Marcador de contenido 3"/>
          <p:cNvPicPr>
            <a:picLocks noGrp="1" noChangeAspect="1"/>
          </p:cNvPicPr>
          <p:nvPr>
            <p:ph idx="1"/>
          </p:nvPr>
        </p:nvPicPr>
        <p:blipFill rotWithShape="1">
          <a:blip r:embed="rId2"/>
          <a:srcRect l="1824"/>
          <a:stretch/>
        </p:blipFill>
        <p:spPr>
          <a:xfrm>
            <a:off x="2015231" y="2261124"/>
            <a:ext cx="7700904" cy="3678238"/>
          </a:xfrm>
          <a:prstGeom prst="rect">
            <a:avLst/>
          </a:prstGeom>
        </p:spPr>
      </p:pic>
    </p:spTree>
    <p:extLst>
      <p:ext uri="{BB962C8B-B14F-4D97-AF65-F5344CB8AC3E}">
        <p14:creationId xmlns:p14="http://schemas.microsoft.com/office/powerpoint/2010/main" val="1528241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useBgFill="1">
        <p:nvSpPr>
          <p:cNvPr id="18" name="Rectangle 17">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Diagrama&#10;&#10;Descripción generada automáticamente">
            <a:extLst>
              <a:ext uri="{FF2B5EF4-FFF2-40B4-BE49-F238E27FC236}">
                <a16:creationId xmlns:a16="http://schemas.microsoft.com/office/drawing/2014/main" id="{535C6FCF-5854-0F77-0F9B-E09E09EEF6D8}"/>
              </a:ext>
            </a:extLst>
          </p:cNvPr>
          <p:cNvPicPr>
            <a:picLocks noChangeAspect="1"/>
          </p:cNvPicPr>
          <p:nvPr/>
        </p:nvPicPr>
        <p:blipFill>
          <a:blip r:embed="rId2"/>
          <a:stretch>
            <a:fillRect/>
          </a:stretch>
        </p:blipFill>
        <p:spPr>
          <a:xfrm>
            <a:off x="931166" y="1946365"/>
            <a:ext cx="6518800" cy="3259400"/>
          </a:xfrm>
          <a:prstGeom prst="rect">
            <a:avLst/>
          </a:prstGeom>
        </p:spPr>
      </p:pic>
      <p:sp>
        <p:nvSpPr>
          <p:cNvPr id="20" name="Rectangle 19">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5D366E0-2725-BA7B-28D1-841D699FF8A7}"/>
              </a:ext>
            </a:extLst>
          </p:cNvPr>
          <p:cNvSpPr>
            <a:spLocks noGrp="1"/>
          </p:cNvSpPr>
          <p:nvPr>
            <p:ph type="title"/>
          </p:nvPr>
        </p:nvSpPr>
        <p:spPr>
          <a:xfrm>
            <a:off x="8296275" y="1419225"/>
            <a:ext cx="3081576" cy="2085869"/>
          </a:xfrm>
        </p:spPr>
        <p:txBody>
          <a:bodyPr vert="horz" lIns="91440" tIns="45720" rIns="91440" bIns="45720" rtlCol="0" anchor="b">
            <a:normAutofit fontScale="90000"/>
          </a:bodyPr>
          <a:lstStyle/>
          <a:p>
            <a:r>
              <a:rPr lang="es-AR" dirty="0">
                <a:solidFill>
                  <a:schemeClr val="bg1"/>
                </a:solidFill>
              </a:rPr>
              <a:t>Los objetivos macroeconómicos </a:t>
            </a:r>
            <a:endParaRPr lang="en-US" sz="6000" dirty="0">
              <a:solidFill>
                <a:schemeClr val="bg1"/>
              </a:solidFill>
            </a:endParaRPr>
          </a:p>
        </p:txBody>
      </p:sp>
      <p:sp>
        <p:nvSpPr>
          <p:cNvPr id="3" name="Marcador de texto 2">
            <a:extLst>
              <a:ext uri="{FF2B5EF4-FFF2-40B4-BE49-F238E27FC236}">
                <a16:creationId xmlns:a16="http://schemas.microsoft.com/office/drawing/2014/main" id="{93E01E56-B25C-E175-D6AC-3EF773DDD846}"/>
              </a:ext>
            </a:extLst>
          </p:cNvPr>
          <p:cNvSpPr>
            <a:spLocks noGrp="1"/>
          </p:cNvSpPr>
          <p:nvPr>
            <p:ph type="body" idx="1"/>
          </p:nvPr>
        </p:nvSpPr>
        <p:spPr>
          <a:xfrm>
            <a:off x="8296275" y="3705120"/>
            <a:ext cx="3081576" cy="1733655"/>
          </a:xfrm>
        </p:spPr>
        <p:txBody>
          <a:bodyPr vert="horz" lIns="91440" tIns="45720" rIns="91440" bIns="45720" rtlCol="0" anchor="t">
            <a:normAutofit/>
          </a:bodyPr>
          <a:lstStyle/>
          <a:p>
            <a:r>
              <a:rPr lang="es-AR" dirty="0">
                <a:solidFill>
                  <a:schemeClr val="bg1"/>
                </a:solidFill>
              </a:rPr>
              <a:t>¿Cómo sabemos si la situación de la economía es buena o mala?</a:t>
            </a:r>
            <a:endParaRPr lang="en-US" dirty="0">
              <a:solidFill>
                <a:schemeClr val="bg1"/>
              </a:solidFill>
            </a:endParaRPr>
          </a:p>
        </p:txBody>
      </p:sp>
      <p:sp>
        <p:nvSpPr>
          <p:cNvPr id="6" name="Triángulo isósceles 5">
            <a:extLst>
              <a:ext uri="{FF2B5EF4-FFF2-40B4-BE49-F238E27FC236}">
                <a16:creationId xmlns:a16="http://schemas.microsoft.com/office/drawing/2014/main" id="{579244B9-C333-9007-9A29-BC48BA77AE8A}"/>
              </a:ext>
            </a:extLst>
          </p:cNvPr>
          <p:cNvSpPr/>
          <p:nvPr/>
        </p:nvSpPr>
        <p:spPr>
          <a:xfrm>
            <a:off x="5888681" y="4552949"/>
            <a:ext cx="1857375" cy="652815"/>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295424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2" name="Rectangle 11">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4" name="Rectangle 13">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6" name="Rectangle 15">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useBgFill="1">
        <p:nvSpPr>
          <p:cNvPr id="18" name="Rectangle 17">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45D366E0-2725-BA7B-28D1-841D699FF8A7}"/>
              </a:ext>
            </a:extLst>
          </p:cNvPr>
          <p:cNvSpPr>
            <a:spLocks noGrp="1"/>
          </p:cNvSpPr>
          <p:nvPr>
            <p:ph type="title"/>
          </p:nvPr>
        </p:nvSpPr>
        <p:spPr>
          <a:xfrm>
            <a:off x="8260817" y="878451"/>
            <a:ext cx="3081576" cy="2085869"/>
          </a:xfrm>
        </p:spPr>
        <p:txBody>
          <a:bodyPr vert="horz" lIns="91440" tIns="45720" rIns="91440" bIns="45720" rtlCol="0" anchor="b">
            <a:normAutofit fontScale="90000"/>
          </a:bodyPr>
          <a:lstStyle/>
          <a:p>
            <a:r>
              <a:rPr lang="es-ES_tradnl" sz="3600" dirty="0">
                <a:solidFill>
                  <a:schemeClr val="bg1"/>
                </a:solidFill>
              </a:rPr>
              <a:t>El Producto Interno Bruto (PBI)</a:t>
            </a:r>
            <a:endParaRPr lang="en-US" sz="6000" dirty="0">
              <a:solidFill>
                <a:schemeClr val="bg1"/>
              </a:solidFill>
            </a:endParaRPr>
          </a:p>
        </p:txBody>
      </p:sp>
      <p:sp>
        <p:nvSpPr>
          <p:cNvPr id="3" name="Marcador de texto 2">
            <a:extLst>
              <a:ext uri="{FF2B5EF4-FFF2-40B4-BE49-F238E27FC236}">
                <a16:creationId xmlns:a16="http://schemas.microsoft.com/office/drawing/2014/main" id="{93E01E56-B25C-E175-D6AC-3EF773DDD846}"/>
              </a:ext>
            </a:extLst>
          </p:cNvPr>
          <p:cNvSpPr>
            <a:spLocks noGrp="1"/>
          </p:cNvSpPr>
          <p:nvPr>
            <p:ph type="body" idx="1"/>
          </p:nvPr>
        </p:nvSpPr>
        <p:spPr>
          <a:xfrm>
            <a:off x="8296275" y="3705120"/>
            <a:ext cx="3081576" cy="1733655"/>
          </a:xfrm>
        </p:spPr>
        <p:txBody>
          <a:bodyPr vert="horz" lIns="91440" tIns="45720" rIns="91440" bIns="45720" rtlCol="0" anchor="t">
            <a:normAutofit/>
          </a:bodyPr>
          <a:lstStyle/>
          <a:p>
            <a:pPr marL="82296" algn="just">
              <a:lnSpc>
                <a:spcPct val="80000"/>
              </a:lnSpc>
              <a:spcAft>
                <a:spcPts val="0"/>
              </a:spcAft>
              <a:defRPr/>
            </a:pPr>
            <a:r>
              <a:rPr lang="es-ES_tradnl" sz="1800" dirty="0">
                <a:solidFill>
                  <a:schemeClr val="bg1"/>
                </a:solidFill>
              </a:rPr>
              <a:t>Es el indicador más importante para medir la riqueza de un país generada en un periodo.</a:t>
            </a:r>
          </a:p>
        </p:txBody>
      </p:sp>
      <p:sp>
        <p:nvSpPr>
          <p:cNvPr id="6" name="Triángulo isósceles 5">
            <a:extLst>
              <a:ext uri="{FF2B5EF4-FFF2-40B4-BE49-F238E27FC236}">
                <a16:creationId xmlns:a16="http://schemas.microsoft.com/office/drawing/2014/main" id="{579244B9-C333-9007-9A29-BC48BA77AE8A}"/>
              </a:ext>
            </a:extLst>
          </p:cNvPr>
          <p:cNvSpPr/>
          <p:nvPr/>
        </p:nvSpPr>
        <p:spPr>
          <a:xfrm>
            <a:off x="5888681" y="4552949"/>
            <a:ext cx="1857375" cy="652815"/>
          </a:xfrm>
          <a:prstGeom prst="triangle">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a:extLst>
              <a:ext uri="{FF2B5EF4-FFF2-40B4-BE49-F238E27FC236}">
                <a16:creationId xmlns:a16="http://schemas.microsoft.com/office/drawing/2014/main" id="{2126E075-B23D-51DD-055E-39EB9A668264}"/>
              </a:ext>
            </a:extLst>
          </p:cNvPr>
          <p:cNvPicPr>
            <a:picLocks noChangeAspect="1"/>
          </p:cNvPicPr>
          <p:nvPr/>
        </p:nvPicPr>
        <p:blipFill>
          <a:blip r:embed="rId2"/>
          <a:stretch>
            <a:fillRect/>
          </a:stretch>
        </p:blipFill>
        <p:spPr>
          <a:xfrm>
            <a:off x="1931457" y="3004853"/>
            <a:ext cx="4546488" cy="3304800"/>
          </a:xfrm>
          <a:prstGeom prst="rect">
            <a:avLst/>
          </a:prstGeom>
        </p:spPr>
      </p:pic>
      <p:pic>
        <p:nvPicPr>
          <p:cNvPr id="7" name="Imagen 6">
            <a:extLst>
              <a:ext uri="{FF2B5EF4-FFF2-40B4-BE49-F238E27FC236}">
                <a16:creationId xmlns:a16="http://schemas.microsoft.com/office/drawing/2014/main" id="{D3B72406-F93A-6375-C73F-384FCC1314CD}"/>
              </a:ext>
            </a:extLst>
          </p:cNvPr>
          <p:cNvPicPr>
            <a:picLocks noChangeAspect="1"/>
          </p:cNvPicPr>
          <p:nvPr/>
        </p:nvPicPr>
        <p:blipFill>
          <a:blip r:embed="rId3"/>
          <a:stretch>
            <a:fillRect/>
          </a:stretch>
        </p:blipFill>
        <p:spPr>
          <a:xfrm>
            <a:off x="209963" y="1176907"/>
            <a:ext cx="7754763" cy="1346884"/>
          </a:xfrm>
          <a:prstGeom prst="rect">
            <a:avLst/>
          </a:prstGeom>
        </p:spPr>
      </p:pic>
    </p:spTree>
    <p:extLst>
      <p:ext uri="{BB962C8B-B14F-4D97-AF65-F5344CB8AC3E}">
        <p14:creationId xmlns:p14="http://schemas.microsoft.com/office/powerpoint/2010/main" val="2059892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274318" y="801461"/>
            <a:ext cx="7850187" cy="792163"/>
          </a:xfrm>
          <a:solidFill>
            <a:srgbClr val="FF9900"/>
          </a:solidFill>
          <a:ln w="19050">
            <a:solidFill>
              <a:srgbClr val="000080"/>
            </a:solidFill>
            <a:miter lim="800000"/>
            <a:headEnd/>
            <a:tailEnd/>
          </a:ln>
        </p:spPr>
        <p:txBody>
          <a:bodyPr>
            <a:normAutofit fontScale="90000"/>
          </a:bodyPr>
          <a:lstStyle/>
          <a:p>
            <a:pPr algn="ctr">
              <a:defRPr/>
            </a:pPr>
            <a:r>
              <a:rPr lang="es-ES_tradnl" b="1" dirty="0">
                <a:solidFill>
                  <a:schemeClr val="tx2">
                    <a:satMod val="130000"/>
                  </a:schemeClr>
                </a:solidFill>
              </a:rPr>
              <a:t>1. El PBI desde la Demanda o el gasto</a:t>
            </a:r>
            <a:endParaRPr lang="es-ES" b="1" dirty="0">
              <a:solidFill>
                <a:schemeClr val="tx2">
                  <a:satMod val="130000"/>
                </a:schemeClr>
              </a:solidFill>
            </a:endParaRPr>
          </a:p>
        </p:txBody>
      </p:sp>
      <p:sp>
        <p:nvSpPr>
          <p:cNvPr id="13315" name="Rectangle 3"/>
          <p:cNvSpPr>
            <a:spLocks noGrp="1" noChangeArrowheads="1"/>
          </p:cNvSpPr>
          <p:nvPr>
            <p:ph idx="1"/>
          </p:nvPr>
        </p:nvSpPr>
        <p:spPr>
          <a:xfrm>
            <a:off x="881741" y="1911803"/>
            <a:ext cx="10635343" cy="4679950"/>
          </a:xfrm>
        </p:spPr>
        <p:txBody>
          <a:bodyPr>
            <a:normAutofit/>
          </a:bodyPr>
          <a:lstStyle/>
          <a:p>
            <a:pPr marL="596646" indent="-514350">
              <a:lnSpc>
                <a:spcPct val="85000"/>
              </a:lnSpc>
              <a:spcBef>
                <a:spcPct val="30000"/>
              </a:spcBef>
              <a:spcAft>
                <a:spcPts val="0"/>
              </a:spcAft>
              <a:buFontTx/>
              <a:buAutoNum type="arabicPeriod"/>
              <a:defRPr/>
            </a:pPr>
            <a:r>
              <a:rPr lang="es-ES_tradnl" b="1" dirty="0"/>
              <a:t>Desde la demanda</a:t>
            </a:r>
          </a:p>
          <a:p>
            <a:pPr marL="82296" indent="0" algn="ctr">
              <a:lnSpc>
                <a:spcPct val="85000"/>
              </a:lnSpc>
              <a:spcBef>
                <a:spcPct val="30000"/>
              </a:spcBef>
              <a:spcAft>
                <a:spcPts val="0"/>
              </a:spcAft>
              <a:buNone/>
              <a:defRPr/>
            </a:pPr>
            <a:r>
              <a:rPr lang="es-ES_tradnl" sz="2800" b="1" dirty="0">
                <a:solidFill>
                  <a:srgbClr val="FF0000"/>
                </a:solidFill>
              </a:rPr>
              <a:t> PBI=</a:t>
            </a:r>
            <a:r>
              <a:rPr lang="es-ES_tradnl" sz="2800" b="1" dirty="0" err="1">
                <a:solidFill>
                  <a:srgbClr val="FF0000"/>
                </a:solidFill>
              </a:rPr>
              <a:t>C+I+Gp</a:t>
            </a:r>
            <a:r>
              <a:rPr lang="es-ES_tradnl" sz="2800" b="1" dirty="0">
                <a:solidFill>
                  <a:srgbClr val="FF0000"/>
                </a:solidFill>
              </a:rPr>
              <a:t>+(X-M)</a:t>
            </a:r>
            <a:endParaRPr lang="es-ES_tradnl" sz="2800" dirty="0">
              <a:solidFill>
                <a:srgbClr val="FF0000"/>
              </a:solidFill>
            </a:endParaRP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Consumo (C): </a:t>
            </a:r>
            <a:r>
              <a:rPr lang="es-AR" sz="2800" dirty="0"/>
              <a:t>en bienes y servicios realizado por las familias</a:t>
            </a:r>
            <a:endParaRPr lang="es-ES_tradnl" sz="2800" dirty="0"/>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Inversión (I):</a:t>
            </a:r>
            <a:r>
              <a:rPr lang="es-ES_tradnl" sz="2800" dirty="0">
                <a:solidFill>
                  <a:srgbClr val="FF0000"/>
                </a:solidFill>
              </a:rPr>
              <a:t> </a:t>
            </a:r>
            <a:r>
              <a:rPr lang="es-ES_tradnl" sz="2800" dirty="0"/>
              <a:t>gasto que realizan las empresas en bienes y servicios que se utilizan en la actividad productiva. Para las familias, solo la compra de “vivienda principal” se considera inversión. </a:t>
            </a:r>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Gasto Público (</a:t>
            </a:r>
            <a:r>
              <a:rPr lang="es-ES_tradnl" sz="2800" b="1" dirty="0" err="1">
                <a:solidFill>
                  <a:srgbClr val="FF0000"/>
                </a:solidFill>
              </a:rPr>
              <a:t>Gp</a:t>
            </a:r>
            <a:r>
              <a:rPr lang="es-ES_tradnl" sz="2800" b="1" dirty="0">
                <a:solidFill>
                  <a:srgbClr val="FF0000"/>
                </a:solidFill>
              </a:rPr>
              <a:t>):</a:t>
            </a:r>
            <a:r>
              <a:rPr lang="es-ES_tradnl" sz="2800" dirty="0">
                <a:solidFill>
                  <a:srgbClr val="FF0000"/>
                </a:solidFill>
              </a:rPr>
              <a:t> </a:t>
            </a:r>
            <a:r>
              <a:rPr lang="es-AR" sz="2800" dirty="0"/>
              <a:t>incluye el gasto en compra de bienes por parte del Estado, los pagos al personal, así como todos los gastos en inversión que realice</a:t>
            </a:r>
            <a:endParaRPr lang="es-ES_tradnl" sz="2800" dirty="0"/>
          </a:p>
          <a:p>
            <a:pPr marL="365760" indent="-283464" algn="just">
              <a:lnSpc>
                <a:spcPct val="85000"/>
              </a:lnSpc>
              <a:spcBef>
                <a:spcPct val="30000"/>
              </a:spcBef>
              <a:spcAft>
                <a:spcPts val="0"/>
              </a:spcAft>
              <a:buFont typeface="Wingdings 2"/>
              <a:buChar char=""/>
              <a:defRPr/>
            </a:pPr>
            <a:r>
              <a:rPr lang="es-ES_tradnl" sz="2800" b="1" dirty="0">
                <a:solidFill>
                  <a:srgbClr val="FF0000"/>
                </a:solidFill>
              </a:rPr>
              <a:t>Saldo Comercial Neto</a:t>
            </a:r>
            <a:r>
              <a:rPr lang="es-ES_tradnl" sz="2800" dirty="0">
                <a:solidFill>
                  <a:srgbClr val="FF0000"/>
                </a:solidFill>
              </a:rPr>
              <a:t> </a:t>
            </a:r>
            <a:r>
              <a:rPr lang="es-ES_tradnl" sz="2800" dirty="0"/>
              <a:t>(exportaciones de bienes y servicios (</a:t>
            </a:r>
            <a:r>
              <a:rPr lang="es-ES_tradnl" sz="2800" b="1" dirty="0"/>
              <a:t>X</a:t>
            </a:r>
            <a:r>
              <a:rPr lang="es-ES_tradnl" sz="2800" dirty="0"/>
              <a:t>), menos importaciones (</a:t>
            </a:r>
            <a:r>
              <a:rPr lang="es-ES_tradnl" sz="2800" b="1" dirty="0"/>
              <a:t>M</a:t>
            </a:r>
            <a:r>
              <a:rPr lang="es-ES_tradnl" sz="2800" dirty="0"/>
              <a:t>).</a:t>
            </a:r>
          </a:p>
        </p:txBody>
      </p:sp>
    </p:spTree>
    <p:extLst>
      <p:ext uri="{BB962C8B-B14F-4D97-AF65-F5344CB8AC3E}">
        <p14:creationId xmlns:p14="http://schemas.microsoft.com/office/powerpoint/2010/main" val="142772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990600" y="1931988"/>
            <a:ext cx="10352314" cy="497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85000"/>
              </a:lnSpc>
              <a:spcBef>
                <a:spcPct val="30000"/>
              </a:spcBef>
              <a:defRPr/>
            </a:pPr>
            <a:r>
              <a:rPr lang="es-ES_tradnl" sz="3200" b="1" dirty="0">
                <a:latin typeface="Calibri" pitchFamily="34" charset="0"/>
                <a:cs typeface="Calibri" pitchFamily="34" charset="0"/>
              </a:rPr>
              <a:t>Desde el lado de la producción, e</a:t>
            </a:r>
            <a:r>
              <a:rPr lang="es-ES_tradnl" sz="3200" dirty="0">
                <a:latin typeface="Calibri" pitchFamily="34" charset="0"/>
                <a:cs typeface="Calibri" pitchFamily="34" charset="0"/>
              </a:rPr>
              <a:t>l PBI es igual al </a:t>
            </a:r>
            <a:r>
              <a:rPr lang="es-ES_tradnl" sz="3200" b="1" u="sng" dirty="0">
                <a:solidFill>
                  <a:srgbClr val="FF0000"/>
                </a:solidFill>
                <a:latin typeface="Calibri" pitchFamily="34" charset="0"/>
                <a:cs typeface="Calibri" pitchFamily="34" charset="0"/>
              </a:rPr>
              <a:t>valor de mercado</a:t>
            </a:r>
            <a:r>
              <a:rPr lang="es-ES_tradnl" sz="3200" b="1" dirty="0">
                <a:solidFill>
                  <a:srgbClr val="FF0000"/>
                </a:solidFill>
                <a:latin typeface="Calibri" pitchFamily="34" charset="0"/>
                <a:cs typeface="Calibri" pitchFamily="34" charset="0"/>
              </a:rPr>
              <a:t> de todos los bienes y servicios </a:t>
            </a:r>
            <a:r>
              <a:rPr lang="es-ES_tradnl" sz="3200" b="1" u="sng" dirty="0">
                <a:solidFill>
                  <a:srgbClr val="FF0000"/>
                </a:solidFill>
                <a:latin typeface="Calibri" pitchFamily="34" charset="0"/>
                <a:cs typeface="Calibri" pitchFamily="34" charset="0"/>
              </a:rPr>
              <a:t>finales</a:t>
            </a:r>
            <a:r>
              <a:rPr lang="es-ES_tradnl" sz="3200" b="1" dirty="0">
                <a:solidFill>
                  <a:srgbClr val="FF0000"/>
                </a:solidFill>
                <a:latin typeface="Calibri" pitchFamily="34" charset="0"/>
                <a:cs typeface="Calibri" pitchFamily="34" charset="0"/>
              </a:rPr>
              <a:t> </a:t>
            </a:r>
            <a:r>
              <a:rPr lang="es-ES_tradnl" sz="3200" dirty="0">
                <a:latin typeface="Calibri" pitchFamily="34" charset="0"/>
                <a:cs typeface="Calibri" pitchFamily="34" charset="0"/>
              </a:rPr>
              <a:t>producidos en el interior de la economía de un país durante un año. </a:t>
            </a:r>
          </a:p>
          <a:p>
            <a:pPr>
              <a:lnSpc>
                <a:spcPct val="85000"/>
              </a:lnSpc>
              <a:spcBef>
                <a:spcPct val="30000"/>
              </a:spcBef>
              <a:defRPr/>
            </a:pPr>
            <a:endParaRPr lang="es-ES_tradnl" dirty="0">
              <a:latin typeface="Calibri" pitchFamily="34" charset="0"/>
              <a:cs typeface="Calibri" pitchFamily="34" charset="0"/>
            </a:endParaRPr>
          </a:p>
          <a:p>
            <a:pPr lvl="1">
              <a:lnSpc>
                <a:spcPct val="85000"/>
              </a:lnSpc>
              <a:spcBef>
                <a:spcPct val="30000"/>
              </a:spcBef>
              <a:defRPr/>
            </a:pPr>
            <a:r>
              <a:rPr lang="es-ES_tradnl" sz="2800" dirty="0">
                <a:latin typeface="Calibri" pitchFamily="34" charset="0"/>
                <a:cs typeface="Calibri" pitchFamily="34" charset="0"/>
              </a:rPr>
              <a:t>Valor de la producción= precio (p) *cantidad(q).</a:t>
            </a:r>
          </a:p>
          <a:p>
            <a:pPr lvl="1" algn="ctr">
              <a:spcBef>
                <a:spcPct val="20000"/>
              </a:spcBef>
              <a:defRPr/>
            </a:pPr>
            <a:endParaRPr lang="es-ES_tradnl" sz="1400" b="1" dirty="0">
              <a:latin typeface="Calibri" pitchFamily="34" charset="0"/>
              <a:cs typeface="Calibri" pitchFamily="34" charset="0"/>
            </a:endParaRPr>
          </a:p>
          <a:p>
            <a:pPr lvl="1" algn="ctr">
              <a:spcBef>
                <a:spcPct val="20000"/>
              </a:spcBef>
              <a:defRPr/>
            </a:pPr>
            <a:r>
              <a:rPr lang="es-ES_tradnl" sz="3600" b="1" dirty="0" err="1">
                <a:latin typeface="Calibri" pitchFamily="34" charset="0"/>
                <a:cs typeface="Calibri" pitchFamily="34" charset="0"/>
              </a:rPr>
              <a:t>Vp</a:t>
            </a:r>
            <a:r>
              <a:rPr lang="es-ES_tradnl" sz="3600" b="1" dirty="0">
                <a:latin typeface="Calibri" pitchFamily="34" charset="0"/>
                <a:cs typeface="Calibri" pitchFamily="34" charset="0"/>
              </a:rPr>
              <a:t>=p*q</a:t>
            </a:r>
          </a:p>
          <a:p>
            <a:pPr lvl="1" algn="ctr">
              <a:spcBef>
                <a:spcPct val="20000"/>
              </a:spcBef>
              <a:defRPr/>
            </a:pPr>
            <a:endParaRPr lang="es-ES_tradnl" sz="3600" b="1" dirty="0">
              <a:latin typeface="Calibri" pitchFamily="34" charset="0"/>
              <a:cs typeface="Calibri" pitchFamily="34" charset="0"/>
            </a:endParaRPr>
          </a:p>
          <a:p>
            <a:pPr lvl="1" algn="ctr">
              <a:spcBef>
                <a:spcPct val="20000"/>
              </a:spcBef>
              <a:defRPr/>
            </a:pPr>
            <a:r>
              <a:rPr lang="es-ES_tradnl" sz="3200" b="1" dirty="0">
                <a:latin typeface="Arial" pitchFamily="34" charset="0"/>
              </a:rPr>
              <a:t>PBI </a:t>
            </a:r>
            <a:r>
              <a:rPr lang="es-ES_tradnl" sz="3200" b="1" baseline="-25000" dirty="0">
                <a:latin typeface="Arial" pitchFamily="34" charset="0"/>
              </a:rPr>
              <a:t>(a precios de mercado)</a:t>
            </a:r>
            <a:r>
              <a:rPr lang="es-ES_tradnl" sz="3200" b="1" dirty="0">
                <a:latin typeface="Arial" pitchFamily="34" charset="0"/>
              </a:rPr>
              <a:t> = PBI </a:t>
            </a:r>
            <a:r>
              <a:rPr lang="es-ES_tradnl" sz="3200" b="1" baseline="-25000" dirty="0">
                <a:latin typeface="Arial" pitchFamily="34" charset="0"/>
              </a:rPr>
              <a:t>(a precios básicos)</a:t>
            </a:r>
            <a:r>
              <a:rPr lang="es-ES_tradnl" sz="3200" b="1" dirty="0">
                <a:latin typeface="Arial" pitchFamily="34" charset="0"/>
                <a:sym typeface="Symbol" pitchFamily="18" charset="2"/>
              </a:rPr>
              <a:t> </a:t>
            </a:r>
            <a:r>
              <a:rPr lang="es-ES_tradnl" sz="3200" b="1" dirty="0">
                <a:latin typeface="Arial" pitchFamily="34" charset="0"/>
              </a:rPr>
              <a:t>+ T</a:t>
            </a:r>
            <a:r>
              <a:rPr lang="es-ES_tradnl" sz="3200" b="1" baseline="-25000" dirty="0">
                <a:latin typeface="Arial" pitchFamily="34" charset="0"/>
              </a:rPr>
              <a:t>i</a:t>
            </a:r>
            <a:r>
              <a:rPr lang="es-ES_tradnl" sz="3200" b="1" dirty="0">
                <a:latin typeface="Arial" pitchFamily="34" charset="0"/>
              </a:rPr>
              <a:t> – S</a:t>
            </a:r>
            <a:r>
              <a:rPr lang="es-ES_tradnl" sz="3200" b="1" baseline="-25000" dirty="0">
                <a:latin typeface="Arial" pitchFamily="34" charset="0"/>
              </a:rPr>
              <a:t>b</a:t>
            </a:r>
          </a:p>
          <a:p>
            <a:pPr lvl="1" algn="ctr">
              <a:spcBef>
                <a:spcPct val="20000"/>
              </a:spcBef>
              <a:defRPr/>
            </a:pPr>
            <a:endParaRPr lang="es-ES" sz="3600" b="1" dirty="0">
              <a:latin typeface="Calibri" pitchFamily="34" charset="0"/>
              <a:cs typeface="Calibri" pitchFamily="34" charset="0"/>
            </a:endParaRPr>
          </a:p>
        </p:txBody>
      </p:sp>
      <p:sp>
        <p:nvSpPr>
          <p:cNvPr id="14342" name="Rectangle 6"/>
          <p:cNvSpPr>
            <a:spLocks noGrp="1" noChangeArrowheads="1"/>
          </p:cNvSpPr>
          <p:nvPr>
            <p:ph type="title"/>
          </p:nvPr>
        </p:nvSpPr>
        <p:spPr>
          <a:xfrm>
            <a:off x="2360160" y="779690"/>
            <a:ext cx="7416800" cy="792163"/>
          </a:xfrm>
          <a:solidFill>
            <a:srgbClr val="FFFF00"/>
          </a:solidFill>
          <a:ln w="19050">
            <a:solidFill>
              <a:srgbClr val="000080"/>
            </a:solidFill>
            <a:miter lim="800000"/>
            <a:headEnd/>
            <a:tailEnd/>
          </a:ln>
        </p:spPr>
        <p:txBody>
          <a:bodyPr/>
          <a:lstStyle/>
          <a:p>
            <a:pPr>
              <a:defRPr/>
            </a:pPr>
            <a:r>
              <a:rPr lang="es-ES_tradnl" sz="3600" b="1" dirty="0">
                <a:solidFill>
                  <a:schemeClr val="tx2">
                    <a:satMod val="130000"/>
                  </a:schemeClr>
                </a:solidFill>
              </a:rPr>
              <a:t>2. El PBI desde la Oferta</a:t>
            </a:r>
            <a:endParaRPr lang="es-ES" sz="3600" b="1" dirty="0">
              <a:solidFill>
                <a:schemeClr val="tx2">
                  <a:satMod val="130000"/>
                </a:schemeClr>
              </a:solidFill>
            </a:endParaRPr>
          </a:p>
        </p:txBody>
      </p:sp>
    </p:spTree>
    <p:extLst>
      <p:ext uri="{BB962C8B-B14F-4D97-AF65-F5344CB8AC3E}">
        <p14:creationId xmlns:p14="http://schemas.microsoft.com/office/powerpoint/2010/main" val="763359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2394858" y="1385888"/>
            <a:ext cx="8598582" cy="5472112"/>
          </a:xfrm>
        </p:spPr>
        <p:txBody>
          <a:bodyPr>
            <a:normAutofit/>
          </a:bodyPr>
          <a:lstStyle/>
          <a:p>
            <a:pPr marL="365760" indent="-283464">
              <a:spcBef>
                <a:spcPct val="35000"/>
              </a:spcBef>
              <a:spcAft>
                <a:spcPts val="0"/>
              </a:spcAft>
              <a:buFont typeface="Wingdings 2"/>
              <a:buChar char=""/>
              <a:defRPr/>
            </a:pPr>
            <a:r>
              <a:rPr lang="es-ES_tradnl" sz="2400" b="1" dirty="0">
                <a:solidFill>
                  <a:srgbClr val="FF0000"/>
                </a:solidFill>
              </a:rPr>
              <a:t>Problemas de doble contabilidad:</a:t>
            </a:r>
            <a:r>
              <a:rPr lang="es-ES_tradnl" sz="2400" dirty="0">
                <a:solidFill>
                  <a:srgbClr val="FF0000"/>
                </a:solidFill>
              </a:rPr>
              <a:t> </a:t>
            </a:r>
            <a:r>
              <a:rPr lang="es-ES_tradnl" sz="2400" dirty="0"/>
              <a:t>¿Qué pasa si cuento dos veces la producción del cristal con el que se fabrica la ventana de un coche?</a:t>
            </a:r>
          </a:p>
          <a:p>
            <a:pPr marL="365760" indent="-283464">
              <a:spcBef>
                <a:spcPct val="35000"/>
              </a:spcBef>
              <a:spcAft>
                <a:spcPts val="0"/>
              </a:spcAft>
              <a:buFont typeface="Wingdings 2"/>
              <a:buChar char=""/>
              <a:defRPr/>
            </a:pPr>
            <a:r>
              <a:rPr lang="es-ES_tradnl" sz="2400" dirty="0"/>
              <a:t>PIB desde la oferta: para evitar la doble contabilización de la producción, sólo se cuenta la producción de </a:t>
            </a:r>
            <a:r>
              <a:rPr lang="es-ES_tradnl" sz="2400" b="1" dirty="0">
                <a:solidFill>
                  <a:schemeClr val="accent1"/>
                </a:solidFill>
              </a:rPr>
              <a:t>bienes finales.</a:t>
            </a:r>
          </a:p>
          <a:p>
            <a:pPr marL="365760" indent="-283464">
              <a:spcBef>
                <a:spcPct val="35000"/>
              </a:spcBef>
              <a:spcAft>
                <a:spcPts val="0"/>
              </a:spcAft>
              <a:buFont typeface="Wingdings 2"/>
              <a:buChar char=""/>
              <a:defRPr/>
            </a:pPr>
            <a:r>
              <a:rPr lang="es-ES_tradnl" sz="2400" dirty="0"/>
              <a:t>¿Cómo se hace? sólo se cuenta el </a:t>
            </a:r>
            <a:r>
              <a:rPr lang="es-ES_tradnl" sz="2400" b="1" dirty="0"/>
              <a:t>VALOR AÑADIDO </a:t>
            </a:r>
            <a:r>
              <a:rPr lang="es-ES_tradnl" sz="2400" dirty="0"/>
              <a:t>que incorpora cada empresa.</a:t>
            </a:r>
          </a:p>
          <a:p>
            <a:pPr marL="365760" indent="-283464">
              <a:spcBef>
                <a:spcPct val="35000"/>
              </a:spcBef>
              <a:spcAft>
                <a:spcPts val="0"/>
              </a:spcAft>
              <a:buFont typeface="Wingdings 2"/>
              <a:buChar char=""/>
              <a:defRPr/>
            </a:pPr>
            <a:r>
              <a:rPr lang="es-ES_tradnl" sz="2400" dirty="0"/>
              <a:t>PIB= </a:t>
            </a:r>
            <a:r>
              <a:rPr lang="el-GR" sz="2400" dirty="0">
                <a:cs typeface="Times New Roman" pitchFamily="18" charset="0"/>
              </a:rPr>
              <a:t>Σ</a:t>
            </a:r>
            <a:r>
              <a:rPr lang="es-ES" sz="2400" dirty="0">
                <a:cs typeface="Times New Roman" pitchFamily="18" charset="0"/>
              </a:rPr>
              <a:t> (</a:t>
            </a:r>
            <a:r>
              <a:rPr lang="es-ES_tradnl" sz="2400" dirty="0"/>
              <a:t>Valores Agregados Brutos)</a:t>
            </a:r>
          </a:p>
        </p:txBody>
      </p:sp>
      <p:sp>
        <p:nvSpPr>
          <p:cNvPr id="28675" name="Rectangle 4"/>
          <p:cNvSpPr>
            <a:spLocks noChangeArrowheads="1"/>
          </p:cNvSpPr>
          <p:nvPr/>
        </p:nvSpPr>
        <p:spPr bwMode="auto">
          <a:xfrm>
            <a:off x="2185988" y="779690"/>
            <a:ext cx="7632700" cy="731838"/>
          </a:xfrm>
          <a:prstGeom prst="rect">
            <a:avLst/>
          </a:prstGeom>
          <a:solidFill>
            <a:srgbClr val="FFFF00"/>
          </a:solidFill>
          <a:ln w="19050" algn="ctr">
            <a:solidFill>
              <a:srgbClr val="000080"/>
            </a:solidFill>
            <a:miter lim="800000"/>
            <a:headEnd/>
            <a:tailEnd/>
          </a:ln>
          <a:effectLst/>
        </p:spPr>
        <p:txBody>
          <a:bodyPr anchor="ctr"/>
          <a:lstStyle/>
          <a:p>
            <a:pPr algn="ctr"/>
            <a:r>
              <a:rPr lang="es-ES_tradnl" sz="3600" b="1" dirty="0">
                <a:solidFill>
                  <a:schemeClr val="tx2"/>
                </a:solidFill>
                <a:latin typeface="Calibri" pitchFamily="34" charset="0"/>
                <a:cs typeface="Calibri" pitchFamily="34" charset="0"/>
              </a:rPr>
              <a:t>2. El PBI desde la Oferta</a:t>
            </a:r>
            <a:endParaRPr lang="es-ES" sz="3600" b="1" dirty="0">
              <a:solidFill>
                <a:schemeClr val="tx2"/>
              </a:solidFill>
              <a:latin typeface="Calibri" pitchFamily="34" charset="0"/>
              <a:cs typeface="Calibri" pitchFamily="34" charset="0"/>
            </a:endParaRPr>
          </a:p>
        </p:txBody>
      </p:sp>
    </p:spTree>
    <p:extLst>
      <p:ext uri="{BB962C8B-B14F-4D97-AF65-F5344CB8AC3E}">
        <p14:creationId xmlns:p14="http://schemas.microsoft.com/office/powerpoint/2010/main" val="2945133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2 Rectángulo"/>
          <p:cNvSpPr>
            <a:spLocks noChangeArrowheads="1"/>
          </p:cNvSpPr>
          <p:nvPr/>
        </p:nvSpPr>
        <p:spPr bwMode="auto">
          <a:xfrm>
            <a:off x="2266950" y="580799"/>
            <a:ext cx="8172450" cy="646112"/>
          </a:xfrm>
          <a:prstGeom prst="rect">
            <a:avLst/>
          </a:prstGeom>
          <a:noFill/>
          <a:ln w="9525">
            <a:noFill/>
            <a:miter lim="800000"/>
            <a:headEnd/>
            <a:tailEnd/>
          </a:ln>
        </p:spPr>
        <p:txBody>
          <a:bodyPr>
            <a:spAutoFit/>
          </a:bodyPr>
          <a:lstStyle/>
          <a:p>
            <a:r>
              <a:rPr lang="es-ES_tradnl" sz="3600" b="1" dirty="0">
                <a:solidFill>
                  <a:schemeClr val="tx2"/>
                </a:solidFill>
                <a:latin typeface="Calibri" pitchFamily="34" charset="0"/>
                <a:cs typeface="Calibri" pitchFamily="34" charset="0"/>
              </a:rPr>
              <a:t>2. El PBI desde la Oferta: componentes</a:t>
            </a:r>
            <a:endParaRPr lang="es-ES" sz="3600" b="1" dirty="0">
              <a:solidFill>
                <a:schemeClr val="tx2"/>
              </a:solidFill>
              <a:latin typeface="Calibri" pitchFamily="34" charset="0"/>
              <a:cs typeface="Calibri" pitchFamily="34" charset="0"/>
            </a:endParaRPr>
          </a:p>
        </p:txBody>
      </p:sp>
      <p:sp>
        <p:nvSpPr>
          <p:cNvPr id="2" name="Rectángulo 1"/>
          <p:cNvSpPr/>
          <p:nvPr/>
        </p:nvSpPr>
        <p:spPr>
          <a:xfrm>
            <a:off x="3728621" y="5568583"/>
            <a:ext cx="5202315" cy="369332"/>
          </a:xfrm>
          <a:prstGeom prst="rect">
            <a:avLst/>
          </a:prstGeom>
        </p:spPr>
        <p:txBody>
          <a:bodyPr wrap="square">
            <a:spAutoFit/>
          </a:bodyPr>
          <a:lstStyle/>
          <a:p>
            <a:pPr algn="ctr"/>
            <a:r>
              <a:rPr lang="es-AR" dirty="0"/>
              <a:t>PIB= </a:t>
            </a:r>
            <a:r>
              <a:rPr lang="el-GR" dirty="0"/>
              <a:t>Σ (</a:t>
            </a:r>
            <a:r>
              <a:rPr lang="es-AR" dirty="0"/>
              <a:t>Valores Agregados Brutos)</a:t>
            </a:r>
          </a:p>
        </p:txBody>
      </p:sp>
      <p:sp>
        <p:nvSpPr>
          <p:cNvPr id="4" name="CuadroTexto 3">
            <a:extLst>
              <a:ext uri="{FF2B5EF4-FFF2-40B4-BE49-F238E27FC236}">
                <a16:creationId xmlns:a16="http://schemas.microsoft.com/office/drawing/2014/main" id="{F083FFA8-0D4B-CE74-6E21-18B5C2126ADD}"/>
              </a:ext>
            </a:extLst>
          </p:cNvPr>
          <p:cNvSpPr txBox="1"/>
          <p:nvPr/>
        </p:nvSpPr>
        <p:spPr>
          <a:xfrm>
            <a:off x="961084" y="1289417"/>
            <a:ext cx="10819584" cy="1477328"/>
          </a:xfrm>
          <a:prstGeom prst="rect">
            <a:avLst/>
          </a:prstGeom>
          <a:noFill/>
        </p:spPr>
        <p:txBody>
          <a:bodyPr wrap="square">
            <a:spAutoFit/>
          </a:bodyPr>
          <a:lstStyle/>
          <a:p>
            <a:r>
              <a:rPr lang="es-AR" dirty="0"/>
              <a:t>Supongamos que en un país imaginario sólo existen 3 empresas. Una empresa que vamos a llamar Minas SA, se encarga de extraer hierro de una mina y lo vende por 4.000 euros a otra empresa que se llama Aceros SA. Aceros SA se dedica a producir acero (que casualidad), por lo que coge el hierro, lo transforma y lo vende a una empresa que se llama Coches SA por 9.000 euros. La empresa Coches SA coge el acero y produce un coche que vende a una familia por 20.000 euros. </a:t>
            </a:r>
          </a:p>
        </p:txBody>
      </p:sp>
      <p:pic>
        <p:nvPicPr>
          <p:cNvPr id="6" name="Imagen 5">
            <a:extLst>
              <a:ext uri="{FF2B5EF4-FFF2-40B4-BE49-F238E27FC236}">
                <a16:creationId xmlns:a16="http://schemas.microsoft.com/office/drawing/2014/main" id="{3AB52F05-F996-140A-8DA9-51D2AD2B3C8E}"/>
              </a:ext>
            </a:extLst>
          </p:cNvPr>
          <p:cNvPicPr>
            <a:picLocks noChangeAspect="1"/>
          </p:cNvPicPr>
          <p:nvPr/>
        </p:nvPicPr>
        <p:blipFill>
          <a:blip r:embed="rId2"/>
          <a:stretch>
            <a:fillRect/>
          </a:stretch>
        </p:blipFill>
        <p:spPr>
          <a:xfrm>
            <a:off x="2974019" y="3062688"/>
            <a:ext cx="6875573" cy="1946847"/>
          </a:xfrm>
          <a:prstGeom prst="rect">
            <a:avLst/>
          </a:prstGeom>
        </p:spPr>
      </p:pic>
    </p:spTree>
    <p:extLst>
      <p:ext uri="{BB962C8B-B14F-4D97-AF65-F5344CB8AC3E}">
        <p14:creationId xmlns:p14="http://schemas.microsoft.com/office/powerpoint/2010/main" val="1554375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6" name="Rectangle 6"/>
          <p:cNvSpPr>
            <a:spLocks noGrp="1" noChangeArrowheads="1"/>
          </p:cNvSpPr>
          <p:nvPr>
            <p:ph type="title"/>
          </p:nvPr>
        </p:nvSpPr>
        <p:spPr>
          <a:xfrm>
            <a:off x="2711450" y="404814"/>
            <a:ext cx="7270750" cy="731837"/>
          </a:xfrm>
          <a:solidFill>
            <a:srgbClr val="FFFF00"/>
          </a:solidFill>
          <a:ln w="19050">
            <a:solidFill>
              <a:srgbClr val="000080"/>
            </a:solidFill>
            <a:miter lim="800000"/>
            <a:headEnd/>
            <a:tailEnd/>
          </a:ln>
        </p:spPr>
        <p:txBody>
          <a:bodyPr>
            <a:normAutofit fontScale="90000"/>
          </a:bodyPr>
          <a:lstStyle/>
          <a:p>
            <a:pPr>
              <a:defRPr/>
            </a:pPr>
            <a:r>
              <a:rPr lang="es-ES_tradnl" sz="4000" b="1" dirty="0">
                <a:solidFill>
                  <a:schemeClr val="tx2">
                    <a:satMod val="130000"/>
                  </a:schemeClr>
                </a:solidFill>
              </a:rPr>
              <a:t>2. El PBI desde la Oferta</a:t>
            </a:r>
            <a:endParaRPr lang="es-ES" sz="4000" b="1" dirty="0">
              <a:solidFill>
                <a:schemeClr val="tx2">
                  <a:satMod val="130000"/>
                </a:schemeClr>
              </a:solidFill>
            </a:endParaRPr>
          </a:p>
        </p:txBody>
      </p:sp>
      <p:pic>
        <p:nvPicPr>
          <p:cNvPr id="30723" name="Picture 7" descr="j0285360"/>
          <p:cNvPicPr>
            <a:picLocks noGrp="1" noChangeAspect="1" noChangeArrowheads="1"/>
          </p:cNvPicPr>
          <p:nvPr>
            <p:ph sz="half" idx="1"/>
          </p:nvPr>
        </p:nvPicPr>
        <p:blipFill>
          <a:blip r:embed="rId2" cstate="print"/>
          <a:srcRect/>
          <a:stretch>
            <a:fillRect/>
          </a:stretch>
        </p:blipFill>
        <p:spPr>
          <a:xfrm>
            <a:off x="6346825" y="2125260"/>
            <a:ext cx="949325" cy="1169987"/>
          </a:xfrm>
          <a:noFill/>
        </p:spPr>
      </p:pic>
      <p:pic>
        <p:nvPicPr>
          <p:cNvPr id="30724" name="Picture 9" descr="j0149627"/>
          <p:cNvPicPr>
            <a:picLocks noGrp="1" noChangeAspect="1" noChangeArrowheads="1"/>
          </p:cNvPicPr>
          <p:nvPr>
            <p:ph sz="quarter" idx="2"/>
          </p:nvPr>
        </p:nvPicPr>
        <p:blipFill>
          <a:blip r:embed="rId3" cstate="print"/>
          <a:stretch>
            <a:fillRect/>
          </a:stretch>
        </p:blipFill>
        <p:spPr>
          <a:xfrm>
            <a:off x="7660718" y="2418501"/>
            <a:ext cx="2533461" cy="1800131"/>
          </a:xfrm>
          <a:noFill/>
        </p:spPr>
      </p:pic>
      <p:pic>
        <p:nvPicPr>
          <p:cNvPr id="30725" name="Picture 11" descr="MMj02237770000[1]"/>
          <p:cNvPicPr>
            <a:picLocks noGrp="1" noChangeAspect="1" noChangeArrowheads="1" noCrop="1"/>
          </p:cNvPicPr>
          <p:nvPr>
            <p:ph sz="quarter" idx="3"/>
          </p:nvPr>
        </p:nvPicPr>
        <p:blipFill>
          <a:blip r:embed="rId4" cstate="print"/>
          <a:srcRect/>
          <a:stretch>
            <a:fillRect/>
          </a:stretch>
        </p:blipFill>
        <p:spPr>
          <a:xfrm>
            <a:off x="3719514" y="1684338"/>
            <a:ext cx="1209675" cy="952500"/>
          </a:xfrm>
          <a:noFill/>
        </p:spPr>
      </p:pic>
      <p:sp>
        <p:nvSpPr>
          <p:cNvPr id="30726" name="AutoShape 5"/>
          <p:cNvSpPr>
            <a:spLocks noChangeArrowheads="1"/>
          </p:cNvSpPr>
          <p:nvPr/>
        </p:nvSpPr>
        <p:spPr bwMode="auto">
          <a:xfrm rot="-9541544">
            <a:off x="3983039" y="3151188"/>
            <a:ext cx="6175375" cy="309562"/>
          </a:xfrm>
          <a:custGeom>
            <a:avLst/>
            <a:gdLst>
              <a:gd name="T0" fmla="*/ 4631531 w 21600"/>
              <a:gd name="T1" fmla="*/ 0 h 21600"/>
              <a:gd name="T2" fmla="*/ 0 w 21600"/>
              <a:gd name="T3" fmla="*/ 154781 h 21600"/>
              <a:gd name="T4" fmla="*/ 4631531 w 21600"/>
              <a:gd name="T5" fmla="*/ 309562 h 21600"/>
              <a:gd name="T6" fmla="*/ 6175375 w 21600"/>
              <a:gd name="T7" fmla="*/ 15478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FF00"/>
          </a:solidFill>
          <a:ln w="9525">
            <a:solidFill>
              <a:schemeClr val="tx1"/>
            </a:solidFill>
            <a:miter lim="800000"/>
            <a:headEnd/>
            <a:tailEnd/>
          </a:ln>
          <a:effectLst/>
        </p:spPr>
        <p:txBody>
          <a:bodyPr wrap="none" anchor="ctr"/>
          <a:lstStyle/>
          <a:p>
            <a:endParaRPr lang="es-ES_tradnl"/>
          </a:p>
        </p:txBody>
      </p:sp>
      <p:sp>
        <p:nvSpPr>
          <p:cNvPr id="30727" name="Text Box 13"/>
          <p:cNvSpPr txBox="1">
            <a:spLocks noChangeArrowheads="1"/>
          </p:cNvSpPr>
          <p:nvPr/>
        </p:nvSpPr>
        <p:spPr bwMode="auto">
          <a:xfrm>
            <a:off x="7535862" y="4508500"/>
            <a:ext cx="3241629" cy="753348"/>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1600</a:t>
            </a:r>
          </a:p>
          <a:p>
            <a:pPr marL="174625" indent="-174625">
              <a:lnSpc>
                <a:spcPct val="65000"/>
              </a:lnSpc>
              <a:spcBef>
                <a:spcPct val="20000"/>
              </a:spcBef>
              <a:buFontTx/>
              <a:buChar char="•"/>
            </a:pPr>
            <a:r>
              <a:rPr lang="es-ES" dirty="0"/>
              <a:t>Valor Añadido </a:t>
            </a:r>
            <a:r>
              <a:rPr lang="es-ES" b="1" dirty="0"/>
              <a:t>(VAB)= 1000</a:t>
            </a:r>
          </a:p>
          <a:p>
            <a:pPr marL="174625" indent="-174625">
              <a:lnSpc>
                <a:spcPct val="65000"/>
              </a:lnSpc>
              <a:spcBef>
                <a:spcPct val="20000"/>
              </a:spcBef>
              <a:buFontTx/>
              <a:buChar char="•"/>
            </a:pPr>
            <a:r>
              <a:rPr lang="es-ES" dirty="0"/>
              <a:t>Materias primas= 600</a:t>
            </a:r>
          </a:p>
        </p:txBody>
      </p:sp>
      <p:sp>
        <p:nvSpPr>
          <p:cNvPr id="30728" name="Text Box 14"/>
          <p:cNvSpPr txBox="1">
            <a:spLocks noChangeArrowheads="1"/>
          </p:cNvSpPr>
          <p:nvPr/>
        </p:nvSpPr>
        <p:spPr bwMode="auto">
          <a:xfrm>
            <a:off x="5016500" y="3789363"/>
            <a:ext cx="3161497" cy="753348"/>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3200</a:t>
            </a:r>
          </a:p>
          <a:p>
            <a:pPr marL="174625" indent="-174625">
              <a:lnSpc>
                <a:spcPct val="65000"/>
              </a:lnSpc>
              <a:spcBef>
                <a:spcPct val="20000"/>
              </a:spcBef>
              <a:buFontTx/>
              <a:buChar char="•"/>
            </a:pPr>
            <a:r>
              <a:rPr lang="es-ES" dirty="0"/>
              <a:t>Valor Añadido </a:t>
            </a:r>
            <a:r>
              <a:rPr lang="es-ES" b="1" dirty="0"/>
              <a:t>(VAB)= 1600</a:t>
            </a:r>
          </a:p>
          <a:p>
            <a:pPr marL="174625" indent="-174625">
              <a:lnSpc>
                <a:spcPct val="65000"/>
              </a:lnSpc>
              <a:spcBef>
                <a:spcPct val="20000"/>
              </a:spcBef>
              <a:buFontTx/>
              <a:buChar char="•"/>
            </a:pPr>
            <a:r>
              <a:rPr lang="es-ES" dirty="0"/>
              <a:t>Materias primas= 1600</a:t>
            </a:r>
          </a:p>
        </p:txBody>
      </p:sp>
      <p:sp>
        <p:nvSpPr>
          <p:cNvPr id="30729" name="Text Box 17"/>
          <p:cNvSpPr txBox="1">
            <a:spLocks noChangeArrowheads="1"/>
          </p:cNvSpPr>
          <p:nvPr/>
        </p:nvSpPr>
        <p:spPr bwMode="auto">
          <a:xfrm>
            <a:off x="3000376" y="2908300"/>
            <a:ext cx="3161501" cy="753348"/>
          </a:xfrm>
          <a:prstGeom prst="rect">
            <a:avLst/>
          </a:prstGeom>
          <a:noFill/>
          <a:ln w="9525">
            <a:noFill/>
            <a:miter lim="800000"/>
            <a:headEnd/>
            <a:tailEnd/>
          </a:ln>
          <a:effectLst/>
        </p:spPr>
        <p:txBody>
          <a:bodyPr wrap="square">
            <a:spAutoFit/>
          </a:bodyPr>
          <a:lstStyle/>
          <a:p>
            <a:pPr marL="174625" indent="-174625">
              <a:lnSpc>
                <a:spcPct val="65000"/>
              </a:lnSpc>
              <a:spcBef>
                <a:spcPct val="20000"/>
              </a:spcBef>
              <a:buFontTx/>
              <a:buChar char="•"/>
            </a:pPr>
            <a:r>
              <a:rPr lang="es-ES" dirty="0"/>
              <a:t>Precio mercado = 4500</a:t>
            </a:r>
          </a:p>
          <a:p>
            <a:pPr marL="174625" indent="-174625">
              <a:lnSpc>
                <a:spcPct val="65000"/>
              </a:lnSpc>
              <a:spcBef>
                <a:spcPct val="20000"/>
              </a:spcBef>
              <a:buFontTx/>
              <a:buChar char="•"/>
            </a:pPr>
            <a:r>
              <a:rPr lang="es-ES" dirty="0"/>
              <a:t>Valor Añadido </a:t>
            </a:r>
            <a:r>
              <a:rPr lang="es-ES" b="1" dirty="0"/>
              <a:t>(VAB)= 1300</a:t>
            </a:r>
          </a:p>
          <a:p>
            <a:pPr marL="174625" indent="-174625">
              <a:lnSpc>
                <a:spcPct val="65000"/>
              </a:lnSpc>
              <a:spcBef>
                <a:spcPct val="20000"/>
              </a:spcBef>
              <a:buFontTx/>
              <a:buChar char="•"/>
            </a:pPr>
            <a:r>
              <a:rPr lang="es-ES" dirty="0"/>
              <a:t>Materias primas= 3200</a:t>
            </a:r>
          </a:p>
        </p:txBody>
      </p:sp>
      <p:sp>
        <p:nvSpPr>
          <p:cNvPr id="30730" name="Text Box 18"/>
          <p:cNvSpPr txBox="1">
            <a:spLocks noChangeArrowheads="1"/>
          </p:cNvSpPr>
          <p:nvPr/>
        </p:nvSpPr>
        <p:spPr bwMode="auto">
          <a:xfrm>
            <a:off x="1154097" y="6023918"/>
            <a:ext cx="10085033" cy="475451"/>
          </a:xfrm>
          <a:prstGeom prst="rect">
            <a:avLst/>
          </a:prstGeom>
          <a:noFill/>
          <a:ln w="34925">
            <a:solidFill>
              <a:schemeClr val="accent2"/>
            </a:solidFill>
            <a:miter lim="800000"/>
            <a:headEnd/>
            <a:tailEnd/>
          </a:ln>
          <a:effectLst/>
        </p:spPr>
        <p:txBody>
          <a:bodyPr wrap="square">
            <a:spAutoFit/>
          </a:bodyPr>
          <a:lstStyle/>
          <a:p>
            <a:pPr marL="174625" indent="-174625">
              <a:lnSpc>
                <a:spcPct val="75000"/>
              </a:lnSpc>
              <a:spcBef>
                <a:spcPct val="40000"/>
              </a:spcBef>
            </a:pPr>
            <a:r>
              <a:rPr lang="es-ES" sz="3200" b="1" dirty="0"/>
              <a:t>PIB desde la oferta= </a:t>
            </a:r>
            <a:r>
              <a:rPr lang="el-GR" sz="3200" b="1" dirty="0">
                <a:cs typeface="Times New Roman" pitchFamily="18" charset="0"/>
              </a:rPr>
              <a:t>Σ</a:t>
            </a:r>
            <a:r>
              <a:rPr lang="es-ES" sz="3200" b="1" dirty="0"/>
              <a:t> VAB=1300+1600+1000=3900</a:t>
            </a:r>
          </a:p>
        </p:txBody>
      </p:sp>
      <p:sp>
        <p:nvSpPr>
          <p:cNvPr id="30731" name="Line 19"/>
          <p:cNvSpPr>
            <a:spLocks noChangeShapeType="1"/>
          </p:cNvSpPr>
          <p:nvPr/>
        </p:nvSpPr>
        <p:spPr bwMode="auto">
          <a:xfrm>
            <a:off x="3648075" y="3789364"/>
            <a:ext cx="0" cy="1800225"/>
          </a:xfrm>
          <a:prstGeom prst="line">
            <a:avLst/>
          </a:prstGeom>
          <a:noFill/>
          <a:ln w="9525">
            <a:solidFill>
              <a:schemeClr val="tx1"/>
            </a:solidFill>
            <a:round/>
            <a:headEnd/>
            <a:tailEnd type="triangle" w="med" len="med"/>
          </a:ln>
          <a:effectLst/>
        </p:spPr>
        <p:txBody>
          <a:bodyPr/>
          <a:lstStyle/>
          <a:p>
            <a:endParaRPr lang="es-ES_tradnl"/>
          </a:p>
        </p:txBody>
      </p:sp>
      <p:sp>
        <p:nvSpPr>
          <p:cNvPr id="30732" name="Line 20"/>
          <p:cNvSpPr>
            <a:spLocks noChangeShapeType="1"/>
          </p:cNvSpPr>
          <p:nvPr/>
        </p:nvSpPr>
        <p:spPr bwMode="auto">
          <a:xfrm>
            <a:off x="6024563" y="4652963"/>
            <a:ext cx="0" cy="1008062"/>
          </a:xfrm>
          <a:prstGeom prst="line">
            <a:avLst/>
          </a:prstGeom>
          <a:noFill/>
          <a:ln w="9525">
            <a:solidFill>
              <a:schemeClr val="tx1"/>
            </a:solidFill>
            <a:round/>
            <a:headEnd/>
            <a:tailEnd type="triangle" w="med" len="med"/>
          </a:ln>
          <a:effectLst/>
        </p:spPr>
        <p:txBody>
          <a:bodyPr/>
          <a:lstStyle/>
          <a:p>
            <a:endParaRPr lang="es-ES_tradnl"/>
          </a:p>
        </p:txBody>
      </p:sp>
      <p:sp>
        <p:nvSpPr>
          <p:cNvPr id="30733" name="Line 21"/>
          <p:cNvSpPr>
            <a:spLocks noChangeShapeType="1"/>
          </p:cNvSpPr>
          <p:nvPr/>
        </p:nvSpPr>
        <p:spPr bwMode="auto">
          <a:xfrm>
            <a:off x="8688388" y="5373688"/>
            <a:ext cx="0" cy="360362"/>
          </a:xfrm>
          <a:prstGeom prst="line">
            <a:avLst/>
          </a:prstGeom>
          <a:noFill/>
          <a:ln w="9525">
            <a:solidFill>
              <a:schemeClr val="tx1"/>
            </a:solidFill>
            <a:round/>
            <a:headEnd/>
            <a:tailEnd type="triangle" w="med" len="med"/>
          </a:ln>
          <a:effectLst/>
        </p:spPr>
        <p:txBody>
          <a:bodyPr/>
          <a:lstStyle/>
          <a:p>
            <a:endParaRPr lang="es-ES_tradnl"/>
          </a:p>
        </p:txBody>
      </p:sp>
      <p:sp>
        <p:nvSpPr>
          <p:cNvPr id="30734" name="Text Box 22"/>
          <p:cNvSpPr txBox="1">
            <a:spLocks noChangeArrowheads="1"/>
          </p:cNvSpPr>
          <p:nvPr/>
        </p:nvSpPr>
        <p:spPr bwMode="auto">
          <a:xfrm>
            <a:off x="7392989" y="1196975"/>
            <a:ext cx="2016125" cy="457200"/>
          </a:xfrm>
          <a:prstGeom prst="rect">
            <a:avLst/>
          </a:prstGeom>
          <a:noFill/>
          <a:ln w="9525">
            <a:noFill/>
            <a:miter lim="800000"/>
            <a:headEnd/>
            <a:tailEnd/>
          </a:ln>
          <a:effectLst/>
        </p:spPr>
        <p:txBody>
          <a:bodyPr>
            <a:spAutoFit/>
          </a:bodyPr>
          <a:lstStyle/>
          <a:p>
            <a:pPr>
              <a:spcBef>
                <a:spcPct val="50000"/>
              </a:spcBef>
            </a:pPr>
            <a:r>
              <a:rPr lang="es-ES" sz="2400"/>
              <a:t>B. intermedios</a:t>
            </a:r>
          </a:p>
        </p:txBody>
      </p:sp>
      <p:sp>
        <p:nvSpPr>
          <p:cNvPr id="30735" name="Text Box 23"/>
          <p:cNvSpPr txBox="1">
            <a:spLocks noChangeArrowheads="1"/>
          </p:cNvSpPr>
          <p:nvPr/>
        </p:nvSpPr>
        <p:spPr bwMode="auto">
          <a:xfrm>
            <a:off x="3576638" y="1268413"/>
            <a:ext cx="1439862" cy="457200"/>
          </a:xfrm>
          <a:prstGeom prst="rect">
            <a:avLst/>
          </a:prstGeom>
          <a:noFill/>
          <a:ln w="9525">
            <a:noFill/>
            <a:miter lim="800000"/>
            <a:headEnd/>
            <a:tailEnd/>
          </a:ln>
          <a:effectLst/>
        </p:spPr>
        <p:txBody>
          <a:bodyPr>
            <a:spAutoFit/>
          </a:bodyPr>
          <a:lstStyle/>
          <a:p>
            <a:pPr>
              <a:spcBef>
                <a:spcPct val="50000"/>
              </a:spcBef>
            </a:pPr>
            <a:r>
              <a:rPr lang="es-ES" sz="2400"/>
              <a:t>B. finales</a:t>
            </a:r>
          </a:p>
        </p:txBody>
      </p:sp>
      <p:sp>
        <p:nvSpPr>
          <p:cNvPr id="30736" name="AutoShape 24"/>
          <p:cNvSpPr>
            <a:spLocks/>
          </p:cNvSpPr>
          <p:nvPr/>
        </p:nvSpPr>
        <p:spPr bwMode="auto">
          <a:xfrm rot="5400000">
            <a:off x="8040688" y="-315913"/>
            <a:ext cx="431800" cy="4321175"/>
          </a:xfrm>
          <a:prstGeom prst="leftBrace">
            <a:avLst>
              <a:gd name="adj1" fmla="val 83395"/>
              <a:gd name="adj2" fmla="val 50000"/>
            </a:avLst>
          </a:prstGeom>
          <a:noFill/>
          <a:ln w="9525">
            <a:solidFill>
              <a:schemeClr val="tx1"/>
            </a:solidFill>
            <a:round/>
            <a:headEnd/>
            <a:tailEnd/>
          </a:ln>
          <a:effectLst/>
        </p:spPr>
        <p:txBody>
          <a:bodyPr wrap="none" anchor="ctr"/>
          <a:lstStyle/>
          <a:p>
            <a:endParaRPr lang="es-ES_tradnl"/>
          </a:p>
        </p:txBody>
      </p:sp>
    </p:spTree>
    <p:extLst>
      <p:ext uri="{BB962C8B-B14F-4D97-AF65-F5344CB8AC3E}">
        <p14:creationId xmlns:p14="http://schemas.microsoft.com/office/powerpoint/2010/main" val="3012227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234" name="Rectangle 52233">
            <a:extLst>
              <a:ext uri="{FF2B5EF4-FFF2-40B4-BE49-F238E27FC236}">
                <a16:creationId xmlns:a16="http://schemas.microsoft.com/office/drawing/2014/main" id="{B871AE93-72B2-4545-989F-4B08DCD787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1"/>
            <a:ext cx="12191999"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36" name="Rectangle 52235">
            <a:extLst>
              <a:ext uri="{FF2B5EF4-FFF2-40B4-BE49-F238E27FC236}">
                <a16:creationId xmlns:a16="http://schemas.microsoft.com/office/drawing/2014/main" id="{C1B0F13F-C83B-4678-ABCC-5F6FB1D38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436"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2229" name="Rectangle 5"/>
          <p:cNvSpPr>
            <a:spLocks noChangeArrowheads="1"/>
          </p:cNvSpPr>
          <p:nvPr/>
        </p:nvSpPr>
        <p:spPr bwMode="auto">
          <a:xfrm>
            <a:off x="803189" y="1209184"/>
            <a:ext cx="3089189" cy="4734416"/>
          </a:xfrm>
          <a:prstGeom prst="rect">
            <a:avLst/>
          </a:prstGeom>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a:bodyPr>
          <a:lstStyle/>
          <a:p>
            <a:pPr>
              <a:spcBef>
                <a:spcPct val="0"/>
              </a:spcBef>
              <a:spcAft>
                <a:spcPts val="600"/>
              </a:spcAft>
              <a:defRPr/>
            </a:pPr>
            <a:r>
              <a:rPr lang="en-US" sz="2800" cap="all">
                <a:solidFill>
                  <a:schemeClr val="bg1"/>
                </a:solidFill>
                <a:latin typeface="+mj-lt"/>
                <a:ea typeface="+mj-ea"/>
                <a:cs typeface="+mj-cs"/>
              </a:rPr>
              <a:t>3. El PBI desde la Renta</a:t>
            </a:r>
          </a:p>
        </p:txBody>
      </p:sp>
      <p:sp>
        <p:nvSpPr>
          <p:cNvPr id="52238" name="Rectangle 52237">
            <a:extLst>
              <a:ext uri="{FF2B5EF4-FFF2-40B4-BE49-F238E27FC236}">
                <a16:creationId xmlns:a16="http://schemas.microsoft.com/office/drawing/2014/main" id="{02074ED4-9DB5-4D14-BDCF-BD7D0C145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2240" name="Rectangle 52239">
            <a:extLst>
              <a:ext uri="{FF2B5EF4-FFF2-40B4-BE49-F238E27FC236}">
                <a16:creationId xmlns:a16="http://schemas.microsoft.com/office/drawing/2014/main" id="{C48FF616-1F75-49FC-861B-7B794054A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2242" name="Rectangle 52241">
            <a:extLst>
              <a:ext uri="{FF2B5EF4-FFF2-40B4-BE49-F238E27FC236}">
                <a16:creationId xmlns:a16="http://schemas.microsoft.com/office/drawing/2014/main" id="{9184B385-16B6-44A9-9A47-1C765B376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52228" name="Rectangle 4"/>
          <p:cNvSpPr>
            <a:spLocks noGrp="1" noChangeArrowheads="1"/>
          </p:cNvSpPr>
          <p:nvPr>
            <p:ph idx="1"/>
          </p:nvPr>
        </p:nvSpPr>
        <p:spPr>
          <a:xfrm>
            <a:off x="4561870" y="723899"/>
            <a:ext cx="7183597" cy="3678303"/>
          </a:xfrm>
        </p:spPr>
        <p:txBody>
          <a:bodyPr vert="horz" lIns="91440" tIns="45720" rIns="91440" bIns="45720" rtlCol="0" anchor="ctr">
            <a:normAutofit/>
          </a:bodyPr>
          <a:lstStyle/>
          <a:p>
            <a:pPr marL="365760" indent="-283464">
              <a:lnSpc>
                <a:spcPct val="90000"/>
              </a:lnSpc>
              <a:defRPr/>
            </a:pPr>
            <a:r>
              <a:rPr lang="en-US" sz="1700" b="1"/>
              <a:t>Desde el lado de la renta</a:t>
            </a:r>
            <a:r>
              <a:rPr lang="en-US" sz="1700"/>
              <a:t> es la suma de las retribuciones a los factores productivos, es decir sumar todas las rentas que reciben los individuos por prestar los factores de producción a las empresas. </a:t>
            </a:r>
          </a:p>
          <a:p>
            <a:pPr marL="365760" indent="-283464">
              <a:lnSpc>
                <a:spcPct val="90000"/>
              </a:lnSpc>
              <a:defRPr/>
            </a:pPr>
            <a:r>
              <a:rPr lang="en-US" sz="1700"/>
              <a:t>Estos los podemos dividir en cuatro. </a:t>
            </a:r>
          </a:p>
          <a:p>
            <a:pPr marL="365760" indent="-283464">
              <a:lnSpc>
                <a:spcPct val="90000"/>
              </a:lnSpc>
              <a:defRPr/>
            </a:pPr>
            <a:r>
              <a:rPr lang="en-US" sz="1700"/>
              <a:t>Salarios. Son las rentas que reciben las familias por prestar su trabajo. </a:t>
            </a:r>
          </a:p>
          <a:p>
            <a:pPr marL="365760" indent="-283464">
              <a:lnSpc>
                <a:spcPct val="90000"/>
              </a:lnSpc>
              <a:defRPr/>
            </a:pPr>
            <a:r>
              <a:rPr lang="en-US" sz="1700"/>
              <a:t>Alquileres. Son rentas recibidas por el alquiler de terrenos y otras propiedades de las familias.</a:t>
            </a:r>
          </a:p>
          <a:p>
            <a:pPr marL="365760" indent="-283464">
              <a:lnSpc>
                <a:spcPct val="90000"/>
              </a:lnSpc>
              <a:defRPr/>
            </a:pPr>
            <a:r>
              <a:rPr lang="en-US" sz="1700"/>
              <a:t> Intereses. Otra manera que tienen las familias de obtener rentas es prestando su dinero a otras empresas. A cambio reciben intereses. </a:t>
            </a:r>
          </a:p>
          <a:p>
            <a:pPr marL="365760" indent="-283464">
              <a:lnSpc>
                <a:spcPct val="90000"/>
              </a:lnSpc>
              <a:defRPr/>
            </a:pPr>
            <a:r>
              <a:rPr lang="en-US" sz="1700"/>
              <a:t>Beneficios. Una vez que la empresa ha pagado salarios, alquileres e intereses, el resto serán sus beneficios. Cuando se reparte entre los socios se llamará dividendos</a:t>
            </a:r>
          </a:p>
          <a:p>
            <a:pPr marL="365760" indent="-283464">
              <a:lnSpc>
                <a:spcPct val="90000"/>
              </a:lnSpc>
              <a:defRPr/>
            </a:pPr>
            <a:endParaRPr lang="en-US" sz="1700"/>
          </a:p>
        </p:txBody>
      </p:sp>
      <p:pic>
        <p:nvPicPr>
          <p:cNvPr id="3" name="Imagen 2">
            <a:extLst>
              <a:ext uri="{FF2B5EF4-FFF2-40B4-BE49-F238E27FC236}">
                <a16:creationId xmlns:a16="http://schemas.microsoft.com/office/drawing/2014/main" id="{8F89325A-3381-5277-E213-9E9B72B3B00F}"/>
              </a:ext>
            </a:extLst>
          </p:cNvPr>
          <p:cNvPicPr>
            <a:picLocks noChangeAspect="1"/>
          </p:cNvPicPr>
          <p:nvPr/>
        </p:nvPicPr>
        <p:blipFill>
          <a:blip r:embed="rId2"/>
          <a:stretch>
            <a:fillRect/>
          </a:stretch>
        </p:blipFill>
        <p:spPr>
          <a:xfrm>
            <a:off x="5362939" y="4573904"/>
            <a:ext cx="5358415" cy="1624183"/>
          </a:xfrm>
          <a:prstGeom prst="rect">
            <a:avLst/>
          </a:prstGeom>
        </p:spPr>
      </p:pic>
    </p:spTree>
    <p:extLst>
      <p:ext uri="{BB962C8B-B14F-4D97-AF65-F5344CB8AC3E}">
        <p14:creationId xmlns:p14="http://schemas.microsoft.com/office/powerpoint/2010/main" val="2321771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3455988" y="1143001"/>
            <a:ext cx="5499100" cy="1128713"/>
          </a:xfrm>
          <a:prstGeom prst="rect">
            <a:avLst/>
          </a:prstGeom>
          <a:noFill/>
          <a:ln w="9525">
            <a:noFill/>
            <a:miter lim="800000"/>
            <a:headEnd/>
            <a:tailEnd/>
          </a:ln>
          <a:effectLst/>
        </p:spPr>
      </p:pic>
      <p:sp>
        <p:nvSpPr>
          <p:cNvPr id="31747" name="Text Box 3"/>
          <p:cNvSpPr txBox="1">
            <a:spLocks noChangeArrowheads="1"/>
          </p:cNvSpPr>
          <p:nvPr/>
        </p:nvSpPr>
        <p:spPr bwMode="auto">
          <a:xfrm>
            <a:off x="1233488" y="120652"/>
            <a:ext cx="5257800" cy="779463"/>
          </a:xfrm>
          <a:prstGeom prst="rect">
            <a:avLst/>
          </a:prstGeom>
          <a:noFill/>
          <a:ln w="9525">
            <a:noFill/>
            <a:miter lim="800000"/>
            <a:headEnd/>
            <a:tailEnd/>
          </a:ln>
          <a:effectLst/>
        </p:spPr>
        <p:txBody>
          <a:bodyPr>
            <a:spAutoFit/>
          </a:bodyPr>
          <a:lstStyle/>
          <a:p>
            <a:pPr>
              <a:spcBef>
                <a:spcPct val="50000"/>
              </a:spcBef>
            </a:pPr>
            <a:r>
              <a:rPr lang="es-ES_tradnl" b="1" dirty="0">
                <a:solidFill>
                  <a:srgbClr val="FF0000"/>
                </a:solidFill>
                <a:latin typeface="Arial" pitchFamily="34" charset="0"/>
              </a:rPr>
              <a:t>EJEMPLO: </a:t>
            </a:r>
          </a:p>
          <a:p>
            <a:pPr>
              <a:spcBef>
                <a:spcPct val="50000"/>
              </a:spcBef>
            </a:pPr>
            <a:r>
              <a:rPr lang="es-ES_tradnl" b="1" dirty="0">
                <a:solidFill>
                  <a:schemeClr val="accent1">
                    <a:lumMod val="50000"/>
                  </a:schemeClr>
                </a:solidFill>
                <a:latin typeface="Arial" pitchFamily="34" charset="0"/>
              </a:rPr>
              <a:t>PBI (Enfoque de la Producción)</a:t>
            </a:r>
            <a:endParaRPr lang="es-ES" b="1" dirty="0">
              <a:solidFill>
                <a:schemeClr val="accent1">
                  <a:lumMod val="50000"/>
                </a:schemeClr>
              </a:solidFill>
              <a:latin typeface="Arial" pitchFamily="34" charset="0"/>
            </a:endParaRPr>
          </a:p>
        </p:txBody>
      </p:sp>
      <p:sp>
        <p:nvSpPr>
          <p:cNvPr id="31748" name="Text Box 4"/>
          <p:cNvSpPr txBox="1">
            <a:spLocks noChangeArrowheads="1"/>
          </p:cNvSpPr>
          <p:nvPr/>
        </p:nvSpPr>
        <p:spPr bwMode="auto">
          <a:xfrm>
            <a:off x="2782888" y="2438401"/>
            <a:ext cx="4303712" cy="366713"/>
          </a:xfrm>
          <a:prstGeom prst="rect">
            <a:avLst/>
          </a:prstGeom>
          <a:noFill/>
          <a:ln w="9525">
            <a:noFill/>
            <a:miter lim="800000"/>
            <a:headEnd/>
            <a:tailEnd/>
          </a:ln>
          <a:effectLst/>
        </p:spPr>
        <p:txBody>
          <a:bodyPr>
            <a:spAutoFit/>
          </a:bodyPr>
          <a:lstStyle/>
          <a:p>
            <a:pPr>
              <a:spcBef>
                <a:spcPct val="50000"/>
              </a:spcBef>
            </a:pPr>
            <a:r>
              <a:rPr lang="es-ES_tradnl" b="1" dirty="0">
                <a:solidFill>
                  <a:schemeClr val="accent1">
                    <a:lumMod val="50000"/>
                  </a:schemeClr>
                </a:solidFill>
                <a:latin typeface="Arial" pitchFamily="34" charset="0"/>
              </a:rPr>
              <a:t>PBI (Enfoque de la Renta)</a:t>
            </a:r>
            <a:endParaRPr lang="es-ES" b="1" dirty="0">
              <a:solidFill>
                <a:schemeClr val="accent1">
                  <a:lumMod val="50000"/>
                </a:schemeClr>
              </a:solidFill>
              <a:latin typeface="Arial" pitchFamily="34" charset="0"/>
            </a:endParaRPr>
          </a:p>
        </p:txBody>
      </p:sp>
      <p:pic>
        <p:nvPicPr>
          <p:cNvPr id="31749" name="Picture 5"/>
          <p:cNvPicPr>
            <a:picLocks noChangeAspect="1" noChangeArrowheads="1"/>
          </p:cNvPicPr>
          <p:nvPr/>
        </p:nvPicPr>
        <p:blipFill>
          <a:blip r:embed="rId4" cstate="print"/>
          <a:srcRect/>
          <a:stretch>
            <a:fillRect/>
          </a:stretch>
        </p:blipFill>
        <p:spPr bwMode="auto">
          <a:xfrm>
            <a:off x="2782888" y="3048000"/>
            <a:ext cx="7416800" cy="3449638"/>
          </a:xfrm>
          <a:prstGeom prst="rect">
            <a:avLst/>
          </a:prstGeom>
          <a:noFill/>
          <a:ln w="9525">
            <a:noFill/>
            <a:miter lim="800000"/>
            <a:headEnd/>
            <a:tailEnd/>
          </a:ln>
          <a:effectLst/>
        </p:spPr>
      </p:pic>
    </p:spTree>
    <p:extLst>
      <p:ext uri="{BB962C8B-B14F-4D97-AF65-F5344CB8AC3E}">
        <p14:creationId xmlns:p14="http://schemas.microsoft.com/office/powerpoint/2010/main" val="1450262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4" name="1 Título"/>
          <p:cNvSpPr txBox="1">
            <a:spLocks/>
          </p:cNvSpPr>
          <p:nvPr/>
        </p:nvSpPr>
        <p:spPr>
          <a:xfrm>
            <a:off x="674264" y="702156"/>
            <a:ext cx="9707531" cy="643542"/>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dirty="0"/>
              <a:t>Introducción</a:t>
            </a:r>
          </a:p>
        </p:txBody>
      </p:sp>
      <p:sp>
        <p:nvSpPr>
          <p:cNvPr id="5" name="2 Marcador de contenido"/>
          <p:cNvSpPr txBox="1">
            <a:spLocks/>
          </p:cNvSpPr>
          <p:nvPr/>
        </p:nvSpPr>
        <p:spPr>
          <a:xfrm>
            <a:off x="374126" y="1156322"/>
            <a:ext cx="10678573" cy="183545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CL" dirty="0"/>
              <a:t>La macroeconomía es el estudio del funcionamiento de la economía en su conjunto; lo cual comprende:</a:t>
            </a:r>
          </a:p>
        </p:txBody>
      </p:sp>
      <p:graphicFrame>
        <p:nvGraphicFramePr>
          <p:cNvPr id="7" name="4 Diagrama"/>
          <p:cNvGraphicFramePr/>
          <p:nvPr>
            <p:extLst>
              <p:ext uri="{D42A27DB-BD31-4B8C-83A1-F6EECF244321}">
                <p14:modId xmlns:p14="http://schemas.microsoft.com/office/powerpoint/2010/main" val="2850763258"/>
              </p:ext>
            </p:extLst>
          </p:nvPr>
        </p:nvGraphicFramePr>
        <p:xfrm>
          <a:off x="858787" y="2306548"/>
          <a:ext cx="10193912" cy="4232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919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498445" y="457201"/>
            <a:ext cx="7839075" cy="711200"/>
          </a:xfrm>
          <a:prstGeom prst="rect">
            <a:avLst/>
          </a:prstGeom>
        </p:spPr>
        <p:txBody>
          <a:bodyPr/>
          <a:lstStyle/>
          <a:p>
            <a:pPr defTabSz="914400" fontAlgn="base">
              <a:spcBef>
                <a:spcPct val="0"/>
              </a:spcBef>
              <a:spcAft>
                <a:spcPct val="0"/>
              </a:spcAft>
              <a:defRPr/>
            </a:pPr>
            <a:r>
              <a:rPr lang="es-ES" sz="2400" u="sng">
                <a:solidFill>
                  <a:schemeClr val="tx2">
                    <a:satMod val="130000"/>
                  </a:schemeClr>
                </a:solidFill>
                <a:effectLst>
                  <a:outerShdw blurRad="50000" dist="30000" dir="5400000" algn="tl" rotWithShape="0">
                    <a:srgbClr val="000000">
                      <a:alpha val="30000"/>
                    </a:srgbClr>
                  </a:outerShdw>
                </a:effectLst>
                <a:latin typeface="Book Antiqua" pitchFamily="18" charset="0"/>
                <a:ea typeface="+mj-ea"/>
                <a:cs typeface="+mj-cs"/>
              </a:rPr>
              <a:t> </a:t>
            </a:r>
            <a:endParaRPr lang="es-ES" sz="2400" dirty="0">
              <a:solidFill>
                <a:srgbClr val="572314"/>
              </a:solidFill>
              <a:effectLst>
                <a:outerShdw blurRad="50000" dist="30000" dir="5400000" algn="tl" rotWithShape="0">
                  <a:srgbClr val="000000">
                    <a:alpha val="30000"/>
                  </a:srgbClr>
                </a:outerShdw>
              </a:effectLst>
              <a:latin typeface="+mj-lt"/>
              <a:ea typeface="+mj-ea"/>
              <a:cs typeface="+mj-cs"/>
            </a:endParaRPr>
          </a:p>
        </p:txBody>
      </p:sp>
      <p:sp>
        <p:nvSpPr>
          <p:cNvPr id="4" name="3 CuadroTexto"/>
          <p:cNvSpPr txBox="1"/>
          <p:nvPr/>
        </p:nvSpPr>
        <p:spPr>
          <a:xfrm>
            <a:off x="1600201" y="6400801"/>
            <a:ext cx="3984489" cy="307777"/>
          </a:xfrm>
          <a:prstGeom prst="rect">
            <a:avLst/>
          </a:prstGeom>
          <a:noFill/>
        </p:spPr>
        <p:txBody>
          <a:bodyPr wrap="none" rtlCol="0">
            <a:spAutoFit/>
          </a:bodyPr>
          <a:lstStyle/>
          <a:p>
            <a:r>
              <a:rPr lang="en-US" sz="1400" b="1" dirty="0">
                <a:latin typeface="Calibri" pitchFamily="34" charset="0"/>
                <a:cs typeface="Calibri" pitchFamily="34" charset="0"/>
              </a:rPr>
              <a:t>PBI Argentina 2019 = </a:t>
            </a:r>
            <a:r>
              <a:rPr lang="es-AR" sz="1400" b="1" dirty="0"/>
              <a:t>$445.469 </a:t>
            </a:r>
            <a:r>
              <a:rPr lang="es-AR" sz="1400" dirty="0"/>
              <a:t> </a:t>
            </a:r>
            <a:r>
              <a:rPr lang="en-US" sz="1400" b="1" dirty="0">
                <a:latin typeface="Calibri" pitchFamily="34" charset="0"/>
                <a:cs typeface="Calibri" pitchFamily="34" charset="0"/>
              </a:rPr>
              <a:t> </a:t>
            </a:r>
            <a:r>
              <a:rPr lang="en-US" sz="1400" b="1" dirty="0" err="1">
                <a:latin typeface="Calibri" pitchFamily="34" charset="0"/>
                <a:cs typeface="Calibri" pitchFamily="34" charset="0"/>
              </a:rPr>
              <a:t>millones</a:t>
            </a:r>
            <a:r>
              <a:rPr lang="en-US" sz="1400" b="1" dirty="0">
                <a:latin typeface="Calibri" pitchFamily="34" charset="0"/>
                <a:cs typeface="Calibri" pitchFamily="34" charset="0"/>
              </a:rPr>
              <a:t> de pesos</a:t>
            </a:r>
            <a:endParaRPr lang="es-AR" sz="1400" b="1" dirty="0">
              <a:latin typeface="Calibri" pitchFamily="34" charset="0"/>
              <a:cs typeface="Calibri" pitchFamily="34" charset="0"/>
            </a:endParaRPr>
          </a:p>
        </p:txBody>
      </p:sp>
      <p:pic>
        <p:nvPicPr>
          <p:cNvPr id="6" name="Imagen 5">
            <a:extLst>
              <a:ext uri="{FF2B5EF4-FFF2-40B4-BE49-F238E27FC236}">
                <a16:creationId xmlns:a16="http://schemas.microsoft.com/office/drawing/2014/main" id="{95D58FA7-4A91-6F9D-7429-913AF55FD0B1}"/>
              </a:ext>
            </a:extLst>
          </p:cNvPr>
          <p:cNvPicPr>
            <a:picLocks noChangeAspect="1"/>
          </p:cNvPicPr>
          <p:nvPr/>
        </p:nvPicPr>
        <p:blipFill>
          <a:blip r:embed="rId2"/>
          <a:stretch>
            <a:fillRect/>
          </a:stretch>
        </p:blipFill>
        <p:spPr>
          <a:xfrm>
            <a:off x="843378" y="1328271"/>
            <a:ext cx="4847855" cy="4010815"/>
          </a:xfrm>
          <a:prstGeom prst="rect">
            <a:avLst/>
          </a:prstGeom>
        </p:spPr>
      </p:pic>
      <p:pic>
        <p:nvPicPr>
          <p:cNvPr id="8" name="Imagen 7">
            <a:extLst>
              <a:ext uri="{FF2B5EF4-FFF2-40B4-BE49-F238E27FC236}">
                <a16:creationId xmlns:a16="http://schemas.microsoft.com/office/drawing/2014/main" id="{6F92E74A-7A73-2E8B-A3C0-03738FE72D52}"/>
              </a:ext>
            </a:extLst>
          </p:cNvPr>
          <p:cNvPicPr>
            <a:picLocks noChangeAspect="1"/>
          </p:cNvPicPr>
          <p:nvPr/>
        </p:nvPicPr>
        <p:blipFill>
          <a:blip r:embed="rId3"/>
          <a:stretch>
            <a:fillRect/>
          </a:stretch>
        </p:blipFill>
        <p:spPr>
          <a:xfrm>
            <a:off x="981235" y="5529729"/>
            <a:ext cx="4572139" cy="573735"/>
          </a:xfrm>
          <a:prstGeom prst="rect">
            <a:avLst/>
          </a:prstGeom>
        </p:spPr>
      </p:pic>
      <p:pic>
        <p:nvPicPr>
          <p:cNvPr id="10" name="Imagen 9">
            <a:extLst>
              <a:ext uri="{FF2B5EF4-FFF2-40B4-BE49-F238E27FC236}">
                <a16:creationId xmlns:a16="http://schemas.microsoft.com/office/drawing/2014/main" id="{93F56D25-472C-2983-B68F-6170EA2C3E2B}"/>
              </a:ext>
            </a:extLst>
          </p:cNvPr>
          <p:cNvPicPr>
            <a:picLocks noChangeAspect="1"/>
          </p:cNvPicPr>
          <p:nvPr/>
        </p:nvPicPr>
        <p:blipFill>
          <a:blip r:embed="rId4"/>
          <a:stretch>
            <a:fillRect/>
          </a:stretch>
        </p:blipFill>
        <p:spPr>
          <a:xfrm>
            <a:off x="6292155" y="1571346"/>
            <a:ext cx="5236632" cy="4416641"/>
          </a:xfrm>
          <a:prstGeom prst="rect">
            <a:avLst/>
          </a:prstGeom>
        </p:spPr>
      </p:pic>
    </p:spTree>
    <p:extLst>
      <p:ext uri="{BB962C8B-B14F-4D97-AF65-F5344CB8AC3E}">
        <p14:creationId xmlns:p14="http://schemas.microsoft.com/office/powerpoint/2010/main" val="2825114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ivo:Rpcppachile.jpg - Wikipedia, la enciclopedia lib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4596" y="1732620"/>
            <a:ext cx="8810625" cy="508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16428" y="532291"/>
            <a:ext cx="10395858" cy="1200329"/>
          </a:xfrm>
          <a:prstGeom prst="rect">
            <a:avLst/>
          </a:prstGeom>
        </p:spPr>
        <p:txBody>
          <a:bodyPr wrap="square">
            <a:spAutoFit/>
          </a:bodyPr>
          <a:lstStyle/>
          <a:p>
            <a:r>
              <a:rPr lang="es-AR" dirty="0">
                <a:latin typeface="+mj-lt"/>
              </a:rPr>
              <a:t>Modelo del largo plazo. Teoría del crecimiento. </a:t>
            </a:r>
          </a:p>
          <a:p>
            <a:pPr marL="285750" indent="-285750">
              <a:buFont typeface="Arial" panose="020B0604020202020204" pitchFamily="34" charset="0"/>
              <a:buChar char="•"/>
            </a:pPr>
            <a:r>
              <a:rPr lang="es-AR" dirty="0">
                <a:latin typeface="+mj-lt"/>
              </a:rPr>
              <a:t>Analiza la tendencia del crecimiento sin preocuparse de las expansiones o recesiones intermedias</a:t>
            </a:r>
          </a:p>
          <a:p>
            <a:pPr marL="285750" indent="-285750">
              <a:buFont typeface="Arial" panose="020B0604020202020204" pitchFamily="34" charset="0"/>
              <a:buChar char="•"/>
            </a:pPr>
            <a:r>
              <a:rPr lang="es-AR" dirty="0">
                <a:latin typeface="+mj-lt"/>
              </a:rPr>
              <a:t>Esta tendencia esta dada por la acumulación de factores ( K y L) y del uso de ellos (Tecnología)</a:t>
            </a:r>
          </a:p>
          <a:p>
            <a:pPr marL="285750" indent="-285750">
              <a:buFont typeface="Arial" panose="020B0604020202020204" pitchFamily="34" charset="0"/>
              <a:buChar char="•"/>
            </a:pPr>
            <a:r>
              <a:rPr lang="es-AR" dirty="0">
                <a:latin typeface="+mj-lt"/>
              </a:rPr>
              <a:t>Existe mucha diferencia entre un crecimiento anual del 2% vs 5% en un periodo de 30 años?</a:t>
            </a:r>
          </a:p>
        </p:txBody>
      </p:sp>
    </p:spTree>
    <p:extLst>
      <p:ext uri="{BB962C8B-B14F-4D97-AF65-F5344CB8AC3E}">
        <p14:creationId xmlns:p14="http://schemas.microsoft.com/office/powerpoint/2010/main" val="3899967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3" name="Rectangle 1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5" name="Rectangle 1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17" name="Rectangle 1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useBgFill="1">
        <p:nvSpPr>
          <p:cNvPr id="19" name="Rectangle 18">
            <a:extLst>
              <a:ext uri="{FF2B5EF4-FFF2-40B4-BE49-F238E27FC236}">
                <a16:creationId xmlns:a16="http://schemas.microsoft.com/office/drawing/2014/main" id="{F115DB35-53D7-4EDC-A965-A434929617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101368F0-3530-7F06-1601-06B980EA0951}"/>
              </a:ext>
            </a:extLst>
          </p:cNvPr>
          <p:cNvPicPr>
            <a:picLocks noGrp="1" noChangeAspect="1"/>
          </p:cNvPicPr>
          <p:nvPr>
            <p:ph idx="1"/>
          </p:nvPr>
        </p:nvPicPr>
        <p:blipFill>
          <a:blip r:embed="rId2"/>
          <a:stretch>
            <a:fillRect/>
          </a:stretch>
        </p:blipFill>
        <p:spPr>
          <a:xfrm>
            <a:off x="890454" y="2036902"/>
            <a:ext cx="6518800" cy="3422369"/>
          </a:xfrm>
          <a:prstGeom prst="rect">
            <a:avLst/>
          </a:prstGeom>
        </p:spPr>
      </p:pic>
      <p:sp>
        <p:nvSpPr>
          <p:cNvPr id="21" name="Rectangle 20">
            <a:extLst>
              <a:ext uri="{FF2B5EF4-FFF2-40B4-BE49-F238E27FC236}">
                <a16:creationId xmlns:a16="http://schemas.microsoft.com/office/drawing/2014/main" id="{4B610F9C-62FE-46FC-8607-C35030B63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6B62FD3B-A251-E27D-B48A-9523F4FA3059}"/>
              </a:ext>
            </a:extLst>
          </p:cNvPr>
          <p:cNvSpPr>
            <a:spLocks noGrp="1"/>
          </p:cNvSpPr>
          <p:nvPr>
            <p:ph type="title"/>
          </p:nvPr>
        </p:nvSpPr>
        <p:spPr>
          <a:xfrm>
            <a:off x="8381132" y="2162175"/>
            <a:ext cx="3081576" cy="2085869"/>
          </a:xfrm>
        </p:spPr>
        <p:txBody>
          <a:bodyPr vert="horz" lIns="91440" tIns="45720" rIns="91440" bIns="45720" rtlCol="0" anchor="b">
            <a:normAutofit/>
          </a:bodyPr>
          <a:lstStyle/>
          <a:p>
            <a:r>
              <a:rPr lang="en-US" sz="3600" dirty="0" err="1">
                <a:solidFill>
                  <a:srgbClr val="FFFFFF"/>
                </a:solidFill>
              </a:rPr>
              <a:t>Métodos</a:t>
            </a:r>
            <a:r>
              <a:rPr lang="en-US" sz="3600" dirty="0">
                <a:solidFill>
                  <a:srgbClr val="FFFFFF"/>
                </a:solidFill>
              </a:rPr>
              <a:t> para </a:t>
            </a:r>
            <a:r>
              <a:rPr lang="en-US" sz="3600" dirty="0" err="1">
                <a:solidFill>
                  <a:srgbClr val="FFFFFF"/>
                </a:solidFill>
              </a:rPr>
              <a:t>medir</a:t>
            </a:r>
            <a:r>
              <a:rPr lang="en-US" sz="3600" dirty="0">
                <a:solidFill>
                  <a:srgbClr val="FFFFFF"/>
                </a:solidFill>
              </a:rPr>
              <a:t> </a:t>
            </a:r>
            <a:r>
              <a:rPr lang="en-US" sz="3600" dirty="0" err="1">
                <a:solidFill>
                  <a:srgbClr val="FFFFFF"/>
                </a:solidFill>
              </a:rPr>
              <a:t>el</a:t>
            </a:r>
            <a:r>
              <a:rPr lang="en-US" sz="3600" dirty="0">
                <a:solidFill>
                  <a:srgbClr val="FFFFFF"/>
                </a:solidFill>
              </a:rPr>
              <a:t> PBI</a:t>
            </a:r>
          </a:p>
        </p:txBody>
      </p:sp>
    </p:spTree>
    <p:extLst>
      <p:ext uri="{BB962C8B-B14F-4D97-AF65-F5344CB8AC3E}">
        <p14:creationId xmlns:p14="http://schemas.microsoft.com/office/powerpoint/2010/main" val="3992274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13824" y="2057400"/>
            <a:ext cx="9909386" cy="4267200"/>
          </a:xfrm>
          <a:prstGeom prst="rect">
            <a:avLst/>
          </a:prstGeom>
        </p:spPr>
      </p:pic>
      <p:sp>
        <p:nvSpPr>
          <p:cNvPr id="3" name="Título 2"/>
          <p:cNvSpPr>
            <a:spLocks noGrp="1"/>
          </p:cNvSpPr>
          <p:nvPr>
            <p:ph type="title"/>
          </p:nvPr>
        </p:nvSpPr>
        <p:spPr/>
        <p:txBody>
          <a:bodyPr/>
          <a:lstStyle/>
          <a:p>
            <a:r>
              <a:rPr lang="es-AR" dirty="0"/>
              <a:t>Crecimiento Económico</a:t>
            </a:r>
          </a:p>
        </p:txBody>
      </p:sp>
    </p:spTree>
    <p:extLst>
      <p:ext uri="{BB962C8B-B14F-4D97-AF65-F5344CB8AC3E}">
        <p14:creationId xmlns:p14="http://schemas.microsoft.com/office/powerpoint/2010/main" val="3173005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341840" y="638038"/>
            <a:ext cx="7343775" cy="658813"/>
          </a:xfrm>
          <a:noFill/>
          <a:ln w="19050" cap="flat" algn="ctr">
            <a:noFill/>
            <a:miter lim="800000"/>
            <a:headEnd/>
            <a:tailEnd/>
          </a:ln>
        </p:spPr>
        <p:txBody>
          <a:bodyPr/>
          <a:lstStyle/>
          <a:p>
            <a:pPr>
              <a:defRPr/>
            </a:pPr>
            <a:r>
              <a:rPr lang="es-ES_tradnl" sz="3600" b="1" dirty="0">
                <a:solidFill>
                  <a:srgbClr val="FF0000"/>
                </a:solidFill>
              </a:rPr>
              <a:t>PBI nominal y PBI real</a:t>
            </a:r>
            <a:endParaRPr lang="es-ES" sz="3600" b="1" dirty="0">
              <a:solidFill>
                <a:srgbClr val="FF0000"/>
              </a:solidFill>
            </a:endParaRPr>
          </a:p>
        </p:txBody>
      </p:sp>
      <p:sp>
        <p:nvSpPr>
          <p:cNvPr id="16387" name="Text Box 3"/>
          <p:cNvSpPr txBox="1">
            <a:spLocks noChangeArrowheads="1"/>
          </p:cNvSpPr>
          <p:nvPr/>
        </p:nvSpPr>
        <p:spPr bwMode="auto">
          <a:xfrm>
            <a:off x="664265" y="1831188"/>
            <a:ext cx="10863469" cy="4893647"/>
          </a:xfrm>
          <a:prstGeom prst="rect">
            <a:avLst/>
          </a:prstGeom>
          <a:noFill/>
          <a:ln w="9525">
            <a:noFill/>
            <a:miter lim="800000"/>
            <a:headEnd/>
            <a:tailEnd/>
          </a:ln>
          <a:effectLst/>
        </p:spPr>
        <p:txBody>
          <a:bodyPr wrap="square">
            <a:spAutoFit/>
          </a:bodyPr>
          <a:lstStyle/>
          <a:p>
            <a:pPr marL="363538" indent="-363538">
              <a:spcBef>
                <a:spcPct val="50000"/>
              </a:spcBef>
              <a:buFontTx/>
              <a:buChar char="•"/>
            </a:pPr>
            <a:r>
              <a:rPr lang="es-ES_tradnl" sz="2400" dirty="0"/>
              <a:t>Si </a:t>
            </a:r>
            <a:r>
              <a:rPr lang="es-ES_tradnl" sz="2400" b="1" dirty="0"/>
              <a:t>PBI= Precio * Cantidad</a:t>
            </a:r>
            <a:r>
              <a:rPr lang="es-ES_tradnl" sz="2400" dirty="0"/>
              <a:t> </a:t>
            </a:r>
          </a:p>
          <a:p>
            <a:pPr>
              <a:spcBef>
                <a:spcPct val="50000"/>
              </a:spcBef>
            </a:pPr>
            <a:r>
              <a:rPr lang="es-ES_tradnl" sz="2400" dirty="0"/>
              <a:t>el PBI puede crecer:</a:t>
            </a:r>
          </a:p>
          <a:p>
            <a:pPr marL="1436688" lvl="2" indent="-357188">
              <a:spcBef>
                <a:spcPct val="50000"/>
              </a:spcBef>
              <a:buFontTx/>
              <a:buChar char="•"/>
            </a:pPr>
            <a:r>
              <a:rPr lang="es-ES_tradnl" sz="2400" dirty="0"/>
              <a:t>tanto si crece el Precio, </a:t>
            </a:r>
          </a:p>
          <a:p>
            <a:pPr marL="1436688" lvl="2" indent="-357188">
              <a:spcBef>
                <a:spcPct val="50000"/>
              </a:spcBef>
              <a:buFontTx/>
              <a:buChar char="•"/>
            </a:pPr>
            <a:r>
              <a:rPr lang="es-ES_tradnl" sz="2400" dirty="0"/>
              <a:t>como si crece la cantidad producida Q, </a:t>
            </a:r>
          </a:p>
          <a:p>
            <a:pPr marL="1436688" lvl="2" indent="-357188">
              <a:spcBef>
                <a:spcPct val="50000"/>
              </a:spcBef>
              <a:buFontTx/>
              <a:buChar char="•"/>
            </a:pPr>
            <a:r>
              <a:rPr lang="es-ES_tradnl" sz="2400" dirty="0"/>
              <a:t>como ambas…</a:t>
            </a:r>
          </a:p>
          <a:p>
            <a:pPr marL="363538" indent="-363538">
              <a:spcBef>
                <a:spcPct val="50000"/>
              </a:spcBef>
              <a:buFontTx/>
              <a:buChar char="•"/>
            </a:pPr>
            <a:r>
              <a:rPr lang="es-ES_tradnl" sz="2400" dirty="0"/>
              <a:t>Si todo el aumento del PBI se debe a los precios: </a:t>
            </a:r>
          </a:p>
          <a:p>
            <a:pPr marL="900113" lvl="1" indent="-357188">
              <a:spcBef>
                <a:spcPct val="50000"/>
              </a:spcBef>
              <a:buFontTx/>
              <a:buChar char="•"/>
            </a:pPr>
            <a:r>
              <a:rPr lang="es-ES_tradnl" sz="2400" dirty="0"/>
              <a:t>¿Ha crecido la riqueza de los ciudadanos?;</a:t>
            </a:r>
          </a:p>
          <a:p>
            <a:pPr marL="900113" lvl="1" indent="-357188">
              <a:spcBef>
                <a:spcPct val="50000"/>
              </a:spcBef>
              <a:buFontTx/>
              <a:buChar char="•"/>
            </a:pPr>
            <a:r>
              <a:rPr lang="es-ES_tradnl" sz="2400" dirty="0"/>
              <a:t>¿Ha mejorado su poder adquisitivo?</a:t>
            </a:r>
          </a:p>
          <a:p>
            <a:pPr>
              <a:spcBef>
                <a:spcPct val="50000"/>
              </a:spcBef>
            </a:pPr>
            <a:r>
              <a:rPr lang="es-ES_tradnl" sz="2400" dirty="0"/>
              <a:t>Necesitamos conocer el </a:t>
            </a:r>
            <a:r>
              <a:rPr lang="es-ES_tradnl" sz="2400" b="1" dirty="0"/>
              <a:t>PBI real</a:t>
            </a:r>
            <a:r>
              <a:rPr lang="es-ES_tradnl" sz="2400" dirty="0"/>
              <a:t>.</a:t>
            </a:r>
          </a:p>
        </p:txBody>
      </p:sp>
    </p:spTree>
    <p:extLst>
      <p:ext uri="{BB962C8B-B14F-4D97-AF65-F5344CB8AC3E}">
        <p14:creationId xmlns:p14="http://schemas.microsoft.com/office/powerpoint/2010/main" val="22554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ox(in)">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ox(in)">
                                      <p:cBhvr>
                                        <p:cTn id="12" dur="500"/>
                                        <p:tgtEl>
                                          <p:spTgt spid="16387">
                                            <p:txEl>
                                              <p:pRg st="1" end="1"/>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box(in)">
                                      <p:cBhvr>
                                        <p:cTn id="15" dur="500"/>
                                        <p:tgtEl>
                                          <p:spTgt spid="16387">
                                            <p:txEl>
                                              <p:pRg st="2" end="2"/>
                                            </p:txEl>
                                          </p:spTgt>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387">
                                            <p:txEl>
                                              <p:pRg st="3" end="3"/>
                                            </p:txEl>
                                          </p:spTgt>
                                        </p:tgtEl>
                                        <p:attrNameLst>
                                          <p:attrName>style.visibility</p:attrName>
                                        </p:attrNameLst>
                                      </p:cBhvr>
                                      <p:to>
                                        <p:strVal val="visible"/>
                                      </p:to>
                                    </p:set>
                                    <p:animEffect transition="in" filter="box(in)">
                                      <p:cBhvr>
                                        <p:cTn id="18" dur="500"/>
                                        <p:tgtEl>
                                          <p:spTgt spid="16387">
                                            <p:txEl>
                                              <p:pRg st="3" end="3"/>
                                            </p:txEl>
                                          </p:spTgt>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6387">
                                            <p:txEl>
                                              <p:pRg st="4" end="4"/>
                                            </p:txEl>
                                          </p:spTgt>
                                        </p:tgtEl>
                                        <p:attrNameLst>
                                          <p:attrName>style.visibility</p:attrName>
                                        </p:attrNameLst>
                                      </p:cBhvr>
                                      <p:to>
                                        <p:strVal val="visible"/>
                                      </p:to>
                                    </p:set>
                                    <p:animEffect transition="in" filter="box(in)">
                                      <p:cBhvr>
                                        <p:cTn id="21" dur="500"/>
                                        <p:tgtEl>
                                          <p:spTgt spid="16387">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6387">
                                            <p:txEl>
                                              <p:pRg st="5" end="5"/>
                                            </p:txEl>
                                          </p:spTgt>
                                        </p:tgtEl>
                                        <p:attrNameLst>
                                          <p:attrName>style.visibility</p:attrName>
                                        </p:attrNameLst>
                                      </p:cBhvr>
                                      <p:to>
                                        <p:strVal val="visible"/>
                                      </p:to>
                                    </p:set>
                                    <p:animEffect transition="in" filter="box(in)">
                                      <p:cBhvr>
                                        <p:cTn id="26" dur="500"/>
                                        <p:tgtEl>
                                          <p:spTgt spid="16387">
                                            <p:txEl>
                                              <p:pRg st="5" end="5"/>
                                            </p:txEl>
                                          </p:spTgt>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387">
                                            <p:txEl>
                                              <p:pRg st="6" end="6"/>
                                            </p:txEl>
                                          </p:spTgt>
                                        </p:tgtEl>
                                        <p:attrNameLst>
                                          <p:attrName>style.visibility</p:attrName>
                                        </p:attrNameLst>
                                      </p:cBhvr>
                                      <p:to>
                                        <p:strVal val="visible"/>
                                      </p:to>
                                    </p:set>
                                    <p:animEffect transition="in" filter="box(in)">
                                      <p:cBhvr>
                                        <p:cTn id="29" dur="500"/>
                                        <p:tgtEl>
                                          <p:spTgt spid="16387">
                                            <p:txEl>
                                              <p:pRg st="6" end="6"/>
                                            </p:txEl>
                                          </p:spTgt>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6387">
                                            <p:txEl>
                                              <p:pRg st="7" end="7"/>
                                            </p:txEl>
                                          </p:spTgt>
                                        </p:tgtEl>
                                        <p:attrNameLst>
                                          <p:attrName>style.visibility</p:attrName>
                                        </p:attrNameLst>
                                      </p:cBhvr>
                                      <p:to>
                                        <p:strVal val="visible"/>
                                      </p:to>
                                    </p:set>
                                    <p:animEffect transition="in" filter="box(in)">
                                      <p:cBhvr>
                                        <p:cTn id="32" dur="500"/>
                                        <p:tgtEl>
                                          <p:spTgt spid="1638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6387">
                                            <p:txEl>
                                              <p:pRg st="8" end="8"/>
                                            </p:txEl>
                                          </p:spTgt>
                                        </p:tgtEl>
                                        <p:attrNameLst>
                                          <p:attrName>style.visibility</p:attrName>
                                        </p:attrNameLst>
                                      </p:cBhvr>
                                      <p:to>
                                        <p:strVal val="visible"/>
                                      </p:to>
                                    </p:set>
                                    <p:animEffect transition="in" filter="box(in)">
                                      <p:cBhvr>
                                        <p:cTn id="37" dur="5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93BF84-7867-DA4F-F8AD-E7B9FBCDCF2E}"/>
              </a:ext>
            </a:extLst>
          </p:cNvPr>
          <p:cNvSpPr>
            <a:spLocks noGrp="1"/>
          </p:cNvSpPr>
          <p:nvPr>
            <p:ph type="title"/>
          </p:nvPr>
        </p:nvSpPr>
        <p:spPr/>
        <p:txBody>
          <a:bodyPr/>
          <a:lstStyle/>
          <a:p>
            <a:r>
              <a:rPr lang="es-AR" dirty="0"/>
              <a:t>DIFERENTES INDICADORES </a:t>
            </a:r>
          </a:p>
        </p:txBody>
      </p:sp>
      <p:sp>
        <p:nvSpPr>
          <p:cNvPr id="4" name="CuadroTexto 3">
            <a:extLst>
              <a:ext uri="{FF2B5EF4-FFF2-40B4-BE49-F238E27FC236}">
                <a16:creationId xmlns:a16="http://schemas.microsoft.com/office/drawing/2014/main" id="{7C86664F-027F-4855-DE47-4BD52927999F}"/>
              </a:ext>
            </a:extLst>
          </p:cNvPr>
          <p:cNvSpPr txBox="1"/>
          <p:nvPr/>
        </p:nvSpPr>
        <p:spPr>
          <a:xfrm>
            <a:off x="730188" y="1932657"/>
            <a:ext cx="6094520" cy="369332"/>
          </a:xfrm>
          <a:prstGeom prst="rect">
            <a:avLst/>
          </a:prstGeom>
          <a:noFill/>
        </p:spPr>
        <p:txBody>
          <a:bodyPr wrap="square">
            <a:spAutoFit/>
          </a:bodyPr>
          <a:lstStyle/>
          <a:p>
            <a:r>
              <a:rPr lang="es-AR" dirty="0"/>
              <a:t>Precios de mercado y coste factores.</a:t>
            </a:r>
          </a:p>
        </p:txBody>
      </p:sp>
      <p:sp>
        <p:nvSpPr>
          <p:cNvPr id="6" name="CuadroTexto 5">
            <a:extLst>
              <a:ext uri="{FF2B5EF4-FFF2-40B4-BE49-F238E27FC236}">
                <a16:creationId xmlns:a16="http://schemas.microsoft.com/office/drawing/2014/main" id="{DD230232-1468-6B0C-9C3A-A3F8116E45C9}"/>
              </a:ext>
            </a:extLst>
          </p:cNvPr>
          <p:cNvSpPr txBox="1"/>
          <p:nvPr/>
        </p:nvSpPr>
        <p:spPr>
          <a:xfrm>
            <a:off x="410592" y="5140011"/>
            <a:ext cx="5555202" cy="1200329"/>
          </a:xfrm>
          <a:prstGeom prst="rect">
            <a:avLst/>
          </a:prstGeom>
          <a:noFill/>
        </p:spPr>
        <p:txBody>
          <a:bodyPr wrap="square">
            <a:spAutoFit/>
          </a:bodyPr>
          <a:lstStyle/>
          <a:p>
            <a:r>
              <a:rPr lang="es-AR" dirty="0"/>
              <a:t>El PIB a precios de mercado nos dice el precio que paga el consumidor</a:t>
            </a:r>
          </a:p>
          <a:p>
            <a:r>
              <a:rPr lang="es-AR" dirty="0"/>
              <a:t>El PIB a coste de los factores nos dice cuánto costaba el producto al salir de la fábrica</a:t>
            </a:r>
          </a:p>
        </p:txBody>
      </p:sp>
      <p:pic>
        <p:nvPicPr>
          <p:cNvPr id="8" name="Imagen 7">
            <a:extLst>
              <a:ext uri="{FF2B5EF4-FFF2-40B4-BE49-F238E27FC236}">
                <a16:creationId xmlns:a16="http://schemas.microsoft.com/office/drawing/2014/main" id="{7C94F99A-2B34-E986-D4D3-07C40E5FA8A6}"/>
              </a:ext>
            </a:extLst>
          </p:cNvPr>
          <p:cNvPicPr>
            <a:picLocks noChangeAspect="1"/>
          </p:cNvPicPr>
          <p:nvPr/>
        </p:nvPicPr>
        <p:blipFill>
          <a:blip r:embed="rId2"/>
          <a:stretch>
            <a:fillRect/>
          </a:stretch>
        </p:blipFill>
        <p:spPr>
          <a:xfrm>
            <a:off x="1483911" y="2489301"/>
            <a:ext cx="1966727" cy="1621060"/>
          </a:xfrm>
          <a:prstGeom prst="rect">
            <a:avLst/>
          </a:prstGeom>
        </p:spPr>
      </p:pic>
      <p:pic>
        <p:nvPicPr>
          <p:cNvPr id="10" name="Imagen 9">
            <a:extLst>
              <a:ext uri="{FF2B5EF4-FFF2-40B4-BE49-F238E27FC236}">
                <a16:creationId xmlns:a16="http://schemas.microsoft.com/office/drawing/2014/main" id="{32DC7975-4DD9-AFAA-AEBA-14048CDE1BD0}"/>
              </a:ext>
            </a:extLst>
          </p:cNvPr>
          <p:cNvPicPr>
            <a:picLocks noChangeAspect="1"/>
          </p:cNvPicPr>
          <p:nvPr/>
        </p:nvPicPr>
        <p:blipFill>
          <a:blip r:embed="rId3"/>
          <a:stretch>
            <a:fillRect/>
          </a:stretch>
        </p:blipFill>
        <p:spPr>
          <a:xfrm>
            <a:off x="410592" y="4437817"/>
            <a:ext cx="4435294" cy="536904"/>
          </a:xfrm>
          <a:prstGeom prst="rect">
            <a:avLst/>
          </a:prstGeom>
        </p:spPr>
      </p:pic>
      <p:sp>
        <p:nvSpPr>
          <p:cNvPr id="12" name="CuadroTexto 11">
            <a:extLst>
              <a:ext uri="{FF2B5EF4-FFF2-40B4-BE49-F238E27FC236}">
                <a16:creationId xmlns:a16="http://schemas.microsoft.com/office/drawing/2014/main" id="{2B0FCE0A-1E25-1226-97B2-CE020C144D7C}"/>
              </a:ext>
            </a:extLst>
          </p:cNvPr>
          <p:cNvSpPr txBox="1"/>
          <p:nvPr/>
        </p:nvSpPr>
        <p:spPr>
          <a:xfrm>
            <a:off x="6161723" y="5482011"/>
            <a:ext cx="5717396" cy="646331"/>
          </a:xfrm>
          <a:prstGeom prst="rect">
            <a:avLst/>
          </a:prstGeom>
          <a:noFill/>
        </p:spPr>
        <p:txBody>
          <a:bodyPr wrap="square">
            <a:spAutoFit/>
          </a:bodyPr>
          <a:lstStyle/>
          <a:p>
            <a:r>
              <a:rPr lang="es-AR" dirty="0"/>
              <a:t>El PIN (producto interior neto) si tiene en cuenta este desgaste.</a:t>
            </a:r>
          </a:p>
        </p:txBody>
      </p:sp>
      <p:pic>
        <p:nvPicPr>
          <p:cNvPr id="14" name="Imagen 13">
            <a:extLst>
              <a:ext uri="{FF2B5EF4-FFF2-40B4-BE49-F238E27FC236}">
                <a16:creationId xmlns:a16="http://schemas.microsoft.com/office/drawing/2014/main" id="{869963EF-8B66-61EB-0A09-B2685F081149}"/>
              </a:ext>
            </a:extLst>
          </p:cNvPr>
          <p:cNvPicPr>
            <a:picLocks noChangeAspect="1"/>
          </p:cNvPicPr>
          <p:nvPr/>
        </p:nvPicPr>
        <p:blipFill>
          <a:blip r:embed="rId4"/>
          <a:stretch>
            <a:fillRect/>
          </a:stretch>
        </p:blipFill>
        <p:spPr>
          <a:xfrm>
            <a:off x="7468572" y="2580764"/>
            <a:ext cx="2279110" cy="1857053"/>
          </a:xfrm>
          <a:prstGeom prst="rect">
            <a:avLst/>
          </a:prstGeom>
        </p:spPr>
      </p:pic>
      <p:sp>
        <p:nvSpPr>
          <p:cNvPr id="15" name="CuadroTexto 14">
            <a:extLst>
              <a:ext uri="{FF2B5EF4-FFF2-40B4-BE49-F238E27FC236}">
                <a16:creationId xmlns:a16="http://schemas.microsoft.com/office/drawing/2014/main" id="{E3A869F6-85A1-52C5-4B28-7DF9B3089177}"/>
              </a:ext>
            </a:extLst>
          </p:cNvPr>
          <p:cNvSpPr txBox="1"/>
          <p:nvPr/>
        </p:nvSpPr>
        <p:spPr>
          <a:xfrm>
            <a:off x="7173156" y="1978823"/>
            <a:ext cx="5248979" cy="369332"/>
          </a:xfrm>
          <a:prstGeom prst="rect">
            <a:avLst/>
          </a:prstGeom>
          <a:noFill/>
        </p:spPr>
        <p:txBody>
          <a:bodyPr wrap="square">
            <a:spAutoFit/>
          </a:bodyPr>
          <a:lstStyle/>
          <a:p>
            <a:r>
              <a:rPr lang="es-AR" dirty="0"/>
              <a:t>El PIN (producto interior neto)</a:t>
            </a:r>
          </a:p>
        </p:txBody>
      </p:sp>
      <p:pic>
        <p:nvPicPr>
          <p:cNvPr id="17" name="Imagen 16">
            <a:extLst>
              <a:ext uri="{FF2B5EF4-FFF2-40B4-BE49-F238E27FC236}">
                <a16:creationId xmlns:a16="http://schemas.microsoft.com/office/drawing/2014/main" id="{54E594E8-42C7-EC05-EA8A-3D300B479D53}"/>
              </a:ext>
            </a:extLst>
          </p:cNvPr>
          <p:cNvPicPr>
            <a:picLocks noChangeAspect="1"/>
          </p:cNvPicPr>
          <p:nvPr/>
        </p:nvPicPr>
        <p:blipFill>
          <a:blip r:embed="rId5"/>
          <a:stretch>
            <a:fillRect/>
          </a:stretch>
        </p:blipFill>
        <p:spPr>
          <a:xfrm>
            <a:off x="6712859" y="4517520"/>
            <a:ext cx="3993216" cy="536903"/>
          </a:xfrm>
          <a:prstGeom prst="rect">
            <a:avLst/>
          </a:prstGeom>
        </p:spPr>
      </p:pic>
    </p:spTree>
    <p:extLst>
      <p:ext uri="{BB962C8B-B14F-4D97-AF65-F5344CB8AC3E}">
        <p14:creationId xmlns:p14="http://schemas.microsoft.com/office/powerpoint/2010/main" val="987824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8" name="Rectangle 27">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0" name="Rectangle 29">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32" name="Rectangle 31">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useBgFill="1">
        <p:nvSpPr>
          <p:cNvPr id="34" name="Rectangle 33">
            <a:extLst>
              <a:ext uri="{FF2B5EF4-FFF2-40B4-BE49-F238E27FC236}">
                <a16:creationId xmlns:a16="http://schemas.microsoft.com/office/drawing/2014/main" id="{99D7C13F-A74A-458C-BD0A-E94D29F59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Marcador de contenido 4">
            <a:extLst>
              <a:ext uri="{FF2B5EF4-FFF2-40B4-BE49-F238E27FC236}">
                <a16:creationId xmlns:a16="http://schemas.microsoft.com/office/drawing/2014/main" id="{0EC9A0A4-39FF-41C4-8B1F-1D18C26DB24A}"/>
              </a:ext>
            </a:extLst>
          </p:cNvPr>
          <p:cNvPicPr>
            <a:picLocks noGrp="1" noChangeAspect="1"/>
          </p:cNvPicPr>
          <p:nvPr>
            <p:ph idx="1"/>
          </p:nvPr>
        </p:nvPicPr>
        <p:blipFill>
          <a:blip r:embed="rId2"/>
          <a:stretch>
            <a:fillRect/>
          </a:stretch>
        </p:blipFill>
        <p:spPr>
          <a:xfrm>
            <a:off x="1459517" y="1063419"/>
            <a:ext cx="2912458" cy="2684668"/>
          </a:xfrm>
          <a:prstGeom prst="rect">
            <a:avLst/>
          </a:prstGeom>
        </p:spPr>
      </p:pic>
      <p:sp>
        <p:nvSpPr>
          <p:cNvPr id="36" name="Rectangle 35">
            <a:extLst>
              <a:ext uri="{FF2B5EF4-FFF2-40B4-BE49-F238E27FC236}">
                <a16:creationId xmlns:a16="http://schemas.microsoft.com/office/drawing/2014/main" id="{4EA0D2BB-E66C-43E1-9553-F0782C709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723899"/>
            <a:ext cx="5009388"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s-AR"/>
          </a:p>
        </p:txBody>
      </p:sp>
      <p:sp>
        <p:nvSpPr>
          <p:cNvPr id="2" name="Título 1">
            <a:extLst>
              <a:ext uri="{FF2B5EF4-FFF2-40B4-BE49-F238E27FC236}">
                <a16:creationId xmlns:a16="http://schemas.microsoft.com/office/drawing/2014/main" id="{6B62FD3B-A251-E27D-B48A-9523F4FA3059}"/>
              </a:ext>
            </a:extLst>
          </p:cNvPr>
          <p:cNvSpPr>
            <a:spLocks noGrp="1"/>
          </p:cNvSpPr>
          <p:nvPr>
            <p:ph type="title"/>
          </p:nvPr>
        </p:nvSpPr>
        <p:spPr>
          <a:xfrm>
            <a:off x="7272640" y="2120561"/>
            <a:ext cx="4115917" cy="2085869"/>
          </a:xfrm>
        </p:spPr>
        <p:txBody>
          <a:bodyPr vert="horz" lIns="91440" tIns="45720" rIns="91440" bIns="45720" rtlCol="0" anchor="b">
            <a:normAutofit/>
          </a:bodyPr>
          <a:lstStyle/>
          <a:p>
            <a:r>
              <a:rPr lang="en-US" sz="3600" dirty="0" err="1">
                <a:solidFill>
                  <a:srgbClr val="FFFFFF"/>
                </a:solidFill>
              </a:rPr>
              <a:t>Producto</a:t>
            </a:r>
            <a:r>
              <a:rPr lang="en-US" sz="3600" dirty="0">
                <a:solidFill>
                  <a:srgbClr val="FFFFFF"/>
                </a:solidFill>
              </a:rPr>
              <a:t> </a:t>
            </a:r>
            <a:r>
              <a:rPr lang="en-US" sz="3600" dirty="0" err="1">
                <a:solidFill>
                  <a:srgbClr val="FFFFFF"/>
                </a:solidFill>
              </a:rPr>
              <a:t>nacional</a:t>
            </a:r>
            <a:r>
              <a:rPr lang="en-US" sz="3600" dirty="0">
                <a:solidFill>
                  <a:srgbClr val="FFFFFF"/>
                </a:solidFill>
              </a:rPr>
              <a:t> </a:t>
            </a:r>
            <a:r>
              <a:rPr lang="en-US" sz="3600" dirty="0" err="1">
                <a:solidFill>
                  <a:srgbClr val="FFFFFF"/>
                </a:solidFill>
              </a:rPr>
              <a:t>bruto</a:t>
            </a:r>
            <a:endParaRPr lang="en-US" sz="3600" dirty="0">
              <a:solidFill>
                <a:srgbClr val="FFFFFF"/>
              </a:solidFill>
            </a:endParaRPr>
          </a:p>
        </p:txBody>
      </p:sp>
      <p:pic>
        <p:nvPicPr>
          <p:cNvPr id="7" name="Imagen 6">
            <a:extLst>
              <a:ext uri="{FF2B5EF4-FFF2-40B4-BE49-F238E27FC236}">
                <a16:creationId xmlns:a16="http://schemas.microsoft.com/office/drawing/2014/main" id="{CCD133C3-1279-68E1-11B0-81A5F6FF897A}"/>
              </a:ext>
            </a:extLst>
          </p:cNvPr>
          <p:cNvPicPr>
            <a:picLocks noChangeAspect="1"/>
          </p:cNvPicPr>
          <p:nvPr/>
        </p:nvPicPr>
        <p:blipFill>
          <a:blip r:embed="rId3"/>
          <a:stretch>
            <a:fillRect/>
          </a:stretch>
        </p:blipFill>
        <p:spPr>
          <a:xfrm>
            <a:off x="922957" y="4081482"/>
            <a:ext cx="4890166" cy="537525"/>
          </a:xfrm>
          <a:prstGeom prst="rect">
            <a:avLst/>
          </a:prstGeom>
        </p:spPr>
      </p:pic>
      <p:sp>
        <p:nvSpPr>
          <p:cNvPr id="9" name="CuadroTexto 8">
            <a:extLst>
              <a:ext uri="{FF2B5EF4-FFF2-40B4-BE49-F238E27FC236}">
                <a16:creationId xmlns:a16="http://schemas.microsoft.com/office/drawing/2014/main" id="{AA9A9F2D-EBC9-3F34-451F-6C053D9FF214}"/>
              </a:ext>
            </a:extLst>
          </p:cNvPr>
          <p:cNvSpPr txBox="1"/>
          <p:nvPr/>
        </p:nvSpPr>
        <p:spPr>
          <a:xfrm>
            <a:off x="446533" y="4952402"/>
            <a:ext cx="6094520" cy="1477328"/>
          </a:xfrm>
          <a:prstGeom prst="rect">
            <a:avLst/>
          </a:prstGeom>
          <a:noFill/>
        </p:spPr>
        <p:txBody>
          <a:bodyPr wrap="square">
            <a:spAutoFit/>
          </a:bodyPr>
          <a:lstStyle/>
          <a:p>
            <a:r>
              <a:rPr lang="es-AR" dirty="0"/>
              <a:t>El PIB nos mide lo que producimos dentro de las fronteras del país con independencia de que sea producido por nacionales o extranjeros. El PNB (producto nacional bruto) nos mide lo que es producido por nacionales, con independencia de que sea dentro o fuera del país.</a:t>
            </a:r>
          </a:p>
        </p:txBody>
      </p:sp>
    </p:spTree>
    <p:extLst>
      <p:ext uri="{BB962C8B-B14F-4D97-AF65-F5344CB8AC3E}">
        <p14:creationId xmlns:p14="http://schemas.microsoft.com/office/powerpoint/2010/main" val="15406489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8F5882C-01B7-EA16-0A52-73D02EC8F8CA}"/>
              </a:ext>
            </a:extLst>
          </p:cNvPr>
          <p:cNvPicPr>
            <a:picLocks noChangeAspect="1"/>
          </p:cNvPicPr>
          <p:nvPr/>
        </p:nvPicPr>
        <p:blipFill>
          <a:blip r:embed="rId2"/>
          <a:stretch>
            <a:fillRect/>
          </a:stretch>
        </p:blipFill>
        <p:spPr>
          <a:xfrm>
            <a:off x="2585948" y="1694074"/>
            <a:ext cx="7020103" cy="2581275"/>
          </a:xfrm>
          <a:prstGeom prst="rect">
            <a:avLst/>
          </a:prstGeom>
        </p:spPr>
      </p:pic>
      <p:pic>
        <p:nvPicPr>
          <p:cNvPr id="5" name="Imagen 4">
            <a:extLst>
              <a:ext uri="{FF2B5EF4-FFF2-40B4-BE49-F238E27FC236}">
                <a16:creationId xmlns:a16="http://schemas.microsoft.com/office/drawing/2014/main" id="{98DE00F5-C257-1E43-F91A-A339FC163735}"/>
              </a:ext>
            </a:extLst>
          </p:cNvPr>
          <p:cNvPicPr>
            <a:picLocks noChangeAspect="1"/>
          </p:cNvPicPr>
          <p:nvPr/>
        </p:nvPicPr>
        <p:blipFill>
          <a:blip r:embed="rId3"/>
          <a:stretch>
            <a:fillRect/>
          </a:stretch>
        </p:blipFill>
        <p:spPr>
          <a:xfrm>
            <a:off x="1309775" y="838200"/>
            <a:ext cx="9167725" cy="855874"/>
          </a:xfrm>
          <a:prstGeom prst="rect">
            <a:avLst/>
          </a:prstGeom>
        </p:spPr>
      </p:pic>
      <p:pic>
        <p:nvPicPr>
          <p:cNvPr id="7" name="Imagen 6">
            <a:extLst>
              <a:ext uri="{FF2B5EF4-FFF2-40B4-BE49-F238E27FC236}">
                <a16:creationId xmlns:a16="http://schemas.microsoft.com/office/drawing/2014/main" id="{78EF07B6-7E06-D292-6D31-44A76E7D4BAC}"/>
              </a:ext>
            </a:extLst>
          </p:cNvPr>
          <p:cNvPicPr>
            <a:picLocks noChangeAspect="1"/>
          </p:cNvPicPr>
          <p:nvPr/>
        </p:nvPicPr>
        <p:blipFill>
          <a:blip r:embed="rId4"/>
          <a:stretch>
            <a:fillRect/>
          </a:stretch>
        </p:blipFill>
        <p:spPr>
          <a:xfrm>
            <a:off x="2774480" y="4275349"/>
            <a:ext cx="5851994" cy="398676"/>
          </a:xfrm>
          <a:prstGeom prst="rect">
            <a:avLst/>
          </a:prstGeom>
        </p:spPr>
      </p:pic>
      <p:pic>
        <p:nvPicPr>
          <p:cNvPr id="9" name="Imagen 8">
            <a:extLst>
              <a:ext uri="{FF2B5EF4-FFF2-40B4-BE49-F238E27FC236}">
                <a16:creationId xmlns:a16="http://schemas.microsoft.com/office/drawing/2014/main" id="{26EE5795-B7AC-1557-90F4-1CCC2DE0D51E}"/>
              </a:ext>
            </a:extLst>
          </p:cNvPr>
          <p:cNvPicPr>
            <a:picLocks noChangeAspect="1"/>
          </p:cNvPicPr>
          <p:nvPr/>
        </p:nvPicPr>
        <p:blipFill>
          <a:blip r:embed="rId5"/>
          <a:stretch>
            <a:fillRect/>
          </a:stretch>
        </p:blipFill>
        <p:spPr>
          <a:xfrm>
            <a:off x="237654" y="4674025"/>
            <a:ext cx="8220546" cy="1263499"/>
          </a:xfrm>
          <a:prstGeom prst="rect">
            <a:avLst/>
          </a:prstGeom>
        </p:spPr>
      </p:pic>
      <p:pic>
        <p:nvPicPr>
          <p:cNvPr id="11" name="Imagen 10">
            <a:extLst>
              <a:ext uri="{FF2B5EF4-FFF2-40B4-BE49-F238E27FC236}">
                <a16:creationId xmlns:a16="http://schemas.microsoft.com/office/drawing/2014/main" id="{32FEBEBB-00B0-32BF-1FB4-5D2E5A8245C5}"/>
              </a:ext>
            </a:extLst>
          </p:cNvPr>
          <p:cNvPicPr>
            <a:picLocks noChangeAspect="1"/>
          </p:cNvPicPr>
          <p:nvPr/>
        </p:nvPicPr>
        <p:blipFill>
          <a:blip r:embed="rId6"/>
          <a:stretch>
            <a:fillRect/>
          </a:stretch>
        </p:blipFill>
        <p:spPr>
          <a:xfrm>
            <a:off x="475779" y="6046995"/>
            <a:ext cx="6121870" cy="578409"/>
          </a:xfrm>
          <a:prstGeom prst="rect">
            <a:avLst/>
          </a:prstGeom>
        </p:spPr>
      </p:pic>
      <p:sp>
        <p:nvSpPr>
          <p:cNvPr id="13" name="CuadroTexto 12">
            <a:extLst>
              <a:ext uri="{FF2B5EF4-FFF2-40B4-BE49-F238E27FC236}">
                <a16:creationId xmlns:a16="http://schemas.microsoft.com/office/drawing/2014/main" id="{2023BA9E-C83C-9A79-B631-863212644D6E}"/>
              </a:ext>
            </a:extLst>
          </p:cNvPr>
          <p:cNvSpPr txBox="1"/>
          <p:nvPr/>
        </p:nvSpPr>
        <p:spPr>
          <a:xfrm>
            <a:off x="8626474" y="5425075"/>
            <a:ext cx="3565526" cy="1200329"/>
          </a:xfrm>
          <a:prstGeom prst="rect">
            <a:avLst/>
          </a:prstGeom>
          <a:noFill/>
        </p:spPr>
        <p:txBody>
          <a:bodyPr wrap="square">
            <a:spAutoFit/>
          </a:bodyPr>
          <a:lstStyle/>
          <a:p>
            <a:r>
              <a:rPr lang="es-AR" dirty="0" err="1"/>
              <a:t>Td</a:t>
            </a:r>
            <a:r>
              <a:rPr lang="es-AR" dirty="0"/>
              <a:t>: los impuestos personales </a:t>
            </a:r>
          </a:p>
          <a:p>
            <a:r>
              <a:rPr lang="es-AR" dirty="0" err="1"/>
              <a:t>Css</a:t>
            </a:r>
            <a:r>
              <a:rPr lang="es-AR" dirty="0"/>
              <a:t>: las cotizaciones sociales (E y F)</a:t>
            </a:r>
          </a:p>
          <a:p>
            <a:r>
              <a:rPr lang="es-AR" dirty="0" err="1"/>
              <a:t>Bnd</a:t>
            </a:r>
            <a:r>
              <a:rPr lang="es-AR" dirty="0"/>
              <a:t>: beneficios no distribuidos (E)</a:t>
            </a:r>
          </a:p>
          <a:p>
            <a:r>
              <a:rPr lang="es-AR" dirty="0" err="1"/>
              <a:t>Tr</a:t>
            </a:r>
            <a:r>
              <a:rPr lang="es-AR" dirty="0"/>
              <a:t>: transferencias o ayudas F de G  </a:t>
            </a:r>
          </a:p>
        </p:txBody>
      </p:sp>
    </p:spTree>
    <p:extLst>
      <p:ext uri="{BB962C8B-B14F-4D97-AF65-F5344CB8AC3E}">
        <p14:creationId xmlns:p14="http://schemas.microsoft.com/office/powerpoint/2010/main" val="1487652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987814" y="685630"/>
            <a:ext cx="8027987" cy="725487"/>
          </a:xfrm>
          <a:prstGeom prst="rect">
            <a:avLst/>
          </a:prstGeom>
        </p:spPr>
        <p:txBody>
          <a:bodyPr>
            <a:noAutofit/>
          </a:bodyPr>
          <a:lstStyle/>
          <a:p>
            <a:pPr defTabSz="914400" fontAlgn="base">
              <a:spcBef>
                <a:spcPct val="0"/>
              </a:spcBef>
              <a:spcAft>
                <a:spcPct val="0"/>
              </a:spcAft>
              <a:defRPr/>
            </a:pPr>
            <a:r>
              <a:rPr lang="es-UY" sz="3600" b="1" kern="0" dirty="0">
                <a:solidFill>
                  <a:srgbClr val="FF0000"/>
                </a:solidFill>
                <a:latin typeface="Arial" pitchFamily="34" charset="0"/>
                <a:ea typeface="+mj-ea"/>
                <a:cs typeface="Arial" pitchFamily="34" charset="0"/>
              </a:rPr>
              <a:t>Valores  nominales o reales </a:t>
            </a:r>
            <a:endParaRPr lang="es-ES" sz="3600" b="1" dirty="0">
              <a:solidFill>
                <a:srgbClr val="FF0000"/>
              </a:solidFill>
              <a:effectLst>
                <a:outerShdw blurRad="50000" dist="30000" dir="5400000" algn="tl" rotWithShape="0">
                  <a:srgbClr val="000000">
                    <a:alpha val="30000"/>
                  </a:srgbClr>
                </a:outerShdw>
              </a:effectLst>
              <a:latin typeface="Arial" pitchFamily="34" charset="0"/>
              <a:ea typeface="+mj-ea"/>
              <a:cs typeface="Arial" pitchFamily="34" charset="0"/>
            </a:endParaRPr>
          </a:p>
        </p:txBody>
      </p:sp>
      <p:sp>
        <p:nvSpPr>
          <p:cNvPr id="3" name="2 Marcador de contenido"/>
          <p:cNvSpPr txBox="1">
            <a:spLocks/>
          </p:cNvSpPr>
          <p:nvPr/>
        </p:nvSpPr>
        <p:spPr>
          <a:xfrm>
            <a:off x="1573074" y="1431235"/>
            <a:ext cx="10334004" cy="5105400"/>
          </a:xfrm>
          <a:prstGeom prst="rect">
            <a:avLst/>
          </a:prstGeom>
        </p:spPr>
        <p:txBody>
          <a:bodyPr/>
          <a:lstStyle/>
          <a:p>
            <a:pPr marL="365125" indent="-282575" defTabSz="914400" fontAlgn="base">
              <a:lnSpc>
                <a:spcPct val="80000"/>
              </a:lnSpc>
              <a:spcBef>
                <a:spcPts val="600"/>
              </a:spcBef>
              <a:spcAft>
                <a:spcPct val="0"/>
              </a:spcAft>
              <a:buClr>
                <a:schemeClr val="accent1"/>
              </a:buClr>
              <a:buSzPct val="80000"/>
              <a:buFont typeface="Wingdings 2" pitchFamily="18" charset="2"/>
              <a:buChar char=""/>
              <a:defRPr/>
            </a:pPr>
            <a:r>
              <a:rPr lang="es-UY" sz="2400" b="1" dirty="0"/>
              <a:t>Los valores adoptados por las variables macroeconómicas se expresan en  precios de un período de tiempo determinado</a:t>
            </a:r>
          </a:p>
          <a:p>
            <a:pPr marL="365125" indent="-282575" defTabSz="914400" fontAlgn="base">
              <a:lnSpc>
                <a:spcPct val="80000"/>
              </a:lnSpc>
              <a:spcBef>
                <a:spcPts val="600"/>
              </a:spcBef>
              <a:spcAft>
                <a:spcPct val="0"/>
              </a:spcAft>
              <a:buClr>
                <a:schemeClr val="accent1"/>
              </a:buClr>
              <a:buSzPct val="80000"/>
              <a:buFont typeface="Wingdings 2" pitchFamily="18" charset="2"/>
              <a:buChar char=""/>
              <a:defRPr/>
            </a:pPr>
            <a:endParaRPr lang="es-UY" sz="2400" b="1" dirty="0"/>
          </a:p>
          <a:p>
            <a:pPr marL="82550" defTabSz="914400" fontAlgn="base">
              <a:lnSpc>
                <a:spcPct val="80000"/>
              </a:lnSpc>
              <a:spcBef>
                <a:spcPts val="600"/>
              </a:spcBef>
              <a:spcAft>
                <a:spcPct val="0"/>
              </a:spcAft>
              <a:buClr>
                <a:schemeClr val="accent1"/>
              </a:buClr>
              <a:buSzPct val="80000"/>
              <a:defRPr/>
            </a:pPr>
            <a:r>
              <a:rPr lang="es-UY" sz="2000" b="1" dirty="0"/>
              <a:t>Si los precios considerados son los del período en que se genera la actividad              </a:t>
            </a:r>
            <a:r>
              <a:rPr lang="es-UY" sz="2200" b="1" dirty="0">
                <a:solidFill>
                  <a:srgbClr val="FF0000"/>
                </a:solidFill>
              </a:rPr>
              <a:t>valores nominales o precios corrientes</a:t>
            </a:r>
          </a:p>
          <a:p>
            <a:pPr marL="82550" defTabSz="914400" fontAlgn="base">
              <a:lnSpc>
                <a:spcPct val="80000"/>
              </a:lnSpc>
              <a:spcBef>
                <a:spcPts val="600"/>
              </a:spcBef>
              <a:spcAft>
                <a:spcPct val="0"/>
              </a:spcAft>
              <a:buClr>
                <a:schemeClr val="accent1"/>
              </a:buClr>
              <a:buSzPct val="80000"/>
              <a:defRPr/>
            </a:pPr>
            <a:endParaRPr lang="es-UY" sz="2000" b="1" dirty="0"/>
          </a:p>
          <a:p>
            <a:pPr marL="82550" defTabSz="914400" fontAlgn="base">
              <a:lnSpc>
                <a:spcPct val="80000"/>
              </a:lnSpc>
              <a:spcBef>
                <a:spcPts val="600"/>
              </a:spcBef>
              <a:spcAft>
                <a:spcPct val="0"/>
              </a:spcAft>
              <a:buClr>
                <a:schemeClr val="accent1"/>
              </a:buClr>
              <a:buSzPct val="80000"/>
              <a:defRPr/>
            </a:pPr>
            <a:r>
              <a:rPr lang="es-UY" sz="2000" b="1" dirty="0"/>
              <a:t>Si los precios considerados son los de otro período anterior, que es elegido como base           </a:t>
            </a:r>
            <a:r>
              <a:rPr lang="es-UY" sz="2000" b="1" dirty="0">
                <a:solidFill>
                  <a:srgbClr val="FF0000"/>
                </a:solidFill>
              </a:rPr>
              <a:t>valores reales o  precios constantes </a:t>
            </a:r>
          </a:p>
          <a:p>
            <a:pPr marL="639763" lvl="1" indent="-236538" defTabSz="914400" fontAlgn="base">
              <a:lnSpc>
                <a:spcPct val="80000"/>
              </a:lnSpc>
              <a:spcBef>
                <a:spcPts val="550"/>
              </a:spcBef>
              <a:spcAft>
                <a:spcPct val="0"/>
              </a:spcAft>
              <a:buClr>
                <a:schemeClr val="accent1"/>
              </a:buClr>
              <a:defRPr/>
            </a:pPr>
            <a:endParaRPr lang="es-UY" sz="2000" b="1" dirty="0"/>
          </a:p>
          <a:p>
            <a:pPr marL="639763" lvl="1" indent="-236538" defTabSz="914400" fontAlgn="base">
              <a:lnSpc>
                <a:spcPct val="80000"/>
              </a:lnSpc>
              <a:spcBef>
                <a:spcPts val="550"/>
              </a:spcBef>
              <a:spcAft>
                <a:spcPct val="0"/>
              </a:spcAft>
              <a:buClr>
                <a:schemeClr val="accent1"/>
              </a:buClr>
              <a:defRPr/>
            </a:pPr>
            <a:endParaRPr lang="es-UY" sz="2000" b="1" dirty="0"/>
          </a:p>
          <a:p>
            <a:pPr marL="403225" lvl="1" defTabSz="914400" fontAlgn="base">
              <a:lnSpc>
                <a:spcPct val="80000"/>
              </a:lnSpc>
              <a:spcBef>
                <a:spcPts val="550"/>
              </a:spcBef>
              <a:spcAft>
                <a:spcPct val="0"/>
              </a:spcAft>
              <a:buClr>
                <a:schemeClr val="accent1"/>
              </a:buClr>
              <a:defRPr/>
            </a:pPr>
            <a:r>
              <a:rPr lang="es-ES" sz="2800" b="1" dirty="0"/>
              <a:t>Valor real = </a:t>
            </a:r>
            <a:r>
              <a:rPr lang="es-ES" sz="2800" b="1" u="sng" dirty="0"/>
              <a:t>Valor nominal</a:t>
            </a:r>
            <a:r>
              <a:rPr lang="es-ES" sz="2800" b="1" dirty="0"/>
              <a:t>   x  100</a:t>
            </a:r>
          </a:p>
          <a:p>
            <a:pPr marL="403225" lvl="1" defTabSz="914400" fontAlgn="base">
              <a:lnSpc>
                <a:spcPct val="80000"/>
              </a:lnSpc>
              <a:spcBef>
                <a:spcPts val="550"/>
              </a:spcBef>
              <a:spcAft>
                <a:spcPct val="0"/>
              </a:spcAft>
              <a:buClr>
                <a:schemeClr val="accent1"/>
              </a:buClr>
              <a:defRPr/>
            </a:pPr>
            <a:r>
              <a:rPr lang="es-ES" sz="2800" b="1" dirty="0"/>
              <a:t>                          IP </a:t>
            </a:r>
            <a:r>
              <a:rPr lang="es-ES" sz="2000" dirty="0"/>
              <a:t>(deflactor)</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2800" dirty="0">
              <a:latin typeface="Book Antiqua" pitchFamily="18" charset="0"/>
            </a:endParaRPr>
          </a:p>
        </p:txBody>
      </p:sp>
      <p:sp>
        <p:nvSpPr>
          <p:cNvPr id="6" name="5 Flecha derecha"/>
          <p:cNvSpPr/>
          <p:nvPr/>
        </p:nvSpPr>
        <p:spPr>
          <a:xfrm>
            <a:off x="2482989" y="3769486"/>
            <a:ext cx="504825"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72245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53806" y="1005786"/>
            <a:ext cx="8902768" cy="658813"/>
          </a:xfrm>
          <a:noFill/>
          <a:ln w="19050" cap="flat" algn="ctr">
            <a:noFill/>
            <a:miter lim="800000"/>
            <a:headEnd/>
            <a:tailEnd/>
          </a:ln>
        </p:spPr>
        <p:txBody>
          <a:bodyPr>
            <a:normAutofit/>
          </a:bodyPr>
          <a:lstStyle/>
          <a:p>
            <a:pPr>
              <a:defRPr/>
            </a:pPr>
            <a:r>
              <a:rPr lang="es-ES_tradnl" sz="3600" b="1" dirty="0"/>
              <a:t>El PBI real y el coste de la vida</a:t>
            </a:r>
            <a:endParaRPr lang="es-ES" sz="3600" b="1" dirty="0"/>
          </a:p>
        </p:txBody>
      </p:sp>
      <p:sp>
        <p:nvSpPr>
          <p:cNvPr id="64515" name="Text Box 3"/>
          <p:cNvSpPr txBox="1">
            <a:spLocks noChangeArrowheads="1"/>
          </p:cNvSpPr>
          <p:nvPr/>
        </p:nvSpPr>
        <p:spPr bwMode="auto">
          <a:xfrm>
            <a:off x="705678" y="2196825"/>
            <a:ext cx="9945412" cy="4401205"/>
          </a:xfrm>
          <a:prstGeom prst="rect">
            <a:avLst/>
          </a:prstGeom>
          <a:noFill/>
          <a:ln w="9525">
            <a:noFill/>
            <a:miter lim="800000"/>
            <a:headEnd/>
            <a:tailEnd/>
          </a:ln>
          <a:effectLst/>
        </p:spPr>
        <p:txBody>
          <a:bodyPr wrap="square">
            <a:spAutoFit/>
          </a:bodyPr>
          <a:lstStyle/>
          <a:p>
            <a:pPr marL="363538" indent="-363538">
              <a:spcBef>
                <a:spcPct val="50000"/>
              </a:spcBef>
              <a:buFontTx/>
              <a:buChar char="•"/>
            </a:pPr>
            <a:r>
              <a:rPr lang="es-ES_tradnl" sz="2800" b="1" dirty="0">
                <a:latin typeface="Calibri" pitchFamily="34" charset="0"/>
                <a:cs typeface="Calibri" pitchFamily="34" charset="0"/>
              </a:rPr>
              <a:t>Cuestión de fondo:</a:t>
            </a:r>
            <a:r>
              <a:rPr lang="es-ES_tradnl" sz="2800" dirty="0">
                <a:latin typeface="Calibri" pitchFamily="34" charset="0"/>
                <a:cs typeface="Calibri" pitchFamily="34" charset="0"/>
              </a:rPr>
              <a:t> el valor de un “dólar o el peso” cambia en el tiempo. Al variar los precios, el poder adquisitivo de una unidad monetaria nominal (valor  de la moneda) cambia. </a:t>
            </a:r>
          </a:p>
          <a:p>
            <a:pPr marL="363538" indent="-363538">
              <a:spcBef>
                <a:spcPct val="50000"/>
              </a:spcBef>
              <a:buFontTx/>
              <a:buChar char="•"/>
            </a:pPr>
            <a:r>
              <a:rPr lang="es-ES_tradnl" sz="2800" dirty="0">
                <a:latin typeface="Calibri" pitchFamily="34" charset="0"/>
                <a:cs typeface="Calibri" pitchFamily="34" charset="0"/>
              </a:rPr>
              <a:t>Si los precios suben (hay inflación) </a:t>
            </a:r>
            <a:r>
              <a:rPr lang="es-ES_tradnl" sz="2800" dirty="0">
                <a:solidFill>
                  <a:srgbClr val="FF3300"/>
                </a:solidFill>
                <a:latin typeface="Calibri" pitchFamily="34" charset="0"/>
                <a:cs typeface="Calibri" pitchFamily="34" charset="0"/>
              </a:rPr>
              <a:t>el poder adquisitivo de la moneda se reduce </a:t>
            </a:r>
            <a:r>
              <a:rPr lang="es-ES_tradnl" sz="2800" dirty="0">
                <a:latin typeface="Calibri" pitchFamily="34" charset="0"/>
                <a:cs typeface="Calibri" pitchFamily="34" charset="0"/>
              </a:rPr>
              <a:t>: el PBI nominal puede crecer manteniéndose o incluso reduciéndose la riqueza real.</a:t>
            </a:r>
          </a:p>
          <a:p>
            <a:pPr marL="363538" indent="-363538">
              <a:spcBef>
                <a:spcPct val="50000"/>
              </a:spcBef>
              <a:buFontTx/>
              <a:buChar char="•"/>
            </a:pPr>
            <a:r>
              <a:rPr lang="es-ES_tradnl" sz="2800" dirty="0">
                <a:latin typeface="Calibri" pitchFamily="34" charset="0"/>
                <a:cs typeface="Calibri" pitchFamily="34" charset="0"/>
              </a:rPr>
              <a:t>El PBI real mide la variación de la riqueza con más precisión ya que </a:t>
            </a:r>
            <a:r>
              <a:rPr lang="es-ES_tradnl" sz="2800" dirty="0">
                <a:solidFill>
                  <a:srgbClr val="FF0000"/>
                </a:solidFill>
                <a:latin typeface="Calibri" pitchFamily="34" charset="0"/>
                <a:cs typeface="Calibri" pitchFamily="34" charset="0"/>
              </a:rPr>
              <a:t>elimina el efecto de la inflación </a:t>
            </a:r>
            <a:r>
              <a:rPr lang="es-ES_tradnl" sz="2800" dirty="0">
                <a:latin typeface="Calibri" pitchFamily="34" charset="0"/>
                <a:cs typeface="Calibri" pitchFamily="34" charset="0"/>
              </a:rPr>
              <a:t>y se fija sólo en la evolución del poder adquisitivo.</a:t>
            </a:r>
            <a:endParaRPr lang="es-ES" sz="2800" dirty="0">
              <a:latin typeface="Calibri" pitchFamily="34" charset="0"/>
              <a:cs typeface="Calibri" pitchFamily="34" charset="0"/>
            </a:endParaRPr>
          </a:p>
        </p:txBody>
      </p:sp>
    </p:spTree>
    <p:extLst>
      <p:ext uri="{BB962C8B-B14F-4D97-AF65-F5344CB8AC3E}">
        <p14:creationId xmlns:p14="http://schemas.microsoft.com/office/powerpoint/2010/main" val="4290796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box(in)">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box(in)">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box(in)">
                                      <p:cBhvr>
                                        <p:cTn id="17"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dirty="0"/>
          </a:p>
        </p:txBody>
      </p:sp>
      <p:sp>
        <p:nvSpPr>
          <p:cNvPr id="3" name="Marcador de contenido 2"/>
          <p:cNvSpPr>
            <a:spLocks noGrp="1"/>
          </p:cNvSpPr>
          <p:nvPr>
            <p:ph idx="1"/>
          </p:nvPr>
        </p:nvSpPr>
        <p:spPr/>
        <p:txBody>
          <a:bodyPr/>
          <a:lstStyle/>
          <a:p>
            <a:endParaRPr lang="es-AR" dirty="0"/>
          </a:p>
        </p:txBody>
      </p:sp>
      <p:sp>
        <p:nvSpPr>
          <p:cNvPr id="5" name="object 3"/>
          <p:cNvSpPr txBox="1">
            <a:spLocks/>
          </p:cNvSpPr>
          <p:nvPr/>
        </p:nvSpPr>
        <p:spPr>
          <a:xfrm>
            <a:off x="1563257" y="2407823"/>
            <a:ext cx="3774947" cy="540385"/>
          </a:xfrm>
          <a:prstGeom prst="rect">
            <a:avLst/>
          </a:prstGeom>
        </p:spPr>
        <p:txBody>
          <a:bodyPr vert="horz" wrap="square" lIns="0" tIns="15875" rIns="0" bIns="0" rtlCol="0" anchor="b">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25"/>
              </a:spcBef>
            </a:pPr>
            <a:r>
              <a:rPr lang="es-AR" sz="3350" b="1" i="1" spc="-160" dirty="0">
                <a:solidFill>
                  <a:srgbClr val="205868"/>
                </a:solidFill>
                <a:latin typeface="Arial"/>
                <a:cs typeface="Arial"/>
              </a:rPr>
              <a:t>Ma</a:t>
            </a:r>
            <a:r>
              <a:rPr lang="es-AR" sz="3350" b="1" i="1" spc="-140" dirty="0">
                <a:solidFill>
                  <a:srgbClr val="205868"/>
                </a:solidFill>
                <a:latin typeface="Arial"/>
                <a:cs typeface="Arial"/>
              </a:rPr>
              <a:t>c</a:t>
            </a:r>
            <a:r>
              <a:rPr lang="es-AR" sz="3350" b="1" i="1" spc="-220" dirty="0">
                <a:solidFill>
                  <a:srgbClr val="205868"/>
                </a:solidFill>
                <a:latin typeface="Arial"/>
                <a:cs typeface="Arial"/>
              </a:rPr>
              <a:t>roecon</a:t>
            </a:r>
            <a:r>
              <a:rPr lang="es-AR" sz="3350" b="1" i="1" spc="-240" dirty="0">
                <a:solidFill>
                  <a:srgbClr val="205868"/>
                </a:solidFill>
                <a:latin typeface="Arial"/>
                <a:cs typeface="Arial"/>
              </a:rPr>
              <a:t>o</a:t>
            </a:r>
            <a:r>
              <a:rPr lang="es-AR" sz="3350" b="1" i="1" spc="55" dirty="0">
                <a:solidFill>
                  <a:srgbClr val="205868"/>
                </a:solidFill>
                <a:latin typeface="Arial"/>
                <a:cs typeface="Arial"/>
              </a:rPr>
              <a:t>mía</a:t>
            </a:r>
            <a:endParaRPr lang="es-AR" sz="3350" dirty="0">
              <a:latin typeface="Arial"/>
              <a:cs typeface="Arial"/>
            </a:endParaRPr>
          </a:p>
        </p:txBody>
      </p:sp>
      <p:sp>
        <p:nvSpPr>
          <p:cNvPr id="6" name="object 4"/>
          <p:cNvSpPr txBox="1"/>
          <p:nvPr/>
        </p:nvSpPr>
        <p:spPr>
          <a:xfrm>
            <a:off x="3382804" y="4256304"/>
            <a:ext cx="3776367" cy="466153"/>
          </a:xfrm>
          <a:prstGeom prst="rect">
            <a:avLst/>
          </a:prstGeom>
        </p:spPr>
        <p:txBody>
          <a:bodyPr vert="horz" wrap="square" lIns="0" tIns="12065" rIns="0" bIns="0" rtlCol="0">
            <a:spAutoFit/>
          </a:bodyPr>
          <a:lstStyle/>
          <a:p>
            <a:pPr marL="12700">
              <a:lnSpc>
                <a:spcPct val="100000"/>
              </a:lnSpc>
              <a:spcBef>
                <a:spcPts val="95"/>
              </a:spcBef>
            </a:pPr>
            <a:r>
              <a:rPr sz="2950" b="1" i="1" spc="-140" dirty="0">
                <a:solidFill>
                  <a:srgbClr val="205868"/>
                </a:solidFill>
                <a:latin typeface="Arial"/>
                <a:cs typeface="Arial"/>
              </a:rPr>
              <a:t>Un </a:t>
            </a:r>
            <a:r>
              <a:rPr sz="2950" b="1" i="1" spc="-320" dirty="0">
                <a:solidFill>
                  <a:srgbClr val="205868"/>
                </a:solidFill>
                <a:latin typeface="Arial"/>
                <a:cs typeface="Arial"/>
              </a:rPr>
              <a:t>país</a:t>
            </a:r>
            <a:r>
              <a:rPr sz="2950" i="1" spc="-320" dirty="0">
                <a:solidFill>
                  <a:srgbClr val="205868"/>
                </a:solidFill>
                <a:latin typeface="Arial"/>
                <a:cs typeface="Arial"/>
              </a:rPr>
              <a:t>…</a:t>
            </a:r>
            <a:r>
              <a:rPr sz="2950" i="1" spc="-140" dirty="0">
                <a:solidFill>
                  <a:srgbClr val="205868"/>
                </a:solidFill>
                <a:latin typeface="Arial"/>
                <a:cs typeface="Arial"/>
              </a:rPr>
              <a:t> </a:t>
            </a:r>
            <a:r>
              <a:rPr lang="es-AR" sz="2800" spc="-160" dirty="0">
                <a:solidFill>
                  <a:srgbClr val="205868"/>
                </a:solidFill>
                <a:latin typeface="Arial"/>
                <a:cs typeface="Arial"/>
              </a:rPr>
              <a:t>Argentina</a:t>
            </a:r>
            <a:endParaRPr sz="2800" dirty="0">
              <a:latin typeface="Arial"/>
              <a:cs typeface="Arial"/>
            </a:endParaRPr>
          </a:p>
        </p:txBody>
      </p:sp>
      <p:sp>
        <p:nvSpPr>
          <p:cNvPr id="7" name="object 5"/>
          <p:cNvSpPr txBox="1"/>
          <p:nvPr/>
        </p:nvSpPr>
        <p:spPr>
          <a:xfrm>
            <a:off x="7554860" y="4003567"/>
            <a:ext cx="2843446" cy="1757680"/>
          </a:xfrm>
          <a:prstGeom prst="rect">
            <a:avLst/>
          </a:prstGeom>
        </p:spPr>
        <p:txBody>
          <a:bodyPr vert="horz" wrap="square" lIns="0" tIns="264795" rIns="0" bIns="0" rtlCol="0">
            <a:spAutoFit/>
          </a:bodyPr>
          <a:lstStyle/>
          <a:p>
            <a:pPr marL="241300">
              <a:lnSpc>
                <a:spcPct val="100000"/>
              </a:lnSpc>
              <a:spcBef>
                <a:spcPts val="2085"/>
              </a:spcBef>
            </a:pPr>
            <a:r>
              <a:rPr sz="2950" b="1" i="1" spc="-65" dirty="0">
                <a:solidFill>
                  <a:srgbClr val="205868"/>
                </a:solidFill>
                <a:latin typeface="Arial"/>
                <a:cs typeface="Arial"/>
              </a:rPr>
              <a:t>Una</a:t>
            </a:r>
            <a:r>
              <a:rPr sz="2950" b="1" i="1" spc="-170" dirty="0">
                <a:solidFill>
                  <a:srgbClr val="205868"/>
                </a:solidFill>
                <a:latin typeface="Arial"/>
                <a:cs typeface="Arial"/>
              </a:rPr>
              <a:t> </a:t>
            </a:r>
            <a:r>
              <a:rPr sz="2950" b="1" i="1" spc="-150" dirty="0">
                <a:solidFill>
                  <a:srgbClr val="205868"/>
                </a:solidFill>
                <a:latin typeface="Arial"/>
                <a:cs typeface="Arial"/>
              </a:rPr>
              <a:t>Región</a:t>
            </a:r>
            <a:r>
              <a:rPr sz="2950" i="1" spc="-150" dirty="0">
                <a:solidFill>
                  <a:srgbClr val="205868"/>
                </a:solidFill>
                <a:latin typeface="Arial"/>
                <a:cs typeface="Arial"/>
              </a:rPr>
              <a:t>:</a:t>
            </a:r>
            <a:endParaRPr sz="2950">
              <a:latin typeface="Arial"/>
              <a:cs typeface="Arial"/>
            </a:endParaRPr>
          </a:p>
          <a:p>
            <a:pPr marL="114300">
              <a:lnSpc>
                <a:spcPct val="100000"/>
              </a:lnSpc>
              <a:spcBef>
                <a:spcPts val="1620"/>
              </a:spcBef>
            </a:pPr>
            <a:r>
              <a:rPr sz="2400" b="1" spc="90" dirty="0">
                <a:solidFill>
                  <a:srgbClr val="205868"/>
                </a:solidFill>
                <a:latin typeface="Arial"/>
                <a:cs typeface="Arial"/>
              </a:rPr>
              <a:t>° </a:t>
            </a:r>
            <a:r>
              <a:rPr sz="2400" spc="-30" dirty="0">
                <a:solidFill>
                  <a:srgbClr val="205868"/>
                </a:solidFill>
                <a:latin typeface="Arial"/>
                <a:cs typeface="Arial"/>
              </a:rPr>
              <a:t>Latino</a:t>
            </a:r>
            <a:r>
              <a:rPr sz="2400" spc="-305" dirty="0">
                <a:solidFill>
                  <a:srgbClr val="205868"/>
                </a:solidFill>
                <a:latin typeface="Arial"/>
                <a:cs typeface="Arial"/>
              </a:rPr>
              <a:t> </a:t>
            </a:r>
            <a:r>
              <a:rPr sz="2400" spc="-70" dirty="0">
                <a:solidFill>
                  <a:srgbClr val="205868"/>
                </a:solidFill>
                <a:latin typeface="Arial"/>
                <a:cs typeface="Arial"/>
              </a:rPr>
              <a:t>América</a:t>
            </a:r>
            <a:endParaRPr sz="2400">
              <a:latin typeface="Arial"/>
              <a:cs typeface="Arial"/>
            </a:endParaRPr>
          </a:p>
          <a:p>
            <a:pPr marL="12700">
              <a:lnSpc>
                <a:spcPct val="100000"/>
              </a:lnSpc>
              <a:spcBef>
                <a:spcPts val="735"/>
              </a:spcBef>
            </a:pPr>
            <a:r>
              <a:rPr sz="2400" b="1" spc="90" dirty="0">
                <a:solidFill>
                  <a:srgbClr val="205868"/>
                </a:solidFill>
                <a:latin typeface="Arial"/>
                <a:cs typeface="Arial"/>
              </a:rPr>
              <a:t>° </a:t>
            </a:r>
            <a:r>
              <a:rPr sz="2400" spc="-114" dirty="0">
                <a:solidFill>
                  <a:srgbClr val="205868"/>
                </a:solidFill>
                <a:latin typeface="Arial"/>
                <a:cs typeface="Arial"/>
              </a:rPr>
              <a:t>Zona</a:t>
            </a:r>
            <a:r>
              <a:rPr sz="2400" spc="-260" dirty="0">
                <a:solidFill>
                  <a:srgbClr val="205868"/>
                </a:solidFill>
                <a:latin typeface="Arial"/>
                <a:cs typeface="Arial"/>
              </a:rPr>
              <a:t> </a:t>
            </a:r>
            <a:r>
              <a:rPr sz="2400" spc="-114" dirty="0">
                <a:solidFill>
                  <a:srgbClr val="205868"/>
                </a:solidFill>
                <a:latin typeface="Arial"/>
                <a:cs typeface="Arial"/>
              </a:rPr>
              <a:t>Euro</a:t>
            </a:r>
            <a:endParaRPr sz="2400">
              <a:latin typeface="Arial"/>
              <a:cs typeface="Arial"/>
            </a:endParaRPr>
          </a:p>
        </p:txBody>
      </p:sp>
      <p:sp>
        <p:nvSpPr>
          <p:cNvPr id="8" name="object 6"/>
          <p:cNvSpPr txBox="1"/>
          <p:nvPr/>
        </p:nvSpPr>
        <p:spPr>
          <a:xfrm>
            <a:off x="2620155" y="5807915"/>
            <a:ext cx="3658905" cy="541020"/>
          </a:xfrm>
          <a:prstGeom prst="rect">
            <a:avLst/>
          </a:prstGeom>
        </p:spPr>
        <p:txBody>
          <a:bodyPr vert="horz" wrap="square" lIns="0" tIns="16510" rIns="0" bIns="0" rtlCol="0">
            <a:spAutoFit/>
          </a:bodyPr>
          <a:lstStyle/>
          <a:p>
            <a:pPr marL="12700">
              <a:lnSpc>
                <a:spcPct val="100000"/>
              </a:lnSpc>
              <a:spcBef>
                <a:spcPts val="130"/>
              </a:spcBef>
            </a:pPr>
            <a:r>
              <a:rPr sz="3350" i="1" spc="-275" dirty="0">
                <a:solidFill>
                  <a:srgbClr val="205868"/>
                </a:solidFill>
                <a:latin typeface="Arial"/>
                <a:cs typeface="Arial"/>
              </a:rPr>
              <a:t>El </a:t>
            </a:r>
            <a:r>
              <a:rPr sz="3350" b="1" i="1" spc="-125" dirty="0">
                <a:solidFill>
                  <a:srgbClr val="205868"/>
                </a:solidFill>
                <a:latin typeface="Arial"/>
                <a:cs typeface="Arial"/>
              </a:rPr>
              <a:t>Mundo</a:t>
            </a:r>
            <a:r>
              <a:rPr sz="3350" b="1" i="1" spc="-85" dirty="0">
                <a:solidFill>
                  <a:srgbClr val="205868"/>
                </a:solidFill>
                <a:latin typeface="Arial"/>
                <a:cs typeface="Arial"/>
              </a:rPr>
              <a:t> </a:t>
            </a:r>
            <a:r>
              <a:rPr sz="3350" i="1" spc="-155" dirty="0">
                <a:solidFill>
                  <a:srgbClr val="205868"/>
                </a:solidFill>
                <a:latin typeface="Arial"/>
                <a:cs typeface="Arial"/>
              </a:rPr>
              <a:t>entero</a:t>
            </a:r>
            <a:endParaRPr sz="3350">
              <a:latin typeface="Arial"/>
              <a:cs typeface="Arial"/>
            </a:endParaRPr>
          </a:p>
        </p:txBody>
      </p:sp>
      <p:sp>
        <p:nvSpPr>
          <p:cNvPr id="9" name="object 7"/>
          <p:cNvSpPr/>
          <p:nvPr/>
        </p:nvSpPr>
        <p:spPr>
          <a:xfrm>
            <a:off x="4651522" y="2879267"/>
            <a:ext cx="1373363" cy="1897252"/>
          </a:xfrm>
          <a:prstGeom prst="rect">
            <a:avLst/>
          </a:prstGeom>
          <a:blipFill>
            <a:blip r:embed="rId2" cstate="print"/>
            <a:stretch>
              <a:fillRect/>
            </a:stretch>
          </a:blipFill>
        </p:spPr>
        <p:txBody>
          <a:bodyPr wrap="square" lIns="0" tIns="0" rIns="0" bIns="0" rtlCol="0"/>
          <a:lstStyle/>
          <a:p>
            <a:endParaRPr/>
          </a:p>
        </p:txBody>
      </p:sp>
      <p:sp>
        <p:nvSpPr>
          <p:cNvPr id="10" name="object 8"/>
          <p:cNvSpPr/>
          <p:nvPr/>
        </p:nvSpPr>
        <p:spPr>
          <a:xfrm>
            <a:off x="6577923" y="4314277"/>
            <a:ext cx="1282408" cy="745058"/>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5280106" y="5549471"/>
            <a:ext cx="3878043" cy="88224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069086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Marcador de contenido"/>
          <p:cNvSpPr txBox="1">
            <a:spLocks/>
          </p:cNvSpPr>
          <p:nvPr/>
        </p:nvSpPr>
        <p:spPr>
          <a:xfrm>
            <a:off x="964096" y="2120348"/>
            <a:ext cx="9533592" cy="4929188"/>
          </a:xfrm>
          <a:prstGeom prst="rect">
            <a:avLst/>
          </a:prstGeom>
        </p:spPr>
        <p:txBody>
          <a:bodyPr/>
          <a:lstStyle/>
          <a:p>
            <a:pPr marL="365125" indent="-282575" defTabSz="914400" fontAlgn="base">
              <a:lnSpc>
                <a:spcPct val="80000"/>
              </a:lnSpc>
              <a:spcBef>
                <a:spcPts val="600"/>
              </a:spcBef>
              <a:spcAft>
                <a:spcPct val="0"/>
              </a:spcAft>
              <a:buClr>
                <a:schemeClr val="accent1"/>
              </a:buClr>
              <a:buSzPct val="80000"/>
              <a:defRPr/>
            </a:pPr>
            <a:r>
              <a:rPr lang="es-MX" sz="2800" dirty="0">
                <a:latin typeface="Calibri" pitchFamily="34" charset="0"/>
                <a:cs typeface="Calibri" pitchFamily="34" charset="0"/>
              </a:rPr>
              <a:t>El</a:t>
            </a:r>
            <a:r>
              <a:rPr lang="es-MX" sz="2800" dirty="0">
                <a:solidFill>
                  <a:srgbClr val="C00000"/>
                </a:solidFill>
                <a:latin typeface="Calibri" pitchFamily="34" charset="0"/>
                <a:cs typeface="Calibri" pitchFamily="34" charset="0"/>
              </a:rPr>
              <a:t> PBI Real </a:t>
            </a:r>
            <a:r>
              <a:rPr lang="es-MX" sz="2800" dirty="0">
                <a:latin typeface="Calibri" pitchFamily="34" charset="0"/>
                <a:cs typeface="Calibri" pitchFamily="34" charset="0"/>
              </a:rPr>
              <a:t>mide el valor de la producción de bienes y servicios a precios constantes en un punto en el tiempo</a:t>
            </a:r>
            <a:endParaRPr lang="es-ES" sz="2800" b="1" i="1" dirty="0">
              <a:latin typeface="Calibri" pitchFamily="34" charset="0"/>
              <a:cs typeface="Calibri" pitchFamily="34" charset="0"/>
              <a:sym typeface="Symbol" pitchFamily="18" charset="2"/>
            </a:endParaRPr>
          </a:p>
          <a:p>
            <a:pPr marL="365125" indent="-282575" algn="ctr" defTabSz="914400" fontAlgn="base">
              <a:lnSpc>
                <a:spcPct val="80000"/>
              </a:lnSpc>
              <a:spcBef>
                <a:spcPts val="600"/>
              </a:spcBef>
              <a:spcAft>
                <a:spcPct val="0"/>
              </a:spcAft>
              <a:buClr>
                <a:schemeClr val="accent1"/>
              </a:buClr>
              <a:buSzPct val="80000"/>
              <a:defRPr/>
            </a:pPr>
            <a:endParaRPr lang="es-ES" sz="2800" b="1" i="1" dirty="0">
              <a:latin typeface="Calibri" pitchFamily="34" charset="0"/>
              <a:cs typeface="Calibri" pitchFamily="34" charset="0"/>
              <a:sym typeface="Symbol" pitchFamily="18" charset="2"/>
            </a:endParaRP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800" dirty="0">
                <a:latin typeface="Calibri" pitchFamily="34" charset="0"/>
                <a:cs typeface="Calibri" pitchFamily="34" charset="0"/>
                <a:sym typeface="Symbol" pitchFamily="18" charset="2"/>
              </a:rPr>
              <a:t>Se trata de conseguir un indicador de la cantidad producida al que no le afecten las variaciones de los precios.</a:t>
            </a: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endParaRPr lang="es-ES" sz="2800" dirty="0">
              <a:latin typeface="Calibri" pitchFamily="34" charset="0"/>
              <a:cs typeface="Calibri" pitchFamily="34" charset="0"/>
              <a:sym typeface="Symbol" pitchFamily="18" charset="2"/>
            </a:endParaRPr>
          </a:p>
          <a:p>
            <a:pPr marL="365125" indent="-282575"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800" dirty="0">
                <a:latin typeface="Calibri" pitchFamily="34" charset="0"/>
                <a:cs typeface="Calibri" pitchFamily="34" charset="0"/>
                <a:sym typeface="Symbol" pitchFamily="18" charset="2"/>
              </a:rPr>
              <a:t>Se calcula eligiendo un periodo o año de referencia, es decir, un </a:t>
            </a:r>
            <a:r>
              <a:rPr lang="es-ES" sz="2800" b="1" i="1" u="sng" dirty="0">
                <a:solidFill>
                  <a:srgbClr val="C00000"/>
                </a:solidFill>
                <a:latin typeface="Calibri" pitchFamily="34" charset="0"/>
                <a:cs typeface="Calibri" pitchFamily="34" charset="0"/>
                <a:sym typeface="Symbol" pitchFamily="18" charset="2"/>
              </a:rPr>
              <a:t>año base</a:t>
            </a:r>
            <a:r>
              <a:rPr lang="es-ES" sz="2800" i="1" dirty="0">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los precios de ese año se utilizan para valorar la producción, sea cual sea el periodo en que ésta se ha producido (a estos precios se les llama:</a:t>
            </a:r>
            <a:r>
              <a:rPr lang="es-ES" sz="2800" i="1" dirty="0">
                <a:latin typeface="Calibri" pitchFamily="34" charset="0"/>
                <a:cs typeface="Calibri" pitchFamily="34" charset="0"/>
                <a:sym typeface="Symbol" pitchFamily="18" charset="2"/>
              </a:rPr>
              <a:t> </a:t>
            </a:r>
            <a:r>
              <a:rPr lang="es-ES" sz="2800" i="1" u="sng" dirty="0">
                <a:solidFill>
                  <a:srgbClr val="C00000"/>
                </a:solidFill>
                <a:latin typeface="Calibri" pitchFamily="34" charset="0"/>
                <a:cs typeface="Calibri" pitchFamily="34" charset="0"/>
                <a:sym typeface="Symbol" pitchFamily="18" charset="2"/>
              </a:rPr>
              <a:t>precios constantes del año base)</a:t>
            </a:r>
            <a:r>
              <a:rPr lang="es-ES" sz="2800" dirty="0">
                <a:latin typeface="Calibri" pitchFamily="34" charset="0"/>
                <a:cs typeface="Calibri" pitchFamily="34" charset="0"/>
                <a:sym typeface="Symbol" pitchFamily="18" charset="2"/>
              </a:rPr>
              <a:t>.</a:t>
            </a:r>
          </a:p>
          <a:p>
            <a:pPr marL="365125" indent="-282575" algn="just" defTabSz="914400" fontAlgn="base">
              <a:lnSpc>
                <a:spcPct val="90000"/>
              </a:lnSpc>
              <a:spcBef>
                <a:spcPts val="600"/>
              </a:spcBef>
              <a:spcAft>
                <a:spcPct val="0"/>
              </a:spcAft>
              <a:buClr>
                <a:schemeClr val="accent1"/>
              </a:buClr>
              <a:buSzPct val="80000"/>
              <a:buFont typeface="Wingdings 2" pitchFamily="18" charset="2"/>
              <a:buChar char=""/>
              <a:defRPr/>
            </a:pPr>
            <a:endParaRPr lang="es-MX" sz="2800" dirty="0">
              <a:latin typeface="Book Antiqua" pitchFamily="18" charset="0"/>
            </a:endParaRPr>
          </a:p>
          <a:p>
            <a:pPr marL="365125" indent="-282575" algn="just" defTabSz="914400" fontAlgn="base">
              <a:lnSpc>
                <a:spcPct val="90000"/>
              </a:lnSpc>
              <a:spcBef>
                <a:spcPts val="600"/>
              </a:spcBef>
              <a:spcAft>
                <a:spcPct val="0"/>
              </a:spcAft>
              <a:buClr>
                <a:schemeClr val="accent1"/>
              </a:buClr>
              <a:buSzPct val="80000"/>
              <a:defRPr/>
            </a:pPr>
            <a:endParaRPr lang="es-ES" sz="3600" dirty="0"/>
          </a:p>
          <a:p>
            <a:pPr marL="365125" indent="-282575" defTabSz="914400" fontAlgn="base">
              <a:spcBef>
                <a:spcPts val="600"/>
              </a:spcBef>
              <a:spcAft>
                <a:spcPct val="0"/>
              </a:spcAft>
              <a:buClr>
                <a:schemeClr val="accent1"/>
              </a:buClr>
              <a:buSzPct val="80000"/>
              <a:buFont typeface="Wingdings 2" pitchFamily="18" charset="2"/>
              <a:buChar char=""/>
              <a:defRPr/>
            </a:pPr>
            <a:endParaRPr lang="es-ES" sz="3600" dirty="0"/>
          </a:p>
        </p:txBody>
      </p:sp>
      <p:sp>
        <p:nvSpPr>
          <p:cNvPr id="2" name="1 CuadroTexto"/>
          <p:cNvSpPr txBox="1"/>
          <p:nvPr/>
        </p:nvSpPr>
        <p:spPr>
          <a:xfrm>
            <a:off x="2179951" y="995020"/>
            <a:ext cx="7888388" cy="973664"/>
          </a:xfrm>
          <a:prstGeom prst="rect">
            <a:avLst/>
          </a:prstGeom>
          <a:noFill/>
        </p:spPr>
        <p:txBody>
          <a:bodyPr wrap="square" rtlCol="0">
            <a:spAutoFit/>
          </a:bodyPr>
          <a:lstStyle/>
          <a:p>
            <a:pPr marL="365125" indent="-282575" algn="ctr">
              <a:lnSpc>
                <a:spcPct val="80000"/>
              </a:lnSpc>
              <a:spcBef>
                <a:spcPts val="600"/>
              </a:spcBef>
              <a:buClr>
                <a:schemeClr val="accent1"/>
              </a:buClr>
              <a:buSzPct val="80000"/>
              <a:defRPr/>
            </a:pPr>
            <a:r>
              <a:rPr lang="es-ES" sz="3200" b="1" dirty="0">
                <a:solidFill>
                  <a:schemeClr val="bg1"/>
                </a:solidFill>
                <a:latin typeface="Calibri" pitchFamily="34" charset="0"/>
                <a:cs typeface="Calibri" pitchFamily="34" charset="0"/>
                <a:sym typeface="Symbol" pitchFamily="18" charset="2"/>
              </a:rPr>
              <a:t>¿Cómo calcular el PBI real?</a:t>
            </a:r>
          </a:p>
          <a:p>
            <a:pPr marL="365125" indent="-282575" algn="ctr">
              <a:lnSpc>
                <a:spcPct val="80000"/>
              </a:lnSpc>
              <a:spcBef>
                <a:spcPts val="600"/>
              </a:spcBef>
              <a:buClr>
                <a:schemeClr val="accent1"/>
              </a:buClr>
              <a:buSzPct val="80000"/>
              <a:defRPr/>
            </a:pPr>
            <a:endParaRPr lang="es-ES" sz="3200" b="1" i="1" dirty="0">
              <a:solidFill>
                <a:schemeClr val="bg1"/>
              </a:solidFill>
              <a:latin typeface="Book Antiqua" pitchFamily="18" charset="0"/>
              <a:sym typeface="Symbol" pitchFamily="18" charset="2"/>
            </a:endParaRPr>
          </a:p>
        </p:txBody>
      </p:sp>
    </p:spTree>
    <p:extLst>
      <p:ext uri="{BB962C8B-B14F-4D97-AF65-F5344CB8AC3E}">
        <p14:creationId xmlns:p14="http://schemas.microsoft.com/office/powerpoint/2010/main" val="2779912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020336" y="780635"/>
            <a:ext cx="8902768" cy="5892800"/>
          </a:xfrm>
          <a:prstGeom prst="rect">
            <a:avLst/>
          </a:prstGeom>
          <a:ln w="28575"/>
        </p:spPr>
        <p:txBody>
          <a:bodyPr/>
          <a:lstStyle/>
          <a:p>
            <a:pPr marL="469900" indent="-469900" algn="just" defTabSz="914400" fontAlgn="base">
              <a:lnSpc>
                <a:spcPct val="90000"/>
              </a:lnSpc>
              <a:spcBef>
                <a:spcPct val="20000"/>
              </a:spcBef>
              <a:spcAft>
                <a:spcPct val="0"/>
              </a:spcAft>
              <a:buClr>
                <a:srgbClr val="660000"/>
              </a:buClr>
              <a:buSzPct val="70000"/>
              <a:buFont typeface="Wingdings" pitchFamily="2" charset="2"/>
              <a:buChar char="o"/>
              <a:defRPr/>
            </a:pPr>
            <a:r>
              <a:rPr lang="es-MX" sz="2400" kern="0" dirty="0">
                <a:solidFill>
                  <a:srgbClr val="000000"/>
                </a:solidFill>
                <a:latin typeface="Book Antiqua" pitchFamily="18" charset="0"/>
              </a:rPr>
              <a:t>El PBI Nominal mide el valor de la producción de bienes y servicios en precios corrientes (de cada momento)</a:t>
            </a:r>
          </a:p>
          <a:p>
            <a:pPr algn="just" defTabSz="914400" fontAlgn="base">
              <a:lnSpc>
                <a:spcPct val="90000"/>
              </a:lnSpc>
              <a:spcBef>
                <a:spcPct val="20000"/>
              </a:spcBef>
              <a:spcAft>
                <a:spcPct val="0"/>
              </a:spcAft>
              <a:buClr>
                <a:srgbClr val="660000"/>
              </a:buClr>
              <a:buSzPct val="70000"/>
              <a:defRPr/>
            </a:pPr>
            <a:endParaRPr lang="es-MX" sz="2000" kern="0" dirty="0">
              <a:solidFill>
                <a:srgbClr val="000000"/>
              </a:solidFill>
              <a:latin typeface="Book Antiqua" pitchFamily="18" charset="0"/>
            </a:endParaRPr>
          </a:p>
          <a:p>
            <a:pPr marL="82550" algn="ctr" defTabSz="914400" fontAlgn="base">
              <a:lnSpc>
                <a:spcPct val="90000"/>
              </a:lnSpc>
              <a:spcBef>
                <a:spcPts val="600"/>
              </a:spcBef>
              <a:spcAft>
                <a:spcPct val="0"/>
              </a:spcAft>
              <a:buClr>
                <a:schemeClr val="accent1"/>
              </a:buClr>
              <a:buSzPct val="80000"/>
              <a:defRPr/>
            </a:pPr>
            <a:r>
              <a:rPr lang="en-US" sz="2800" dirty="0"/>
              <a:t>El PBI Real y Nominal</a:t>
            </a:r>
            <a:endParaRPr lang="es-ES" sz="2800" dirty="0">
              <a:latin typeface="Book Antiqua" pitchFamily="18" charset="0"/>
            </a:endParaRPr>
          </a:p>
          <a:p>
            <a:pPr marL="365125" indent="-282575" defTabSz="914400" fontAlgn="base">
              <a:spcBef>
                <a:spcPts val="600"/>
              </a:spcBef>
              <a:spcAft>
                <a:spcPct val="0"/>
              </a:spcAft>
              <a:buClr>
                <a:schemeClr val="accent1"/>
              </a:buClr>
              <a:buSzPct val="80000"/>
              <a:defRPr/>
            </a:pPr>
            <a:r>
              <a:rPr lang="en-US" b="1" dirty="0" err="1">
                <a:latin typeface="Tahoma" charset="0"/>
              </a:rPr>
              <a:t>Año</a:t>
            </a:r>
            <a:r>
              <a:rPr lang="en-US" b="1" dirty="0">
                <a:latin typeface="Tahoma" charset="0"/>
              </a:rPr>
              <a:t>	   </a:t>
            </a:r>
            <a:r>
              <a:rPr lang="en-US" b="1" dirty="0" err="1">
                <a:latin typeface="Tahoma" charset="0"/>
              </a:rPr>
              <a:t>Precio</a:t>
            </a:r>
            <a:r>
              <a:rPr lang="en-US" b="1" dirty="0">
                <a:latin typeface="Tahoma" charset="0"/>
              </a:rPr>
              <a:t>	  </a:t>
            </a:r>
            <a:r>
              <a:rPr lang="en-US" b="1" dirty="0" err="1">
                <a:latin typeface="Tahoma" charset="0"/>
              </a:rPr>
              <a:t>Cantidad</a:t>
            </a:r>
            <a:r>
              <a:rPr lang="en-US" b="1" dirty="0">
                <a:latin typeface="Tahoma" charset="0"/>
              </a:rPr>
              <a:t>	     </a:t>
            </a:r>
            <a:r>
              <a:rPr lang="en-US" b="1" dirty="0" err="1">
                <a:latin typeface="Tahoma" charset="0"/>
              </a:rPr>
              <a:t>Precio</a:t>
            </a:r>
            <a:r>
              <a:rPr lang="en-US" b="1" dirty="0">
                <a:latin typeface="Tahoma" charset="0"/>
              </a:rPr>
              <a:t>	    </a:t>
            </a:r>
            <a:r>
              <a:rPr lang="en-US" b="1" dirty="0" err="1">
                <a:latin typeface="Tahoma" charset="0"/>
              </a:rPr>
              <a:t>Cantidad</a:t>
            </a: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		   </a:t>
            </a:r>
            <a:r>
              <a:rPr lang="en-US" b="1" dirty="0" err="1">
                <a:latin typeface="Tahoma" charset="0"/>
              </a:rPr>
              <a:t>panchos</a:t>
            </a:r>
            <a:r>
              <a:rPr lang="en-US" b="1" dirty="0">
                <a:latin typeface="Tahoma" charset="0"/>
              </a:rPr>
              <a:t>             </a:t>
            </a:r>
            <a:r>
              <a:rPr lang="en-US" b="1" dirty="0" err="1">
                <a:latin typeface="Tahoma" charset="0"/>
              </a:rPr>
              <a:t>panchos</a:t>
            </a:r>
            <a:r>
              <a:rPr lang="en-US" b="1" dirty="0">
                <a:latin typeface="Tahoma" charset="0"/>
              </a:rPr>
              <a:t>              </a:t>
            </a:r>
            <a:r>
              <a:rPr lang="en-US" b="1" dirty="0" err="1">
                <a:latin typeface="Tahoma" charset="0"/>
              </a:rPr>
              <a:t>hamburg</a:t>
            </a:r>
            <a:r>
              <a:rPr lang="en-US" b="1" dirty="0">
                <a:latin typeface="Tahoma" charset="0"/>
              </a:rPr>
              <a:t>           </a:t>
            </a:r>
            <a:r>
              <a:rPr lang="en-US" b="1" dirty="0" err="1">
                <a:latin typeface="Tahoma" charset="0"/>
              </a:rPr>
              <a:t>hamburg</a:t>
            </a: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________($)_____________________      ($)________________</a:t>
            </a:r>
          </a:p>
          <a:p>
            <a:pPr marL="365125" indent="-282575" defTabSz="914400" fontAlgn="base">
              <a:spcBef>
                <a:spcPts val="600"/>
              </a:spcBef>
              <a:spcAft>
                <a:spcPct val="0"/>
              </a:spcAft>
              <a:buClr>
                <a:schemeClr val="accent1"/>
              </a:buClr>
              <a:buSzPct val="80000"/>
              <a:defRPr/>
            </a:pP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2011	       10		     100		        20		      50</a:t>
            </a:r>
          </a:p>
          <a:p>
            <a:pPr marL="365125" indent="-282575" defTabSz="914400" fontAlgn="base">
              <a:spcBef>
                <a:spcPts val="600"/>
              </a:spcBef>
              <a:spcAft>
                <a:spcPct val="0"/>
              </a:spcAft>
              <a:buClr>
                <a:schemeClr val="accent1"/>
              </a:buClr>
              <a:buSzPct val="80000"/>
              <a:defRPr/>
            </a:pPr>
            <a:endParaRPr lang="en-US"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charset="0"/>
              </a:rPr>
              <a:t>2012	       20		     150		        30		     100</a:t>
            </a:r>
          </a:p>
          <a:p>
            <a:pPr marL="365125" indent="-282575" defTabSz="914400" fontAlgn="base">
              <a:spcBef>
                <a:spcPts val="600"/>
              </a:spcBef>
              <a:spcAft>
                <a:spcPct val="0"/>
              </a:spcAft>
              <a:buClr>
                <a:schemeClr val="accent1"/>
              </a:buClr>
              <a:buSzPct val="80000"/>
              <a:defRPr/>
            </a:pPr>
            <a:endParaRPr lang="en-US" sz="2800" b="1" dirty="0">
              <a:latin typeface="Tahoma" charset="0"/>
            </a:endParaRPr>
          </a:p>
          <a:p>
            <a:pPr marL="365125" indent="-282575" defTabSz="914400" fontAlgn="base">
              <a:spcBef>
                <a:spcPts val="600"/>
              </a:spcBef>
              <a:spcAft>
                <a:spcPct val="0"/>
              </a:spcAft>
              <a:buClr>
                <a:schemeClr val="accent1"/>
              </a:buClr>
              <a:buSzPct val="80000"/>
              <a:defRPr/>
            </a:pPr>
            <a:r>
              <a:rPr lang="en-US" b="1" dirty="0">
                <a:latin typeface="Tahoma" pitchFamily="34" charset="0"/>
                <a:ea typeface="Tahoma" pitchFamily="34" charset="0"/>
                <a:cs typeface="Tahoma" pitchFamily="34" charset="0"/>
              </a:rPr>
              <a:t>2013	       30                     200                        40                    150</a:t>
            </a:r>
          </a:p>
          <a:p>
            <a:pPr marL="365125" indent="-282575" algn="just" defTabSz="914400" fontAlgn="base">
              <a:lnSpc>
                <a:spcPct val="90000"/>
              </a:lnSpc>
              <a:spcBef>
                <a:spcPts val="600"/>
              </a:spcBef>
              <a:spcAft>
                <a:spcPct val="0"/>
              </a:spcAft>
              <a:buClr>
                <a:schemeClr val="accent1"/>
              </a:buClr>
              <a:buSzPct val="80000"/>
              <a:buFont typeface="Wingdings 2" pitchFamily="18" charset="2"/>
              <a:buChar char=""/>
              <a:defRPr/>
            </a:pPr>
            <a:endParaRPr lang="es-MX" sz="2800" dirty="0">
              <a:latin typeface="Book Antiqua" pitchFamily="18" charset="0"/>
            </a:endParaRPr>
          </a:p>
          <a:p>
            <a:pPr marL="82550" algn="just" defTabSz="914400" fontAlgn="base">
              <a:lnSpc>
                <a:spcPct val="90000"/>
              </a:lnSpc>
              <a:spcBef>
                <a:spcPts val="600"/>
              </a:spcBef>
              <a:spcAft>
                <a:spcPct val="0"/>
              </a:spcAft>
              <a:buClr>
                <a:schemeClr val="accent1"/>
              </a:buClr>
              <a:buSzPct val="80000"/>
              <a:defRPr/>
            </a:pPr>
            <a:endParaRPr lang="es-ES" sz="2800" dirty="0">
              <a:solidFill>
                <a:schemeClr val="accent3">
                  <a:lumMod val="75000"/>
                </a:schemeClr>
              </a:solidFill>
              <a:latin typeface="Book Antiqua" pitchFamily="18" charset="0"/>
            </a:endParaRPr>
          </a:p>
        </p:txBody>
      </p:sp>
    </p:spTree>
    <p:extLst>
      <p:ext uri="{BB962C8B-B14F-4D97-AF65-F5344CB8AC3E}">
        <p14:creationId xmlns:p14="http://schemas.microsoft.com/office/powerpoint/2010/main" val="3076910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590800" y="2667001"/>
            <a:ext cx="8077200" cy="3951287"/>
          </a:xfrm>
          <a:prstGeom prst="rect">
            <a:avLst/>
          </a:prstGeom>
        </p:spPr>
        <p:txBody>
          <a:bodyPr/>
          <a:lstStyle/>
          <a:p>
            <a:pPr marL="365125" indent="-282575" defTabSz="914400" fontAlgn="base">
              <a:spcBef>
                <a:spcPts val="600"/>
              </a:spcBef>
              <a:spcAft>
                <a:spcPct val="0"/>
              </a:spcAft>
              <a:buClr>
                <a:schemeClr val="accent1"/>
              </a:buClr>
              <a:buSzPct val="80000"/>
              <a:defRPr/>
            </a:pPr>
            <a:r>
              <a:rPr lang="en-US" sz="1400" b="1" dirty="0" err="1">
                <a:latin typeface="Tahoma" pitchFamily="34" charset="0"/>
              </a:rPr>
              <a:t>Año</a:t>
            </a:r>
            <a:r>
              <a:rPr lang="en-US" sz="1400" b="1" dirty="0">
                <a:latin typeface="Tahoma" pitchFamily="34" charset="0"/>
              </a:rPr>
              <a:t>			</a:t>
            </a:r>
            <a:r>
              <a:rPr lang="en-US" sz="1400" b="1" dirty="0" err="1">
                <a:latin typeface="Tahoma" pitchFamily="34" charset="0"/>
              </a:rPr>
              <a:t>Cálculo</a:t>
            </a:r>
            <a:r>
              <a:rPr lang="en-US" sz="1400" b="1" dirty="0">
                <a:latin typeface="Tahoma" pitchFamily="34" charset="0"/>
              </a:rPr>
              <a:t> del PIB nominal</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__________________________________________________________________</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2011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50 </a:t>
            </a:r>
            <a:r>
              <a:rPr lang="en-US" sz="1400" b="1" dirty="0" err="1">
                <a:latin typeface="Tahoma" pitchFamily="34" charset="0"/>
              </a:rPr>
              <a:t>hamburg</a:t>
            </a:r>
            <a:r>
              <a:rPr lang="en-US" sz="1400" b="1" dirty="0">
                <a:latin typeface="Tahoma" pitchFamily="34" charset="0"/>
              </a:rPr>
              <a:t>) =   2000$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2012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panchos</a:t>
            </a:r>
            <a:r>
              <a:rPr lang="en-US" sz="1400" b="1" dirty="0">
                <a:latin typeface="Tahoma" pitchFamily="34" charset="0"/>
              </a:rPr>
              <a:t> x 150 </a:t>
            </a:r>
            <a:r>
              <a:rPr lang="en-US" sz="1400" b="1" dirty="0" err="1">
                <a:latin typeface="Tahoma" pitchFamily="34" charset="0"/>
              </a:rPr>
              <a:t>panchos</a:t>
            </a:r>
            <a:r>
              <a:rPr lang="en-US" sz="1400" b="1" dirty="0">
                <a:latin typeface="Tahoma" pitchFamily="34" charset="0"/>
              </a:rPr>
              <a:t>) +(30$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100 </a:t>
            </a:r>
            <a:r>
              <a:rPr lang="en-US" sz="1400" b="1" dirty="0" err="1">
                <a:latin typeface="Tahoma" pitchFamily="34" charset="0"/>
              </a:rPr>
              <a:t>hamburg</a:t>
            </a:r>
            <a:r>
              <a:rPr lang="en-US" sz="1400" b="1" dirty="0">
                <a:latin typeface="Tahoma" pitchFamily="34" charset="0"/>
              </a:rPr>
              <a:t>) = 6000$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2013    (30$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panchos</a:t>
            </a:r>
            <a:r>
              <a:rPr lang="en-US" sz="1400" b="1" dirty="0">
                <a:latin typeface="Tahoma" pitchFamily="34" charset="0"/>
              </a:rPr>
              <a:t> x 200 </a:t>
            </a:r>
            <a:r>
              <a:rPr lang="en-US" sz="1400" b="1" dirty="0" err="1">
                <a:latin typeface="Tahoma" pitchFamily="34" charset="0"/>
              </a:rPr>
              <a:t>panchos</a:t>
            </a:r>
            <a:r>
              <a:rPr lang="en-US" sz="1400" b="1" dirty="0">
                <a:latin typeface="Tahoma" pitchFamily="34" charset="0"/>
              </a:rPr>
              <a:t>) +(40$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150 </a:t>
            </a:r>
            <a:r>
              <a:rPr lang="en-US" sz="1400" b="1" dirty="0" err="1">
                <a:latin typeface="Tahoma" pitchFamily="34" charset="0"/>
              </a:rPr>
              <a:t>hamburg</a:t>
            </a:r>
            <a:r>
              <a:rPr lang="en-US" sz="1400" b="1" dirty="0">
                <a:latin typeface="Tahoma" pitchFamily="34" charset="0"/>
              </a:rPr>
              <a:t>)=12000$</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err="1">
                <a:latin typeface="Tahoma" pitchFamily="34" charset="0"/>
              </a:rPr>
              <a:t>Año</a:t>
            </a:r>
            <a:r>
              <a:rPr lang="en-US" sz="1400" b="1" dirty="0">
                <a:latin typeface="Tahoma" pitchFamily="34" charset="0"/>
              </a:rPr>
              <a:t>			</a:t>
            </a:r>
            <a:r>
              <a:rPr lang="en-US" sz="1400" b="1" dirty="0" err="1">
                <a:latin typeface="Tahoma" pitchFamily="34" charset="0"/>
              </a:rPr>
              <a:t>Cálculo</a:t>
            </a:r>
            <a:r>
              <a:rPr lang="en-US" sz="1400" b="1" dirty="0">
                <a:latin typeface="Tahoma" pitchFamily="34" charset="0"/>
              </a:rPr>
              <a:t> del PIB real (</a:t>
            </a:r>
            <a:r>
              <a:rPr lang="en-US" sz="1400" b="1" dirty="0" err="1">
                <a:latin typeface="Tahoma" pitchFamily="34" charset="0"/>
              </a:rPr>
              <a:t>año</a:t>
            </a:r>
            <a:r>
              <a:rPr lang="en-US" sz="1400" b="1" dirty="0">
                <a:latin typeface="Tahoma" pitchFamily="34" charset="0"/>
              </a:rPr>
              <a:t> base 2011)</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__________________________________________________________________</a:t>
            </a:r>
          </a:p>
          <a:p>
            <a:pPr marL="365125" indent="-282575" defTabSz="914400" fontAlgn="base">
              <a:spcBef>
                <a:spcPts val="600"/>
              </a:spcBef>
              <a:spcAft>
                <a:spcPct val="0"/>
              </a:spcAft>
              <a:buClr>
                <a:schemeClr val="accent1"/>
              </a:buClr>
              <a:buSzPct val="80000"/>
              <a:defRPr/>
            </a:pPr>
            <a:endParaRPr lang="en-US" sz="1400" b="1" dirty="0">
              <a:latin typeface="Tahoma" pitchFamily="34" charset="0"/>
            </a:endParaRP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2011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50 </a:t>
            </a:r>
            <a:r>
              <a:rPr lang="en-US" sz="1400" b="1" dirty="0" err="1">
                <a:latin typeface="Tahoma" pitchFamily="34" charset="0"/>
              </a:rPr>
              <a:t>hamburg</a:t>
            </a:r>
            <a:r>
              <a:rPr lang="en-US" sz="1400" b="1" dirty="0">
                <a:latin typeface="Tahoma" pitchFamily="34" charset="0"/>
              </a:rPr>
              <a:t>)   =  2000$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2012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150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100 </a:t>
            </a:r>
            <a:r>
              <a:rPr lang="en-US" sz="1400" b="1" dirty="0" err="1">
                <a:latin typeface="Tahoma" pitchFamily="34" charset="0"/>
              </a:rPr>
              <a:t>hamburg</a:t>
            </a:r>
            <a:r>
              <a:rPr lang="en-US" sz="1400" b="1" dirty="0">
                <a:latin typeface="Tahoma" pitchFamily="34" charset="0"/>
              </a:rPr>
              <a:t>) =  3500$</a:t>
            </a:r>
          </a:p>
          <a:p>
            <a:pPr marL="365125" indent="-282575" defTabSz="914400" fontAlgn="base">
              <a:spcBef>
                <a:spcPts val="600"/>
              </a:spcBef>
              <a:spcAft>
                <a:spcPct val="0"/>
              </a:spcAft>
              <a:buClr>
                <a:schemeClr val="accent1"/>
              </a:buClr>
              <a:buSzPct val="80000"/>
              <a:defRPr/>
            </a:pPr>
            <a:r>
              <a:rPr lang="en-US" sz="1400" b="1" dirty="0">
                <a:latin typeface="Tahoma" pitchFamily="34" charset="0"/>
              </a:rPr>
              <a:t>2033   (10$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pancho</a:t>
            </a:r>
            <a:r>
              <a:rPr lang="en-US" sz="1400" b="1" dirty="0">
                <a:latin typeface="Tahoma" pitchFamily="34" charset="0"/>
              </a:rPr>
              <a:t> x 200 </a:t>
            </a:r>
            <a:r>
              <a:rPr lang="en-US" sz="1400" b="1" dirty="0" err="1">
                <a:latin typeface="Tahoma" pitchFamily="34" charset="0"/>
              </a:rPr>
              <a:t>panchos</a:t>
            </a:r>
            <a:r>
              <a:rPr lang="en-US" sz="1400" b="1" dirty="0">
                <a:latin typeface="Tahoma" pitchFamily="34" charset="0"/>
              </a:rPr>
              <a:t>) + (20$ </a:t>
            </a:r>
            <a:r>
              <a:rPr lang="en-US" sz="1400" b="1" dirty="0" err="1">
                <a:latin typeface="Tahoma" pitchFamily="34" charset="0"/>
              </a:rPr>
              <a:t>por</a:t>
            </a:r>
            <a:r>
              <a:rPr lang="en-US" sz="1400" b="1" dirty="0">
                <a:latin typeface="Tahoma" pitchFamily="34" charset="0"/>
              </a:rPr>
              <a:t> </a:t>
            </a:r>
            <a:r>
              <a:rPr lang="en-US" sz="1400" b="1" dirty="0" err="1">
                <a:latin typeface="Tahoma" pitchFamily="34" charset="0"/>
              </a:rPr>
              <a:t>hamburg</a:t>
            </a:r>
            <a:r>
              <a:rPr lang="en-US" sz="1400" b="1" dirty="0">
                <a:latin typeface="Tahoma" pitchFamily="34" charset="0"/>
              </a:rPr>
              <a:t> x 150 </a:t>
            </a:r>
            <a:r>
              <a:rPr lang="en-US" sz="1400" b="1" dirty="0" err="1">
                <a:latin typeface="Tahoma" pitchFamily="34" charset="0"/>
              </a:rPr>
              <a:t>hamburg</a:t>
            </a:r>
            <a:r>
              <a:rPr lang="en-US" sz="1400" b="1" dirty="0">
                <a:latin typeface="Tahoma" pitchFamily="34" charset="0"/>
              </a:rPr>
              <a:t>) =  5000$</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1400" dirty="0"/>
          </a:p>
        </p:txBody>
      </p:sp>
      <p:graphicFrame>
        <p:nvGraphicFramePr>
          <p:cNvPr id="4" name="3 Tabla"/>
          <p:cNvGraphicFramePr>
            <a:graphicFrameLocks noGrp="1"/>
          </p:cNvGraphicFramePr>
          <p:nvPr>
            <p:extLst>
              <p:ext uri="{D42A27DB-BD31-4B8C-83A1-F6EECF244321}">
                <p14:modId xmlns:p14="http://schemas.microsoft.com/office/powerpoint/2010/main" val="256157788"/>
              </p:ext>
            </p:extLst>
          </p:nvPr>
        </p:nvGraphicFramePr>
        <p:xfrm>
          <a:off x="2885662" y="705677"/>
          <a:ext cx="7315199" cy="1858618"/>
        </p:xfrm>
        <a:graphic>
          <a:graphicData uri="http://schemas.openxmlformats.org/drawingml/2006/table">
            <a:tbl>
              <a:tblPr/>
              <a:tblGrid>
                <a:gridCol w="1132676">
                  <a:extLst>
                    <a:ext uri="{9D8B030D-6E8A-4147-A177-3AD203B41FA5}">
                      <a16:colId xmlns:a16="http://schemas.microsoft.com/office/drawing/2014/main" val="20000"/>
                    </a:ext>
                  </a:extLst>
                </a:gridCol>
                <a:gridCol w="1434723">
                  <a:extLst>
                    <a:ext uri="{9D8B030D-6E8A-4147-A177-3AD203B41FA5}">
                      <a16:colId xmlns:a16="http://schemas.microsoft.com/office/drawing/2014/main" val="20001"/>
                    </a:ext>
                  </a:extLst>
                </a:gridCol>
                <a:gridCol w="1491357">
                  <a:extLst>
                    <a:ext uri="{9D8B030D-6E8A-4147-A177-3AD203B41FA5}">
                      <a16:colId xmlns:a16="http://schemas.microsoft.com/office/drawing/2014/main" val="20002"/>
                    </a:ext>
                  </a:extLst>
                </a:gridCol>
                <a:gridCol w="1571588">
                  <a:extLst>
                    <a:ext uri="{9D8B030D-6E8A-4147-A177-3AD203B41FA5}">
                      <a16:colId xmlns:a16="http://schemas.microsoft.com/office/drawing/2014/main" val="20003"/>
                    </a:ext>
                  </a:extLst>
                </a:gridCol>
                <a:gridCol w="1684855">
                  <a:extLst>
                    <a:ext uri="{9D8B030D-6E8A-4147-A177-3AD203B41FA5}">
                      <a16:colId xmlns:a16="http://schemas.microsoft.com/office/drawing/2014/main" val="20004"/>
                    </a:ext>
                  </a:extLst>
                </a:gridCol>
              </a:tblGrid>
              <a:tr h="683763">
                <a:tc>
                  <a:txBody>
                    <a:bodyPr/>
                    <a:lstStyle/>
                    <a:p>
                      <a:pPr algn="ctr" rtl="0" fontAlgn="ctr"/>
                      <a:r>
                        <a:rPr lang="es-AR" sz="1400" b="0" i="0" u="none" strike="noStrike" dirty="0">
                          <a:solidFill>
                            <a:srgbClr val="000000"/>
                          </a:solidFill>
                          <a:latin typeface="Tahoma"/>
                        </a:rPr>
                        <a:t>Año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Precio panchos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panchos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a:solidFill>
                            <a:srgbClr val="000000"/>
                          </a:solidFill>
                          <a:latin typeface="Tahoma"/>
                        </a:rPr>
                        <a:t>Precio hamburguesas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s-AR" sz="1400" b="0" i="0" u="none" strike="noStrike" dirty="0">
                          <a:solidFill>
                            <a:srgbClr val="000000"/>
                          </a:solidFill>
                          <a:latin typeface="Tahoma"/>
                        </a:rPr>
                        <a:t>  Cantidad hamburguesas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1882">
                <a:tc>
                  <a:txBody>
                    <a:bodyPr/>
                    <a:lstStyle/>
                    <a:p>
                      <a:pPr algn="ctr" fontAlgn="b"/>
                      <a:r>
                        <a:rPr lang="es-AR" sz="1400" b="0" i="0" u="none" strike="noStrike" dirty="0">
                          <a:solidFill>
                            <a:srgbClr val="000000"/>
                          </a:solidFill>
                          <a:latin typeface="Tahoma"/>
                        </a:rPr>
                        <a:t>2021</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1882">
                <a:tc>
                  <a:txBody>
                    <a:bodyPr/>
                    <a:lstStyle/>
                    <a:p>
                      <a:pPr algn="ctr" fontAlgn="b"/>
                      <a:r>
                        <a:rPr lang="es-AR" sz="1400" b="0" i="0" u="none" strike="noStrike" dirty="0">
                          <a:solidFill>
                            <a:srgbClr val="000000"/>
                          </a:solidFill>
                          <a:latin typeface="Tahoma"/>
                        </a:rPr>
                        <a:t>2022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100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1091">
                <a:tc>
                  <a:txBody>
                    <a:bodyPr/>
                    <a:lstStyle/>
                    <a:p>
                      <a:pPr algn="ctr" fontAlgn="b"/>
                      <a:r>
                        <a:rPr lang="es-AR" sz="1400" b="0" i="0" u="none" strike="noStrike" dirty="0">
                          <a:solidFill>
                            <a:srgbClr val="000000"/>
                          </a:solidFill>
                          <a:latin typeface="Tahoma"/>
                        </a:rPr>
                        <a:t>2023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a:solidFill>
                            <a:srgbClr val="000000"/>
                          </a:solidFill>
                          <a:latin typeface="Tahoma"/>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s-AR" sz="1400" b="0" i="0" u="none" strike="noStrike" dirty="0">
                          <a:solidFill>
                            <a:srgbClr val="000000"/>
                          </a:solidFill>
                          <a:latin typeface="Tahoma"/>
                        </a:rPr>
                        <a:t>150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580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848769" y="642385"/>
            <a:ext cx="7499350" cy="1143000"/>
          </a:xfrm>
          <a:prstGeom prst="rect">
            <a:avLst/>
          </a:prstGeom>
        </p:spPr>
        <p:txBody>
          <a:bodyPr/>
          <a:lstStyle/>
          <a:p>
            <a:pPr defTabSz="914400" fontAlgn="base">
              <a:spcBef>
                <a:spcPct val="0"/>
              </a:spcBef>
              <a:spcAft>
                <a:spcPct val="0"/>
              </a:spcAft>
              <a:defRPr/>
            </a:pPr>
            <a:r>
              <a:rPr lang="es-ES_tradnl" sz="4400" b="1" dirty="0">
                <a:solidFill>
                  <a:srgbClr val="FF0000"/>
                </a:solidFill>
                <a:latin typeface="Calibri" pitchFamily="34" charset="0"/>
                <a:ea typeface="+mj-ea"/>
                <a:cs typeface="Calibri" pitchFamily="34" charset="0"/>
              </a:rPr>
              <a:t>El deflactor del PBI</a:t>
            </a:r>
            <a:endParaRPr lang="es-ES" sz="4400" b="1" dirty="0">
              <a:solidFill>
                <a:srgbClr val="FF0000"/>
              </a:solidFill>
              <a:latin typeface="Calibri" pitchFamily="34" charset="0"/>
              <a:ea typeface="+mj-ea"/>
              <a:cs typeface="Calibri" pitchFamily="34" charset="0"/>
            </a:endParaRPr>
          </a:p>
        </p:txBody>
      </p:sp>
      <p:sp>
        <p:nvSpPr>
          <p:cNvPr id="4" name="Rectángulo 3"/>
          <p:cNvSpPr txBox="1">
            <a:spLocks noChangeArrowheads="1"/>
          </p:cNvSpPr>
          <p:nvPr/>
        </p:nvSpPr>
        <p:spPr bwMode="auto">
          <a:xfrm>
            <a:off x="1033670" y="1341438"/>
            <a:ext cx="9524793" cy="4525962"/>
          </a:xfrm>
          <a:prstGeom prst="rect">
            <a:avLst/>
          </a:prstGeom>
          <a:noFill/>
          <a:ln>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algn="just">
              <a:lnSpc>
                <a:spcPct val="80000"/>
              </a:lnSpc>
              <a:defRPr/>
            </a:pPr>
            <a:endParaRPr lang="es-ES" sz="1800" dirty="0">
              <a:sym typeface="Symbol" pitchFamily="18" charset="2"/>
            </a:endParaRPr>
          </a:p>
          <a:p>
            <a:pPr marL="82550" indent="0" algn="just">
              <a:lnSpc>
                <a:spcPct val="80000"/>
              </a:lnSpc>
              <a:buNone/>
              <a:defRPr/>
            </a:pPr>
            <a:r>
              <a:rPr lang="es-ES" dirty="0">
                <a:latin typeface="Calibri" pitchFamily="34" charset="0"/>
                <a:cs typeface="Calibri" pitchFamily="34" charset="0"/>
                <a:sym typeface="Symbol" pitchFamily="18" charset="2"/>
              </a:rPr>
              <a:t>Es un indicador del nivel de precios. </a:t>
            </a:r>
          </a:p>
          <a:p>
            <a:pPr algn="just">
              <a:lnSpc>
                <a:spcPct val="80000"/>
              </a:lnSpc>
              <a:defRPr/>
            </a:pPr>
            <a:r>
              <a:rPr lang="es-MX" sz="2400" dirty="0">
                <a:solidFill>
                  <a:prstClr val="black"/>
                </a:solidFill>
                <a:latin typeface="Calibri" pitchFamily="34" charset="0"/>
                <a:cs typeface="Calibri" pitchFamily="34" charset="0"/>
              </a:rPr>
              <a:t>El Deflactor del PBI mide el nivel actual de precios en relación con el nivel de precios del año base. Nos indica el aumento en el PBI nominal que se atribuye a una subida en precios y no a un aumento en las cantidades producidas. Se calcula de la siguiente manera</a:t>
            </a:r>
            <a:endParaRPr lang="es-ES" sz="2400" dirty="0">
              <a:latin typeface="Calibri" pitchFamily="34" charset="0"/>
              <a:cs typeface="Calibri" pitchFamily="34" charset="0"/>
            </a:endParaRPr>
          </a:p>
          <a:p>
            <a:pPr algn="just">
              <a:lnSpc>
                <a:spcPct val="80000"/>
              </a:lnSpc>
              <a:defRPr/>
            </a:pPr>
            <a:endParaRPr lang="es-ES" sz="2800" dirty="0">
              <a:latin typeface="Book Antiqua" pitchFamily="18" charset="0"/>
              <a:sym typeface="Symbol" pitchFamily="18" charset="2"/>
            </a:endParaRPr>
          </a:p>
        </p:txBody>
      </p:sp>
      <p:graphicFrame>
        <p:nvGraphicFramePr>
          <p:cNvPr id="5" name="Object 6"/>
          <p:cNvGraphicFramePr>
            <a:graphicFrameLocks noChangeAspect="1"/>
          </p:cNvGraphicFramePr>
          <p:nvPr/>
        </p:nvGraphicFramePr>
        <p:xfrm>
          <a:off x="3071814" y="4365626"/>
          <a:ext cx="6480175" cy="1139825"/>
        </p:xfrm>
        <a:graphic>
          <a:graphicData uri="http://schemas.openxmlformats.org/presentationml/2006/ole">
            <mc:AlternateContent xmlns:mc="http://schemas.openxmlformats.org/markup-compatibility/2006">
              <mc:Choice xmlns:v="urn:schemas-microsoft-com:vml" Requires="v">
                <p:oleObj name="Ecuación" r:id="rId2" imgW="2311400" imgH="406400" progId="Equation.3">
                  <p:embed/>
                </p:oleObj>
              </mc:Choice>
              <mc:Fallback>
                <p:oleObj name="Ecuación" r:id="rId2" imgW="2311400" imgH="4064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4365626"/>
                        <a:ext cx="6480175" cy="1139825"/>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68624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276061" y="685158"/>
            <a:ext cx="9021256" cy="3508653"/>
          </a:xfrm>
          <a:prstGeom prst="rect">
            <a:avLst/>
          </a:prstGeom>
        </p:spPr>
        <p:txBody>
          <a:bodyPr wrap="square">
            <a:spAutoFit/>
          </a:bodyPr>
          <a:lstStyle/>
          <a:p>
            <a:pPr marL="342900" indent="-342900">
              <a:spcBef>
                <a:spcPct val="20000"/>
              </a:spcBef>
              <a:defRPr/>
            </a:pPr>
            <a:r>
              <a:rPr lang="en-US" sz="2400" b="1" kern="0" dirty="0" err="1">
                <a:solidFill>
                  <a:prstClr val="black"/>
                </a:solidFill>
                <a:latin typeface="Tahoma" charset="0"/>
              </a:rPr>
              <a:t>Volvamos</a:t>
            </a:r>
            <a:r>
              <a:rPr lang="en-US" sz="2400" b="1" kern="0" dirty="0">
                <a:solidFill>
                  <a:prstClr val="black"/>
                </a:solidFill>
                <a:latin typeface="Tahoma" charset="0"/>
              </a:rPr>
              <a:t> al </a:t>
            </a:r>
            <a:r>
              <a:rPr lang="en-US" sz="2400" b="1" kern="0" dirty="0" err="1">
                <a:solidFill>
                  <a:prstClr val="black"/>
                </a:solidFill>
                <a:latin typeface="Tahoma" charset="0"/>
              </a:rPr>
              <a:t>ejemplo</a:t>
            </a:r>
            <a:endParaRPr lang="en-US" sz="2400" b="1" kern="0" dirty="0">
              <a:solidFill>
                <a:prstClr val="black"/>
              </a:solidFill>
              <a:latin typeface="Tahoma" charset="0"/>
            </a:endParaRPr>
          </a:p>
          <a:p>
            <a:pPr marL="342900" indent="-342900">
              <a:spcBef>
                <a:spcPct val="20000"/>
              </a:spcBef>
              <a:defRPr/>
            </a:pPr>
            <a:r>
              <a:rPr lang="en-US" sz="2400" b="1" kern="0" dirty="0" err="1">
                <a:solidFill>
                  <a:prstClr val="black"/>
                </a:solidFill>
                <a:latin typeface="Tahoma" charset="0"/>
              </a:rPr>
              <a:t>Año</a:t>
            </a:r>
            <a:r>
              <a:rPr lang="en-US" sz="1050" b="1" kern="0" dirty="0">
                <a:solidFill>
                  <a:prstClr val="black"/>
                </a:solidFill>
                <a:latin typeface="Tahoma" charset="0"/>
              </a:rPr>
              <a:t>			</a:t>
            </a:r>
            <a:r>
              <a:rPr lang="en-US" sz="2400" b="1" kern="0" dirty="0" err="1">
                <a:solidFill>
                  <a:prstClr val="black"/>
                </a:solidFill>
                <a:latin typeface="Tahoma" charset="0"/>
              </a:rPr>
              <a:t>Cálculo</a:t>
            </a:r>
            <a:r>
              <a:rPr lang="en-US" sz="2400" b="1" kern="0" dirty="0">
                <a:solidFill>
                  <a:prstClr val="black"/>
                </a:solidFill>
                <a:latin typeface="Tahoma" charset="0"/>
              </a:rPr>
              <a:t> del </a:t>
            </a:r>
            <a:r>
              <a:rPr lang="en-US" sz="2400" b="1" kern="0" dirty="0" err="1">
                <a:solidFill>
                  <a:prstClr val="black"/>
                </a:solidFill>
                <a:latin typeface="Tahoma" charset="0"/>
              </a:rPr>
              <a:t>deflactor</a:t>
            </a:r>
            <a:r>
              <a:rPr lang="en-US" sz="2400" b="1" kern="0" dirty="0">
                <a:solidFill>
                  <a:prstClr val="black"/>
                </a:solidFill>
                <a:latin typeface="Tahoma" charset="0"/>
              </a:rPr>
              <a:t> del PBI </a:t>
            </a:r>
          </a:p>
          <a:p>
            <a:pPr marL="342900" indent="-342900">
              <a:spcBef>
                <a:spcPct val="20000"/>
              </a:spcBef>
              <a:defRPr/>
            </a:pPr>
            <a:r>
              <a:rPr lang="en-US" sz="1050" b="1" kern="0" dirty="0">
                <a:solidFill>
                  <a:prstClr val="black"/>
                </a:solidFill>
                <a:latin typeface="Tahoma" charset="0"/>
              </a:rPr>
              <a:t>__________________________________________________________________</a:t>
            </a:r>
          </a:p>
          <a:p>
            <a:pPr marL="342900" indent="-342900">
              <a:spcBef>
                <a:spcPct val="20000"/>
              </a:spcBef>
              <a:defRPr/>
            </a:pPr>
            <a:endParaRPr lang="en-US" sz="105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2021			  (2000$ /2000$) x 100 = 100</a:t>
            </a:r>
          </a:p>
          <a:p>
            <a:pPr marL="342900" indent="-342900">
              <a:spcBef>
                <a:spcPct val="20000"/>
              </a:spcBef>
              <a:defRPr/>
            </a:pPr>
            <a:endParaRPr lang="en-US" sz="240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2022			  (6000$ / 3500$) x 100 = 171</a:t>
            </a:r>
          </a:p>
          <a:p>
            <a:pPr marL="342900" indent="-342900">
              <a:spcBef>
                <a:spcPct val="20000"/>
              </a:spcBef>
              <a:defRPr/>
            </a:pPr>
            <a:endParaRPr lang="en-US" sz="2400" b="1" kern="0" dirty="0">
              <a:solidFill>
                <a:prstClr val="black"/>
              </a:solidFill>
              <a:latin typeface="Tahoma" charset="0"/>
            </a:endParaRPr>
          </a:p>
          <a:p>
            <a:pPr marL="342900" indent="-342900">
              <a:spcBef>
                <a:spcPct val="20000"/>
              </a:spcBef>
              <a:defRPr/>
            </a:pPr>
            <a:r>
              <a:rPr lang="en-US" sz="2400" b="1" kern="0" dirty="0">
                <a:solidFill>
                  <a:prstClr val="black"/>
                </a:solidFill>
                <a:latin typeface="Tahoma" charset="0"/>
              </a:rPr>
              <a:t>2023		          (12000$ / 5000$) x 100 = 240</a:t>
            </a:r>
          </a:p>
        </p:txBody>
      </p:sp>
      <p:sp>
        <p:nvSpPr>
          <p:cNvPr id="4" name="3 Rectángulo"/>
          <p:cNvSpPr/>
          <p:nvPr/>
        </p:nvSpPr>
        <p:spPr>
          <a:xfrm>
            <a:off x="1133061" y="4424546"/>
            <a:ext cx="9273205" cy="1471172"/>
          </a:xfrm>
          <a:prstGeom prst="rect">
            <a:avLst/>
          </a:prstGeom>
        </p:spPr>
        <p:txBody>
          <a:bodyPr wrap="square">
            <a:spAutoFit/>
          </a:bodyPr>
          <a:lstStyle/>
          <a:p>
            <a:pPr lvl="1" algn="just">
              <a:lnSpc>
                <a:spcPct val="80000"/>
              </a:lnSpc>
              <a:spcBef>
                <a:spcPct val="20000"/>
              </a:spcBef>
              <a:defRPr/>
            </a:pPr>
            <a:r>
              <a:rPr lang="es-AR" sz="2800" kern="0" dirty="0">
                <a:solidFill>
                  <a:srgbClr val="000000"/>
                </a:solidFill>
                <a:latin typeface="Calibri" pitchFamily="34" charset="0"/>
                <a:cs typeface="Calibri" pitchFamily="34" charset="0"/>
              </a:rPr>
              <a:t>Nos dice si el aumento del </a:t>
            </a:r>
            <a:r>
              <a:rPr lang="es-AR" sz="2800" b="1" kern="0" dirty="0">
                <a:solidFill>
                  <a:schemeClr val="accent1"/>
                </a:solidFill>
                <a:latin typeface="Calibri" pitchFamily="34" charset="0"/>
                <a:cs typeface="Calibri" pitchFamily="34" charset="0"/>
              </a:rPr>
              <a:t>PBI nominal </a:t>
            </a:r>
            <a:r>
              <a:rPr lang="es-AR" sz="2800" kern="0" dirty="0">
                <a:solidFill>
                  <a:srgbClr val="000000"/>
                </a:solidFill>
                <a:latin typeface="Calibri" pitchFamily="34" charset="0"/>
                <a:cs typeface="Calibri" pitchFamily="34" charset="0"/>
              </a:rPr>
              <a:t>se debe a un incremento de los precios o a un crecimiento real de la renta del país (aumento en la cantidad no sólo en los precios).</a:t>
            </a:r>
          </a:p>
        </p:txBody>
      </p:sp>
    </p:spTree>
    <p:extLst>
      <p:ext uri="{BB962C8B-B14F-4D97-AF65-F5344CB8AC3E}">
        <p14:creationId xmlns:p14="http://schemas.microsoft.com/office/powerpoint/2010/main" val="3019836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2949160" y="495300"/>
            <a:ext cx="7499350" cy="1143000"/>
          </a:xfrm>
          <a:prstGeom prst="rect">
            <a:avLst/>
          </a:prstGeom>
        </p:spPr>
        <p:txBody>
          <a:bodyPr/>
          <a:lstStyle/>
          <a:p>
            <a:pPr defTabSz="914400" fontAlgn="base">
              <a:spcBef>
                <a:spcPct val="0"/>
              </a:spcBef>
              <a:spcAft>
                <a:spcPct val="0"/>
              </a:spcAft>
              <a:defRPr/>
            </a:pPr>
            <a:r>
              <a:rPr lang="es-MX" sz="3600" b="1" dirty="0">
                <a:solidFill>
                  <a:srgbClr val="FF3300"/>
                </a:solidFill>
                <a:latin typeface="Calibri" pitchFamily="34" charset="0"/>
                <a:ea typeface="+mj-ea"/>
                <a:cs typeface="Calibri" pitchFamily="34" charset="0"/>
              </a:rPr>
              <a:t>El PBI y el Bienestar Económico</a:t>
            </a:r>
            <a:endParaRPr lang="es-ES" sz="3600" b="1" dirty="0">
              <a:solidFill>
                <a:srgbClr val="FF3300"/>
              </a:solidFill>
              <a:latin typeface="Calibri" pitchFamily="34" charset="0"/>
              <a:ea typeface="+mj-ea"/>
              <a:cs typeface="Calibri" pitchFamily="34" charset="0"/>
            </a:endParaRPr>
          </a:p>
        </p:txBody>
      </p:sp>
      <p:sp>
        <p:nvSpPr>
          <p:cNvPr id="3" name="2 Marcador de contenido"/>
          <p:cNvSpPr txBox="1">
            <a:spLocks/>
          </p:cNvSpPr>
          <p:nvPr/>
        </p:nvSpPr>
        <p:spPr>
          <a:xfrm>
            <a:off x="1331843" y="1638300"/>
            <a:ext cx="9387785" cy="4800600"/>
          </a:xfrm>
          <a:prstGeom prst="rect">
            <a:avLst/>
          </a:prstGeom>
        </p:spPr>
        <p:txBody>
          <a:bodyPr/>
          <a:lstStyle/>
          <a:p>
            <a:pPr marL="82550" algn="just" defTabSz="914400" fontAlgn="base">
              <a:spcBef>
                <a:spcPts val="600"/>
              </a:spcBef>
              <a:spcAft>
                <a:spcPct val="0"/>
              </a:spcAft>
              <a:buClr>
                <a:schemeClr val="accent1"/>
              </a:buClr>
              <a:buSzPct val="80000"/>
              <a:defRPr/>
            </a:pPr>
            <a:r>
              <a:rPr lang="es-MX" sz="2800" dirty="0">
                <a:latin typeface="Calibri" pitchFamily="34" charset="0"/>
                <a:cs typeface="Calibri" pitchFamily="34" charset="0"/>
              </a:rPr>
              <a:t>El PBI solo mide de manera agregada el tamaño de la economía en términos de su ingreso. Sin embargo, si tenemos varios países con el mismo ingreso, no quiere decir que ambos países se encuentren en igualdad de condiciones. Un país con el mismo PBI pero con un número de habitantes grande (</a:t>
            </a:r>
            <a:r>
              <a:rPr lang="es-MX" sz="2800" dirty="0" err="1">
                <a:latin typeface="Calibri" pitchFamily="34" charset="0"/>
                <a:cs typeface="Calibri" pitchFamily="34" charset="0"/>
              </a:rPr>
              <a:t>p.e.</a:t>
            </a:r>
            <a:r>
              <a:rPr lang="es-MX" sz="2800" dirty="0">
                <a:latin typeface="Calibri" pitchFamily="34" charset="0"/>
                <a:cs typeface="Calibri" pitchFamily="34" charset="0"/>
              </a:rPr>
              <a:t> China, India, etc.) se encontrará peor que un país con menos habitantes (Suiza, Finlandia, Holanda, etc.) Así, el </a:t>
            </a:r>
            <a:r>
              <a:rPr lang="es-MX" sz="2800" b="1" dirty="0">
                <a:solidFill>
                  <a:schemeClr val="accent1"/>
                </a:solidFill>
                <a:latin typeface="Calibri" pitchFamily="34" charset="0"/>
                <a:cs typeface="Calibri" pitchFamily="34" charset="0"/>
              </a:rPr>
              <a:t>PBI per cápita </a:t>
            </a:r>
            <a:r>
              <a:rPr lang="es-MX" sz="2800" dirty="0">
                <a:latin typeface="Calibri" pitchFamily="34" charset="0"/>
                <a:cs typeface="Calibri" pitchFamily="34" charset="0"/>
              </a:rPr>
              <a:t>nos permite corregir ese problema.</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3200" dirty="0"/>
          </a:p>
        </p:txBody>
      </p:sp>
    </p:spTree>
    <p:extLst>
      <p:ext uri="{BB962C8B-B14F-4D97-AF65-F5344CB8AC3E}">
        <p14:creationId xmlns:p14="http://schemas.microsoft.com/office/powerpoint/2010/main" val="2064373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3248549" y="611990"/>
            <a:ext cx="7499350" cy="777875"/>
          </a:xfrm>
          <a:prstGeom prst="rect">
            <a:avLst/>
          </a:prstGeom>
        </p:spPr>
        <p:txBody>
          <a:bodyPr/>
          <a:lstStyle/>
          <a:p>
            <a:pPr defTabSz="914400" fontAlgn="base">
              <a:spcBef>
                <a:spcPct val="0"/>
              </a:spcBef>
              <a:spcAft>
                <a:spcPct val="0"/>
              </a:spcAft>
              <a:defRPr/>
            </a:pPr>
            <a:r>
              <a:rPr lang="es-MX" sz="3600" b="1" dirty="0">
                <a:solidFill>
                  <a:srgbClr val="FF3300"/>
                </a:solidFill>
                <a:latin typeface="Calibri" pitchFamily="34" charset="0"/>
                <a:ea typeface="+mj-ea"/>
                <a:cs typeface="Calibri" pitchFamily="34" charset="0"/>
              </a:rPr>
              <a:t>El PBI per cápita</a:t>
            </a:r>
            <a:endParaRPr lang="es-ES" sz="3600" b="1" dirty="0">
              <a:solidFill>
                <a:srgbClr val="FF3300"/>
              </a:solidFill>
              <a:latin typeface="Calibri" pitchFamily="34" charset="0"/>
              <a:ea typeface="+mj-ea"/>
              <a:cs typeface="Calibri" pitchFamily="34" charset="0"/>
            </a:endParaRPr>
          </a:p>
        </p:txBody>
      </p:sp>
      <p:sp>
        <p:nvSpPr>
          <p:cNvPr id="3" name="2 Marcador de contenido"/>
          <p:cNvSpPr txBox="1">
            <a:spLocks/>
          </p:cNvSpPr>
          <p:nvPr/>
        </p:nvSpPr>
        <p:spPr>
          <a:xfrm>
            <a:off x="1500326" y="1236523"/>
            <a:ext cx="9247573" cy="5805488"/>
          </a:xfrm>
          <a:prstGeom prst="rect">
            <a:avLst/>
          </a:prstGeom>
        </p:spPr>
        <p:txBody>
          <a:bodyPr/>
          <a:lstStyle/>
          <a:p>
            <a:pPr marL="82550"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El PBI per cápita nos indica </a:t>
            </a:r>
            <a:r>
              <a:rPr lang="es-MX" sz="2400" b="1" dirty="0">
                <a:solidFill>
                  <a:schemeClr val="accent1"/>
                </a:solidFill>
                <a:latin typeface="Calibri" pitchFamily="34" charset="0"/>
                <a:cs typeface="Calibri" pitchFamily="34" charset="0"/>
              </a:rPr>
              <a:t>el ingreso de cada individuo si todos generaran el mismo ingreso</a:t>
            </a:r>
            <a:r>
              <a:rPr lang="es-MX" sz="2400" dirty="0">
                <a:latin typeface="Calibri" pitchFamily="34" charset="0"/>
                <a:cs typeface="Calibri" pitchFamily="34" charset="0"/>
              </a:rPr>
              <a:t>.</a:t>
            </a:r>
          </a:p>
          <a:p>
            <a:pPr marL="365125" indent="-282575" defTabSz="914400" fontAlgn="base">
              <a:spcBef>
                <a:spcPts val="600"/>
              </a:spcBef>
              <a:spcAft>
                <a:spcPct val="0"/>
              </a:spcAft>
              <a:buClr>
                <a:schemeClr val="accent1"/>
              </a:buClr>
              <a:buSzPct val="80000"/>
              <a:buFont typeface="Wingdings 2" pitchFamily="18" charset="2"/>
              <a:buChar char=""/>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buFont typeface="Wingdings 2" pitchFamily="18" charset="2"/>
              <a:buChar char=""/>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defRPr/>
            </a:pPr>
            <a:endParaRPr lang="es-MX" sz="2400" dirty="0">
              <a:latin typeface="Calibri" pitchFamily="34" charset="0"/>
              <a:cs typeface="Calibri" pitchFamily="34" charset="0"/>
            </a:endParaRPr>
          </a:p>
          <a:p>
            <a:pPr marL="365125" indent="-282575"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Es el PBI per cápita (</a:t>
            </a:r>
            <a:r>
              <a:rPr lang="es-MX" sz="2400" dirty="0" err="1">
                <a:latin typeface="Calibri" pitchFamily="34" charset="0"/>
                <a:cs typeface="Calibri" pitchFamily="34" charset="0"/>
              </a:rPr>
              <a:t>PBIpc</a:t>
            </a:r>
            <a:r>
              <a:rPr lang="es-MX" sz="2400" dirty="0">
                <a:latin typeface="Calibri" pitchFamily="34" charset="0"/>
                <a:cs typeface="Calibri" pitchFamily="34" charset="0"/>
              </a:rPr>
              <a:t>) un buen indicador del bienestar de la población? </a:t>
            </a:r>
          </a:p>
          <a:p>
            <a:pPr marL="365125" indent="-282575" algn="just" defTabSz="914400" fontAlgn="base">
              <a:spcBef>
                <a:spcPts val="600"/>
              </a:spcBef>
              <a:spcAft>
                <a:spcPct val="0"/>
              </a:spcAft>
              <a:buClr>
                <a:schemeClr val="accent1"/>
              </a:buClr>
              <a:buSzPct val="80000"/>
              <a:defRPr/>
            </a:pPr>
            <a:r>
              <a:rPr lang="es-MX" sz="2400" dirty="0">
                <a:latin typeface="Calibri" pitchFamily="34" charset="0"/>
                <a:cs typeface="Calibri" pitchFamily="34" charset="0"/>
              </a:rPr>
              <a:t>No necesariamente pues el </a:t>
            </a:r>
            <a:r>
              <a:rPr lang="es-MX" sz="2400" dirty="0" err="1">
                <a:latin typeface="Calibri" pitchFamily="34" charset="0"/>
                <a:cs typeface="Calibri" pitchFamily="34" charset="0"/>
              </a:rPr>
              <a:t>PBIpc</a:t>
            </a:r>
            <a:r>
              <a:rPr lang="es-MX" sz="2400" dirty="0">
                <a:latin typeface="Calibri" pitchFamily="34" charset="0"/>
                <a:cs typeface="Calibri" pitchFamily="34" charset="0"/>
              </a:rPr>
              <a:t> no toma en cuenta las tasas de mortalidad infantil, los niveles de contaminación que se generan mediante la producción, la educación, salud, etc. Entonces, el </a:t>
            </a:r>
            <a:r>
              <a:rPr lang="es-MX" sz="2400" dirty="0" err="1">
                <a:latin typeface="Calibri" pitchFamily="34" charset="0"/>
                <a:cs typeface="Calibri" pitchFamily="34" charset="0"/>
              </a:rPr>
              <a:t>PBIpc</a:t>
            </a:r>
            <a:r>
              <a:rPr lang="es-MX" sz="2400" dirty="0">
                <a:latin typeface="Calibri" pitchFamily="34" charset="0"/>
                <a:cs typeface="Calibri" pitchFamily="34" charset="0"/>
              </a:rPr>
              <a:t> presenta </a:t>
            </a:r>
            <a:r>
              <a:rPr lang="es-MX" sz="2400" b="1" dirty="0">
                <a:solidFill>
                  <a:schemeClr val="accent1"/>
                </a:solidFill>
                <a:latin typeface="Calibri" pitchFamily="34" charset="0"/>
                <a:cs typeface="Calibri" pitchFamily="34" charset="0"/>
              </a:rPr>
              <a:t>inconvenientes para reflejar el bienestar económico</a:t>
            </a:r>
            <a:r>
              <a:rPr lang="es-MX" sz="2400" dirty="0">
                <a:latin typeface="Calibri" pitchFamily="34" charset="0"/>
                <a:cs typeface="Calibri" pitchFamily="34" charset="0"/>
              </a:rPr>
              <a:t> de un país pues supone que todos los individuos de la economía perciben el mismo ingreso</a:t>
            </a:r>
            <a:endParaRPr lang="es-ES" sz="2400" dirty="0">
              <a:latin typeface="Calibri" pitchFamily="34" charset="0"/>
              <a:cs typeface="Calibri" pitchFamily="34" charset="0"/>
            </a:endParaRPr>
          </a:p>
        </p:txBody>
      </p:sp>
      <p:graphicFrame>
        <p:nvGraphicFramePr>
          <p:cNvPr id="5" name="Object 6"/>
          <p:cNvGraphicFramePr>
            <a:graphicFrameLocks noChangeAspect="1"/>
          </p:cNvGraphicFramePr>
          <p:nvPr/>
        </p:nvGraphicFramePr>
        <p:xfrm>
          <a:off x="4583114" y="1989138"/>
          <a:ext cx="3806825" cy="995362"/>
        </p:xfrm>
        <a:graphic>
          <a:graphicData uri="http://schemas.openxmlformats.org/presentationml/2006/ole">
            <mc:AlternateContent xmlns:mc="http://schemas.openxmlformats.org/markup-compatibility/2006">
              <mc:Choice xmlns:v="urn:schemas-microsoft-com:vml" Requires="v">
                <p:oleObj name="Ecuación" r:id="rId2" imgW="1473200" imgH="419100" progId="Equation.3">
                  <p:embed/>
                </p:oleObj>
              </mc:Choice>
              <mc:Fallback>
                <p:oleObj name="Ecuación" r:id="rId2" imgW="1473200" imgH="419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114" y="1989138"/>
                        <a:ext cx="3806825" cy="995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25564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296139" y="872971"/>
            <a:ext cx="10209321" cy="5716588"/>
          </a:xfrm>
          <a:prstGeom prst="rect">
            <a:avLst/>
          </a:prstGeom>
        </p:spPr>
        <p:txBody>
          <a:bodyPr/>
          <a:lstStyle/>
          <a:p>
            <a:pPr marL="342900" indent="-342900" algn="ctr" defTabSz="914400" fontAlgn="base">
              <a:lnSpc>
                <a:spcPct val="80000"/>
              </a:lnSpc>
              <a:spcBef>
                <a:spcPct val="20000"/>
              </a:spcBef>
              <a:spcAft>
                <a:spcPct val="0"/>
              </a:spcAft>
              <a:defRPr/>
            </a:pPr>
            <a:r>
              <a:rPr lang="es-ES" sz="3200" b="1" kern="0" dirty="0">
                <a:solidFill>
                  <a:srgbClr val="FF3300"/>
                </a:solidFill>
                <a:latin typeface="Calibri" pitchFamily="34" charset="0"/>
                <a:cs typeface="Calibri" pitchFamily="34" charset="0"/>
                <a:sym typeface="Symbol" pitchFamily="18" charset="2"/>
              </a:rPr>
              <a:t>Entonces: ¿es el PBI una buena medida del bienestar económico?</a:t>
            </a:r>
            <a:r>
              <a:rPr lang="es-ES" sz="3200" kern="0" dirty="0">
                <a:solidFill>
                  <a:srgbClr val="FF3300"/>
                </a:solidFill>
                <a:latin typeface="Calibri" pitchFamily="34" charset="0"/>
                <a:cs typeface="Calibri" pitchFamily="34" charset="0"/>
                <a:sym typeface="Symbol" pitchFamily="18" charset="2"/>
              </a:rPr>
              <a:t> </a:t>
            </a:r>
          </a:p>
          <a:p>
            <a:pPr marL="342900" indent="-342900" algn="ctr" defTabSz="914400" fontAlgn="base">
              <a:lnSpc>
                <a:spcPct val="80000"/>
              </a:lnSpc>
              <a:spcBef>
                <a:spcPct val="20000"/>
              </a:spcBef>
              <a:spcAft>
                <a:spcPct val="0"/>
              </a:spcAft>
              <a:defRPr/>
            </a:pPr>
            <a:endParaRPr lang="es-ES" sz="2800" kern="0" dirty="0">
              <a:latin typeface="Calibri" pitchFamily="34" charset="0"/>
              <a:cs typeface="Calibri" pitchFamily="34"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Entra lo que se compra y se vende, lo restante no vale nada: </a:t>
            </a:r>
            <a:r>
              <a:rPr lang="es-ES" sz="2800" kern="0" dirty="0" err="1">
                <a:latin typeface="Calibri" pitchFamily="34" charset="0"/>
                <a:cs typeface="Calibri" pitchFamily="34" charset="0"/>
                <a:sym typeface="Symbol" pitchFamily="18" charset="2"/>
              </a:rPr>
              <a:t>ejm</a:t>
            </a:r>
            <a:r>
              <a:rPr lang="es-ES" sz="2800" kern="0" dirty="0">
                <a:latin typeface="Calibri" pitchFamily="34" charset="0"/>
                <a:cs typeface="Calibri" pitchFamily="34" charset="0"/>
                <a:sym typeface="Symbol" pitchFamily="18" charset="2"/>
              </a:rPr>
              <a:t> …aspectos como la salud o la calidad de la educación publica (gratuidad).</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No tiene en cuenta la distribución del ingreso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La deformación de las cadenas de valor: a mayor intermediario, mayor precio, mayor PBI</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…el ocio.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…el valor de todo aquello que se realiza fuera del mercado.</a:t>
            </a: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…la calidad del medio ambiente.</a:t>
            </a:r>
          </a:p>
          <a:p>
            <a:pPr marL="342900" indent="-342900" defTabSz="914400" fontAlgn="base">
              <a:lnSpc>
                <a:spcPct val="80000"/>
              </a:lnSpc>
              <a:spcBef>
                <a:spcPct val="20000"/>
              </a:spcBef>
              <a:spcAft>
                <a:spcPct val="0"/>
              </a:spcAft>
              <a:defRPr/>
            </a:pPr>
            <a:endParaRPr lang="es-ES" sz="2800" kern="0" dirty="0">
              <a:latin typeface="Calibri" pitchFamily="34" charset="0"/>
              <a:cs typeface="Calibri" pitchFamily="34"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kern="0" dirty="0">
                <a:latin typeface="Calibri" pitchFamily="34" charset="0"/>
                <a:cs typeface="Calibri" pitchFamily="34" charset="0"/>
                <a:sym typeface="Symbol" pitchFamily="18" charset="2"/>
              </a:rPr>
              <a:t>Aún así: ¿es fácil encontrar una alternativa mejor?</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3200" dirty="0">
              <a:latin typeface="Book Antiqua" pitchFamily="18" charset="0"/>
            </a:endParaRPr>
          </a:p>
        </p:txBody>
      </p:sp>
    </p:spTree>
    <p:extLst>
      <p:ext uri="{BB962C8B-B14F-4D97-AF65-F5344CB8AC3E}">
        <p14:creationId xmlns:p14="http://schemas.microsoft.com/office/powerpoint/2010/main" val="1787045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894521" y="732184"/>
            <a:ext cx="10724321" cy="5716588"/>
          </a:xfrm>
          <a:prstGeom prst="rect">
            <a:avLst/>
          </a:prstGeom>
        </p:spPr>
        <p:txBody>
          <a:bodyPr/>
          <a:lstStyle/>
          <a:p>
            <a:pPr marL="342900" indent="-342900" algn="ctr" defTabSz="914400" fontAlgn="base">
              <a:lnSpc>
                <a:spcPct val="80000"/>
              </a:lnSpc>
              <a:spcBef>
                <a:spcPct val="20000"/>
              </a:spcBef>
              <a:spcAft>
                <a:spcPct val="0"/>
              </a:spcAft>
              <a:defRPr/>
            </a:pPr>
            <a:r>
              <a:rPr lang="es-ES" sz="3200" b="1" kern="0" dirty="0">
                <a:solidFill>
                  <a:srgbClr val="FF3300"/>
                </a:solidFill>
                <a:latin typeface="Calibri" pitchFamily="34" charset="0"/>
                <a:cs typeface="Calibri" pitchFamily="34" charset="0"/>
                <a:sym typeface="Symbol" pitchFamily="18" charset="2"/>
              </a:rPr>
              <a:t>Propuestas de corrección del PBI</a:t>
            </a:r>
            <a:r>
              <a:rPr lang="es-ES" sz="3200" kern="0" dirty="0">
                <a:solidFill>
                  <a:srgbClr val="FF3300"/>
                </a:solidFill>
                <a:latin typeface="Calibri" pitchFamily="34" charset="0"/>
                <a:cs typeface="Calibri" pitchFamily="34" charset="0"/>
                <a:sym typeface="Symbol" pitchFamily="18" charset="2"/>
              </a:rPr>
              <a:t> </a:t>
            </a:r>
          </a:p>
          <a:p>
            <a:pPr marL="342900" indent="-342900" defTabSz="914400" fontAlgn="base">
              <a:lnSpc>
                <a:spcPct val="80000"/>
              </a:lnSpc>
              <a:spcBef>
                <a:spcPct val="20000"/>
              </a:spcBef>
              <a:spcAft>
                <a:spcPct val="0"/>
              </a:spcAft>
              <a:defRPr/>
            </a:pPr>
            <a:r>
              <a:rPr lang="es-ES" sz="2800" kern="0" dirty="0">
                <a:latin typeface="Calibri" pitchFamily="34" charset="0"/>
                <a:cs typeface="Calibri" pitchFamily="34" charset="0"/>
                <a:sym typeface="Symbol" pitchFamily="18" charset="2"/>
              </a:rPr>
              <a:t>Se debería tener en cuenta tres aspectos a la hora de evaluar la evolución de una economía:</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Disponibilidad de bienes y servicios: </a:t>
            </a:r>
            <a:r>
              <a:rPr lang="es-ES" sz="2800" kern="0" dirty="0">
                <a:latin typeface="Calibri" pitchFamily="34" charset="0"/>
                <a:cs typeface="Calibri" pitchFamily="34" charset="0"/>
                <a:sym typeface="Symbol" pitchFamily="18" charset="2"/>
              </a:rPr>
              <a:t>(PBI);</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Distribución de bienes y servicios: </a:t>
            </a:r>
            <a:r>
              <a:rPr lang="es-ES" sz="2800" kern="0" dirty="0">
                <a:latin typeface="Calibri" pitchFamily="34" charset="0"/>
                <a:cs typeface="Calibri" pitchFamily="34" charset="0"/>
                <a:sym typeface="Symbol" pitchFamily="18" charset="2"/>
              </a:rPr>
              <a:t>(equidad);</a:t>
            </a:r>
          </a:p>
          <a:p>
            <a:pPr marL="457200" indent="-457200" defTabSz="914400" fontAlgn="base">
              <a:lnSpc>
                <a:spcPct val="80000"/>
              </a:lnSpc>
              <a:spcBef>
                <a:spcPct val="20000"/>
              </a:spcBef>
              <a:spcAft>
                <a:spcPct val="0"/>
              </a:spcAft>
              <a:buFont typeface="Arial" pitchFamily="34" charset="0"/>
              <a:buChar char="•"/>
              <a:defRPr/>
            </a:pPr>
            <a:r>
              <a:rPr lang="es-ES" sz="2800" b="1" kern="0" dirty="0">
                <a:solidFill>
                  <a:schemeClr val="accent1"/>
                </a:solidFill>
                <a:latin typeface="Calibri" pitchFamily="34" charset="0"/>
                <a:cs typeface="Calibri" pitchFamily="34" charset="0"/>
                <a:sym typeface="Symbol" pitchFamily="18" charset="2"/>
              </a:rPr>
              <a:t>Sustentabilidad del sistema: </a:t>
            </a:r>
            <a:r>
              <a:rPr lang="es-ES" sz="2800" kern="0" dirty="0">
                <a:latin typeface="Calibri" pitchFamily="34" charset="0"/>
                <a:cs typeface="Calibri" pitchFamily="34" charset="0"/>
                <a:sym typeface="Symbol" pitchFamily="18" charset="2"/>
              </a:rPr>
              <a:t>(variaciones del capital social y natural como resultado de los insumos consumidos y desechos generados).</a:t>
            </a:r>
          </a:p>
          <a:p>
            <a:pPr defTabSz="914400" fontAlgn="base">
              <a:lnSpc>
                <a:spcPct val="80000"/>
              </a:lnSpc>
              <a:spcBef>
                <a:spcPct val="20000"/>
              </a:spcBef>
              <a:spcAft>
                <a:spcPct val="0"/>
              </a:spcAft>
              <a:defRPr/>
            </a:pPr>
            <a:endParaRPr lang="es-ES" sz="2800" b="1" kern="0" dirty="0">
              <a:latin typeface="Calibri" pitchFamily="34" charset="0"/>
              <a:cs typeface="Calibri" pitchFamily="34" charset="0"/>
              <a:sym typeface="Symbol" pitchFamily="18" charset="2"/>
            </a:endParaRPr>
          </a:p>
          <a:p>
            <a:pPr defTabSz="914400" fontAlgn="base">
              <a:lnSpc>
                <a:spcPct val="80000"/>
              </a:lnSpc>
              <a:spcBef>
                <a:spcPct val="20000"/>
              </a:spcBef>
              <a:spcAft>
                <a:spcPct val="0"/>
              </a:spcAft>
              <a:defRPr/>
            </a:pPr>
            <a:r>
              <a:rPr lang="es-ES" sz="2800" b="1" kern="0" dirty="0">
                <a:latin typeface="Calibri" pitchFamily="34" charset="0"/>
                <a:cs typeface="Calibri" pitchFamily="34" charset="0"/>
                <a:sym typeface="Symbol" pitchFamily="18" charset="2"/>
              </a:rPr>
              <a:t>Propuestas:</a:t>
            </a:r>
          </a:p>
          <a:p>
            <a:pPr marL="342900" indent="-342900" defTabSz="914400" fontAlgn="base">
              <a:lnSpc>
                <a:spcPct val="80000"/>
              </a:lnSpc>
              <a:spcBef>
                <a:spcPct val="20000"/>
              </a:spcBef>
              <a:spcAft>
                <a:spcPct val="0"/>
              </a:spcAft>
              <a:buFontTx/>
              <a:buChar char="•"/>
              <a:defRPr/>
            </a:pPr>
            <a:r>
              <a:rPr lang="es-ES" sz="2800" b="1" kern="0" dirty="0">
                <a:solidFill>
                  <a:schemeClr val="accent1"/>
                </a:solidFill>
                <a:latin typeface="Calibri" pitchFamily="34" charset="0"/>
                <a:cs typeface="Calibri" pitchFamily="34" charset="0"/>
                <a:sym typeface="Symbol" pitchFamily="18" charset="2"/>
              </a:rPr>
              <a:t>Indicador de Progreso Genuino (GPI)</a:t>
            </a:r>
            <a:r>
              <a:rPr lang="es-ES" sz="2800" kern="0" dirty="0">
                <a:latin typeface="Calibri" pitchFamily="34" charset="0"/>
                <a:cs typeface="Calibri" pitchFamily="34" charset="0"/>
                <a:sym typeface="Symbol" pitchFamily="18" charset="2"/>
              </a:rPr>
              <a:t>: mide el consumo de las personas y no el conjunto de la actividad económica.</a:t>
            </a:r>
          </a:p>
          <a:p>
            <a:pPr marL="342900" indent="-342900" defTabSz="914400" fontAlgn="base">
              <a:lnSpc>
                <a:spcPct val="80000"/>
              </a:lnSpc>
              <a:spcBef>
                <a:spcPct val="20000"/>
              </a:spcBef>
              <a:spcAft>
                <a:spcPct val="0"/>
              </a:spcAft>
              <a:buFontTx/>
              <a:buChar char="•"/>
              <a:defRPr/>
            </a:pPr>
            <a:r>
              <a:rPr lang="es-ES" sz="2800" b="1" kern="0" dirty="0" err="1">
                <a:solidFill>
                  <a:schemeClr val="accent1"/>
                </a:solidFill>
                <a:latin typeface="Calibri" pitchFamily="34" charset="0"/>
                <a:cs typeface="Calibri" pitchFamily="34" charset="0"/>
                <a:sym typeface="Symbol" pitchFamily="18" charset="2"/>
              </a:rPr>
              <a:t>Indice</a:t>
            </a:r>
            <a:r>
              <a:rPr lang="es-ES" sz="2800" b="1" kern="0" dirty="0">
                <a:solidFill>
                  <a:schemeClr val="accent1"/>
                </a:solidFill>
                <a:latin typeface="Calibri" pitchFamily="34" charset="0"/>
                <a:cs typeface="Calibri" pitchFamily="34" charset="0"/>
                <a:sym typeface="Symbol" pitchFamily="18" charset="2"/>
              </a:rPr>
              <a:t> </a:t>
            </a:r>
            <a:r>
              <a:rPr lang="es-ES" sz="2800" b="1" kern="0" dirty="0" err="1">
                <a:solidFill>
                  <a:schemeClr val="accent1"/>
                </a:solidFill>
                <a:latin typeface="Calibri" pitchFamily="34" charset="0"/>
                <a:cs typeface="Calibri" pitchFamily="34" charset="0"/>
                <a:sym typeface="Symbol" pitchFamily="18" charset="2"/>
              </a:rPr>
              <a:t>Gini</a:t>
            </a:r>
            <a:r>
              <a:rPr lang="es-ES" sz="2800" b="1" kern="0" dirty="0">
                <a:solidFill>
                  <a:schemeClr val="accent1"/>
                </a:solidFill>
                <a:latin typeface="Calibri" pitchFamily="34" charset="0"/>
                <a:cs typeface="Calibri" pitchFamily="34" charset="0"/>
                <a:sym typeface="Symbol" pitchFamily="18" charset="2"/>
              </a:rPr>
              <a:t>: </a:t>
            </a:r>
            <a:r>
              <a:rPr lang="es-ES" sz="2800" kern="0" dirty="0">
                <a:latin typeface="Calibri" pitchFamily="34" charset="0"/>
                <a:cs typeface="Calibri" pitchFamily="34" charset="0"/>
                <a:sym typeface="Symbol" pitchFamily="18" charset="2"/>
              </a:rPr>
              <a:t>justicia distributiva</a:t>
            </a:r>
            <a:endParaRPr lang="es-ES" sz="3200" dirty="0">
              <a:latin typeface="Book Antiqua" pitchFamily="18" charset="0"/>
              <a:sym typeface="Symbol" pitchFamily="18" charset="2"/>
            </a:endParaRPr>
          </a:p>
          <a:p>
            <a:pPr marL="342900" indent="-342900" defTabSz="914400" fontAlgn="base">
              <a:lnSpc>
                <a:spcPct val="80000"/>
              </a:lnSpc>
              <a:spcBef>
                <a:spcPct val="20000"/>
              </a:spcBef>
              <a:spcAft>
                <a:spcPct val="0"/>
              </a:spcAft>
              <a:buFontTx/>
              <a:buChar char="•"/>
              <a:defRPr/>
            </a:pPr>
            <a:r>
              <a:rPr lang="es-ES" sz="2800" b="1" kern="0" dirty="0" err="1">
                <a:solidFill>
                  <a:schemeClr val="accent1"/>
                </a:solidFill>
                <a:latin typeface="Calibri" pitchFamily="34" charset="0"/>
                <a:cs typeface="Calibri" pitchFamily="34" charset="0"/>
                <a:sym typeface="Symbol" pitchFamily="18" charset="2"/>
              </a:rPr>
              <a:t>Indice</a:t>
            </a:r>
            <a:r>
              <a:rPr lang="es-ES" sz="2800" b="1" kern="0" dirty="0">
                <a:solidFill>
                  <a:schemeClr val="accent1"/>
                </a:solidFill>
                <a:latin typeface="Calibri" pitchFamily="34" charset="0"/>
                <a:cs typeface="Calibri" pitchFamily="34" charset="0"/>
                <a:sym typeface="Symbol" pitchFamily="18" charset="2"/>
              </a:rPr>
              <a:t> de Desarrollo Humano-IDH: </a:t>
            </a:r>
            <a:r>
              <a:rPr lang="es-ES" sz="2800" kern="0" dirty="0">
                <a:latin typeface="Calibri" pitchFamily="34" charset="0"/>
                <a:cs typeface="Calibri" pitchFamily="34" charset="0"/>
                <a:sym typeface="Symbol" pitchFamily="18" charset="2"/>
              </a:rPr>
              <a:t>propuesto por las Naciones Unidas</a:t>
            </a:r>
          </a:p>
        </p:txBody>
      </p:sp>
    </p:spTree>
    <p:extLst>
      <p:ext uri="{BB962C8B-B14F-4D97-AF65-F5344CB8AC3E}">
        <p14:creationId xmlns:p14="http://schemas.microsoft.com/office/powerpoint/2010/main" val="39974540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651817" y="2312712"/>
            <a:ext cx="7561263" cy="3816350"/>
          </a:xfrm>
          <a:ln w="19050" cap="flat" algn="ctr">
            <a:solidFill>
              <a:srgbClr val="000080"/>
            </a:solidFill>
            <a:miter lim="800000"/>
            <a:headEnd/>
            <a:tailEnd/>
          </a:ln>
          <a:extLst>
            <a:ext uri="{909E8E84-426E-40DD-AFC4-6F175D3DCCD1}">
              <a14:hiddenFill xmlns:a14="http://schemas.microsoft.com/office/drawing/2010/main">
                <a:solidFill>
                  <a:srgbClr val="FF99CC"/>
                </a:solidFill>
              </a14:hiddenFill>
            </a:ext>
          </a:extLst>
        </p:spPr>
        <p:txBody>
          <a:bodyPr/>
          <a:lstStyle/>
          <a:p>
            <a:pPr>
              <a:defRPr/>
            </a:pPr>
            <a:r>
              <a:rPr lang="es-ES_tradnl" sz="4000" b="1" dirty="0">
                <a:solidFill>
                  <a:schemeClr val="tx2">
                    <a:satMod val="130000"/>
                  </a:schemeClr>
                </a:solidFill>
                <a:latin typeface="Calibri" pitchFamily="34" charset="0"/>
                <a:cs typeface="Calibri" pitchFamily="34" charset="0"/>
              </a:rPr>
              <a:t>¿Qué es el IPC? </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¿Qué es la inflación?</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¿Qué relación tiene con el costo de vida?</a:t>
            </a:r>
            <a:br>
              <a:rPr lang="es-ES_tradnl" sz="4000" b="1" dirty="0">
                <a:solidFill>
                  <a:schemeClr val="tx2">
                    <a:satMod val="130000"/>
                  </a:schemeClr>
                </a:solidFill>
                <a:latin typeface="Calibri" pitchFamily="34" charset="0"/>
                <a:cs typeface="Calibri" pitchFamily="34" charset="0"/>
              </a:rPr>
            </a:br>
            <a:r>
              <a:rPr lang="es-ES_tradnl" sz="4000" b="1" dirty="0">
                <a:solidFill>
                  <a:schemeClr val="tx2">
                    <a:satMod val="130000"/>
                  </a:schemeClr>
                </a:solidFill>
                <a:latin typeface="Calibri" pitchFamily="34" charset="0"/>
                <a:cs typeface="Calibri" pitchFamily="34" charset="0"/>
              </a:rPr>
              <a:t>¿Cómo se mide?</a:t>
            </a:r>
            <a:br>
              <a:rPr lang="es-ES_tradnl" sz="4000" b="1" dirty="0">
                <a:solidFill>
                  <a:schemeClr val="tx2">
                    <a:satMod val="130000"/>
                  </a:schemeClr>
                </a:solidFill>
                <a:latin typeface="Calibri" pitchFamily="34" charset="0"/>
                <a:cs typeface="Calibri" pitchFamily="34" charset="0"/>
              </a:rPr>
            </a:br>
            <a:endParaRPr lang="es-ES" sz="4000" b="1" dirty="0">
              <a:solidFill>
                <a:schemeClr val="tx2">
                  <a:satMod val="130000"/>
                </a:schemeClr>
              </a:solidFill>
              <a:latin typeface="Calibri" pitchFamily="34" charset="0"/>
              <a:cs typeface="Calibri" pitchFamily="34" charset="0"/>
            </a:endParaRPr>
          </a:p>
        </p:txBody>
      </p:sp>
    </p:spTree>
    <p:extLst>
      <p:ext uri="{BB962C8B-B14F-4D97-AF65-F5344CB8AC3E}">
        <p14:creationId xmlns:p14="http://schemas.microsoft.com/office/powerpoint/2010/main" val="295968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Antecedentes</a:t>
            </a:r>
          </a:p>
        </p:txBody>
      </p:sp>
      <p:sp>
        <p:nvSpPr>
          <p:cNvPr id="3" name="Marcador de contenido 2"/>
          <p:cNvSpPr>
            <a:spLocks noGrp="1"/>
          </p:cNvSpPr>
          <p:nvPr>
            <p:ph idx="1"/>
          </p:nvPr>
        </p:nvSpPr>
        <p:spPr>
          <a:xfrm>
            <a:off x="581193" y="2162741"/>
            <a:ext cx="11029615" cy="3678303"/>
          </a:xfrm>
        </p:spPr>
        <p:txBody>
          <a:bodyPr/>
          <a:lstStyle/>
          <a:p>
            <a:endParaRPr lang="es-AR" dirty="0"/>
          </a:p>
        </p:txBody>
      </p:sp>
      <p:sp>
        <p:nvSpPr>
          <p:cNvPr id="5" name="object 3"/>
          <p:cNvSpPr txBox="1"/>
          <p:nvPr/>
        </p:nvSpPr>
        <p:spPr>
          <a:xfrm>
            <a:off x="1896275" y="2699948"/>
            <a:ext cx="2072639" cy="330835"/>
          </a:xfrm>
          <a:prstGeom prst="rect">
            <a:avLst/>
          </a:prstGeom>
        </p:spPr>
        <p:txBody>
          <a:bodyPr vert="horz" wrap="square" lIns="0" tIns="13335" rIns="0" bIns="0" rtlCol="0">
            <a:spAutoFit/>
          </a:bodyPr>
          <a:lstStyle/>
          <a:p>
            <a:pPr marL="12700">
              <a:lnSpc>
                <a:spcPct val="100000"/>
              </a:lnSpc>
              <a:spcBef>
                <a:spcPts val="105"/>
              </a:spcBef>
            </a:pPr>
            <a:r>
              <a:rPr sz="2000" spc="-95" dirty="0">
                <a:solidFill>
                  <a:srgbClr val="17375E"/>
                </a:solidFill>
                <a:latin typeface="Arial"/>
                <a:cs typeface="Arial"/>
              </a:rPr>
              <a:t>Todo </a:t>
            </a:r>
            <a:r>
              <a:rPr sz="2000" spc="-65" dirty="0">
                <a:solidFill>
                  <a:srgbClr val="17375E"/>
                </a:solidFill>
                <a:latin typeface="Arial"/>
                <a:cs typeface="Arial"/>
              </a:rPr>
              <a:t>empieza</a:t>
            </a:r>
            <a:r>
              <a:rPr sz="2000" spc="-75" dirty="0">
                <a:solidFill>
                  <a:srgbClr val="17375E"/>
                </a:solidFill>
                <a:latin typeface="Arial"/>
                <a:cs typeface="Arial"/>
              </a:rPr>
              <a:t> </a:t>
            </a:r>
            <a:r>
              <a:rPr sz="2000" spc="-30" dirty="0">
                <a:solidFill>
                  <a:srgbClr val="17375E"/>
                </a:solidFill>
                <a:latin typeface="Arial"/>
                <a:cs typeface="Arial"/>
              </a:rPr>
              <a:t>aquí</a:t>
            </a:r>
            <a:endParaRPr sz="2000" dirty="0">
              <a:latin typeface="Arial"/>
              <a:cs typeface="Arial"/>
            </a:endParaRPr>
          </a:p>
        </p:txBody>
      </p:sp>
      <p:sp>
        <p:nvSpPr>
          <p:cNvPr id="6" name="object 4"/>
          <p:cNvSpPr txBox="1"/>
          <p:nvPr/>
        </p:nvSpPr>
        <p:spPr>
          <a:xfrm>
            <a:off x="2799600" y="4992657"/>
            <a:ext cx="643890" cy="330835"/>
          </a:xfrm>
          <a:prstGeom prst="rect">
            <a:avLst/>
          </a:prstGeom>
        </p:spPr>
        <p:txBody>
          <a:bodyPr vert="horz" wrap="square" lIns="0" tIns="12700" rIns="0" bIns="0" rtlCol="0">
            <a:spAutoFit/>
          </a:bodyPr>
          <a:lstStyle/>
          <a:p>
            <a:pPr marL="12700">
              <a:lnSpc>
                <a:spcPct val="100000"/>
              </a:lnSpc>
              <a:spcBef>
                <a:spcPts val="100"/>
              </a:spcBef>
            </a:pPr>
            <a:r>
              <a:rPr sz="2000" spc="-160" dirty="0">
                <a:solidFill>
                  <a:srgbClr val="17375E"/>
                </a:solidFill>
                <a:latin typeface="Arial"/>
                <a:cs typeface="Arial"/>
              </a:rPr>
              <a:t>U.S.A.</a:t>
            </a:r>
            <a:endParaRPr sz="2000" dirty="0">
              <a:latin typeface="Arial"/>
              <a:cs typeface="Arial"/>
            </a:endParaRPr>
          </a:p>
        </p:txBody>
      </p:sp>
      <p:sp>
        <p:nvSpPr>
          <p:cNvPr id="7" name="object 5"/>
          <p:cNvSpPr txBox="1"/>
          <p:nvPr/>
        </p:nvSpPr>
        <p:spPr>
          <a:xfrm>
            <a:off x="6543810" y="4688805"/>
            <a:ext cx="4344046" cy="1152239"/>
          </a:xfrm>
          <a:prstGeom prst="rect">
            <a:avLst/>
          </a:prstGeom>
        </p:spPr>
        <p:txBody>
          <a:bodyPr vert="horz" wrap="square" lIns="0" tIns="43815" rIns="0" bIns="0" rtlCol="0">
            <a:spAutoFit/>
          </a:bodyPr>
          <a:lstStyle/>
          <a:p>
            <a:pPr marL="12700" marR="5080" indent="25400" algn="just">
              <a:lnSpc>
                <a:spcPct val="90000"/>
              </a:lnSpc>
              <a:spcBef>
                <a:spcPts val="345"/>
              </a:spcBef>
            </a:pPr>
            <a:r>
              <a:rPr sz="2000" spc="-275" dirty="0">
                <a:solidFill>
                  <a:srgbClr val="17375E"/>
                </a:solidFill>
                <a:latin typeface="Arial"/>
                <a:cs typeface="Arial"/>
              </a:rPr>
              <a:t>Se</a:t>
            </a:r>
            <a:r>
              <a:rPr lang="es-AR" sz="2000" spc="-275" dirty="0">
                <a:solidFill>
                  <a:srgbClr val="17375E"/>
                </a:solidFill>
                <a:latin typeface="Arial"/>
                <a:cs typeface="Arial"/>
              </a:rPr>
              <a:t> </a:t>
            </a:r>
            <a:r>
              <a:rPr sz="2000" spc="-275" dirty="0">
                <a:solidFill>
                  <a:srgbClr val="17375E"/>
                </a:solidFill>
                <a:latin typeface="Arial"/>
                <a:cs typeface="Arial"/>
              </a:rPr>
              <a:t> </a:t>
            </a:r>
            <a:r>
              <a:rPr sz="2000" spc="-90" dirty="0" err="1">
                <a:solidFill>
                  <a:srgbClr val="17375E"/>
                </a:solidFill>
                <a:latin typeface="Arial"/>
                <a:cs typeface="Arial"/>
              </a:rPr>
              <a:t>pensaba</a:t>
            </a:r>
            <a:r>
              <a:rPr sz="2000" spc="-90" dirty="0">
                <a:solidFill>
                  <a:srgbClr val="17375E"/>
                </a:solidFill>
                <a:latin typeface="Arial"/>
                <a:cs typeface="Arial"/>
              </a:rPr>
              <a:t> </a:t>
            </a:r>
            <a:r>
              <a:rPr sz="2000" spc="-50" dirty="0">
                <a:solidFill>
                  <a:srgbClr val="17375E"/>
                </a:solidFill>
                <a:latin typeface="Arial"/>
                <a:cs typeface="Arial"/>
              </a:rPr>
              <a:t>que </a:t>
            </a:r>
            <a:r>
              <a:rPr sz="2000" spc="-105" dirty="0" err="1">
                <a:solidFill>
                  <a:srgbClr val="17375E"/>
                </a:solidFill>
                <a:latin typeface="Arial"/>
                <a:cs typeface="Arial"/>
              </a:rPr>
              <a:t>en</a:t>
            </a:r>
            <a:r>
              <a:rPr sz="2000" spc="-105" dirty="0">
                <a:solidFill>
                  <a:srgbClr val="17375E"/>
                </a:solidFill>
                <a:latin typeface="Arial"/>
                <a:cs typeface="Arial"/>
              </a:rPr>
              <a:t> </a:t>
            </a:r>
            <a:r>
              <a:rPr sz="2000" spc="-5" dirty="0">
                <a:solidFill>
                  <a:srgbClr val="17375E"/>
                </a:solidFill>
                <a:latin typeface="Arial"/>
                <a:cs typeface="Arial"/>
              </a:rPr>
              <a:t>la </a:t>
            </a:r>
            <a:r>
              <a:rPr sz="2000" spc="-65" dirty="0" err="1">
                <a:solidFill>
                  <a:srgbClr val="17375E"/>
                </a:solidFill>
                <a:latin typeface="Arial"/>
                <a:cs typeface="Arial"/>
              </a:rPr>
              <a:t>producción</a:t>
            </a:r>
            <a:r>
              <a:rPr sz="2000" spc="-65" dirty="0">
                <a:solidFill>
                  <a:srgbClr val="17375E"/>
                </a:solidFill>
                <a:latin typeface="Arial"/>
                <a:cs typeface="Arial"/>
              </a:rPr>
              <a:t>  </a:t>
            </a:r>
            <a:r>
              <a:rPr sz="2000" spc="-50" dirty="0">
                <a:solidFill>
                  <a:srgbClr val="17375E"/>
                </a:solidFill>
                <a:latin typeface="Arial"/>
                <a:cs typeface="Arial"/>
              </a:rPr>
              <a:t>lo </a:t>
            </a:r>
            <a:r>
              <a:rPr sz="2000" spc="-5" dirty="0" err="1">
                <a:solidFill>
                  <a:srgbClr val="17375E"/>
                </a:solidFill>
                <a:latin typeface="Arial"/>
                <a:cs typeface="Arial"/>
              </a:rPr>
              <a:t>importante</a:t>
            </a:r>
            <a:r>
              <a:rPr sz="2000" spc="-5" dirty="0">
                <a:solidFill>
                  <a:srgbClr val="17375E"/>
                </a:solidFill>
                <a:latin typeface="Arial"/>
                <a:cs typeface="Arial"/>
              </a:rPr>
              <a:t> </a:t>
            </a:r>
            <a:r>
              <a:rPr sz="2000" spc="-50" dirty="0">
                <a:solidFill>
                  <a:srgbClr val="17375E"/>
                </a:solidFill>
                <a:latin typeface="Arial"/>
                <a:cs typeface="Arial"/>
              </a:rPr>
              <a:t>era </a:t>
            </a:r>
            <a:r>
              <a:rPr sz="2000" spc="-5" dirty="0">
                <a:solidFill>
                  <a:srgbClr val="17375E"/>
                </a:solidFill>
                <a:latin typeface="Arial"/>
                <a:cs typeface="Arial"/>
              </a:rPr>
              <a:t>la </a:t>
            </a:r>
            <a:r>
              <a:rPr sz="2000" spc="-20" dirty="0" err="1">
                <a:solidFill>
                  <a:srgbClr val="17375E"/>
                </a:solidFill>
                <a:latin typeface="Arial"/>
                <a:cs typeface="Arial"/>
              </a:rPr>
              <a:t>oferta</a:t>
            </a:r>
            <a:r>
              <a:rPr sz="2000" spc="-20" dirty="0">
                <a:solidFill>
                  <a:srgbClr val="17375E"/>
                </a:solidFill>
                <a:latin typeface="Arial"/>
                <a:cs typeface="Arial"/>
              </a:rPr>
              <a:t> </a:t>
            </a:r>
            <a:r>
              <a:rPr sz="2000" spc="-50" dirty="0">
                <a:solidFill>
                  <a:srgbClr val="17375E"/>
                </a:solidFill>
                <a:latin typeface="Arial"/>
                <a:cs typeface="Arial"/>
              </a:rPr>
              <a:t>y </a:t>
            </a:r>
            <a:r>
              <a:rPr sz="2000" spc="-80" dirty="0">
                <a:solidFill>
                  <a:srgbClr val="17375E"/>
                </a:solidFill>
                <a:latin typeface="Arial"/>
                <a:cs typeface="Arial"/>
              </a:rPr>
              <a:t>no  </a:t>
            </a:r>
            <a:r>
              <a:rPr sz="2000" spc="5" dirty="0" err="1">
                <a:solidFill>
                  <a:srgbClr val="17375E"/>
                </a:solidFill>
                <a:latin typeface="Arial"/>
                <a:cs typeface="Arial"/>
              </a:rPr>
              <a:t>importaba</a:t>
            </a:r>
            <a:r>
              <a:rPr sz="2000" spc="5" dirty="0">
                <a:solidFill>
                  <a:srgbClr val="17375E"/>
                </a:solidFill>
                <a:latin typeface="Arial"/>
                <a:cs typeface="Arial"/>
              </a:rPr>
              <a:t> </a:t>
            </a:r>
            <a:r>
              <a:rPr sz="2000" spc="-5" dirty="0">
                <a:solidFill>
                  <a:srgbClr val="17375E"/>
                </a:solidFill>
                <a:latin typeface="Arial"/>
                <a:cs typeface="Arial"/>
              </a:rPr>
              <a:t>la </a:t>
            </a:r>
            <a:r>
              <a:rPr sz="2000" spc="-45" dirty="0" err="1">
                <a:solidFill>
                  <a:srgbClr val="17375E"/>
                </a:solidFill>
                <a:latin typeface="Arial"/>
                <a:cs typeface="Arial"/>
              </a:rPr>
              <a:t>demanda</a:t>
            </a:r>
            <a:r>
              <a:rPr sz="2000" spc="-45" dirty="0">
                <a:solidFill>
                  <a:srgbClr val="17375E"/>
                </a:solidFill>
                <a:latin typeface="Arial"/>
                <a:cs typeface="Arial"/>
              </a:rPr>
              <a:t>, </a:t>
            </a:r>
            <a:r>
              <a:rPr sz="2000" spc="-50" dirty="0">
                <a:solidFill>
                  <a:srgbClr val="17375E"/>
                </a:solidFill>
                <a:latin typeface="Arial"/>
                <a:cs typeface="Arial"/>
              </a:rPr>
              <a:t>lo que  </a:t>
            </a:r>
            <a:r>
              <a:rPr sz="2000" spc="-90" dirty="0" err="1">
                <a:solidFill>
                  <a:srgbClr val="17375E"/>
                </a:solidFill>
                <a:latin typeface="Arial"/>
                <a:cs typeface="Arial"/>
              </a:rPr>
              <a:t>generó</a:t>
            </a:r>
            <a:r>
              <a:rPr sz="2000" spc="-90" dirty="0">
                <a:solidFill>
                  <a:srgbClr val="17375E"/>
                </a:solidFill>
                <a:latin typeface="Arial"/>
                <a:cs typeface="Arial"/>
              </a:rPr>
              <a:t> </a:t>
            </a:r>
            <a:r>
              <a:rPr sz="2000" spc="-5" dirty="0">
                <a:solidFill>
                  <a:srgbClr val="17375E"/>
                </a:solidFill>
                <a:latin typeface="Arial"/>
                <a:cs typeface="Arial"/>
              </a:rPr>
              <a:t>la </a:t>
            </a:r>
            <a:r>
              <a:rPr sz="2000" spc="-60" dirty="0" err="1">
                <a:solidFill>
                  <a:srgbClr val="17375E"/>
                </a:solidFill>
                <a:latin typeface="Arial"/>
                <a:cs typeface="Arial"/>
              </a:rPr>
              <a:t>peor</a:t>
            </a:r>
            <a:r>
              <a:rPr sz="2000" spc="-60" dirty="0">
                <a:solidFill>
                  <a:srgbClr val="17375E"/>
                </a:solidFill>
                <a:latin typeface="Arial"/>
                <a:cs typeface="Arial"/>
              </a:rPr>
              <a:t> </a:t>
            </a:r>
            <a:r>
              <a:rPr sz="2000" spc="-170" dirty="0">
                <a:solidFill>
                  <a:srgbClr val="17375E"/>
                </a:solidFill>
                <a:latin typeface="Arial"/>
                <a:cs typeface="Arial"/>
              </a:rPr>
              <a:t>crisis</a:t>
            </a:r>
            <a:r>
              <a:rPr sz="2000" spc="-110" dirty="0">
                <a:solidFill>
                  <a:srgbClr val="17375E"/>
                </a:solidFill>
                <a:latin typeface="Arial"/>
                <a:cs typeface="Arial"/>
              </a:rPr>
              <a:t> </a:t>
            </a:r>
            <a:r>
              <a:rPr sz="2000" spc="-90" dirty="0" err="1">
                <a:solidFill>
                  <a:srgbClr val="17375E"/>
                </a:solidFill>
                <a:latin typeface="Arial"/>
                <a:cs typeface="Arial"/>
              </a:rPr>
              <a:t>económica</a:t>
            </a:r>
            <a:r>
              <a:rPr lang="es-AR" sz="2000" spc="-90" dirty="0">
                <a:solidFill>
                  <a:srgbClr val="17375E"/>
                </a:solidFill>
                <a:latin typeface="Arial"/>
                <a:cs typeface="Arial"/>
              </a:rPr>
              <a:t> </a:t>
            </a:r>
            <a:r>
              <a:rPr sz="2000" spc="-30" dirty="0" err="1">
                <a:solidFill>
                  <a:srgbClr val="17375E"/>
                </a:solidFill>
                <a:latin typeface="Arial"/>
                <a:cs typeface="Arial"/>
              </a:rPr>
              <a:t>mundial</a:t>
            </a:r>
            <a:r>
              <a:rPr sz="2000" spc="-30" dirty="0">
                <a:solidFill>
                  <a:srgbClr val="17375E"/>
                </a:solidFill>
                <a:latin typeface="Arial"/>
                <a:cs typeface="Arial"/>
              </a:rPr>
              <a:t>.</a:t>
            </a:r>
            <a:r>
              <a:rPr lang="es-AR" sz="2000" spc="-30" dirty="0">
                <a:solidFill>
                  <a:srgbClr val="17375E"/>
                </a:solidFill>
                <a:latin typeface="Arial"/>
                <a:cs typeface="Arial"/>
              </a:rPr>
              <a:t> </a:t>
            </a:r>
            <a:endParaRPr sz="2000" dirty="0">
              <a:latin typeface="Arial"/>
              <a:cs typeface="Arial"/>
            </a:endParaRPr>
          </a:p>
        </p:txBody>
      </p:sp>
      <p:sp>
        <p:nvSpPr>
          <p:cNvPr id="8" name="object 6"/>
          <p:cNvSpPr/>
          <p:nvPr/>
        </p:nvSpPr>
        <p:spPr>
          <a:xfrm>
            <a:off x="4390275" y="2902998"/>
            <a:ext cx="824293" cy="1584707"/>
          </a:xfrm>
          <a:prstGeom prst="rect">
            <a:avLst/>
          </a:prstGeom>
          <a:blipFill>
            <a:blip r:embed="rId2" cstate="print"/>
            <a:stretch>
              <a:fillRect/>
            </a:stretch>
          </a:blipFill>
        </p:spPr>
        <p:txBody>
          <a:bodyPr wrap="square" lIns="0" tIns="0" rIns="0" bIns="0" rtlCol="0"/>
          <a:lstStyle/>
          <a:p>
            <a:endParaRPr/>
          </a:p>
        </p:txBody>
      </p:sp>
      <p:grpSp>
        <p:nvGrpSpPr>
          <p:cNvPr id="9" name="object 7"/>
          <p:cNvGrpSpPr/>
          <p:nvPr/>
        </p:nvGrpSpPr>
        <p:grpSpPr>
          <a:xfrm>
            <a:off x="1896274" y="3030782"/>
            <a:ext cx="4122105" cy="3006721"/>
            <a:chOff x="2114020" y="2526791"/>
            <a:chExt cx="2748936" cy="2106041"/>
          </a:xfrm>
        </p:grpSpPr>
        <p:sp>
          <p:nvSpPr>
            <p:cNvPr id="10" name="object 8"/>
            <p:cNvSpPr/>
            <p:nvPr/>
          </p:nvSpPr>
          <p:spPr>
            <a:xfrm>
              <a:off x="2114020" y="2526791"/>
              <a:ext cx="2017649" cy="1609217"/>
            </a:xfrm>
            <a:prstGeom prst="rect">
              <a:avLst/>
            </a:prstGeom>
            <a:blipFill>
              <a:blip r:embed="rId3" cstate="print"/>
              <a:stretch>
                <a:fillRect/>
              </a:stretch>
            </a:blipFill>
          </p:spPr>
          <p:txBody>
            <a:bodyPr wrap="square" lIns="0" tIns="0" rIns="0" bIns="0" rtlCol="0"/>
            <a:lstStyle/>
            <a:p>
              <a:endParaRPr/>
            </a:p>
          </p:txBody>
        </p:sp>
        <p:sp>
          <p:nvSpPr>
            <p:cNvPr id="11" name="object 9"/>
            <p:cNvSpPr/>
            <p:nvPr/>
          </p:nvSpPr>
          <p:spPr>
            <a:xfrm>
              <a:off x="3230880" y="3893832"/>
              <a:ext cx="1632076" cy="739000"/>
            </a:xfrm>
            <a:prstGeom prst="rect">
              <a:avLst/>
            </a:prstGeom>
            <a:blipFill>
              <a:blip r:embed="rId4" cstate="print"/>
              <a:stretch>
                <a:fillRect/>
              </a:stretch>
            </a:blipFill>
          </p:spPr>
          <p:txBody>
            <a:bodyPr wrap="square" lIns="0" tIns="0" rIns="0" bIns="0" rtlCol="0"/>
            <a:lstStyle/>
            <a:p>
              <a:endParaRPr/>
            </a:p>
          </p:txBody>
        </p:sp>
      </p:grpSp>
      <p:sp>
        <p:nvSpPr>
          <p:cNvPr id="12" name="object 10"/>
          <p:cNvSpPr/>
          <p:nvPr/>
        </p:nvSpPr>
        <p:spPr>
          <a:xfrm>
            <a:off x="7708569" y="2518413"/>
            <a:ext cx="2482726" cy="2307209"/>
          </a:xfrm>
          <a:prstGeom prst="rect">
            <a:avLst/>
          </a:prstGeom>
          <a:blipFill>
            <a:blip r:embed="rId5" cstate="print"/>
            <a:stretch>
              <a:fillRect/>
            </a:stretch>
          </a:blipFill>
        </p:spPr>
        <p:txBody>
          <a:bodyPr wrap="square" lIns="0" tIns="0" rIns="0" bIns="0" rtlCol="0"/>
          <a:lstStyle/>
          <a:p>
            <a:endParaRPr/>
          </a:p>
        </p:txBody>
      </p:sp>
      <p:pic>
        <p:nvPicPr>
          <p:cNvPr id="13" name="il_fi" descr="http://t3.gstatic.com/images?q=tbn:ANd9GcQNIcf1HLB-Jh0oS2dcfZ03RGrXWq7BlH75e7qlgy90nKVhEkhml19qFaN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8010" y="601909"/>
            <a:ext cx="3000375" cy="213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81220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Analisis</a:t>
            </a:r>
            <a:r>
              <a:rPr lang="es-AR" dirty="0"/>
              <a:t> del entorno en general</a:t>
            </a:r>
          </a:p>
        </p:txBody>
      </p:sp>
      <p:pic>
        <p:nvPicPr>
          <p:cNvPr id="3" name="Imagen 2"/>
          <p:cNvPicPr>
            <a:picLocks noChangeAspect="1"/>
          </p:cNvPicPr>
          <p:nvPr/>
        </p:nvPicPr>
        <p:blipFill>
          <a:blip r:embed="rId2"/>
          <a:stretch>
            <a:fillRect/>
          </a:stretch>
        </p:blipFill>
        <p:spPr>
          <a:xfrm>
            <a:off x="1742539" y="2507766"/>
            <a:ext cx="8696325" cy="3571875"/>
          </a:xfrm>
          <a:prstGeom prst="rect">
            <a:avLst/>
          </a:prstGeom>
        </p:spPr>
      </p:pic>
    </p:spTree>
    <p:extLst>
      <p:ext uri="{BB962C8B-B14F-4D97-AF65-F5344CB8AC3E}">
        <p14:creationId xmlns:p14="http://schemas.microsoft.com/office/powerpoint/2010/main" val="31540639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err="1"/>
              <a:t>Inflacion</a:t>
            </a:r>
            <a:endParaRPr lang="es-AR" dirty="0"/>
          </a:p>
        </p:txBody>
      </p:sp>
      <p:pic>
        <p:nvPicPr>
          <p:cNvPr id="3" name="Imagen 2"/>
          <p:cNvPicPr>
            <a:picLocks noChangeAspect="1"/>
          </p:cNvPicPr>
          <p:nvPr/>
        </p:nvPicPr>
        <p:blipFill>
          <a:blip r:embed="rId2"/>
          <a:stretch>
            <a:fillRect/>
          </a:stretch>
        </p:blipFill>
        <p:spPr>
          <a:xfrm>
            <a:off x="1518202" y="2319131"/>
            <a:ext cx="8877300" cy="3810000"/>
          </a:xfrm>
          <a:prstGeom prst="rect">
            <a:avLst/>
          </a:prstGeom>
        </p:spPr>
      </p:pic>
    </p:spTree>
    <p:extLst>
      <p:ext uri="{BB962C8B-B14F-4D97-AF65-F5344CB8AC3E}">
        <p14:creationId xmlns:p14="http://schemas.microsoft.com/office/powerpoint/2010/main" val="720230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Causas de la inflación</a:t>
            </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1113184" y="2180496"/>
            <a:ext cx="9859616" cy="4038600"/>
          </a:xfrm>
          <a:prstGeom prst="rect">
            <a:avLst/>
          </a:prstGeom>
        </p:spPr>
      </p:pic>
    </p:spTree>
    <p:extLst>
      <p:ext uri="{BB962C8B-B14F-4D97-AF65-F5344CB8AC3E}">
        <p14:creationId xmlns:p14="http://schemas.microsoft.com/office/powerpoint/2010/main" val="378187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3110891" y="457200"/>
          <a:ext cx="7535338" cy="6631712"/>
        </p:xfrm>
        <a:graphic>
          <a:graphicData uri="http://schemas.openxmlformats.org/drawingml/2006/table">
            <a:tbl>
              <a:tblPr/>
              <a:tblGrid>
                <a:gridCol w="910602">
                  <a:extLst>
                    <a:ext uri="{9D8B030D-6E8A-4147-A177-3AD203B41FA5}">
                      <a16:colId xmlns:a16="http://schemas.microsoft.com/office/drawing/2014/main" val="20000"/>
                    </a:ext>
                  </a:extLst>
                </a:gridCol>
                <a:gridCol w="694121">
                  <a:extLst>
                    <a:ext uri="{9D8B030D-6E8A-4147-A177-3AD203B41FA5}">
                      <a16:colId xmlns:a16="http://schemas.microsoft.com/office/drawing/2014/main" val="20001"/>
                    </a:ext>
                  </a:extLst>
                </a:gridCol>
                <a:gridCol w="2435879">
                  <a:extLst>
                    <a:ext uri="{9D8B030D-6E8A-4147-A177-3AD203B41FA5}">
                      <a16:colId xmlns:a16="http://schemas.microsoft.com/office/drawing/2014/main" val="20002"/>
                    </a:ext>
                  </a:extLst>
                </a:gridCol>
                <a:gridCol w="974456">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72008">
                  <a:extLst>
                    <a:ext uri="{9D8B030D-6E8A-4147-A177-3AD203B41FA5}">
                      <a16:colId xmlns:a16="http://schemas.microsoft.com/office/drawing/2014/main" val="20005"/>
                    </a:ext>
                  </a:extLst>
                </a:gridCol>
                <a:gridCol w="58222">
                  <a:extLst>
                    <a:ext uri="{9D8B030D-6E8A-4147-A177-3AD203B41FA5}">
                      <a16:colId xmlns:a16="http://schemas.microsoft.com/office/drawing/2014/main" val="20006"/>
                    </a:ext>
                  </a:extLst>
                </a:gridCol>
                <a:gridCol w="1093906">
                  <a:extLst>
                    <a:ext uri="{9D8B030D-6E8A-4147-A177-3AD203B41FA5}">
                      <a16:colId xmlns:a16="http://schemas.microsoft.com/office/drawing/2014/main" val="20007"/>
                    </a:ext>
                  </a:extLst>
                </a:gridCol>
              </a:tblGrid>
              <a:tr h="46095">
                <a:tc gridSpan="5">
                  <a:txBody>
                    <a:bodyPr/>
                    <a:lstStyle/>
                    <a:p>
                      <a:pPr algn="l" fontAlgn="ctr"/>
                      <a:r>
                        <a:rPr lang="es-ES" sz="500" b="0" i="0" u="none" strike="noStrike" dirty="0">
                          <a:effectLst/>
                          <a:latin typeface="Arial"/>
                        </a:rPr>
                        <a:t>Estructura de ponderaciones del Índice de Precios al Consumidor del </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0"/>
                  </a:ext>
                </a:extLst>
              </a:tr>
              <a:tr h="46095">
                <a:tc gridSpan="5">
                  <a:txBody>
                    <a:bodyPr/>
                    <a:lstStyle/>
                    <a:p>
                      <a:pPr algn="l" fontAlgn="ctr"/>
                      <a:r>
                        <a:rPr lang="es-ES" sz="500" b="0" i="0" u="none" strike="noStrike">
                          <a:effectLst/>
                          <a:latin typeface="Arial"/>
                        </a:rPr>
                        <a:t>Gran Buenos Aires, base abril 2008=100</a:t>
                      </a:r>
                    </a:p>
                  </a:txBody>
                  <a:tcPr marL="3406" marR="3406" marT="3406" marB="0" anchor="ctr">
                    <a:lnL>
                      <a:noFill/>
                    </a:lnL>
                    <a:lnR>
                      <a:noFill/>
                    </a:lnR>
                    <a:lnT>
                      <a:noFill/>
                    </a:lnT>
                    <a:lnB>
                      <a:noFill/>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1"/>
                  </a:ext>
                </a:extLst>
              </a:tr>
              <a:tr h="37270">
                <a:tc gridSpan="5">
                  <a:txBody>
                    <a:bodyPr/>
                    <a:lstStyle/>
                    <a:p>
                      <a:pPr algn="l" fontAlgn="ctr"/>
                      <a:r>
                        <a:rPr lang="es-ES" sz="400" b="0" i="0" u="none" strike="noStrike">
                          <a:effectLst/>
                          <a:latin typeface="Arial"/>
                        </a:rPr>
                        <a:t> </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2"/>
                  </a:ext>
                </a:extLst>
              </a:tr>
              <a:tr h="37270">
                <a:tc rowSpan="3">
                  <a:txBody>
                    <a:bodyPr/>
                    <a:lstStyle/>
                    <a:p>
                      <a:pPr algn="ctr" fontAlgn="ctr"/>
                      <a:r>
                        <a:rPr lang="es-ES" sz="1400" b="0" i="0" u="none" strike="noStrike" dirty="0">
                          <a:effectLst/>
                          <a:latin typeface="Arial"/>
                        </a:rPr>
                        <a:t>Código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3">
                  <a:txBody>
                    <a:bodyPr/>
                    <a:lstStyle/>
                    <a:p>
                      <a:pPr algn="ctr" fontAlgn="ctr"/>
                      <a:r>
                        <a:rPr lang="es-ES" sz="1400" b="0" i="0" u="none" strike="noStrike" dirty="0">
                          <a:effectLst/>
                          <a:latin typeface="Arial"/>
                        </a:rPr>
                        <a:t>Capítulo, división y grupo</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xBody>
                    <a:bodyPr/>
                    <a:lstStyle/>
                    <a:p>
                      <a:pPr algn="ctr" fontAlgn="ctr"/>
                      <a:endParaRPr lang="es-ES" sz="1200" b="0" i="0" u="none" strike="noStrike" dirty="0">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s-ES" sz="1400" b="0" i="0" u="none" strike="noStrike" dirty="0">
                          <a:effectLst/>
                          <a:latin typeface="Arial"/>
                        </a:rPr>
                        <a:t>Ponderación</a:t>
                      </a:r>
                    </a:p>
                  </a:txBody>
                  <a:tcPr marL="3406" marR="3406" marT="340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3"/>
                  </a:ext>
                </a:extLst>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4"/>
                  </a:ext>
                </a:extLst>
              </a:tr>
              <a:tr h="107867">
                <a:tc vMerge="1">
                  <a:txBody>
                    <a:bodyPr/>
                    <a:lstStyle/>
                    <a:p>
                      <a:endParaRPr lang="es-ES"/>
                    </a:p>
                  </a:txBody>
                  <a:tcPr/>
                </a:tc>
                <a:tc gridSpan="3" vMerge="1">
                  <a:txBody>
                    <a:bodyPr/>
                    <a:lstStyle/>
                    <a:p>
                      <a:endParaRPr lang="es-ES"/>
                    </a:p>
                  </a:txBody>
                  <a:tcPr/>
                </a:tc>
                <a:tc hMerge="1" vMerge="1">
                  <a:txBody>
                    <a:bodyPr/>
                    <a:lstStyle/>
                    <a:p>
                      <a:endParaRPr lang="es-ES"/>
                    </a:p>
                  </a:txBody>
                  <a:tcPr/>
                </a:tc>
                <a:tc hMerge="1" vMerge="1">
                  <a:txBody>
                    <a:bodyPr/>
                    <a:lstStyle/>
                    <a:p>
                      <a:endParaRPr lang="es-ES"/>
                    </a:p>
                  </a:txBody>
                  <a:tcPr/>
                </a:tc>
                <a:tc vMerge="1">
                  <a:txBody>
                    <a:bodyPr/>
                    <a:lstStyle/>
                    <a:p>
                      <a:endParaRPr lang="es-ES"/>
                    </a:p>
                  </a:txBody>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5"/>
                  </a:ext>
                </a:extLst>
              </a:tr>
              <a:tr h="178463">
                <a:tc>
                  <a:txBody>
                    <a:bodyPr/>
                    <a:lstStyle/>
                    <a:p>
                      <a:pPr algn="ctr" fontAlgn="ctr"/>
                      <a:endParaRPr lang="es-ES" sz="14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gridSpan="3">
                  <a:txBody>
                    <a:bodyPr/>
                    <a:lstStyle/>
                    <a:p>
                      <a:endParaRPr lang="es-ES" sz="2000" dirty="0"/>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ctr"/>
                      <a:r>
                        <a:rPr lang="es-ES" sz="1400" b="0" i="0" u="none" strike="noStrike" dirty="0">
                          <a:effectLst/>
                          <a:latin typeface="Arial"/>
                        </a:rPr>
                        <a:t>%</a:t>
                      </a:r>
                    </a:p>
                  </a:txBody>
                  <a:tcPr marL="3406" marR="3406" marT="340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6"/>
                  </a:ext>
                </a:extLst>
              </a:tr>
              <a:tr h="178463">
                <a:tc>
                  <a:txBody>
                    <a:bodyPr/>
                    <a:lstStyle/>
                    <a:p>
                      <a:pPr algn="ctr"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a:p>
                  </a:txBody>
                  <a:tcPr marL="3406" marR="3406" marT="3406" marB="0" anchor="ctr">
                    <a:lnL>
                      <a:noFill/>
                    </a:lnL>
                    <a:lnR>
                      <a:noFill/>
                    </a:lnR>
                    <a:lnT>
                      <a:noFill/>
                    </a:lnT>
                    <a:lnB>
                      <a:noFill/>
                    </a:lnB>
                  </a:tcPr>
                </a:tc>
                <a:tc>
                  <a:txBody>
                    <a:bodyPr/>
                    <a:lstStyle/>
                    <a:p>
                      <a:pPr algn="ct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r>
                        <a:rPr lang="es-ES" sz="400" b="0" i="0" u="none" strike="noStrike">
                          <a:effectLst/>
                          <a:latin typeface="Arial"/>
                        </a:rPr>
                        <a:t> </a:t>
                      </a:r>
                    </a:p>
                  </a:txBody>
                  <a:tcPr marL="3406" marR="3406" marT="3406" marB="0" anchor="ctr">
                    <a:lnL>
                      <a:noFill/>
                    </a:lnL>
                    <a:lnR>
                      <a:noFill/>
                    </a:lnR>
                    <a:lnT>
                      <a:noFill/>
                    </a:lnT>
                    <a:lnB>
                      <a:noFill/>
                    </a:lnB>
                  </a:tcPr>
                </a:tc>
                <a:extLst>
                  <a:ext uri="{0D108BD9-81ED-4DB2-BD59-A6C34878D82A}">
                    <a16:rowId xmlns:a16="http://schemas.microsoft.com/office/drawing/2014/main" val="10007"/>
                  </a:ext>
                </a:extLst>
              </a:tr>
              <a:tr h="125516">
                <a:tc>
                  <a:txBody>
                    <a:bodyPr/>
                    <a:lstStyle/>
                    <a:p>
                      <a:pPr algn="l" fontAlgn="ctr"/>
                      <a:r>
                        <a:rPr lang="es-ES" sz="1400" b="0" i="0" u="none" strike="noStrike">
                          <a:effectLst/>
                          <a:latin typeface="Arial"/>
                        </a:rPr>
                        <a:t>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Alimentos y bebidas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37,87</a:t>
                      </a:r>
                    </a:p>
                  </a:txBody>
                  <a:tcPr marL="3406" marR="3406" marT="3406" marB="0" anchor="ctr">
                    <a:lnL>
                      <a:noFill/>
                    </a:lnL>
                    <a:lnR>
                      <a:noFill/>
                    </a:lnR>
                    <a:lnT>
                      <a:noFill/>
                    </a:lnT>
                    <a:lnB>
                      <a:noFill/>
                    </a:lnB>
                  </a:tcPr>
                </a:tc>
                <a:tc>
                  <a:txBody>
                    <a:bodyPr/>
                    <a:lstStyle/>
                    <a:p>
                      <a:pPr algn="ctr"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8"/>
                  </a:ext>
                </a:extLst>
              </a:tr>
              <a:tr h="125516">
                <a:tc>
                  <a:txBody>
                    <a:bodyPr/>
                    <a:lstStyle/>
                    <a:p>
                      <a:pPr algn="l" fontAlgn="ctr"/>
                      <a:r>
                        <a:rPr lang="es-ES" sz="1400" b="0" i="0" u="none" strike="noStrike">
                          <a:effectLst/>
                          <a:latin typeface="Arial"/>
                        </a:rPr>
                        <a:t>11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27,97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09"/>
                  </a:ext>
                </a:extLst>
              </a:tr>
              <a:tr h="143165">
                <a:tc>
                  <a:txBody>
                    <a:bodyPr/>
                    <a:lstStyle/>
                    <a:p>
                      <a:pPr algn="l" fontAlgn="ctr"/>
                      <a:r>
                        <a:rPr lang="es-ES" sz="1400" b="0" i="0" u="none" strike="noStrike">
                          <a:effectLst/>
                          <a:latin typeface="Arial"/>
                        </a:rPr>
                        <a:t>111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a:t>
                      </a:r>
                      <a:r>
                        <a:rPr lang="es-ES" sz="1400" b="0" i="0" u="none" strike="noStrike" dirty="0">
                          <a:effectLst/>
                          <a:latin typeface="Arial"/>
                        </a:rPr>
                        <a:t>Productos de panificación, cereales y pastas</a:t>
                      </a:r>
                      <a:endParaRPr lang="es-ES" sz="1600" b="0" i="0" u="none" strike="noStrike" dirty="0">
                        <a:effectLst/>
                        <a:latin typeface="Arial"/>
                      </a:endParaRPr>
                    </a:p>
                  </a:txBody>
                  <a:tcPr marL="3406" marR="3406" marT="3406" marB="0" anchor="ctr">
                    <a:lnL>
                      <a:noFill/>
                    </a:lnL>
                    <a:lnR>
                      <a:noFill/>
                    </a:lnR>
                    <a:lnT>
                      <a:noFill/>
                    </a:lnT>
                    <a:lnB>
                      <a:noFill/>
                    </a:lnB>
                  </a:tcPr>
                </a:tc>
                <a:tc hMerge="1">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hMerge="1">
                  <a:txBody>
                    <a:bodyPr/>
                    <a:lstStyle/>
                    <a:p>
                      <a:pPr algn="r" fontAlgn="b"/>
                      <a:endParaRPr lang="es-ES" sz="1200" b="0" i="0" u="none" strike="noStrike">
                        <a:solidFill>
                          <a:srgbClr val="000000"/>
                        </a:solidFill>
                        <a:effectLst/>
                        <a:latin typeface="Arial"/>
                      </a:endParaRPr>
                    </a:p>
                  </a:txBody>
                  <a:tcPr marL="3406" marR="3406" marT="3406" marB="0" anchor="b">
                    <a:lnL>
                      <a:noFill/>
                    </a:lnL>
                    <a:lnR>
                      <a:noFill/>
                    </a:lnR>
                    <a:lnT>
                      <a:noFill/>
                    </a:lnT>
                    <a:lnB>
                      <a:noFill/>
                    </a:lnB>
                  </a:tcPr>
                </a:tc>
                <a:tc>
                  <a:txBody>
                    <a:bodyPr/>
                    <a:lstStyle/>
                    <a:p>
                      <a:pPr algn="r" fontAlgn="b"/>
                      <a:r>
                        <a:rPr lang="es-ES" sz="1400" b="0" i="0" u="none" strike="noStrike" dirty="0">
                          <a:solidFill>
                            <a:srgbClr val="000000"/>
                          </a:solidFill>
                          <a:effectLst/>
                          <a:latin typeface="Arial"/>
                        </a:rPr>
                        <a:t>7,14</a:t>
                      </a:r>
                    </a:p>
                  </a:txBody>
                  <a:tcPr marL="3406" marR="3406" marT="3406" marB="0" anchor="b">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0"/>
                  </a:ext>
                </a:extLst>
              </a:tr>
              <a:tr h="125516">
                <a:tc>
                  <a:txBody>
                    <a:bodyPr/>
                    <a:lstStyle/>
                    <a:p>
                      <a:pPr algn="l" fontAlgn="ctr"/>
                      <a:r>
                        <a:rPr lang="es-ES" sz="1400" b="0" i="0" u="none" strike="noStrike">
                          <a:effectLst/>
                          <a:latin typeface="Arial"/>
                        </a:rPr>
                        <a:t>112</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Carnes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10,02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1"/>
                  </a:ext>
                </a:extLst>
              </a:tr>
              <a:tr h="125516">
                <a:tc>
                  <a:txBody>
                    <a:bodyPr/>
                    <a:lstStyle/>
                    <a:p>
                      <a:pPr algn="l" fontAlgn="ctr"/>
                      <a:r>
                        <a:rPr lang="es-ES" sz="1400" b="0" i="0" u="none" strike="noStrike">
                          <a:effectLst/>
                          <a:latin typeface="Arial"/>
                        </a:rPr>
                        <a:t>113</a:t>
                      </a:r>
                    </a:p>
                  </a:txBody>
                  <a:tcPr marL="3406" marR="3406" marT="3406" marB="0" anchor="ctr">
                    <a:lnL>
                      <a:noFill/>
                    </a:lnL>
                    <a:lnR>
                      <a:noFill/>
                    </a:lnR>
                    <a:lnT>
                      <a:noFill/>
                    </a:lnT>
                    <a:lnB>
                      <a:noFill/>
                    </a:lnB>
                  </a:tcPr>
                </a:tc>
                <a:tc gridSpan="3">
                  <a:txBody>
                    <a:bodyPr/>
                    <a:lstStyle/>
                    <a:p>
                      <a:pPr algn="l" fontAlgn="ctr"/>
                      <a:r>
                        <a:rPr lang="es-ES" sz="1400" b="0" i="0" u="none" strike="noStrike" dirty="0">
                          <a:effectLst/>
                          <a:latin typeface="Arial"/>
                        </a:rPr>
                        <a:t>       Aceites y grasas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0,53</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2"/>
                  </a:ext>
                </a:extLst>
              </a:tr>
              <a:tr h="125516">
                <a:tc>
                  <a:txBody>
                    <a:bodyPr/>
                    <a:lstStyle/>
                    <a:p>
                      <a:pPr algn="l" fontAlgn="ctr"/>
                      <a:r>
                        <a:rPr lang="es-ES" sz="1400" b="0" i="0" u="none" strike="noStrike">
                          <a:effectLst/>
                          <a:latin typeface="Arial"/>
                        </a:rPr>
                        <a:t>114</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Productos lácteos y huevos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4,99</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3"/>
                  </a:ext>
                </a:extLst>
              </a:tr>
              <a:tr h="125516">
                <a:tc>
                  <a:txBody>
                    <a:bodyPr/>
                    <a:lstStyle/>
                    <a:p>
                      <a:pPr algn="l" fontAlgn="ctr"/>
                      <a:r>
                        <a:rPr lang="es-ES" sz="1400" b="0" i="0" u="none" strike="noStrike">
                          <a:effectLst/>
                          <a:latin typeface="Arial"/>
                        </a:rPr>
                        <a:t>115</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Frutas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1,35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4"/>
                  </a:ext>
                </a:extLst>
              </a:tr>
              <a:tr h="125516">
                <a:tc>
                  <a:txBody>
                    <a:bodyPr/>
                    <a:lstStyle/>
                    <a:p>
                      <a:pPr algn="l" fontAlgn="ctr"/>
                      <a:r>
                        <a:rPr lang="es-ES" sz="1400" b="0" i="0" u="none" strike="noStrike">
                          <a:effectLst/>
                          <a:latin typeface="Arial"/>
                        </a:rPr>
                        <a:t>116</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Verduras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2,60</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5"/>
                  </a:ext>
                </a:extLst>
              </a:tr>
              <a:tr h="125516">
                <a:tc>
                  <a:txBody>
                    <a:bodyPr/>
                    <a:lstStyle/>
                    <a:p>
                      <a:pPr algn="l" fontAlgn="ctr"/>
                      <a:r>
                        <a:rPr lang="es-ES" sz="1400" b="0" i="0" u="none" strike="noStrike">
                          <a:effectLst/>
                          <a:latin typeface="Arial"/>
                        </a:rPr>
                        <a:t>117</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Azúcar, miel, dulces y cacao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0,83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6"/>
                  </a:ext>
                </a:extLst>
              </a:tr>
              <a:tr h="125516">
                <a:tc>
                  <a:txBody>
                    <a:bodyPr/>
                    <a:lstStyle/>
                    <a:p>
                      <a:pPr algn="l" fontAlgn="ctr"/>
                      <a:r>
                        <a:rPr lang="es-ES" sz="1400" b="0" i="0" u="none" strike="noStrike">
                          <a:effectLst/>
                          <a:latin typeface="Arial"/>
                        </a:rPr>
                        <a:t>118</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Condimentos y otros productos alimenticios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0,52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7"/>
                  </a:ext>
                </a:extLst>
              </a:tr>
              <a:tr h="125516">
                <a:tc>
                  <a:txBody>
                    <a:bodyPr/>
                    <a:lstStyle/>
                    <a:p>
                      <a:pPr algn="l" fontAlgn="ctr"/>
                      <a:r>
                        <a:rPr lang="es-ES" sz="1400" b="0" i="0" u="none" strike="noStrike">
                          <a:effectLst/>
                          <a:latin typeface="Arial"/>
                        </a:rPr>
                        <a:t>12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Bebidas e infusiones para consumir en 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8"/>
                  </a:ext>
                </a:extLst>
              </a:tr>
              <a:tr h="125516">
                <a:tc>
                  <a:txBody>
                    <a:bodyPr/>
                    <a:lstStyle/>
                    <a:p>
                      <a:pPr algn="l" fontAlgn="ctr"/>
                      <a:r>
                        <a:rPr lang="es-ES" sz="1400" b="0" i="0" u="none" strike="noStrike">
                          <a:effectLst/>
                          <a:latin typeface="Arial"/>
                        </a:rPr>
                        <a:t>13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Alimentos y bebidas consumidas fuera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5,75</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19"/>
                  </a:ext>
                </a:extLst>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0"/>
                  </a:ext>
                </a:extLst>
              </a:tr>
              <a:tr h="125516">
                <a:tc>
                  <a:txBody>
                    <a:bodyPr/>
                    <a:lstStyle/>
                    <a:p>
                      <a:pPr algn="l" fontAlgn="ctr"/>
                      <a:r>
                        <a:rPr lang="es-ES" sz="1400" b="0" i="0" u="none" strike="noStrike">
                          <a:effectLst/>
                          <a:latin typeface="Arial"/>
                        </a:rPr>
                        <a:t>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7,33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1"/>
                  </a:ext>
                </a:extLst>
              </a:tr>
              <a:tr h="125516">
                <a:tc>
                  <a:txBody>
                    <a:bodyPr/>
                    <a:lstStyle/>
                    <a:p>
                      <a:pPr algn="l" fontAlgn="ctr"/>
                      <a:r>
                        <a:rPr lang="es-ES" sz="1400" b="0" i="0" u="none" strike="noStrike">
                          <a:effectLst/>
                          <a:latin typeface="Arial"/>
                        </a:rPr>
                        <a:t>21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Ropa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4,53</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2"/>
                  </a:ext>
                </a:extLst>
              </a:tr>
              <a:tr h="125516">
                <a:tc>
                  <a:txBody>
                    <a:bodyPr/>
                    <a:lstStyle/>
                    <a:p>
                      <a:pPr algn="l" fontAlgn="ctr"/>
                      <a:r>
                        <a:rPr lang="es-ES" sz="1400" b="0" i="0" u="none" strike="noStrike">
                          <a:effectLst/>
                          <a:latin typeface="Arial"/>
                        </a:rPr>
                        <a:t>22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Calzado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2,67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3"/>
                  </a:ext>
                </a:extLst>
              </a:tr>
              <a:tr h="125516">
                <a:tc>
                  <a:txBody>
                    <a:bodyPr/>
                    <a:lstStyle/>
                    <a:p>
                      <a:pPr algn="l" fontAlgn="ctr"/>
                      <a:r>
                        <a:rPr lang="es-ES" sz="1400" b="0" i="0" u="none" strike="noStrike">
                          <a:effectLst/>
                          <a:latin typeface="Arial"/>
                        </a:rPr>
                        <a:t>23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Accesorios y servicios para la indumentaria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0,12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4"/>
                  </a:ext>
                </a:extLst>
              </a:tr>
              <a:tr h="178463">
                <a:tc>
                  <a:txBody>
                    <a:bodyPr/>
                    <a:lstStyle/>
                    <a:p>
                      <a:pPr algn="l" fontAlgn="ctr"/>
                      <a:endParaRPr lang="es-ES" sz="14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5"/>
                  </a:ext>
                </a:extLst>
              </a:tr>
              <a:tr h="125516">
                <a:tc>
                  <a:txBody>
                    <a:bodyPr/>
                    <a:lstStyle/>
                    <a:p>
                      <a:pPr algn="l" fontAlgn="ctr"/>
                      <a:r>
                        <a:rPr lang="es-ES" sz="1400" b="0" i="0" u="none" strike="noStrike">
                          <a:effectLst/>
                          <a:latin typeface="Arial"/>
                        </a:rPr>
                        <a:t>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Vivienda y servicios básicos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12,14</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6"/>
                  </a:ext>
                </a:extLst>
              </a:tr>
              <a:tr h="125516">
                <a:tc>
                  <a:txBody>
                    <a:bodyPr/>
                    <a:lstStyle/>
                    <a:p>
                      <a:pPr algn="l" fontAlgn="ctr"/>
                      <a:r>
                        <a:rPr lang="es-ES" sz="1400" b="0" i="0" u="none" strike="noStrike">
                          <a:effectLst/>
                          <a:latin typeface="Arial"/>
                        </a:rPr>
                        <a:t>31</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Alquiler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a:effectLst/>
                          <a:latin typeface="Arial"/>
                        </a:rPr>
                        <a:t>5,37</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7"/>
                  </a:ext>
                </a:extLst>
              </a:tr>
              <a:tr h="125516">
                <a:tc>
                  <a:txBody>
                    <a:bodyPr/>
                    <a:lstStyle/>
                    <a:p>
                      <a:pPr algn="l" fontAlgn="ctr"/>
                      <a:r>
                        <a:rPr lang="es-ES" sz="1400" b="0" i="0" u="none" strike="noStrike">
                          <a:effectLst/>
                          <a:latin typeface="Arial"/>
                        </a:rPr>
                        <a:t>32</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Servicios básicos y combustibles para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3,72</a:t>
                      </a:r>
                    </a:p>
                  </a:txBody>
                  <a:tcPr marL="3406" marR="3406" marT="3406" marB="0" anchor="ctr">
                    <a:lnL>
                      <a:noFill/>
                    </a:lnL>
                    <a:lnR>
                      <a:noFill/>
                    </a:lnR>
                    <a:lnT>
                      <a:noFill/>
                    </a:lnT>
                    <a:lnB>
                      <a:noFill/>
                    </a:lnB>
                  </a:tcPr>
                </a:tc>
                <a:tc>
                  <a:txBody>
                    <a:bodyPr/>
                    <a:lstStyle/>
                    <a:p>
                      <a:pPr algn="l" fontAlgn="ctr"/>
                      <a:endParaRPr lang="es-ES" sz="1200" b="0" i="0" u="none" strike="noStrike" dirty="0">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8"/>
                  </a:ext>
                </a:extLst>
              </a:tr>
              <a:tr h="125516">
                <a:tc>
                  <a:txBody>
                    <a:bodyPr/>
                    <a:lstStyle/>
                    <a:p>
                      <a:pPr algn="l" fontAlgn="ctr"/>
                      <a:r>
                        <a:rPr lang="es-ES" sz="1400" b="0" i="0" u="none" strike="noStrike">
                          <a:effectLst/>
                          <a:latin typeface="Arial"/>
                        </a:rPr>
                        <a:t>33</a:t>
                      </a:r>
                    </a:p>
                  </a:txBody>
                  <a:tcPr marL="3406" marR="3406" marT="3406" marB="0" anchor="ctr">
                    <a:lnL>
                      <a:noFill/>
                    </a:lnL>
                    <a:lnR>
                      <a:noFill/>
                    </a:lnR>
                    <a:lnT>
                      <a:noFill/>
                    </a:lnT>
                    <a:lnB>
                      <a:noFill/>
                    </a:lnB>
                  </a:tcPr>
                </a:tc>
                <a:tc gridSpan="3">
                  <a:txBody>
                    <a:bodyPr/>
                    <a:lstStyle/>
                    <a:p>
                      <a:pPr algn="l" fontAlgn="ctr"/>
                      <a:r>
                        <a:rPr lang="es-ES" sz="1400" b="0" i="0" u="none" strike="noStrike">
                          <a:effectLst/>
                          <a:latin typeface="Arial"/>
                        </a:rPr>
                        <a:t>   Reparaciones y gastos comunes de la vivienda</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400" b="0" i="0" u="none" strike="noStrike" dirty="0">
                          <a:effectLst/>
                          <a:latin typeface="Arial"/>
                        </a:rPr>
                        <a:t>3,05</a:t>
                      </a:r>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29"/>
                  </a:ext>
                </a:extLst>
              </a:tr>
              <a:tr h="178463">
                <a:tc>
                  <a:txBody>
                    <a:bodyPr/>
                    <a:lstStyle/>
                    <a:p>
                      <a:pPr algn="l" fontAlgn="ctr"/>
                      <a:endParaRPr lang="es-ES" sz="1400" b="0" i="0" u="none" strike="noStrike" dirty="0">
                        <a:effectLst/>
                        <a:latin typeface="Arial"/>
                      </a:endParaRPr>
                    </a:p>
                  </a:txBody>
                  <a:tcPr marL="3406" marR="3406" marT="3406" marB="0" anchor="ctr">
                    <a:lnL>
                      <a:noFill/>
                    </a:lnL>
                    <a:lnR>
                      <a:noFill/>
                    </a:lnR>
                    <a:lnT>
                      <a:noFill/>
                    </a:lnT>
                    <a:lnB>
                      <a:noFill/>
                    </a:lnB>
                  </a:tcPr>
                </a:tc>
                <a:tc gridSpan="3">
                  <a:txBody>
                    <a:bodyPr/>
                    <a:lstStyle/>
                    <a:p>
                      <a:endParaRPr lang="es-ES" sz="20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000" dirty="0"/>
                    </a:p>
                  </a:txBody>
                  <a:tcPr marL="3406" marR="3406" marT="3406" marB="0" anchor="ctr">
                    <a:lnL>
                      <a:noFill/>
                    </a:lnL>
                    <a:lnR>
                      <a:noFill/>
                    </a:lnR>
                    <a:lnT>
                      <a:noFill/>
                    </a:lnT>
                    <a:lnB>
                      <a:noFill/>
                    </a:lnB>
                  </a:tcPr>
                </a:tc>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30"/>
                  </a:ext>
                </a:extLst>
              </a:tr>
              <a:tr h="37270">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gridSpan="2">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tc hMerge="1">
                  <a:txBody>
                    <a:bodyPr/>
                    <a:lstStyle/>
                    <a:p>
                      <a:endParaRPr lang="es-ES"/>
                    </a:p>
                  </a:txBody>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a:effectLst/>
                        <a:latin typeface="Arial"/>
                      </a:endParaRPr>
                    </a:p>
                  </a:txBody>
                  <a:tcPr marL="3406" marR="3406" marT="3406" marB="0" anchor="ctr">
                    <a:lnL>
                      <a:noFill/>
                    </a:lnL>
                    <a:lnR>
                      <a:noFill/>
                    </a:lnR>
                    <a:lnT>
                      <a:noFill/>
                    </a:lnT>
                    <a:lnB>
                      <a:noFill/>
                    </a:lnB>
                  </a:tcPr>
                </a:tc>
                <a:tc>
                  <a:txBody>
                    <a:bodyPr/>
                    <a:lstStyle/>
                    <a:p>
                      <a:pPr algn="l" fontAlgn="ctr"/>
                      <a:endParaRPr lang="es-ES" sz="400" b="0" i="0" u="none" strike="noStrike" dirty="0">
                        <a:effectLst/>
                        <a:latin typeface="Arial"/>
                      </a:endParaRPr>
                    </a:p>
                  </a:txBody>
                  <a:tcPr marL="3406" marR="3406" marT="3406" marB="0" anchor="ctr">
                    <a:lnL>
                      <a:noFill/>
                    </a:lnL>
                    <a:lnR>
                      <a:noFill/>
                    </a:lnR>
                    <a:lnT>
                      <a:noFill/>
                    </a:lnT>
                    <a:lnB>
                      <a:noFill/>
                    </a:lnB>
                  </a:tcPr>
                </a:tc>
                <a:extLst>
                  <a:ext uri="{0D108BD9-81ED-4DB2-BD59-A6C34878D82A}">
                    <a16:rowId xmlns:a16="http://schemas.microsoft.com/office/drawing/2014/main" val="10031"/>
                  </a:ext>
                </a:extLst>
              </a:tr>
            </a:tbl>
          </a:graphicData>
        </a:graphic>
      </p:graphicFrame>
    </p:spTree>
    <p:extLst>
      <p:ext uri="{BB962C8B-B14F-4D97-AF65-F5344CB8AC3E}">
        <p14:creationId xmlns:p14="http://schemas.microsoft.com/office/powerpoint/2010/main" val="35533087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nvGraphicFramePr>
        <p:xfrm>
          <a:off x="3503614" y="1052513"/>
          <a:ext cx="6336703" cy="5056622"/>
        </p:xfrm>
        <a:graphic>
          <a:graphicData uri="http://schemas.openxmlformats.org/drawingml/2006/table">
            <a:tbl>
              <a:tblPr/>
              <a:tblGrid>
                <a:gridCol w="720079">
                  <a:extLst>
                    <a:ext uri="{9D8B030D-6E8A-4147-A177-3AD203B41FA5}">
                      <a16:colId xmlns:a16="http://schemas.microsoft.com/office/drawing/2014/main" val="20000"/>
                    </a:ext>
                  </a:extLst>
                </a:gridCol>
                <a:gridCol w="910145">
                  <a:extLst>
                    <a:ext uri="{9D8B030D-6E8A-4147-A177-3AD203B41FA5}">
                      <a16:colId xmlns:a16="http://schemas.microsoft.com/office/drawing/2014/main" val="20001"/>
                    </a:ext>
                  </a:extLst>
                </a:gridCol>
                <a:gridCol w="2435879">
                  <a:extLst>
                    <a:ext uri="{9D8B030D-6E8A-4147-A177-3AD203B41FA5}">
                      <a16:colId xmlns:a16="http://schemas.microsoft.com/office/drawing/2014/main" val="20002"/>
                    </a:ext>
                  </a:extLst>
                </a:gridCol>
                <a:gridCol w="1046464">
                  <a:extLst>
                    <a:ext uri="{9D8B030D-6E8A-4147-A177-3AD203B41FA5}">
                      <a16:colId xmlns:a16="http://schemas.microsoft.com/office/drawing/2014/main" val="20003"/>
                    </a:ext>
                  </a:extLst>
                </a:gridCol>
                <a:gridCol w="1224136">
                  <a:extLst>
                    <a:ext uri="{9D8B030D-6E8A-4147-A177-3AD203B41FA5}">
                      <a16:colId xmlns:a16="http://schemas.microsoft.com/office/drawing/2014/main" val="20004"/>
                    </a:ext>
                  </a:extLst>
                </a:gridCol>
              </a:tblGrid>
              <a:tr h="241799">
                <a:tc>
                  <a:txBody>
                    <a:bodyPr/>
                    <a:lstStyle/>
                    <a:p>
                      <a:pPr algn="l" fontAlgn="ctr"/>
                      <a:r>
                        <a:rPr lang="es-ES" sz="1200" b="0" i="0" u="none" strike="noStrike" dirty="0">
                          <a:effectLst/>
                          <a:latin typeface="Arial"/>
                        </a:rPr>
                        <a:t>4</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Equipamiento y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4,89</a:t>
                      </a:r>
                    </a:p>
                  </a:txBody>
                  <a:tcPr marL="3406" marR="3406" marT="3406" marB="0" anchor="ctr">
                    <a:lnL>
                      <a:noFill/>
                    </a:lnL>
                    <a:lnR>
                      <a:noFill/>
                    </a:lnR>
                    <a:lnT>
                      <a:noFill/>
                    </a:lnT>
                    <a:lnB>
                      <a:noFill/>
                    </a:lnB>
                  </a:tcPr>
                </a:tc>
                <a:extLst>
                  <a:ext uri="{0D108BD9-81ED-4DB2-BD59-A6C34878D82A}">
                    <a16:rowId xmlns:a16="http://schemas.microsoft.com/office/drawing/2014/main" val="10000"/>
                  </a:ext>
                </a:extLst>
              </a:tr>
              <a:tr h="241799">
                <a:tc>
                  <a:txBody>
                    <a:bodyPr/>
                    <a:lstStyle/>
                    <a:p>
                      <a:pPr algn="l" fontAlgn="ctr"/>
                      <a:r>
                        <a:rPr lang="es-ES" sz="1200" b="0" i="0" u="none" strike="noStrike">
                          <a:effectLst/>
                          <a:latin typeface="Arial"/>
                        </a:rPr>
                        <a:t>41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Equipamiento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2,39</a:t>
                      </a:r>
                    </a:p>
                  </a:txBody>
                  <a:tcPr marL="3406" marR="3406" marT="3406" marB="0" anchor="ctr">
                    <a:lnL>
                      <a:noFill/>
                    </a:lnL>
                    <a:lnR>
                      <a:noFill/>
                    </a:lnR>
                    <a:lnT>
                      <a:noFill/>
                    </a:lnT>
                    <a:lnB>
                      <a:noFill/>
                    </a:lnB>
                  </a:tcPr>
                </a:tc>
                <a:extLst>
                  <a:ext uri="{0D108BD9-81ED-4DB2-BD59-A6C34878D82A}">
                    <a16:rowId xmlns:a16="http://schemas.microsoft.com/office/drawing/2014/main" val="10001"/>
                  </a:ext>
                </a:extLst>
              </a:tr>
              <a:tr h="241799">
                <a:tc>
                  <a:txBody>
                    <a:bodyPr/>
                    <a:lstStyle/>
                    <a:p>
                      <a:pPr algn="l" fontAlgn="ctr"/>
                      <a:r>
                        <a:rPr lang="es-ES" sz="1200" b="0" i="0" u="none" strike="noStrike" dirty="0">
                          <a:effectLst/>
                          <a:latin typeface="Arial"/>
                        </a:rPr>
                        <a:t>42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Mantenimiento del hogar</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2,50</a:t>
                      </a:r>
                    </a:p>
                  </a:txBody>
                  <a:tcPr marL="3406" marR="3406" marT="3406" marB="0" anchor="ctr">
                    <a:lnL>
                      <a:noFill/>
                    </a:lnL>
                    <a:lnR>
                      <a:noFill/>
                    </a:lnR>
                    <a:lnT>
                      <a:noFill/>
                    </a:lnT>
                    <a:lnB>
                      <a:noFill/>
                    </a:lnB>
                  </a:tcPr>
                </a:tc>
                <a:extLst>
                  <a:ext uri="{0D108BD9-81ED-4DB2-BD59-A6C34878D82A}">
                    <a16:rowId xmlns:a16="http://schemas.microsoft.com/office/drawing/2014/main" val="10002"/>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03"/>
                  </a:ext>
                </a:extLst>
              </a:tr>
              <a:tr h="241799">
                <a:tc>
                  <a:txBody>
                    <a:bodyPr/>
                    <a:lstStyle/>
                    <a:p>
                      <a:pPr algn="l" fontAlgn="ctr"/>
                      <a:r>
                        <a:rPr lang="es-ES" sz="1200" b="0" i="0" u="none" strike="noStrike">
                          <a:effectLst/>
                          <a:latin typeface="Arial"/>
                        </a:rPr>
                        <a:t>5</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Atención médica y gastos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5,58</a:t>
                      </a:r>
                    </a:p>
                  </a:txBody>
                  <a:tcPr marL="3406" marR="3406" marT="3406" marB="0" anchor="ctr">
                    <a:lnL>
                      <a:noFill/>
                    </a:lnL>
                    <a:lnR>
                      <a:noFill/>
                    </a:lnR>
                    <a:lnT>
                      <a:noFill/>
                    </a:lnT>
                    <a:lnB>
                      <a:noFill/>
                    </a:lnB>
                  </a:tcPr>
                </a:tc>
                <a:extLst>
                  <a:ext uri="{0D108BD9-81ED-4DB2-BD59-A6C34878D82A}">
                    <a16:rowId xmlns:a16="http://schemas.microsoft.com/office/drawing/2014/main" val="10004"/>
                  </a:ext>
                </a:extLst>
              </a:tr>
              <a:tr h="241799">
                <a:tc>
                  <a:txBody>
                    <a:bodyPr/>
                    <a:lstStyle/>
                    <a:p>
                      <a:pPr algn="l" fontAlgn="ctr"/>
                      <a:r>
                        <a:rPr lang="es-ES" sz="1200" b="0" i="0" u="none" strike="noStrike">
                          <a:effectLst/>
                          <a:latin typeface="Arial"/>
                        </a:rPr>
                        <a:t>51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Productos medicinales y accesorios terapéuticos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3,40</a:t>
                      </a:r>
                    </a:p>
                  </a:txBody>
                  <a:tcPr marL="3406" marR="3406" marT="3406" marB="0" anchor="ctr">
                    <a:lnL>
                      <a:noFill/>
                    </a:lnL>
                    <a:lnR>
                      <a:noFill/>
                    </a:lnR>
                    <a:lnT>
                      <a:noFill/>
                    </a:lnT>
                    <a:lnB>
                      <a:noFill/>
                    </a:lnB>
                  </a:tcPr>
                </a:tc>
                <a:extLst>
                  <a:ext uri="{0D108BD9-81ED-4DB2-BD59-A6C34878D82A}">
                    <a16:rowId xmlns:a16="http://schemas.microsoft.com/office/drawing/2014/main" val="10005"/>
                  </a:ext>
                </a:extLst>
              </a:tr>
              <a:tr h="241799">
                <a:tc>
                  <a:txBody>
                    <a:bodyPr/>
                    <a:lstStyle/>
                    <a:p>
                      <a:pPr algn="l" fontAlgn="ctr"/>
                      <a:r>
                        <a:rPr lang="es-ES" sz="1200" b="0" i="0" u="none" strike="noStrike">
                          <a:effectLst/>
                          <a:latin typeface="Arial"/>
                        </a:rPr>
                        <a:t>52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Servicios para la salud</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2,18</a:t>
                      </a:r>
                    </a:p>
                  </a:txBody>
                  <a:tcPr marL="3406" marR="3406" marT="3406" marB="0" anchor="ctr">
                    <a:lnL>
                      <a:noFill/>
                    </a:lnL>
                    <a:lnR>
                      <a:noFill/>
                    </a:lnR>
                    <a:lnT>
                      <a:noFill/>
                    </a:lnT>
                    <a:lnB>
                      <a:noFill/>
                    </a:lnB>
                  </a:tcPr>
                </a:tc>
                <a:extLst>
                  <a:ext uri="{0D108BD9-81ED-4DB2-BD59-A6C34878D82A}">
                    <a16:rowId xmlns:a16="http://schemas.microsoft.com/office/drawing/2014/main" val="10006"/>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07"/>
                  </a:ext>
                </a:extLst>
              </a:tr>
              <a:tr h="241799">
                <a:tc>
                  <a:txBody>
                    <a:bodyPr/>
                    <a:lstStyle/>
                    <a:p>
                      <a:pPr algn="l" fontAlgn="ctr"/>
                      <a:r>
                        <a:rPr lang="es-ES" sz="1200" b="0" i="0" u="none" strike="noStrike">
                          <a:effectLst/>
                          <a:latin typeface="Arial"/>
                        </a:rPr>
                        <a:t>6</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Transporte y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16,55</a:t>
                      </a:r>
                    </a:p>
                  </a:txBody>
                  <a:tcPr marL="3406" marR="3406" marT="3406" marB="0" anchor="ctr">
                    <a:lnL>
                      <a:noFill/>
                    </a:lnL>
                    <a:lnR>
                      <a:noFill/>
                    </a:lnR>
                    <a:lnT>
                      <a:noFill/>
                    </a:lnT>
                    <a:lnB>
                      <a:noFill/>
                    </a:lnB>
                  </a:tcPr>
                </a:tc>
                <a:extLst>
                  <a:ext uri="{0D108BD9-81ED-4DB2-BD59-A6C34878D82A}">
                    <a16:rowId xmlns:a16="http://schemas.microsoft.com/office/drawing/2014/main" val="10008"/>
                  </a:ext>
                </a:extLst>
              </a:tr>
              <a:tr h="241799">
                <a:tc>
                  <a:txBody>
                    <a:bodyPr/>
                    <a:lstStyle/>
                    <a:p>
                      <a:pPr algn="l" fontAlgn="ctr"/>
                      <a:r>
                        <a:rPr lang="es-ES" sz="1200" b="0" i="0" u="none" strike="noStrike">
                          <a:effectLst/>
                          <a:latin typeface="Arial"/>
                        </a:rPr>
                        <a:t>61</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Transporte</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12,77</a:t>
                      </a:r>
                    </a:p>
                  </a:txBody>
                  <a:tcPr marL="3406" marR="3406" marT="3406" marB="0" anchor="ctr">
                    <a:lnL>
                      <a:noFill/>
                    </a:lnL>
                    <a:lnR>
                      <a:noFill/>
                    </a:lnR>
                    <a:lnT>
                      <a:noFill/>
                    </a:lnT>
                    <a:lnB>
                      <a:noFill/>
                    </a:lnB>
                  </a:tcPr>
                </a:tc>
                <a:extLst>
                  <a:ext uri="{0D108BD9-81ED-4DB2-BD59-A6C34878D82A}">
                    <a16:rowId xmlns:a16="http://schemas.microsoft.com/office/drawing/2014/main" val="10009"/>
                  </a:ext>
                </a:extLst>
              </a:tr>
              <a:tr h="241799">
                <a:tc>
                  <a:txBody>
                    <a:bodyPr/>
                    <a:lstStyle/>
                    <a:p>
                      <a:pPr algn="l" fontAlgn="ctr"/>
                      <a:r>
                        <a:rPr lang="es-ES" sz="1200" b="0" i="0" u="none" strike="noStrike">
                          <a:effectLst/>
                          <a:latin typeface="Arial"/>
                        </a:rPr>
                        <a:t>62</a:t>
                      </a:r>
                    </a:p>
                  </a:txBody>
                  <a:tcPr marL="3406" marR="3406" marT="3406" marB="0" anchor="ctr">
                    <a:lnL>
                      <a:noFill/>
                    </a:lnL>
                    <a:lnR>
                      <a:noFill/>
                    </a:lnR>
                    <a:lnT>
                      <a:noFill/>
                    </a:lnT>
                    <a:lnB>
                      <a:noFill/>
                    </a:lnB>
                  </a:tcPr>
                </a:tc>
                <a:tc gridSpan="3">
                  <a:txBody>
                    <a:bodyPr/>
                    <a:lstStyle/>
                    <a:p>
                      <a:pPr algn="l" fontAlgn="ctr"/>
                      <a:r>
                        <a:rPr lang="es-ES" sz="1600" b="0" i="0" u="none" strike="noStrike" dirty="0">
                          <a:effectLst/>
                          <a:latin typeface="Arial"/>
                        </a:rPr>
                        <a:t>   Comunicaciones</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3,78</a:t>
                      </a:r>
                    </a:p>
                  </a:txBody>
                  <a:tcPr marL="3406" marR="3406" marT="3406" marB="0" anchor="ctr">
                    <a:lnL>
                      <a:noFill/>
                    </a:lnL>
                    <a:lnR>
                      <a:noFill/>
                    </a:lnR>
                    <a:lnT>
                      <a:noFill/>
                    </a:lnT>
                    <a:lnB>
                      <a:noFill/>
                    </a:lnB>
                  </a:tcPr>
                </a:tc>
                <a:extLst>
                  <a:ext uri="{0D108BD9-81ED-4DB2-BD59-A6C34878D82A}">
                    <a16:rowId xmlns:a16="http://schemas.microsoft.com/office/drawing/2014/main" val="10010"/>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dirty="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1"/>
                  </a:ext>
                </a:extLst>
              </a:tr>
              <a:tr h="241799">
                <a:tc>
                  <a:txBody>
                    <a:bodyPr/>
                    <a:lstStyle/>
                    <a:p>
                      <a:pPr algn="l" fontAlgn="ctr"/>
                      <a:r>
                        <a:rPr lang="es-ES" sz="1200" b="0" i="0" u="none" strike="noStrike">
                          <a:effectLst/>
                          <a:latin typeface="Arial"/>
                        </a:rPr>
                        <a:t>7</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Esparcimiento</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5,08</a:t>
                      </a:r>
                    </a:p>
                  </a:txBody>
                  <a:tcPr marL="3406" marR="3406" marT="3406" marB="0" anchor="ctr">
                    <a:lnL>
                      <a:noFill/>
                    </a:lnL>
                    <a:lnR>
                      <a:noFill/>
                    </a:lnR>
                    <a:lnT>
                      <a:noFill/>
                    </a:lnT>
                    <a:lnB>
                      <a:noFill/>
                    </a:lnB>
                  </a:tcPr>
                </a:tc>
                <a:extLst>
                  <a:ext uri="{0D108BD9-81ED-4DB2-BD59-A6C34878D82A}">
                    <a16:rowId xmlns:a16="http://schemas.microsoft.com/office/drawing/2014/main" val="10012"/>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3"/>
                  </a:ext>
                </a:extLst>
              </a:tr>
              <a:tr h="241799">
                <a:tc>
                  <a:txBody>
                    <a:bodyPr/>
                    <a:lstStyle/>
                    <a:p>
                      <a:pPr algn="l" fontAlgn="ctr"/>
                      <a:r>
                        <a:rPr lang="es-ES" sz="1200" b="0" i="0" u="none" strike="noStrike">
                          <a:effectLst/>
                          <a:latin typeface="Arial"/>
                        </a:rPr>
                        <a:t>8</a:t>
                      </a:r>
                    </a:p>
                  </a:txBody>
                  <a:tcPr marL="3406" marR="3406" marT="3406" marB="0" anchor="ctr">
                    <a:lnL>
                      <a:noFill/>
                    </a:lnL>
                    <a:lnR>
                      <a:noFill/>
                    </a:lnR>
                    <a:lnT>
                      <a:noFill/>
                    </a:lnT>
                    <a:lnB>
                      <a:noFill/>
                    </a:lnB>
                  </a:tcPr>
                </a:tc>
                <a:tc gridSpan="3">
                  <a:txBody>
                    <a:bodyPr/>
                    <a:lstStyle/>
                    <a:p>
                      <a:pPr algn="l" fontAlgn="ctr"/>
                      <a:r>
                        <a:rPr lang="es-ES" sz="1600" b="0" i="0" u="none" strike="noStrike">
                          <a:effectLst/>
                          <a:latin typeface="Arial"/>
                        </a:rPr>
                        <a:t>Educación</a:t>
                      </a: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pPr algn="r" fontAlgn="ctr"/>
                      <a:r>
                        <a:rPr lang="es-ES" sz="1600" b="0" i="0" u="none" strike="noStrike" dirty="0">
                          <a:effectLst/>
                          <a:latin typeface="Arial"/>
                        </a:rPr>
                        <a:t>4,26</a:t>
                      </a:r>
                    </a:p>
                  </a:txBody>
                  <a:tcPr marL="3406" marR="3406" marT="3406" marB="0" anchor="ctr">
                    <a:lnL>
                      <a:noFill/>
                    </a:lnL>
                    <a:lnR>
                      <a:noFill/>
                    </a:lnR>
                    <a:lnT>
                      <a:noFill/>
                    </a:lnT>
                    <a:lnB>
                      <a:noFill/>
                    </a:lnB>
                  </a:tcPr>
                </a:tc>
                <a:extLst>
                  <a:ext uri="{0D108BD9-81ED-4DB2-BD59-A6C34878D82A}">
                    <a16:rowId xmlns:a16="http://schemas.microsoft.com/office/drawing/2014/main" val="10014"/>
                  </a:ext>
                </a:extLst>
              </a:tr>
              <a:tr h="360489">
                <a:tc>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gridSpan="3">
                  <a:txBody>
                    <a:bodyPr/>
                    <a:lstStyle/>
                    <a:p>
                      <a:endParaRPr lang="es-ES" sz="2400"/>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a:noFill/>
                    </a:lnB>
                  </a:tcPr>
                </a:tc>
                <a:tc>
                  <a:txBody>
                    <a:bodyPr/>
                    <a:lstStyle/>
                    <a:p>
                      <a:endParaRPr lang="es-ES" sz="2400" dirty="0"/>
                    </a:p>
                  </a:txBody>
                  <a:tcPr marL="3406" marR="3406" marT="3406" marB="0" anchor="ctr">
                    <a:lnL>
                      <a:noFill/>
                    </a:lnL>
                    <a:lnR>
                      <a:noFill/>
                    </a:lnR>
                    <a:lnT>
                      <a:noFill/>
                    </a:lnT>
                    <a:lnB>
                      <a:noFill/>
                    </a:lnB>
                  </a:tcPr>
                </a:tc>
                <a:extLst>
                  <a:ext uri="{0D108BD9-81ED-4DB2-BD59-A6C34878D82A}">
                    <a16:rowId xmlns:a16="http://schemas.microsoft.com/office/drawing/2014/main" val="10015"/>
                  </a:ext>
                </a:extLst>
              </a:tr>
              <a:tr h="241799">
                <a:tc>
                  <a:txBody>
                    <a:bodyPr/>
                    <a:lstStyle/>
                    <a:p>
                      <a:pPr algn="l" fontAlgn="ctr"/>
                      <a:r>
                        <a:rPr lang="es-ES" sz="1200" b="0" i="0" u="none" strike="noStrike">
                          <a:effectLst/>
                          <a:latin typeface="Arial"/>
                        </a:rPr>
                        <a:t>9</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gridSpan="3">
                  <a:txBody>
                    <a:bodyPr/>
                    <a:lstStyle/>
                    <a:p>
                      <a:pPr algn="l" fontAlgn="ctr"/>
                      <a:r>
                        <a:rPr lang="es-ES" sz="1600" b="0" i="0" u="none" strike="noStrike">
                          <a:effectLst/>
                          <a:latin typeface="Arial"/>
                        </a:rPr>
                        <a:t>Otros bienes y servicios</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l"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pPr algn="r" fontAlgn="ctr"/>
                      <a:endParaRPr lang="es-ES" sz="1200" b="0" i="0" u="none" strike="noStrike">
                        <a:effectLst/>
                        <a:latin typeface="Arial"/>
                      </a:endParaRP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s-ES" sz="1600" b="0" i="0" u="none" strike="noStrike" dirty="0">
                          <a:effectLst/>
                          <a:latin typeface="Arial"/>
                        </a:rPr>
                        <a:t>6,31</a:t>
                      </a:r>
                    </a:p>
                  </a:txBody>
                  <a:tcPr marL="3406" marR="3406" marT="3406"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41406973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0407" t="12558" r="20727" b="6977"/>
          <a:stretch/>
        </p:blipFill>
        <p:spPr>
          <a:xfrm>
            <a:off x="1925246" y="304800"/>
            <a:ext cx="8126529" cy="6248400"/>
          </a:xfrm>
          <a:prstGeom prst="rect">
            <a:avLst/>
          </a:prstGeom>
        </p:spPr>
      </p:pic>
    </p:spTree>
    <p:extLst>
      <p:ext uri="{BB962C8B-B14F-4D97-AF65-F5344CB8AC3E}">
        <p14:creationId xmlns:p14="http://schemas.microsoft.com/office/powerpoint/2010/main" val="30934643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a:srcRect l="29564" t="12093" r="27529" b="620"/>
          <a:stretch/>
        </p:blipFill>
        <p:spPr>
          <a:xfrm>
            <a:off x="3352800" y="-50739"/>
            <a:ext cx="6096000" cy="6975707"/>
          </a:xfrm>
          <a:prstGeom prst="rect">
            <a:avLst/>
          </a:prstGeom>
        </p:spPr>
      </p:pic>
    </p:spTree>
    <p:extLst>
      <p:ext uri="{BB962C8B-B14F-4D97-AF65-F5344CB8AC3E}">
        <p14:creationId xmlns:p14="http://schemas.microsoft.com/office/powerpoint/2010/main" val="2157061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20932" y="742114"/>
            <a:ext cx="10119335" cy="5938331"/>
          </a:xfrm>
          <a:prstGeom prst="rect">
            <a:avLst/>
          </a:prstGeom>
        </p:spPr>
      </p:pic>
    </p:spTree>
    <p:extLst>
      <p:ext uri="{BB962C8B-B14F-4D97-AF65-F5344CB8AC3E}">
        <p14:creationId xmlns:p14="http://schemas.microsoft.com/office/powerpoint/2010/main" val="7231150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contenido"/>
          <p:cNvSpPr txBox="1">
            <a:spLocks/>
          </p:cNvSpPr>
          <p:nvPr/>
        </p:nvSpPr>
        <p:spPr>
          <a:xfrm>
            <a:off x="904460" y="710214"/>
            <a:ext cx="10833653" cy="5884883"/>
          </a:xfrm>
          <a:prstGeom prst="rect">
            <a:avLst/>
          </a:prstGeom>
        </p:spPr>
        <p:txBody>
          <a:bodyPr/>
          <a:lstStyle/>
          <a:p>
            <a:pPr marL="609600" indent="-609600" algn="ctr" defTabSz="914400" fontAlgn="base">
              <a:lnSpc>
                <a:spcPct val="80000"/>
              </a:lnSpc>
              <a:spcBef>
                <a:spcPts val="600"/>
              </a:spcBef>
              <a:spcAft>
                <a:spcPct val="0"/>
              </a:spcAft>
              <a:buClr>
                <a:schemeClr val="accent1"/>
              </a:buClr>
              <a:buSzPct val="80000"/>
              <a:defRPr/>
            </a:pPr>
            <a:r>
              <a:rPr lang="es-ES" sz="2800" b="1" dirty="0">
                <a:solidFill>
                  <a:srgbClr val="002060"/>
                </a:solidFill>
                <a:latin typeface="Calibri" pitchFamily="34" charset="0"/>
                <a:cs typeface="Calibri" pitchFamily="34" charset="0"/>
                <a:sym typeface="Symbol" pitchFamily="18" charset="2"/>
              </a:rPr>
              <a:t>EL ÍNDICE DE PRECIOS AL CONSUMO (IPC): </a:t>
            </a:r>
          </a:p>
          <a:p>
            <a:pPr marL="609600" indent="-609600" algn="ctr" defTabSz="914400" fontAlgn="base">
              <a:lnSpc>
                <a:spcPct val="80000"/>
              </a:lnSpc>
              <a:spcBef>
                <a:spcPts val="600"/>
              </a:spcBef>
              <a:spcAft>
                <a:spcPct val="0"/>
              </a:spcAft>
              <a:buClr>
                <a:schemeClr val="accent1"/>
              </a:buClr>
              <a:buSzPct val="80000"/>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b="1" dirty="0">
                <a:solidFill>
                  <a:schemeClr val="accent1"/>
                </a:solidFill>
                <a:latin typeface="Calibri" pitchFamily="34" charset="0"/>
                <a:cs typeface="Calibri" pitchFamily="34" charset="0"/>
                <a:sym typeface="Symbol" pitchFamily="18" charset="2"/>
              </a:rPr>
              <a:t>Indicador del coste total de bienes y servicios comprados por un consumidor representativo.</a:t>
            </a:r>
          </a:p>
          <a:p>
            <a:pPr marL="609600" indent="-609600" algn="just" defTabSz="914400" fontAlgn="base">
              <a:lnSpc>
                <a:spcPct val="80000"/>
              </a:lnSpc>
              <a:spcBef>
                <a:spcPts val="600"/>
              </a:spcBef>
              <a:spcAft>
                <a:spcPct val="0"/>
              </a:spcAft>
              <a:buClr>
                <a:schemeClr val="accent1"/>
              </a:buClr>
              <a:buSzPct val="80000"/>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dirty="0">
                <a:latin typeface="Calibri" pitchFamily="34" charset="0"/>
                <a:cs typeface="Calibri" pitchFamily="34" charset="0"/>
                <a:sym typeface="Symbol" pitchFamily="18" charset="2"/>
              </a:rPr>
              <a:t>Para calcularlo: 4 pasos</a:t>
            </a: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b="1" dirty="0">
                <a:solidFill>
                  <a:schemeClr val="accent1"/>
                </a:solidFill>
                <a:latin typeface="Calibri" pitchFamily="34" charset="0"/>
                <a:cs typeface="Calibri" pitchFamily="34" charset="0"/>
                <a:sym typeface="Symbol" pitchFamily="18" charset="2"/>
              </a:rPr>
              <a:t>Se fija la canasta: </a:t>
            </a:r>
            <a:r>
              <a:rPr lang="es-ES" sz="2400" dirty="0">
                <a:latin typeface="Calibri" pitchFamily="34" charset="0"/>
                <a:cs typeface="Calibri" pitchFamily="34" charset="0"/>
                <a:sym typeface="Symbol" pitchFamily="18" charset="2"/>
              </a:rPr>
              <a:t>el conjunto de bienes y servicios que componen el consumo del consumidor representativo. Se otorgan pesos a cada bien/servicio.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457200" indent="-4572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a:t>
            </a:r>
            <a:r>
              <a:rPr lang="es-ES" sz="2400" b="1" dirty="0">
                <a:solidFill>
                  <a:schemeClr val="accent1"/>
                </a:solidFill>
                <a:latin typeface="Calibri" pitchFamily="34" charset="0"/>
                <a:cs typeface="Calibri" pitchFamily="34" charset="0"/>
                <a:sym typeface="Symbol" pitchFamily="18" charset="2"/>
              </a:rPr>
              <a:t>averiguan los precios </a:t>
            </a:r>
            <a:r>
              <a:rPr lang="es-ES" sz="2400" dirty="0">
                <a:latin typeface="Calibri" pitchFamily="34" charset="0"/>
                <a:cs typeface="Calibri" pitchFamily="34" charset="0"/>
                <a:sym typeface="Symbol" pitchFamily="18" charset="2"/>
              </a:rPr>
              <a:t>de cada bien/servicio.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a:t>
            </a:r>
            <a:r>
              <a:rPr lang="es-ES" sz="2400" b="1" dirty="0">
                <a:solidFill>
                  <a:schemeClr val="accent1"/>
                </a:solidFill>
                <a:latin typeface="Calibri" pitchFamily="34" charset="0"/>
                <a:cs typeface="Calibri" pitchFamily="34" charset="0"/>
                <a:sym typeface="Symbol" pitchFamily="18" charset="2"/>
              </a:rPr>
              <a:t>calcula el coste </a:t>
            </a:r>
            <a:r>
              <a:rPr lang="es-ES" sz="2400" dirty="0">
                <a:latin typeface="Calibri" pitchFamily="34" charset="0"/>
                <a:cs typeface="Calibri" pitchFamily="34" charset="0"/>
                <a:sym typeface="Symbol" pitchFamily="18" charset="2"/>
              </a:rPr>
              <a:t>de la misma cesta en diferentes momentos del tiempo, utilizando precios de cada momento.</a:t>
            </a:r>
          </a:p>
          <a:p>
            <a:pPr algn="just" defTabSz="914400" fontAlgn="base">
              <a:lnSpc>
                <a:spcPct val="80000"/>
              </a:lnSpc>
              <a:spcBef>
                <a:spcPts val="600"/>
              </a:spcBef>
              <a:spcAft>
                <a:spcPct val="0"/>
              </a:spcAft>
              <a:buClr>
                <a:schemeClr val="accent1"/>
              </a:buClr>
              <a:buSzPct val="80000"/>
              <a:defRPr/>
            </a:pPr>
            <a:endParaRPr lang="es-ES"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buFont typeface="Wingdings 2" pitchFamily="18" charset="2"/>
              <a:buChar char=""/>
              <a:defRPr/>
            </a:pPr>
            <a:r>
              <a:rPr lang="es-ES" sz="2400" dirty="0">
                <a:latin typeface="Calibri" pitchFamily="34" charset="0"/>
                <a:cs typeface="Calibri" pitchFamily="34" charset="0"/>
                <a:sym typeface="Symbol" pitchFamily="18" charset="2"/>
              </a:rPr>
              <a:t>Se elige un </a:t>
            </a:r>
            <a:r>
              <a:rPr lang="es-ES" sz="2400" b="1" dirty="0">
                <a:solidFill>
                  <a:schemeClr val="accent1"/>
                </a:solidFill>
                <a:latin typeface="Calibri" pitchFamily="34" charset="0"/>
                <a:cs typeface="Calibri" pitchFamily="34" charset="0"/>
                <a:sym typeface="Symbol" pitchFamily="18" charset="2"/>
              </a:rPr>
              <a:t>año base</a:t>
            </a:r>
            <a:r>
              <a:rPr lang="es-ES" sz="2400" dirty="0">
                <a:latin typeface="Calibri" pitchFamily="34" charset="0"/>
                <a:cs typeface="Calibri" pitchFamily="34" charset="0"/>
                <a:sym typeface="Symbol" pitchFamily="18" charset="2"/>
              </a:rPr>
              <a:t>, y se calcula el </a:t>
            </a:r>
            <a:r>
              <a:rPr lang="es-ES" sz="2400" b="1" dirty="0">
                <a:solidFill>
                  <a:schemeClr val="accent1"/>
                </a:solidFill>
                <a:latin typeface="Calibri" pitchFamily="34" charset="0"/>
                <a:cs typeface="Calibri" pitchFamily="34" charset="0"/>
                <a:sym typeface="Symbol" pitchFamily="18" charset="2"/>
              </a:rPr>
              <a:t>índice</a:t>
            </a:r>
            <a:r>
              <a:rPr lang="es-ES" sz="2400" dirty="0">
                <a:latin typeface="Calibri" pitchFamily="34" charset="0"/>
                <a:cs typeface="Calibri" pitchFamily="34" charset="0"/>
                <a:sym typeface="Symbol" pitchFamily="18" charset="2"/>
              </a:rPr>
              <a:t>.</a:t>
            </a:r>
          </a:p>
          <a:p>
            <a:pPr marL="609600" indent="-609600" algn="just" defTabSz="914400" fontAlgn="base">
              <a:lnSpc>
                <a:spcPct val="80000"/>
              </a:lnSpc>
              <a:spcBef>
                <a:spcPts val="600"/>
              </a:spcBef>
              <a:spcAft>
                <a:spcPct val="0"/>
              </a:spcAft>
              <a:buClr>
                <a:schemeClr val="accent1"/>
              </a:buClr>
              <a:buSzPct val="80000"/>
              <a:buFontTx/>
              <a:buAutoNum type="arabicPeriod"/>
              <a:defRPr/>
            </a:pPr>
            <a:endParaRPr lang="es-ES" sz="2400" dirty="0">
              <a:latin typeface="Calibri" pitchFamily="34" charset="0"/>
              <a:cs typeface="Calibri" pitchFamily="34" charset="0"/>
              <a:sym typeface="Symbol" pitchFamily="18" charset="2"/>
            </a:endParaRPr>
          </a:p>
          <a:p>
            <a:pPr marL="609600" indent="-609600" algn="just" defTabSz="914400" fontAlgn="base">
              <a:lnSpc>
                <a:spcPct val="80000"/>
              </a:lnSpc>
              <a:spcBef>
                <a:spcPts val="600"/>
              </a:spcBef>
              <a:spcAft>
                <a:spcPct val="0"/>
              </a:spcAft>
              <a:buClr>
                <a:schemeClr val="accent1"/>
              </a:buClr>
              <a:buSzPct val="80000"/>
              <a:defRPr/>
            </a:pPr>
            <a:r>
              <a:rPr lang="es-ES" sz="2400" dirty="0">
                <a:latin typeface="Calibri" pitchFamily="34" charset="0"/>
                <a:cs typeface="Calibri" pitchFamily="34" charset="0"/>
                <a:sym typeface="Symbol" pitchFamily="18" charset="2"/>
              </a:rPr>
              <a:t>Con ello: se calcula la </a:t>
            </a:r>
            <a:r>
              <a:rPr lang="es-ES" sz="2400" b="1" dirty="0">
                <a:solidFill>
                  <a:srgbClr val="FF0000"/>
                </a:solidFill>
                <a:latin typeface="Calibri" pitchFamily="34" charset="0"/>
                <a:cs typeface="Calibri" pitchFamily="34" charset="0"/>
                <a:sym typeface="Symbol" pitchFamily="18" charset="2"/>
              </a:rPr>
              <a:t>TASA DE INFLACIÓN</a:t>
            </a:r>
            <a:r>
              <a:rPr lang="es-ES" sz="2400" dirty="0">
                <a:latin typeface="Calibri" pitchFamily="34" charset="0"/>
                <a:cs typeface="Calibri" pitchFamily="34" charset="0"/>
                <a:sym typeface="Symbol" pitchFamily="18" charset="2"/>
              </a:rPr>
              <a:t>.</a:t>
            </a:r>
          </a:p>
          <a:p>
            <a:pPr marL="365125" indent="-282575" defTabSz="914400" fontAlgn="base">
              <a:spcBef>
                <a:spcPts val="600"/>
              </a:spcBef>
              <a:spcAft>
                <a:spcPct val="0"/>
              </a:spcAft>
              <a:buClr>
                <a:schemeClr val="accent1"/>
              </a:buClr>
              <a:buSzPct val="80000"/>
              <a:buFont typeface="Wingdings 2" pitchFamily="18" charset="2"/>
              <a:buChar char=""/>
              <a:defRPr/>
            </a:pPr>
            <a:endParaRPr lang="es-ES" sz="2400" dirty="0"/>
          </a:p>
        </p:txBody>
      </p:sp>
    </p:spTree>
    <p:extLst>
      <p:ext uri="{BB962C8B-B14F-4D97-AF65-F5344CB8AC3E}">
        <p14:creationId xmlns:p14="http://schemas.microsoft.com/office/powerpoint/2010/main" val="3903243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55042" y="955182"/>
            <a:ext cx="9820275" cy="5657850"/>
          </a:xfrm>
          <a:prstGeom prst="rect">
            <a:avLst/>
          </a:prstGeom>
        </p:spPr>
      </p:pic>
    </p:spTree>
    <p:extLst>
      <p:ext uri="{BB962C8B-B14F-4D97-AF65-F5344CB8AC3E}">
        <p14:creationId xmlns:p14="http://schemas.microsoft.com/office/powerpoint/2010/main" val="180296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a:t>Origen de la </a:t>
            </a:r>
            <a:r>
              <a:rPr lang="es-AR" dirty="0" err="1"/>
              <a:t>Macroeconomia</a:t>
            </a:r>
            <a:endParaRPr lang="es-AR" dirty="0"/>
          </a:p>
        </p:txBody>
      </p:sp>
      <p:sp>
        <p:nvSpPr>
          <p:cNvPr id="3" name="Marcador de contenido 2"/>
          <p:cNvSpPr>
            <a:spLocks noGrp="1"/>
          </p:cNvSpPr>
          <p:nvPr>
            <p:ph idx="1"/>
          </p:nvPr>
        </p:nvSpPr>
        <p:spPr>
          <a:xfrm>
            <a:off x="581192" y="2198251"/>
            <a:ext cx="11029615" cy="3678303"/>
          </a:xfrm>
        </p:spPr>
        <p:txBody>
          <a:bodyPr/>
          <a:lstStyle/>
          <a:p>
            <a:endParaRPr lang="es-AR" dirty="0"/>
          </a:p>
        </p:txBody>
      </p:sp>
      <p:sp>
        <p:nvSpPr>
          <p:cNvPr id="4" name="object 2"/>
          <p:cNvSpPr txBox="1"/>
          <p:nvPr/>
        </p:nvSpPr>
        <p:spPr>
          <a:xfrm>
            <a:off x="1256716" y="2360583"/>
            <a:ext cx="2331085" cy="544195"/>
          </a:xfrm>
          <a:prstGeom prst="rect">
            <a:avLst/>
          </a:prstGeom>
        </p:spPr>
        <p:txBody>
          <a:bodyPr vert="horz" wrap="square" lIns="0" tIns="13335" rIns="0" bIns="0" rtlCol="0">
            <a:spAutoFit/>
          </a:bodyPr>
          <a:lstStyle/>
          <a:p>
            <a:pPr marL="12700" marR="5080">
              <a:lnSpc>
                <a:spcPct val="100000"/>
              </a:lnSpc>
              <a:spcBef>
                <a:spcPts val="105"/>
              </a:spcBef>
            </a:pPr>
            <a:r>
              <a:rPr sz="1700" spc="-140" dirty="0">
                <a:solidFill>
                  <a:srgbClr val="17375E"/>
                </a:solidFill>
                <a:latin typeface="Arial"/>
                <a:cs typeface="Arial"/>
              </a:rPr>
              <a:t>En </a:t>
            </a:r>
            <a:r>
              <a:rPr sz="1700" spc="-40" dirty="0">
                <a:solidFill>
                  <a:srgbClr val="17375E"/>
                </a:solidFill>
                <a:latin typeface="Arial"/>
                <a:cs typeface="Arial"/>
              </a:rPr>
              <a:t>medio </a:t>
            </a:r>
            <a:r>
              <a:rPr sz="1700" spc="-65" dirty="0">
                <a:solidFill>
                  <a:srgbClr val="17375E"/>
                </a:solidFill>
                <a:latin typeface="Arial"/>
                <a:cs typeface="Arial"/>
              </a:rPr>
              <a:t>de </a:t>
            </a:r>
            <a:r>
              <a:rPr sz="1700" spc="-125" dirty="0">
                <a:solidFill>
                  <a:srgbClr val="17375E"/>
                </a:solidFill>
                <a:latin typeface="Arial"/>
                <a:cs typeface="Arial"/>
              </a:rPr>
              <a:t>este </a:t>
            </a:r>
            <a:r>
              <a:rPr sz="1700" spc="-110" dirty="0">
                <a:solidFill>
                  <a:srgbClr val="17375E"/>
                </a:solidFill>
                <a:latin typeface="Arial"/>
                <a:cs typeface="Arial"/>
              </a:rPr>
              <a:t>desastre  surge </a:t>
            </a:r>
            <a:r>
              <a:rPr sz="1700" spc="-30" dirty="0">
                <a:solidFill>
                  <a:srgbClr val="17375E"/>
                </a:solidFill>
                <a:latin typeface="Arial"/>
                <a:cs typeface="Arial"/>
              </a:rPr>
              <a:t>un</a:t>
            </a:r>
            <a:r>
              <a:rPr sz="1700" dirty="0">
                <a:solidFill>
                  <a:srgbClr val="17375E"/>
                </a:solidFill>
                <a:latin typeface="Arial"/>
                <a:cs typeface="Arial"/>
              </a:rPr>
              <a:t> </a:t>
            </a:r>
            <a:r>
              <a:rPr sz="1700" spc="-90" dirty="0">
                <a:solidFill>
                  <a:srgbClr val="17375E"/>
                </a:solidFill>
                <a:latin typeface="Arial"/>
                <a:cs typeface="Arial"/>
              </a:rPr>
              <a:t>personaje:</a:t>
            </a:r>
            <a:endParaRPr sz="1700">
              <a:latin typeface="Arial"/>
              <a:cs typeface="Arial"/>
            </a:endParaRPr>
          </a:p>
        </p:txBody>
      </p:sp>
      <p:sp>
        <p:nvSpPr>
          <p:cNvPr id="5" name="object 3"/>
          <p:cNvSpPr txBox="1"/>
          <p:nvPr/>
        </p:nvSpPr>
        <p:spPr>
          <a:xfrm>
            <a:off x="4283224" y="3646554"/>
            <a:ext cx="2620645" cy="907415"/>
          </a:xfrm>
          <a:prstGeom prst="rect">
            <a:avLst/>
          </a:prstGeom>
        </p:spPr>
        <p:txBody>
          <a:bodyPr vert="horz" wrap="square" lIns="0" tIns="64769" rIns="0" bIns="0" rtlCol="0">
            <a:spAutoFit/>
          </a:bodyPr>
          <a:lstStyle/>
          <a:p>
            <a:pPr marL="12700" marR="5080" algn="just">
              <a:lnSpc>
                <a:spcPct val="80000"/>
              </a:lnSpc>
              <a:spcBef>
                <a:spcPts val="509"/>
              </a:spcBef>
            </a:pPr>
            <a:r>
              <a:rPr sz="1700" spc="-85" dirty="0">
                <a:solidFill>
                  <a:srgbClr val="17375E"/>
                </a:solidFill>
                <a:latin typeface="Arial"/>
                <a:cs typeface="Arial"/>
              </a:rPr>
              <a:t>Conocido </a:t>
            </a:r>
            <a:r>
              <a:rPr sz="1700" spc="-60" dirty="0">
                <a:solidFill>
                  <a:srgbClr val="17375E"/>
                </a:solidFill>
                <a:latin typeface="Arial"/>
                <a:cs typeface="Arial"/>
              </a:rPr>
              <a:t>hoy </a:t>
            </a:r>
            <a:r>
              <a:rPr sz="1700" spc="-80" dirty="0">
                <a:solidFill>
                  <a:srgbClr val="17375E"/>
                </a:solidFill>
                <a:latin typeface="Arial"/>
                <a:cs typeface="Arial"/>
              </a:rPr>
              <a:t>como </a:t>
            </a:r>
            <a:r>
              <a:rPr sz="1700" spc="-70" dirty="0">
                <a:solidFill>
                  <a:srgbClr val="17375E"/>
                </a:solidFill>
                <a:latin typeface="Arial"/>
                <a:cs typeface="Arial"/>
              </a:rPr>
              <a:t>el </a:t>
            </a:r>
            <a:r>
              <a:rPr sz="1700" spc="-45" dirty="0">
                <a:solidFill>
                  <a:srgbClr val="17375E"/>
                </a:solidFill>
                <a:latin typeface="Arial"/>
                <a:cs typeface="Arial"/>
              </a:rPr>
              <a:t>Padre  </a:t>
            </a:r>
            <a:r>
              <a:rPr sz="1700" spc="-65" dirty="0">
                <a:solidFill>
                  <a:srgbClr val="17375E"/>
                </a:solidFill>
                <a:latin typeface="Arial"/>
                <a:cs typeface="Arial"/>
              </a:rPr>
              <a:t>de </a:t>
            </a:r>
            <a:r>
              <a:rPr sz="1700" spc="-5" dirty="0">
                <a:solidFill>
                  <a:srgbClr val="17375E"/>
                </a:solidFill>
                <a:latin typeface="Arial"/>
                <a:cs typeface="Arial"/>
              </a:rPr>
              <a:t>la </a:t>
            </a:r>
            <a:r>
              <a:rPr sz="1700" spc="-75" dirty="0">
                <a:solidFill>
                  <a:srgbClr val="17375E"/>
                </a:solidFill>
                <a:latin typeface="Arial"/>
                <a:cs typeface="Arial"/>
              </a:rPr>
              <a:t>Macroeconomía </a:t>
            </a:r>
            <a:r>
              <a:rPr sz="1700" spc="-20" dirty="0">
                <a:solidFill>
                  <a:srgbClr val="17375E"/>
                </a:solidFill>
                <a:latin typeface="Arial"/>
                <a:cs typeface="Arial"/>
              </a:rPr>
              <a:t>por</a:t>
            </a:r>
            <a:r>
              <a:rPr sz="1700" spc="-105" dirty="0">
                <a:solidFill>
                  <a:srgbClr val="17375E"/>
                </a:solidFill>
                <a:latin typeface="Arial"/>
                <a:cs typeface="Arial"/>
              </a:rPr>
              <a:t> </a:t>
            </a:r>
            <a:r>
              <a:rPr sz="1700" spc="-235" dirty="0">
                <a:solidFill>
                  <a:srgbClr val="17375E"/>
                </a:solidFill>
                <a:latin typeface="Arial"/>
                <a:cs typeface="Arial"/>
              </a:rPr>
              <a:t>sus  </a:t>
            </a:r>
            <a:r>
              <a:rPr sz="1700" spc="-65" dirty="0">
                <a:solidFill>
                  <a:srgbClr val="17375E"/>
                </a:solidFill>
                <a:latin typeface="Arial"/>
                <a:cs typeface="Arial"/>
              </a:rPr>
              <a:t>aportaciones </a:t>
            </a:r>
            <a:r>
              <a:rPr sz="1700" spc="-100" dirty="0">
                <a:solidFill>
                  <a:srgbClr val="17375E"/>
                </a:solidFill>
                <a:latin typeface="Arial"/>
                <a:cs typeface="Arial"/>
              </a:rPr>
              <a:t>con </a:t>
            </a:r>
            <a:r>
              <a:rPr sz="1700" spc="-180" dirty="0">
                <a:solidFill>
                  <a:srgbClr val="17375E"/>
                </a:solidFill>
                <a:latin typeface="Arial"/>
                <a:cs typeface="Arial"/>
              </a:rPr>
              <a:t>su</a:t>
            </a:r>
            <a:r>
              <a:rPr sz="1700" spc="10" dirty="0">
                <a:solidFill>
                  <a:srgbClr val="17375E"/>
                </a:solidFill>
                <a:latin typeface="Arial"/>
                <a:cs typeface="Arial"/>
              </a:rPr>
              <a:t> </a:t>
            </a:r>
            <a:r>
              <a:rPr sz="1700" spc="-85" dirty="0">
                <a:solidFill>
                  <a:srgbClr val="17375E"/>
                </a:solidFill>
                <a:latin typeface="Arial"/>
                <a:cs typeface="Arial"/>
              </a:rPr>
              <a:t>Teoría</a:t>
            </a:r>
            <a:endParaRPr sz="1700" dirty="0">
              <a:latin typeface="Arial"/>
              <a:cs typeface="Arial"/>
            </a:endParaRPr>
          </a:p>
          <a:p>
            <a:pPr marL="991235">
              <a:lnSpc>
                <a:spcPts val="1630"/>
              </a:lnSpc>
            </a:pPr>
            <a:r>
              <a:rPr sz="1700" spc="-90" dirty="0">
                <a:solidFill>
                  <a:srgbClr val="17375E"/>
                </a:solidFill>
                <a:latin typeface="Arial"/>
                <a:cs typeface="Arial"/>
              </a:rPr>
              <a:t>Económica.</a:t>
            </a:r>
            <a:endParaRPr sz="1700" dirty="0">
              <a:latin typeface="Arial"/>
              <a:cs typeface="Arial"/>
            </a:endParaRPr>
          </a:p>
        </p:txBody>
      </p:sp>
      <p:sp>
        <p:nvSpPr>
          <p:cNvPr id="6" name="object 4"/>
          <p:cNvSpPr txBox="1"/>
          <p:nvPr/>
        </p:nvSpPr>
        <p:spPr>
          <a:xfrm>
            <a:off x="709458" y="5460717"/>
            <a:ext cx="1962785" cy="285115"/>
          </a:xfrm>
          <a:prstGeom prst="rect">
            <a:avLst/>
          </a:prstGeom>
        </p:spPr>
        <p:txBody>
          <a:bodyPr vert="horz" wrap="square" lIns="0" tIns="12700" rIns="0" bIns="0" rtlCol="0">
            <a:spAutoFit/>
          </a:bodyPr>
          <a:lstStyle/>
          <a:p>
            <a:pPr marL="12700">
              <a:lnSpc>
                <a:spcPct val="100000"/>
              </a:lnSpc>
              <a:spcBef>
                <a:spcPts val="100"/>
              </a:spcBef>
            </a:pPr>
            <a:r>
              <a:rPr sz="1700" spc="-150" dirty="0">
                <a:solidFill>
                  <a:srgbClr val="17375E"/>
                </a:solidFill>
                <a:latin typeface="Arial"/>
                <a:cs typeface="Arial"/>
              </a:rPr>
              <a:t>John </a:t>
            </a:r>
            <a:r>
              <a:rPr sz="1700" spc="-25" dirty="0">
                <a:solidFill>
                  <a:srgbClr val="17375E"/>
                </a:solidFill>
                <a:latin typeface="Arial"/>
                <a:cs typeface="Arial"/>
              </a:rPr>
              <a:t>Maynard</a:t>
            </a:r>
            <a:r>
              <a:rPr sz="1700" spc="-40" dirty="0">
                <a:solidFill>
                  <a:srgbClr val="17375E"/>
                </a:solidFill>
                <a:latin typeface="Arial"/>
                <a:cs typeface="Arial"/>
              </a:rPr>
              <a:t> </a:t>
            </a:r>
            <a:r>
              <a:rPr sz="1700" spc="-140" dirty="0">
                <a:solidFill>
                  <a:srgbClr val="17375E"/>
                </a:solidFill>
                <a:latin typeface="Arial"/>
                <a:cs typeface="Arial"/>
              </a:rPr>
              <a:t>Keynes</a:t>
            </a:r>
            <a:endParaRPr sz="1700" dirty="0">
              <a:latin typeface="Arial"/>
              <a:cs typeface="Arial"/>
            </a:endParaRPr>
          </a:p>
        </p:txBody>
      </p:sp>
      <p:grpSp>
        <p:nvGrpSpPr>
          <p:cNvPr id="7" name="object 5"/>
          <p:cNvGrpSpPr/>
          <p:nvPr/>
        </p:nvGrpSpPr>
        <p:grpSpPr>
          <a:xfrm>
            <a:off x="974621" y="2990854"/>
            <a:ext cx="3264535" cy="2499360"/>
            <a:chOff x="2092451" y="2173223"/>
            <a:chExt cx="3264535" cy="2499360"/>
          </a:xfrm>
        </p:grpSpPr>
        <p:sp>
          <p:nvSpPr>
            <p:cNvPr id="8" name="object 6"/>
            <p:cNvSpPr/>
            <p:nvPr/>
          </p:nvSpPr>
          <p:spPr>
            <a:xfrm>
              <a:off x="2092451" y="2173223"/>
              <a:ext cx="1577213" cy="2218817"/>
            </a:xfrm>
            <a:prstGeom prst="rect">
              <a:avLst/>
            </a:prstGeom>
            <a:blipFill>
              <a:blip r:embed="rId2" cstate="print"/>
              <a:stretch>
                <a:fillRect/>
              </a:stretch>
            </a:blipFill>
          </p:spPr>
          <p:txBody>
            <a:bodyPr wrap="square" lIns="0" tIns="0" rIns="0" bIns="0" rtlCol="0"/>
            <a:lstStyle/>
            <a:p>
              <a:endParaRPr/>
            </a:p>
          </p:txBody>
        </p:sp>
        <p:sp>
          <p:nvSpPr>
            <p:cNvPr id="9" name="object 7"/>
            <p:cNvSpPr/>
            <p:nvPr/>
          </p:nvSpPr>
          <p:spPr>
            <a:xfrm>
              <a:off x="3713987" y="2849879"/>
              <a:ext cx="1642744" cy="1822577"/>
            </a:xfrm>
            <a:prstGeom prst="rect">
              <a:avLst/>
            </a:prstGeom>
            <a:blipFill>
              <a:blip r:embed="rId3" cstate="print"/>
              <a:stretch>
                <a:fillRect/>
              </a:stretch>
            </a:blipFill>
          </p:spPr>
          <p:txBody>
            <a:bodyPr wrap="square" lIns="0" tIns="0" rIns="0" bIns="0" rtlCol="0"/>
            <a:lstStyle/>
            <a:p>
              <a:endParaRPr/>
            </a:p>
          </p:txBody>
        </p:sp>
      </p:grpSp>
      <p:sp>
        <p:nvSpPr>
          <p:cNvPr id="10" name="object 2"/>
          <p:cNvSpPr txBox="1">
            <a:spLocks/>
          </p:cNvSpPr>
          <p:nvPr/>
        </p:nvSpPr>
        <p:spPr>
          <a:xfrm>
            <a:off x="8784240" y="2464002"/>
            <a:ext cx="2516300" cy="337272"/>
          </a:xfrm>
          <a:prstGeom prst="rect">
            <a:avLst/>
          </a:prstGeom>
        </p:spPr>
        <p:txBody>
          <a:bodyPr vert="horz" wrap="square" lIns="0" tIns="13970" rIns="0" bIns="0" rtlCol="0" anchor="b">
            <a:sp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10"/>
              </a:spcBef>
            </a:pPr>
            <a:r>
              <a:rPr lang="es-AR" sz="2100" b="1" i="1" u="heavy" spc="-35" dirty="0">
                <a:solidFill>
                  <a:srgbClr val="205868"/>
                </a:solidFill>
                <a:uFill>
                  <a:solidFill>
                    <a:srgbClr val="205868"/>
                  </a:solidFill>
                </a:uFill>
                <a:latin typeface="Arial"/>
                <a:cs typeface="Arial"/>
              </a:rPr>
              <a:t>Carac</a:t>
            </a:r>
            <a:r>
              <a:rPr lang="es-AR" sz="2100" b="1" i="1" u="heavy" spc="-30" dirty="0">
                <a:solidFill>
                  <a:srgbClr val="205868"/>
                </a:solidFill>
                <a:uFill>
                  <a:solidFill>
                    <a:srgbClr val="205868"/>
                  </a:solidFill>
                </a:uFill>
                <a:latin typeface="Arial"/>
                <a:cs typeface="Arial"/>
              </a:rPr>
              <a:t>t</a:t>
            </a:r>
            <a:r>
              <a:rPr lang="es-AR" sz="2100" b="1" i="1" u="heavy" spc="-40" dirty="0">
                <a:solidFill>
                  <a:srgbClr val="205868"/>
                </a:solidFill>
                <a:uFill>
                  <a:solidFill>
                    <a:srgbClr val="205868"/>
                  </a:solidFill>
                </a:uFill>
                <a:latin typeface="Arial"/>
                <a:cs typeface="Arial"/>
              </a:rPr>
              <a:t>e</a:t>
            </a:r>
            <a:r>
              <a:rPr lang="es-AR" sz="2100" b="1" i="1" u="heavy" spc="-35" dirty="0">
                <a:solidFill>
                  <a:srgbClr val="205868"/>
                </a:solidFill>
                <a:uFill>
                  <a:solidFill>
                    <a:srgbClr val="205868"/>
                  </a:solidFill>
                </a:uFill>
                <a:latin typeface="Arial"/>
                <a:cs typeface="Arial"/>
              </a:rPr>
              <a:t>r</a:t>
            </a:r>
            <a:r>
              <a:rPr lang="es-AR" sz="2100" b="1" i="1" u="heavy" spc="-120" dirty="0">
                <a:solidFill>
                  <a:srgbClr val="205868"/>
                </a:solidFill>
                <a:uFill>
                  <a:solidFill>
                    <a:srgbClr val="205868"/>
                  </a:solidFill>
                </a:uFill>
                <a:latin typeface="Arial"/>
                <a:cs typeface="Arial"/>
              </a:rPr>
              <a:t>í</a:t>
            </a:r>
            <a:r>
              <a:rPr lang="es-AR" sz="2100" b="1" i="1" u="heavy" spc="-245" dirty="0">
                <a:solidFill>
                  <a:srgbClr val="205868"/>
                </a:solidFill>
                <a:uFill>
                  <a:solidFill>
                    <a:srgbClr val="205868"/>
                  </a:solidFill>
                </a:uFill>
                <a:latin typeface="Arial"/>
                <a:cs typeface="Arial"/>
              </a:rPr>
              <a:t>s</a:t>
            </a:r>
            <a:r>
              <a:rPr lang="es-AR" sz="2100" b="1" i="1" u="heavy" spc="-85" dirty="0">
                <a:solidFill>
                  <a:srgbClr val="205868"/>
                </a:solidFill>
                <a:uFill>
                  <a:solidFill>
                    <a:srgbClr val="205868"/>
                  </a:solidFill>
                </a:uFill>
                <a:latin typeface="Arial"/>
                <a:cs typeface="Arial"/>
              </a:rPr>
              <a:t>ticas</a:t>
            </a:r>
            <a:endParaRPr lang="es-AR" sz="2100" dirty="0">
              <a:latin typeface="Arial"/>
              <a:cs typeface="Arial"/>
            </a:endParaRPr>
          </a:p>
        </p:txBody>
      </p:sp>
      <p:sp>
        <p:nvSpPr>
          <p:cNvPr id="13" name="object 5"/>
          <p:cNvSpPr txBox="1"/>
          <p:nvPr/>
        </p:nvSpPr>
        <p:spPr>
          <a:xfrm>
            <a:off x="7035780" y="2904778"/>
            <a:ext cx="4575027" cy="1673860"/>
          </a:xfrm>
          <a:prstGeom prst="rect">
            <a:avLst/>
          </a:prstGeom>
        </p:spPr>
        <p:txBody>
          <a:bodyPr vert="horz" wrap="square" lIns="0" tIns="71120" rIns="0" bIns="0" rtlCol="0">
            <a:spAutoFit/>
          </a:bodyPr>
          <a:lstStyle/>
          <a:p>
            <a:pPr marL="1091565" marR="5080" indent="-1079500" algn="just">
              <a:lnSpc>
                <a:spcPts val="1930"/>
              </a:lnSpc>
              <a:spcBef>
                <a:spcPts val="560"/>
              </a:spcBef>
            </a:pPr>
            <a:r>
              <a:rPr sz="2000" b="1" spc="-45" dirty="0" err="1">
                <a:solidFill>
                  <a:srgbClr val="205868"/>
                </a:solidFill>
                <a:latin typeface="Arial"/>
                <a:cs typeface="Arial"/>
              </a:rPr>
              <a:t>Clásica</a:t>
            </a:r>
            <a:r>
              <a:rPr sz="2000" b="1" spc="-45" dirty="0">
                <a:solidFill>
                  <a:srgbClr val="205868"/>
                </a:solidFill>
                <a:latin typeface="Arial"/>
                <a:cs typeface="Arial"/>
              </a:rPr>
              <a:t>:</a:t>
            </a:r>
            <a:r>
              <a:rPr sz="2000" spc="105" dirty="0">
                <a:solidFill>
                  <a:srgbClr val="C00000"/>
                </a:solidFill>
                <a:latin typeface="Arial"/>
                <a:cs typeface="Arial"/>
              </a:rPr>
              <a:t>- </a:t>
            </a:r>
            <a:r>
              <a:rPr spc="-85" dirty="0">
                <a:solidFill>
                  <a:srgbClr val="C00000"/>
                </a:solidFill>
                <a:latin typeface="Arial"/>
                <a:cs typeface="Arial"/>
              </a:rPr>
              <a:t>Empleo </a:t>
            </a:r>
            <a:r>
              <a:rPr spc="5" dirty="0">
                <a:solidFill>
                  <a:srgbClr val="C00000"/>
                </a:solidFill>
                <a:latin typeface="Arial"/>
                <a:cs typeface="Arial"/>
              </a:rPr>
              <a:t>para </a:t>
            </a:r>
            <a:r>
              <a:rPr spc="-95" dirty="0">
                <a:solidFill>
                  <a:srgbClr val="C00000"/>
                </a:solidFill>
                <a:latin typeface="Arial"/>
                <a:cs typeface="Arial"/>
              </a:rPr>
              <a:t>todos </a:t>
            </a:r>
            <a:r>
              <a:rPr spc="-170" dirty="0">
                <a:solidFill>
                  <a:srgbClr val="C00000"/>
                </a:solidFill>
                <a:latin typeface="Arial"/>
                <a:cs typeface="Arial"/>
              </a:rPr>
              <a:t>los </a:t>
            </a:r>
            <a:r>
              <a:rPr spc="-85" dirty="0">
                <a:solidFill>
                  <a:srgbClr val="C00000"/>
                </a:solidFill>
                <a:latin typeface="Arial"/>
                <a:cs typeface="Arial"/>
              </a:rPr>
              <a:t>factores </a:t>
            </a:r>
            <a:r>
              <a:rPr spc="-80" dirty="0">
                <a:solidFill>
                  <a:srgbClr val="C00000"/>
                </a:solidFill>
                <a:latin typeface="Arial"/>
                <a:cs typeface="Arial"/>
              </a:rPr>
              <a:t>de  </a:t>
            </a:r>
            <a:r>
              <a:rPr spc="-65" dirty="0">
                <a:solidFill>
                  <a:srgbClr val="C00000"/>
                </a:solidFill>
                <a:latin typeface="Arial"/>
                <a:cs typeface="Arial"/>
              </a:rPr>
              <a:t>producción </a:t>
            </a:r>
            <a:r>
              <a:rPr spc="-50" dirty="0">
                <a:solidFill>
                  <a:srgbClr val="C00000"/>
                </a:solidFill>
                <a:latin typeface="Arial"/>
                <a:cs typeface="Arial"/>
              </a:rPr>
              <a:t>(pleno</a:t>
            </a:r>
            <a:r>
              <a:rPr spc="-85" dirty="0">
                <a:solidFill>
                  <a:srgbClr val="C00000"/>
                </a:solidFill>
                <a:latin typeface="Arial"/>
                <a:cs typeface="Arial"/>
              </a:rPr>
              <a:t> </a:t>
            </a:r>
            <a:r>
              <a:rPr spc="-50" dirty="0">
                <a:solidFill>
                  <a:srgbClr val="C00000"/>
                </a:solidFill>
                <a:latin typeface="Arial"/>
                <a:cs typeface="Arial"/>
              </a:rPr>
              <a:t>empleo)</a:t>
            </a:r>
            <a:endParaRPr dirty="0">
              <a:latin typeface="Arial"/>
              <a:cs typeface="Arial"/>
            </a:endParaRPr>
          </a:p>
          <a:p>
            <a:pPr marL="927100" algn="just">
              <a:lnSpc>
                <a:spcPts val="2160"/>
              </a:lnSpc>
              <a:spcBef>
                <a:spcPts val="15"/>
              </a:spcBef>
            </a:pPr>
            <a:r>
              <a:rPr spc="105" dirty="0">
                <a:solidFill>
                  <a:srgbClr val="C00000"/>
                </a:solidFill>
                <a:latin typeface="Arial"/>
                <a:cs typeface="Arial"/>
              </a:rPr>
              <a:t>- </a:t>
            </a:r>
            <a:r>
              <a:rPr spc="-130" dirty="0">
                <a:solidFill>
                  <a:srgbClr val="C00000"/>
                </a:solidFill>
                <a:latin typeface="Arial"/>
                <a:cs typeface="Arial"/>
              </a:rPr>
              <a:t>Poderes </a:t>
            </a:r>
            <a:r>
              <a:rPr spc="-95" dirty="0">
                <a:solidFill>
                  <a:srgbClr val="C00000"/>
                </a:solidFill>
                <a:latin typeface="Arial"/>
                <a:cs typeface="Arial"/>
              </a:rPr>
              <a:t>monopólicos </a:t>
            </a:r>
            <a:r>
              <a:rPr spc="-55" dirty="0">
                <a:solidFill>
                  <a:srgbClr val="C00000"/>
                </a:solidFill>
                <a:latin typeface="Arial"/>
                <a:cs typeface="Arial"/>
              </a:rPr>
              <a:t>que</a:t>
            </a:r>
            <a:r>
              <a:rPr spc="-155" dirty="0">
                <a:solidFill>
                  <a:srgbClr val="C00000"/>
                </a:solidFill>
                <a:latin typeface="Arial"/>
                <a:cs typeface="Arial"/>
              </a:rPr>
              <a:t> </a:t>
            </a:r>
            <a:r>
              <a:rPr spc="-35" dirty="0">
                <a:solidFill>
                  <a:srgbClr val="C00000"/>
                </a:solidFill>
                <a:latin typeface="Arial"/>
                <a:cs typeface="Arial"/>
              </a:rPr>
              <a:t>impiden</a:t>
            </a:r>
            <a:endParaRPr dirty="0">
              <a:latin typeface="Arial"/>
              <a:cs typeface="Arial"/>
            </a:endParaRPr>
          </a:p>
          <a:p>
            <a:pPr marL="1053465" algn="just">
              <a:lnSpc>
                <a:spcPts val="1914"/>
              </a:lnSpc>
            </a:pPr>
            <a:r>
              <a:rPr lang="es-AR" spc="-80" dirty="0">
                <a:solidFill>
                  <a:srgbClr val="C00000"/>
                </a:solidFill>
                <a:latin typeface="Arial"/>
                <a:cs typeface="Arial"/>
              </a:rPr>
              <a:t> </a:t>
            </a:r>
            <a:r>
              <a:rPr spc="-80" dirty="0">
                <a:solidFill>
                  <a:srgbClr val="C00000"/>
                </a:solidFill>
                <a:latin typeface="Arial"/>
                <a:cs typeface="Arial"/>
              </a:rPr>
              <a:t>el </a:t>
            </a:r>
            <a:r>
              <a:rPr spc="-75" dirty="0">
                <a:solidFill>
                  <a:srgbClr val="C00000"/>
                </a:solidFill>
                <a:latin typeface="Arial"/>
                <a:cs typeface="Arial"/>
              </a:rPr>
              <a:t>correcto </a:t>
            </a:r>
            <a:r>
              <a:rPr spc="-45" dirty="0">
                <a:solidFill>
                  <a:srgbClr val="C00000"/>
                </a:solidFill>
                <a:latin typeface="Arial"/>
                <a:cs typeface="Arial"/>
              </a:rPr>
              <a:t>funcionamiento </a:t>
            </a:r>
            <a:r>
              <a:rPr spc="-75" dirty="0">
                <a:solidFill>
                  <a:srgbClr val="C00000"/>
                </a:solidFill>
                <a:latin typeface="Arial"/>
                <a:cs typeface="Arial"/>
              </a:rPr>
              <a:t>de</a:t>
            </a:r>
            <a:r>
              <a:rPr spc="-70" dirty="0">
                <a:solidFill>
                  <a:srgbClr val="C00000"/>
                </a:solidFill>
                <a:latin typeface="Arial"/>
                <a:cs typeface="Arial"/>
              </a:rPr>
              <a:t> </a:t>
            </a:r>
            <a:r>
              <a:rPr spc="-10" dirty="0">
                <a:solidFill>
                  <a:srgbClr val="C00000"/>
                </a:solidFill>
                <a:latin typeface="Arial"/>
                <a:cs typeface="Arial"/>
              </a:rPr>
              <a:t>la</a:t>
            </a:r>
            <a:endParaRPr dirty="0">
              <a:latin typeface="Arial"/>
              <a:cs typeface="Arial"/>
            </a:endParaRPr>
          </a:p>
          <a:p>
            <a:pPr marL="648970" algn="just">
              <a:lnSpc>
                <a:spcPts val="2155"/>
              </a:lnSpc>
            </a:pPr>
            <a:r>
              <a:rPr lang="es-AR" spc="-75" dirty="0">
                <a:solidFill>
                  <a:srgbClr val="C00000"/>
                </a:solidFill>
                <a:latin typeface="Arial"/>
                <a:cs typeface="Arial"/>
              </a:rPr>
              <a:t>         </a:t>
            </a:r>
            <a:r>
              <a:rPr spc="-75" dirty="0" err="1">
                <a:solidFill>
                  <a:srgbClr val="C00000"/>
                </a:solidFill>
                <a:latin typeface="Arial"/>
                <a:cs typeface="Arial"/>
              </a:rPr>
              <a:t>competencia</a:t>
            </a:r>
            <a:r>
              <a:rPr spc="-75" dirty="0">
                <a:solidFill>
                  <a:srgbClr val="C00000"/>
                </a:solidFill>
                <a:latin typeface="Arial"/>
                <a:cs typeface="Arial"/>
              </a:rPr>
              <a:t>.</a:t>
            </a:r>
            <a:endParaRPr dirty="0">
              <a:latin typeface="Arial"/>
              <a:cs typeface="Arial"/>
            </a:endParaRPr>
          </a:p>
          <a:p>
            <a:pPr marL="600710" algn="just">
              <a:lnSpc>
                <a:spcPct val="100000"/>
              </a:lnSpc>
              <a:spcBef>
                <a:spcPts val="10"/>
              </a:spcBef>
            </a:pPr>
            <a:r>
              <a:rPr lang="es-AR" spc="105" dirty="0">
                <a:solidFill>
                  <a:srgbClr val="C00000"/>
                </a:solidFill>
                <a:latin typeface="Arial"/>
                <a:cs typeface="Arial"/>
              </a:rPr>
              <a:t>     </a:t>
            </a:r>
            <a:r>
              <a:rPr spc="105" dirty="0">
                <a:solidFill>
                  <a:srgbClr val="C00000"/>
                </a:solidFill>
                <a:latin typeface="Arial"/>
                <a:cs typeface="Arial"/>
              </a:rPr>
              <a:t>- </a:t>
            </a:r>
            <a:r>
              <a:rPr spc="-120" dirty="0">
                <a:solidFill>
                  <a:srgbClr val="C00000"/>
                </a:solidFill>
                <a:latin typeface="Arial"/>
                <a:cs typeface="Arial"/>
              </a:rPr>
              <a:t>Mercados </a:t>
            </a:r>
            <a:r>
              <a:rPr spc="-185" dirty="0">
                <a:solidFill>
                  <a:srgbClr val="C00000"/>
                </a:solidFill>
                <a:latin typeface="Arial"/>
                <a:cs typeface="Arial"/>
              </a:rPr>
              <a:t>son</a:t>
            </a:r>
            <a:r>
              <a:rPr spc="-190" dirty="0">
                <a:solidFill>
                  <a:srgbClr val="C00000"/>
                </a:solidFill>
                <a:latin typeface="Arial"/>
                <a:cs typeface="Arial"/>
              </a:rPr>
              <a:t> </a:t>
            </a:r>
            <a:r>
              <a:rPr spc="-60" dirty="0">
                <a:solidFill>
                  <a:srgbClr val="C00000"/>
                </a:solidFill>
                <a:latin typeface="Arial"/>
                <a:cs typeface="Arial"/>
              </a:rPr>
              <a:t>autorregulables</a:t>
            </a:r>
            <a:r>
              <a:rPr sz="2000" spc="-60" dirty="0">
                <a:solidFill>
                  <a:srgbClr val="C00000"/>
                </a:solidFill>
                <a:latin typeface="Arial"/>
                <a:cs typeface="Arial"/>
              </a:rPr>
              <a:t>.</a:t>
            </a:r>
            <a:endParaRPr sz="2000" dirty="0">
              <a:latin typeface="Arial"/>
              <a:cs typeface="Arial"/>
            </a:endParaRPr>
          </a:p>
        </p:txBody>
      </p:sp>
      <p:sp>
        <p:nvSpPr>
          <p:cNvPr id="14" name="object 6"/>
          <p:cNvSpPr txBox="1"/>
          <p:nvPr/>
        </p:nvSpPr>
        <p:spPr>
          <a:xfrm>
            <a:off x="6572965" y="4907057"/>
            <a:ext cx="5037842" cy="1604157"/>
          </a:xfrm>
          <a:prstGeom prst="rect">
            <a:avLst/>
          </a:prstGeom>
        </p:spPr>
        <p:txBody>
          <a:bodyPr vert="horz" wrap="square" lIns="0" tIns="13335" rIns="0" bIns="0" rtlCol="0">
            <a:spAutoFit/>
          </a:bodyPr>
          <a:lstStyle/>
          <a:p>
            <a:pPr marL="12700" algn="just">
              <a:lnSpc>
                <a:spcPct val="100000"/>
              </a:lnSpc>
              <a:spcBef>
                <a:spcPts val="105"/>
              </a:spcBef>
            </a:pPr>
            <a:r>
              <a:rPr sz="2000" b="1" spc="-10" dirty="0">
                <a:solidFill>
                  <a:srgbClr val="205868"/>
                </a:solidFill>
                <a:latin typeface="Arial"/>
                <a:cs typeface="Arial"/>
              </a:rPr>
              <a:t>Keynesiana: </a:t>
            </a:r>
            <a:r>
              <a:rPr spc="105" dirty="0">
                <a:solidFill>
                  <a:srgbClr val="C00000"/>
                </a:solidFill>
                <a:latin typeface="Arial"/>
                <a:cs typeface="Arial"/>
              </a:rPr>
              <a:t>- </a:t>
            </a:r>
            <a:r>
              <a:rPr spc="-125" dirty="0">
                <a:solidFill>
                  <a:srgbClr val="C00000"/>
                </a:solidFill>
                <a:latin typeface="Arial"/>
                <a:cs typeface="Arial"/>
              </a:rPr>
              <a:t>Surge </a:t>
            </a:r>
            <a:r>
              <a:rPr spc="-5" dirty="0">
                <a:solidFill>
                  <a:srgbClr val="C00000"/>
                </a:solidFill>
                <a:latin typeface="Arial"/>
                <a:cs typeface="Arial"/>
              </a:rPr>
              <a:t>la</a:t>
            </a:r>
            <a:r>
              <a:rPr spc="-235" dirty="0">
                <a:solidFill>
                  <a:srgbClr val="C00000"/>
                </a:solidFill>
                <a:latin typeface="Arial"/>
                <a:cs typeface="Arial"/>
              </a:rPr>
              <a:t> </a:t>
            </a:r>
            <a:r>
              <a:rPr spc="-90" dirty="0">
                <a:solidFill>
                  <a:srgbClr val="C00000"/>
                </a:solidFill>
                <a:latin typeface="Arial"/>
                <a:cs typeface="Arial"/>
              </a:rPr>
              <a:t>Macroeconomía.</a:t>
            </a:r>
            <a:endParaRPr dirty="0">
              <a:latin typeface="Arial"/>
              <a:cs typeface="Arial"/>
            </a:endParaRPr>
          </a:p>
          <a:p>
            <a:pPr marL="1574800" marR="5080" indent="-140335" algn="just">
              <a:lnSpc>
                <a:spcPct val="80000"/>
              </a:lnSpc>
              <a:spcBef>
                <a:spcPts val="490"/>
              </a:spcBef>
              <a:buChar char="-"/>
              <a:tabLst>
                <a:tab pos="1598295" algn="l"/>
              </a:tabLst>
            </a:pPr>
            <a:r>
              <a:rPr spc="-80" dirty="0">
                <a:solidFill>
                  <a:srgbClr val="C00000"/>
                </a:solidFill>
                <a:latin typeface="Arial"/>
                <a:cs typeface="Arial"/>
              </a:rPr>
              <a:t>el </a:t>
            </a:r>
            <a:r>
              <a:rPr spc="-50" dirty="0" err="1">
                <a:solidFill>
                  <a:srgbClr val="C00000"/>
                </a:solidFill>
                <a:latin typeface="Arial"/>
                <a:cs typeface="Arial"/>
              </a:rPr>
              <a:t>capitalismo</a:t>
            </a:r>
            <a:r>
              <a:rPr spc="-50" dirty="0">
                <a:solidFill>
                  <a:srgbClr val="C00000"/>
                </a:solidFill>
                <a:latin typeface="Arial"/>
                <a:cs typeface="Arial"/>
              </a:rPr>
              <a:t> </a:t>
            </a:r>
            <a:r>
              <a:rPr spc="-275" dirty="0">
                <a:solidFill>
                  <a:srgbClr val="C00000"/>
                </a:solidFill>
                <a:latin typeface="Arial"/>
                <a:cs typeface="Arial"/>
              </a:rPr>
              <a:t>se </a:t>
            </a:r>
            <a:r>
              <a:rPr lang="es-AR" spc="-275" dirty="0">
                <a:solidFill>
                  <a:srgbClr val="C00000"/>
                </a:solidFill>
                <a:latin typeface="Arial"/>
                <a:cs typeface="Arial"/>
              </a:rPr>
              <a:t> </a:t>
            </a:r>
            <a:r>
              <a:rPr spc="-70" dirty="0" err="1">
                <a:solidFill>
                  <a:srgbClr val="C00000"/>
                </a:solidFill>
                <a:latin typeface="Arial"/>
                <a:cs typeface="Arial"/>
              </a:rPr>
              <a:t>desarrolla</a:t>
            </a:r>
            <a:r>
              <a:rPr spc="-70" dirty="0">
                <a:solidFill>
                  <a:srgbClr val="C00000"/>
                </a:solidFill>
                <a:latin typeface="Arial"/>
                <a:cs typeface="Arial"/>
              </a:rPr>
              <a:t> </a:t>
            </a:r>
            <a:r>
              <a:rPr spc="-110" dirty="0">
                <a:solidFill>
                  <a:srgbClr val="C00000"/>
                </a:solidFill>
                <a:latin typeface="Arial"/>
                <a:cs typeface="Arial"/>
              </a:rPr>
              <a:t>en  </a:t>
            </a:r>
            <a:r>
              <a:rPr spc="-120" dirty="0">
                <a:solidFill>
                  <a:srgbClr val="C00000"/>
                </a:solidFill>
                <a:latin typeface="Arial"/>
                <a:cs typeface="Arial"/>
              </a:rPr>
              <a:t>condiciones </a:t>
            </a:r>
            <a:r>
              <a:rPr spc="-50" dirty="0">
                <a:solidFill>
                  <a:srgbClr val="C00000"/>
                </a:solidFill>
                <a:latin typeface="Arial"/>
                <a:cs typeface="Arial"/>
              </a:rPr>
              <a:t>fluctuantes </a:t>
            </a:r>
            <a:r>
              <a:rPr spc="-75" dirty="0">
                <a:solidFill>
                  <a:srgbClr val="C00000"/>
                </a:solidFill>
                <a:latin typeface="Arial"/>
                <a:cs typeface="Arial"/>
              </a:rPr>
              <a:t>de </a:t>
            </a:r>
            <a:r>
              <a:rPr spc="-10" dirty="0">
                <a:solidFill>
                  <a:srgbClr val="C00000"/>
                </a:solidFill>
                <a:latin typeface="Arial"/>
                <a:cs typeface="Arial"/>
              </a:rPr>
              <a:t>la  </a:t>
            </a:r>
            <a:r>
              <a:rPr spc="-15" dirty="0">
                <a:solidFill>
                  <a:srgbClr val="C00000"/>
                </a:solidFill>
                <a:latin typeface="Arial"/>
                <a:cs typeface="Arial"/>
              </a:rPr>
              <a:t>actividad</a:t>
            </a:r>
            <a:r>
              <a:rPr spc="-65" dirty="0">
                <a:solidFill>
                  <a:srgbClr val="C00000"/>
                </a:solidFill>
                <a:latin typeface="Arial"/>
                <a:cs typeface="Arial"/>
              </a:rPr>
              <a:t> </a:t>
            </a:r>
            <a:r>
              <a:rPr spc="-95" dirty="0">
                <a:solidFill>
                  <a:srgbClr val="C00000"/>
                </a:solidFill>
                <a:latin typeface="Arial"/>
                <a:cs typeface="Arial"/>
              </a:rPr>
              <a:t>económica.</a:t>
            </a:r>
            <a:endParaRPr dirty="0">
              <a:latin typeface="Arial"/>
              <a:cs typeface="Arial"/>
            </a:endParaRPr>
          </a:p>
          <a:p>
            <a:pPr marL="1586865" marR="650875" indent="-152400" algn="just">
              <a:lnSpc>
                <a:spcPct val="100000"/>
              </a:lnSpc>
              <a:buChar char="-"/>
              <a:tabLst>
                <a:tab pos="1598295" algn="l"/>
              </a:tabLst>
            </a:pPr>
            <a:r>
              <a:rPr spc="-40" dirty="0">
                <a:solidFill>
                  <a:srgbClr val="C00000"/>
                </a:solidFill>
                <a:latin typeface="Arial"/>
                <a:cs typeface="Arial"/>
              </a:rPr>
              <a:t>Equilibrio </a:t>
            </a:r>
            <a:r>
              <a:rPr spc="-75" dirty="0">
                <a:solidFill>
                  <a:srgbClr val="C00000"/>
                </a:solidFill>
                <a:latin typeface="Arial"/>
                <a:cs typeface="Arial"/>
              </a:rPr>
              <a:t>de </a:t>
            </a:r>
            <a:r>
              <a:rPr spc="-5" dirty="0">
                <a:solidFill>
                  <a:srgbClr val="C00000"/>
                </a:solidFill>
                <a:latin typeface="Arial"/>
                <a:cs typeface="Arial"/>
              </a:rPr>
              <a:t>la </a:t>
            </a:r>
            <a:r>
              <a:rPr spc="-20" dirty="0">
                <a:solidFill>
                  <a:srgbClr val="C00000"/>
                </a:solidFill>
                <a:latin typeface="Arial"/>
                <a:cs typeface="Arial"/>
              </a:rPr>
              <a:t>oferta</a:t>
            </a:r>
            <a:r>
              <a:rPr spc="-204" dirty="0">
                <a:solidFill>
                  <a:srgbClr val="C00000"/>
                </a:solidFill>
                <a:latin typeface="Arial"/>
                <a:cs typeface="Arial"/>
              </a:rPr>
              <a:t> </a:t>
            </a:r>
            <a:r>
              <a:rPr spc="-50" dirty="0">
                <a:solidFill>
                  <a:srgbClr val="C00000"/>
                </a:solidFill>
                <a:latin typeface="Arial"/>
                <a:cs typeface="Arial"/>
              </a:rPr>
              <a:t>y  </a:t>
            </a:r>
            <a:r>
              <a:rPr spc="-45" dirty="0">
                <a:solidFill>
                  <a:srgbClr val="C00000"/>
                </a:solidFill>
                <a:latin typeface="Arial"/>
                <a:cs typeface="Arial"/>
              </a:rPr>
              <a:t>demanda.</a:t>
            </a:r>
            <a:endParaRPr dirty="0">
              <a:latin typeface="Arial"/>
              <a:cs typeface="Arial"/>
            </a:endParaRPr>
          </a:p>
        </p:txBody>
      </p:sp>
    </p:spTree>
    <p:extLst>
      <p:ext uri="{BB962C8B-B14F-4D97-AF65-F5344CB8AC3E}">
        <p14:creationId xmlns:p14="http://schemas.microsoft.com/office/powerpoint/2010/main" val="638317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2640014" y="526774"/>
            <a:ext cx="7437437" cy="1143000"/>
          </a:xfrm>
          <a:prstGeom prst="rect">
            <a:avLst/>
          </a:prstGeom>
        </p:spPr>
        <p:txBody>
          <a:bodyPr anchor="ctr">
            <a:norm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ES" sz="3200" dirty="0">
                <a:solidFill>
                  <a:schemeClr val="bg1"/>
                </a:solidFill>
                <a:latin typeface="Tahoma" pitchFamily="34" charset="0"/>
              </a:rPr>
              <a:t> </a:t>
            </a:r>
            <a:r>
              <a:rPr lang="es-ES" sz="3200" b="1" dirty="0">
                <a:solidFill>
                  <a:schemeClr val="bg1"/>
                </a:solidFill>
                <a:effectLst/>
                <a:latin typeface="Tahoma" pitchFamily="34" charset="0"/>
              </a:rPr>
              <a:t>La medición del costo de vida</a:t>
            </a:r>
          </a:p>
        </p:txBody>
      </p:sp>
      <p:sp>
        <p:nvSpPr>
          <p:cNvPr id="5" name="Rectángulo 3"/>
          <p:cNvSpPr txBox="1">
            <a:spLocks noChangeArrowheads="1"/>
          </p:cNvSpPr>
          <p:nvPr/>
        </p:nvSpPr>
        <p:spPr bwMode="auto">
          <a:xfrm>
            <a:off x="2133359" y="2570827"/>
            <a:ext cx="7632700" cy="4525963"/>
          </a:xfrm>
          <a:prstGeom prst="rect">
            <a:avLst/>
          </a:prstGeom>
          <a:noFill/>
          <a:ln w="9525">
            <a:noFill/>
            <a:miter lim="800000"/>
            <a:headEnd/>
            <a:tailEnd/>
          </a:ln>
        </p:spPr>
        <p:txBody>
          <a:bodyPr/>
          <a:lstStyle/>
          <a:p>
            <a:pPr marL="365125" indent="-282575" algn="just">
              <a:spcBef>
                <a:spcPts val="600"/>
              </a:spcBef>
              <a:buClr>
                <a:schemeClr val="accent1"/>
              </a:buClr>
              <a:buSzPct val="80000"/>
            </a:pPr>
            <a:r>
              <a:rPr lang="es-ES" sz="2800" b="1" dirty="0">
                <a:solidFill>
                  <a:schemeClr val="accent1"/>
                </a:solidFill>
                <a:latin typeface="Calibri" pitchFamily="34" charset="0"/>
                <a:cs typeface="Calibri" pitchFamily="34" charset="0"/>
                <a:sym typeface="Symbol" pitchFamily="18" charset="2"/>
              </a:rPr>
              <a:t>Tasa de inflación</a:t>
            </a:r>
            <a:r>
              <a:rPr lang="es-ES" sz="2800" dirty="0">
                <a:solidFill>
                  <a:schemeClr val="accent1"/>
                </a:solidFill>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variación porcentual que experimenta el índice de precios con respecto al período anterior. Puede calcularse</a:t>
            </a:r>
            <a:r>
              <a:rPr lang="es-ES" sz="3600" dirty="0">
                <a:latin typeface="Calibri" pitchFamily="34" charset="0"/>
                <a:cs typeface="Calibri" pitchFamily="34" charset="0"/>
                <a:sym typeface="Symbol" pitchFamily="18" charset="2"/>
              </a:rPr>
              <a:t> </a:t>
            </a:r>
            <a:r>
              <a:rPr lang="es-ES" sz="2800" dirty="0">
                <a:latin typeface="Calibri" pitchFamily="34" charset="0"/>
                <a:cs typeface="Calibri" pitchFamily="34" charset="0"/>
                <a:sym typeface="Symbol" pitchFamily="18" charset="2"/>
              </a:rPr>
              <a:t>a partir del IPC</a:t>
            </a:r>
            <a:r>
              <a:rPr lang="es-ES" sz="3600" dirty="0">
                <a:latin typeface="Calibri" pitchFamily="34" charset="0"/>
                <a:cs typeface="Calibri" pitchFamily="34" charset="0"/>
                <a:sym typeface="Symbol" pitchFamily="18" charset="2"/>
              </a:rPr>
              <a:t>:</a:t>
            </a:r>
          </a:p>
          <a:p>
            <a:pPr marL="365125" indent="-282575" algn="just">
              <a:spcBef>
                <a:spcPts val="600"/>
              </a:spcBef>
              <a:buClr>
                <a:schemeClr val="accent1"/>
              </a:buClr>
              <a:buSzPct val="80000"/>
            </a:pPr>
            <a:endParaRPr lang="es-ES" sz="2800" dirty="0">
              <a:latin typeface="Calibri" pitchFamily="34" charset="0"/>
              <a:cs typeface="Calibri" pitchFamily="34" charset="0"/>
              <a:sym typeface="Symbol" pitchFamily="18" charset="2"/>
            </a:endParaRPr>
          </a:p>
        </p:txBody>
      </p:sp>
      <p:graphicFrame>
        <p:nvGraphicFramePr>
          <p:cNvPr id="6" name="Object 6"/>
          <p:cNvGraphicFramePr>
            <a:graphicFrameLocks noChangeAspect="1"/>
          </p:cNvGraphicFramePr>
          <p:nvPr>
            <p:extLst>
              <p:ext uri="{D42A27DB-BD31-4B8C-83A1-F6EECF244321}">
                <p14:modId xmlns:p14="http://schemas.microsoft.com/office/powerpoint/2010/main" val="2567359"/>
              </p:ext>
            </p:extLst>
          </p:nvPr>
        </p:nvGraphicFramePr>
        <p:xfrm>
          <a:off x="2133359" y="5059880"/>
          <a:ext cx="7944092" cy="879702"/>
        </p:xfrm>
        <a:graphic>
          <a:graphicData uri="http://schemas.openxmlformats.org/presentationml/2006/ole">
            <mc:AlternateContent xmlns:mc="http://schemas.openxmlformats.org/markup-compatibility/2006">
              <mc:Choice xmlns:v="urn:schemas-microsoft-com:vml" Requires="v">
                <p:oleObj name="Ecuación" r:id="rId3" imgW="3670300" imgH="406400" progId="Equation.3">
                  <p:embed/>
                </p:oleObj>
              </mc:Choice>
              <mc:Fallback>
                <p:oleObj name="Ecuación" r:id="rId3" imgW="36703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359" y="5059880"/>
                        <a:ext cx="7944092" cy="879702"/>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524100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2"/>
          <p:cNvSpPr txBox="1">
            <a:spLocks noChangeArrowheads="1"/>
          </p:cNvSpPr>
          <p:nvPr/>
        </p:nvSpPr>
        <p:spPr>
          <a:xfrm>
            <a:off x="1188901" y="797064"/>
            <a:ext cx="9495664" cy="668320"/>
          </a:xfrm>
          <a:prstGeom prst="rect">
            <a:avLst/>
          </a:prstGeom>
        </p:spPr>
        <p:txBody>
          <a:bodyPr anchor="ctr">
            <a:noAutofit/>
          </a:bodyPr>
          <a:lst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a:lstStyle>
          <a:p>
            <a:pPr eaLnBrk="1" hangingPunct="1">
              <a:defRPr/>
            </a:pPr>
            <a:r>
              <a:rPr lang="es-AR" sz="2400" dirty="0">
                <a:solidFill>
                  <a:schemeClr val="bg1"/>
                </a:solidFill>
              </a:rPr>
              <a:t>Tabla : Cálculo del Índice de Precios al Consumo y de la tasa de inflación: Ejemplo</a:t>
            </a:r>
          </a:p>
        </p:txBody>
      </p:sp>
      <p:sp>
        <p:nvSpPr>
          <p:cNvPr id="5" name="Rectángulo 3"/>
          <p:cNvSpPr txBox="1">
            <a:spLocks noChangeArrowheads="1"/>
          </p:cNvSpPr>
          <p:nvPr/>
        </p:nvSpPr>
        <p:spPr bwMode="auto">
          <a:xfrm>
            <a:off x="1003853" y="2051793"/>
            <a:ext cx="10436086" cy="4617363"/>
          </a:xfrm>
          <a:prstGeom prst="rect">
            <a:avLst/>
          </a:prstGeom>
          <a:solidFill>
            <a:schemeClr val="bg1"/>
          </a:solidFill>
          <a:ln w="9525">
            <a:noFill/>
            <a:miter lim="800000"/>
            <a:headEnd/>
            <a:tailEnd/>
          </a:ln>
        </p:spPr>
        <p:txBody>
          <a:bodyPr/>
          <a:lstStyle/>
          <a:p>
            <a:pPr marL="609600" indent="-609600">
              <a:lnSpc>
                <a:spcPct val="90000"/>
              </a:lnSpc>
              <a:spcBef>
                <a:spcPts val="600"/>
              </a:spcBef>
              <a:buClr>
                <a:schemeClr val="accent1"/>
              </a:buClr>
              <a:buSzPct val="80000"/>
            </a:pPr>
            <a:r>
              <a:rPr lang="en-US" b="1" dirty="0">
                <a:latin typeface="Tahoma" pitchFamily="34" charset="0"/>
              </a:rPr>
              <a:t>Primer </a:t>
            </a:r>
            <a:r>
              <a:rPr lang="es-AR" b="1" dirty="0">
                <a:latin typeface="Tahoma" pitchFamily="34" charset="0"/>
              </a:rPr>
              <a:t>paso:</a:t>
            </a:r>
            <a:r>
              <a:rPr lang="es-AR" sz="1050" dirty="0">
                <a:latin typeface="Tahoma" pitchFamily="34" charset="0"/>
              </a:rPr>
              <a:t> </a:t>
            </a:r>
            <a:r>
              <a:rPr lang="es-AR" sz="1400" b="1" dirty="0">
                <a:latin typeface="Tahoma" pitchFamily="34" charset="0"/>
              </a:rPr>
              <a:t>encuesta consumidores para elaborar canasta fija de bienes</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dirty="0">
                <a:latin typeface="Gill Sans MT" pitchFamily="34" charset="0"/>
              </a:rPr>
              <a:t>4 panchitos, 2 hamburguesas</a:t>
            </a:r>
          </a:p>
          <a:p>
            <a:pPr marL="609600" indent="-609600">
              <a:lnSpc>
                <a:spcPct val="90000"/>
              </a:lnSpc>
              <a:spcBef>
                <a:spcPts val="600"/>
              </a:spcBef>
              <a:buClr>
                <a:schemeClr val="accent1"/>
              </a:buClr>
              <a:buSzPct val="80000"/>
            </a:pPr>
            <a:endParaRPr lang="en-US" sz="800" b="1" dirty="0">
              <a:latin typeface="Gill Sans MT" pitchFamily="34" charset="0"/>
            </a:endParaRPr>
          </a:p>
          <a:p>
            <a:pPr marL="609600" indent="-609600">
              <a:lnSpc>
                <a:spcPct val="90000"/>
              </a:lnSpc>
              <a:spcBef>
                <a:spcPts val="600"/>
              </a:spcBef>
              <a:buClr>
                <a:schemeClr val="accent1"/>
              </a:buClr>
              <a:buSzPct val="80000"/>
            </a:pPr>
            <a:r>
              <a:rPr lang="es-AR" b="1" dirty="0">
                <a:latin typeface="Tahoma" pitchFamily="34" charset="0"/>
              </a:rPr>
              <a:t>Segundo paso:</a:t>
            </a:r>
            <a:r>
              <a:rPr lang="es-AR" sz="900" b="1" dirty="0">
                <a:latin typeface="Gill Sans MT" pitchFamily="34" charset="0"/>
              </a:rPr>
              <a:t> </a:t>
            </a:r>
            <a:r>
              <a:rPr lang="es-AR" sz="1400" b="1" dirty="0">
                <a:latin typeface="Tahoma" pitchFamily="34" charset="0"/>
              </a:rPr>
              <a:t>se halla el precio de cada bien en cada año</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b="1" u="sng" dirty="0">
                <a:latin typeface="Gill Sans MT" pitchFamily="34" charset="0"/>
              </a:rPr>
              <a:t>Año</a:t>
            </a:r>
            <a:r>
              <a:rPr lang="es-AR" b="1" dirty="0">
                <a:latin typeface="Gill Sans MT" pitchFamily="34" charset="0"/>
              </a:rPr>
              <a:t>	    		</a:t>
            </a:r>
            <a:r>
              <a:rPr lang="es-AR" b="1" u="sng" dirty="0">
                <a:latin typeface="Gill Sans MT" pitchFamily="34" charset="0"/>
              </a:rPr>
              <a:t>Precio panchitos ($)</a:t>
            </a:r>
            <a:r>
              <a:rPr lang="es-AR" b="1" dirty="0">
                <a:latin typeface="Gill Sans MT" pitchFamily="34" charset="0"/>
              </a:rPr>
              <a:t>	     </a:t>
            </a:r>
            <a:r>
              <a:rPr lang="es-AR" b="1" u="sng" dirty="0">
                <a:latin typeface="Gill Sans MT" pitchFamily="34" charset="0"/>
              </a:rPr>
              <a:t>Precio hamburguesas ($)</a:t>
            </a:r>
          </a:p>
          <a:p>
            <a:pPr marL="609600" indent="-609600">
              <a:lnSpc>
                <a:spcPct val="90000"/>
              </a:lnSpc>
              <a:spcBef>
                <a:spcPts val="600"/>
              </a:spcBef>
              <a:buClr>
                <a:schemeClr val="accent1"/>
              </a:buClr>
              <a:buSzPct val="80000"/>
            </a:pPr>
            <a:r>
              <a:rPr lang="es-AR" dirty="0">
                <a:latin typeface="Gill Sans MT" pitchFamily="34" charset="0"/>
              </a:rPr>
              <a:t>2021				1						2	</a:t>
            </a:r>
          </a:p>
          <a:p>
            <a:pPr marL="609600" indent="-609600">
              <a:lnSpc>
                <a:spcPct val="90000"/>
              </a:lnSpc>
              <a:spcBef>
                <a:spcPts val="600"/>
              </a:spcBef>
              <a:buClr>
                <a:schemeClr val="accent1"/>
              </a:buClr>
              <a:buSzPct val="80000"/>
            </a:pPr>
            <a:r>
              <a:rPr lang="es-AR" dirty="0">
                <a:latin typeface="Gill Sans MT" pitchFamily="34" charset="0"/>
              </a:rPr>
              <a:t>2022				2						3</a:t>
            </a:r>
          </a:p>
          <a:p>
            <a:pPr marL="609600" indent="-609600">
              <a:lnSpc>
                <a:spcPct val="90000"/>
              </a:lnSpc>
              <a:spcBef>
                <a:spcPts val="600"/>
              </a:spcBef>
              <a:buClr>
                <a:schemeClr val="accent1"/>
              </a:buClr>
              <a:buSzPct val="80000"/>
            </a:pPr>
            <a:r>
              <a:rPr lang="es-AR" dirty="0">
                <a:latin typeface="Gill Sans MT" pitchFamily="34" charset="0"/>
              </a:rPr>
              <a:t>2023				3						4</a:t>
            </a:r>
            <a:endParaRPr lang="es-AR" sz="900" dirty="0">
              <a:latin typeface="Gill Sans MT" pitchFamily="34" charset="0"/>
            </a:endParaRPr>
          </a:p>
          <a:p>
            <a:pPr marL="609600" indent="-609600">
              <a:lnSpc>
                <a:spcPct val="90000"/>
              </a:lnSpc>
              <a:spcBef>
                <a:spcPts val="600"/>
              </a:spcBef>
              <a:buClr>
                <a:schemeClr val="accent1"/>
              </a:buClr>
              <a:buSzPct val="80000"/>
            </a:pPr>
            <a:endParaRPr lang="es-AR" b="1" dirty="0">
              <a:latin typeface="Tahoma" pitchFamily="34" charset="0"/>
            </a:endParaRPr>
          </a:p>
          <a:p>
            <a:pPr marL="609600" indent="-609600">
              <a:lnSpc>
                <a:spcPct val="90000"/>
              </a:lnSpc>
              <a:spcBef>
                <a:spcPts val="600"/>
              </a:spcBef>
              <a:buClr>
                <a:schemeClr val="accent1"/>
              </a:buClr>
              <a:buSzPct val="80000"/>
            </a:pPr>
            <a:r>
              <a:rPr lang="es-AR" b="1" dirty="0">
                <a:latin typeface="Tahoma" pitchFamily="34" charset="0"/>
              </a:rPr>
              <a:t>Tercer paso:</a:t>
            </a:r>
            <a:r>
              <a:rPr lang="es-AR" sz="900" b="1" dirty="0">
                <a:latin typeface="Gill Sans MT" pitchFamily="34" charset="0"/>
              </a:rPr>
              <a:t> </a:t>
            </a:r>
            <a:r>
              <a:rPr lang="es-AR" sz="1600" b="1" dirty="0">
                <a:latin typeface="Tahoma" pitchFamily="34" charset="0"/>
              </a:rPr>
              <a:t>se calcula el costo de la canasta de bienes de cada año</a:t>
            </a:r>
          </a:p>
          <a:p>
            <a:pPr marL="609600" indent="-609600">
              <a:lnSpc>
                <a:spcPct val="90000"/>
              </a:lnSpc>
              <a:spcBef>
                <a:spcPts val="600"/>
              </a:spcBef>
              <a:buClr>
                <a:schemeClr val="accent1"/>
              </a:buClr>
              <a:buSzPct val="80000"/>
            </a:pPr>
            <a:r>
              <a:rPr lang="es-AR" sz="900" b="1" dirty="0">
                <a:latin typeface="Gill Sans MT" pitchFamily="34" charset="0"/>
              </a:rPr>
              <a:t>_______________________________________________________________________________</a:t>
            </a:r>
          </a:p>
          <a:p>
            <a:pPr marL="609600" indent="-609600">
              <a:lnSpc>
                <a:spcPct val="90000"/>
              </a:lnSpc>
              <a:spcBef>
                <a:spcPts val="600"/>
              </a:spcBef>
              <a:buClr>
                <a:schemeClr val="accent1"/>
              </a:buClr>
              <a:buSzPct val="80000"/>
            </a:pPr>
            <a:r>
              <a:rPr lang="es-AR" dirty="0">
                <a:latin typeface="Gill Sans MT" pitchFamily="34" charset="0"/>
              </a:rPr>
              <a:t>2021	   (1$ por panchito x 4 panchitos) + (2$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8$</a:t>
            </a:r>
          </a:p>
          <a:p>
            <a:pPr marL="609600" indent="-609600">
              <a:lnSpc>
                <a:spcPct val="90000"/>
              </a:lnSpc>
              <a:spcBef>
                <a:spcPts val="600"/>
              </a:spcBef>
              <a:buClr>
                <a:schemeClr val="accent1"/>
              </a:buClr>
              <a:buSzPct val="80000"/>
            </a:pPr>
            <a:r>
              <a:rPr lang="es-AR" dirty="0">
                <a:latin typeface="Gill Sans MT" pitchFamily="34" charset="0"/>
              </a:rPr>
              <a:t>2022	  (2$ por panchitos x 4 panchitos) + (3$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14$</a:t>
            </a:r>
          </a:p>
          <a:p>
            <a:pPr marL="609600" indent="-609600">
              <a:lnSpc>
                <a:spcPct val="90000"/>
              </a:lnSpc>
              <a:spcBef>
                <a:spcPts val="600"/>
              </a:spcBef>
              <a:buClr>
                <a:schemeClr val="accent1"/>
              </a:buClr>
              <a:buSzPct val="80000"/>
            </a:pPr>
            <a:r>
              <a:rPr lang="es-AR" dirty="0">
                <a:latin typeface="Gill Sans MT" pitchFamily="34" charset="0"/>
              </a:rPr>
              <a:t>2023     (3$ por panchitos x 4 panchitos) + (4$ por </a:t>
            </a:r>
            <a:r>
              <a:rPr lang="es-AR" dirty="0" err="1">
                <a:latin typeface="Gill Sans MT" pitchFamily="34" charset="0"/>
              </a:rPr>
              <a:t>hamburg</a:t>
            </a:r>
            <a:r>
              <a:rPr lang="es-AR" dirty="0">
                <a:latin typeface="Gill Sans MT" pitchFamily="34" charset="0"/>
              </a:rPr>
              <a:t> x 2 </a:t>
            </a:r>
            <a:r>
              <a:rPr lang="es-AR" dirty="0" err="1">
                <a:latin typeface="Gill Sans MT" pitchFamily="34" charset="0"/>
              </a:rPr>
              <a:t>hamburg</a:t>
            </a:r>
            <a:r>
              <a:rPr lang="es-AR" dirty="0">
                <a:latin typeface="Gill Sans MT" pitchFamily="34" charset="0"/>
              </a:rPr>
              <a:t>) = 20$</a:t>
            </a:r>
          </a:p>
          <a:p>
            <a:pPr marL="609600" indent="-609600">
              <a:lnSpc>
                <a:spcPct val="90000"/>
              </a:lnSpc>
              <a:spcBef>
                <a:spcPts val="600"/>
              </a:spcBef>
              <a:buClr>
                <a:schemeClr val="accent1"/>
              </a:buClr>
              <a:buSzPct val="80000"/>
            </a:pPr>
            <a:endParaRPr lang="es-AR" sz="900" b="1" dirty="0">
              <a:latin typeface="Gill Sans MT" pitchFamily="34" charset="0"/>
            </a:endParaRPr>
          </a:p>
        </p:txBody>
      </p:sp>
    </p:spTree>
    <p:extLst>
      <p:ext uri="{BB962C8B-B14F-4D97-AF65-F5344CB8AC3E}">
        <p14:creationId xmlns:p14="http://schemas.microsoft.com/office/powerpoint/2010/main" val="780429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3"/>
          <p:cNvSpPr txBox="1">
            <a:spLocks noChangeArrowheads="1"/>
          </p:cNvSpPr>
          <p:nvPr/>
        </p:nvSpPr>
        <p:spPr>
          <a:xfrm>
            <a:off x="1649896" y="549275"/>
            <a:ext cx="8705367" cy="5543550"/>
          </a:xfrm>
          <a:prstGeom prst="rect">
            <a:avLst/>
          </a:prstGeom>
          <a:solidFill>
            <a:schemeClr val="bg1"/>
          </a:solidFill>
          <a:ln>
            <a:solidFill>
              <a:schemeClr val="bg1"/>
            </a:solidFill>
          </a:ln>
        </p:spPr>
        <p:txBody>
          <a:bodyPr/>
          <a:lstStyle/>
          <a:p>
            <a:pPr marL="609600" indent="-609600" defTabSz="914400" fontAlgn="base">
              <a:spcBef>
                <a:spcPts val="600"/>
              </a:spcBef>
              <a:spcAft>
                <a:spcPct val="0"/>
              </a:spcAft>
              <a:buClr>
                <a:schemeClr val="accent1"/>
              </a:buClr>
              <a:buSzPct val="80000"/>
              <a:defRPr/>
            </a:pPr>
            <a:r>
              <a:rPr lang="es-AR" sz="2800" dirty="0">
                <a:latin typeface="Calibri" pitchFamily="34" charset="0"/>
                <a:cs typeface="Calibri" pitchFamily="34" charset="0"/>
              </a:rPr>
              <a:t>Cuarto paso: </a:t>
            </a:r>
            <a:r>
              <a:rPr lang="es-AR" sz="2000" dirty="0">
                <a:latin typeface="Calibri" pitchFamily="34" charset="0"/>
                <a:cs typeface="Calibri" pitchFamily="34" charset="0"/>
              </a:rPr>
              <a:t>se elige un año como base (2001) y se calcula el IPC de cada año</a:t>
            </a:r>
          </a:p>
          <a:p>
            <a:pPr marL="609600" indent="-609600" defTabSz="914400" fontAlgn="base">
              <a:spcBef>
                <a:spcPts val="600"/>
              </a:spcBef>
              <a:spcAft>
                <a:spcPct val="0"/>
              </a:spcAft>
              <a:buClr>
                <a:schemeClr val="accent1"/>
              </a:buClr>
              <a:buSzPct val="80000"/>
              <a:defRPr/>
            </a:pPr>
            <a:endParaRPr lang="es-AR" sz="24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2021                      (8$/8$) x 100 = 100</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2022                    (14$/8$) x 100 = 175</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2023                    (20$/8$) x 100 = 250</a:t>
            </a:r>
          </a:p>
          <a:p>
            <a:pPr marL="609600" indent="-609600" defTabSz="914400" fontAlgn="base">
              <a:spcBef>
                <a:spcPts val="600"/>
              </a:spcBef>
              <a:spcAft>
                <a:spcPct val="0"/>
              </a:spcAft>
              <a:buClr>
                <a:schemeClr val="accent1"/>
              </a:buClr>
              <a:buSzPct val="80000"/>
              <a:defRPr/>
            </a:pPr>
            <a:endParaRPr lang="es-AR" sz="20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800" dirty="0">
                <a:latin typeface="Calibri" pitchFamily="34" charset="0"/>
                <a:cs typeface="Calibri" pitchFamily="34" charset="0"/>
              </a:rPr>
              <a:t>Con ello: </a:t>
            </a:r>
            <a:r>
              <a:rPr lang="es-AR" sz="2000" dirty="0">
                <a:latin typeface="Calibri" pitchFamily="34" charset="0"/>
                <a:cs typeface="Calibri" pitchFamily="34" charset="0"/>
              </a:rPr>
              <a:t> se utiliza el </a:t>
            </a:r>
            <a:r>
              <a:rPr lang="es-AR" sz="2000" dirty="0">
                <a:solidFill>
                  <a:srgbClr val="FF0000"/>
                </a:solidFill>
                <a:latin typeface="Calibri" pitchFamily="34" charset="0"/>
                <a:cs typeface="Calibri" pitchFamily="34" charset="0"/>
              </a:rPr>
              <a:t>Índice de Precios de Consumidor para calcular  la tasa de inflación desde el año anterior</a:t>
            </a:r>
          </a:p>
          <a:p>
            <a:pPr marL="609600" indent="-609600" defTabSz="914400" fontAlgn="base">
              <a:spcBef>
                <a:spcPts val="600"/>
              </a:spcBef>
              <a:spcAft>
                <a:spcPct val="0"/>
              </a:spcAft>
              <a:buClr>
                <a:schemeClr val="accent1"/>
              </a:buClr>
              <a:buSzPct val="80000"/>
              <a:defRPr/>
            </a:pPr>
            <a:endParaRPr lang="es-AR" sz="2000" dirty="0">
              <a:latin typeface="Calibri" pitchFamily="34" charset="0"/>
              <a:cs typeface="Calibri" pitchFamily="34" charset="0"/>
            </a:endParaRP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2022                  (175 – 100) / 100 x 100 = 75%</a:t>
            </a:r>
          </a:p>
          <a:p>
            <a:pPr marL="609600" indent="-609600" defTabSz="914400" fontAlgn="base">
              <a:spcBef>
                <a:spcPts val="600"/>
              </a:spcBef>
              <a:spcAft>
                <a:spcPct val="0"/>
              </a:spcAft>
              <a:buClr>
                <a:schemeClr val="accent1"/>
              </a:buClr>
              <a:buSzPct val="80000"/>
              <a:defRPr/>
            </a:pPr>
            <a:r>
              <a:rPr lang="es-AR" sz="2400" dirty="0">
                <a:latin typeface="Calibri" pitchFamily="34" charset="0"/>
                <a:cs typeface="Calibri" pitchFamily="34" charset="0"/>
              </a:rPr>
              <a:t>2023                  (250 – 175) / 175 x 100 = 43%</a:t>
            </a:r>
          </a:p>
        </p:txBody>
      </p:sp>
    </p:spTree>
    <p:extLst>
      <p:ext uri="{BB962C8B-B14F-4D97-AF65-F5344CB8AC3E}">
        <p14:creationId xmlns:p14="http://schemas.microsoft.com/office/powerpoint/2010/main" val="25833522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BC815-7931-7222-E236-8D05A75BA8A4}"/>
              </a:ext>
            </a:extLst>
          </p:cNvPr>
          <p:cNvSpPr>
            <a:spLocks noGrp="1"/>
          </p:cNvSpPr>
          <p:nvPr>
            <p:ph type="title"/>
          </p:nvPr>
        </p:nvSpPr>
        <p:spPr/>
        <p:txBody>
          <a:bodyPr/>
          <a:lstStyle/>
          <a:p>
            <a:endParaRPr lang="es-AR"/>
          </a:p>
        </p:txBody>
      </p:sp>
      <p:pic>
        <p:nvPicPr>
          <p:cNvPr id="5" name="Imagen 4">
            <a:extLst>
              <a:ext uri="{FF2B5EF4-FFF2-40B4-BE49-F238E27FC236}">
                <a16:creationId xmlns:a16="http://schemas.microsoft.com/office/drawing/2014/main" id="{16319E64-807C-FCBE-CCE1-BC0003264A2F}"/>
              </a:ext>
            </a:extLst>
          </p:cNvPr>
          <p:cNvPicPr>
            <a:picLocks noChangeAspect="1"/>
          </p:cNvPicPr>
          <p:nvPr/>
        </p:nvPicPr>
        <p:blipFill>
          <a:blip r:embed="rId2"/>
          <a:stretch>
            <a:fillRect/>
          </a:stretch>
        </p:blipFill>
        <p:spPr>
          <a:xfrm>
            <a:off x="0" y="2887721"/>
            <a:ext cx="4596136" cy="1433070"/>
          </a:xfrm>
          <a:prstGeom prst="rect">
            <a:avLst/>
          </a:prstGeom>
        </p:spPr>
      </p:pic>
      <p:pic>
        <p:nvPicPr>
          <p:cNvPr id="11" name="Marcador de contenido 10">
            <a:extLst>
              <a:ext uri="{FF2B5EF4-FFF2-40B4-BE49-F238E27FC236}">
                <a16:creationId xmlns:a16="http://schemas.microsoft.com/office/drawing/2014/main" id="{C3270E53-BA86-5DB2-2A90-E0800BFB7A0D}"/>
              </a:ext>
            </a:extLst>
          </p:cNvPr>
          <p:cNvPicPr>
            <a:picLocks noGrp="1" noChangeAspect="1"/>
          </p:cNvPicPr>
          <p:nvPr>
            <p:ph sz="half" idx="2"/>
          </p:nvPr>
        </p:nvPicPr>
        <p:blipFill>
          <a:blip r:embed="rId3"/>
          <a:stretch>
            <a:fillRect/>
          </a:stretch>
        </p:blipFill>
        <p:spPr>
          <a:xfrm>
            <a:off x="4503345" y="2227023"/>
            <a:ext cx="7589952" cy="4244115"/>
          </a:xfrm>
        </p:spPr>
      </p:pic>
    </p:spTree>
    <p:extLst>
      <p:ext uri="{BB962C8B-B14F-4D97-AF65-F5344CB8AC3E}">
        <p14:creationId xmlns:p14="http://schemas.microsoft.com/office/powerpoint/2010/main" val="41681564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1520617" y="1205258"/>
            <a:ext cx="9233521" cy="5195542"/>
          </a:xfrm>
        </p:spPr>
        <p:txBody>
          <a:bodyPr>
            <a:normAutofit lnSpcReduction="10000"/>
          </a:bodyPr>
          <a:lstStyle/>
          <a:p>
            <a:pPr marL="609600" indent="-609600" algn="just">
              <a:lnSpc>
                <a:spcPct val="80000"/>
              </a:lnSpc>
              <a:buNone/>
              <a:defRPr/>
            </a:pPr>
            <a:r>
              <a:rPr lang="es-ES" sz="2400" b="1" dirty="0">
                <a:solidFill>
                  <a:schemeClr val="bg1"/>
                </a:solidFill>
                <a:latin typeface="Calibri" pitchFamily="34" charset="0"/>
                <a:cs typeface="Calibri" pitchFamily="34" charset="0"/>
                <a:sym typeface="Symbol" pitchFamily="18" charset="2"/>
              </a:rPr>
              <a:t>Problemas de medición del costo de vida:</a:t>
            </a:r>
          </a:p>
          <a:p>
            <a:pPr marL="609600" indent="-609600" algn="just">
              <a:lnSpc>
                <a:spcPct val="80000"/>
              </a:lnSpc>
              <a:buNone/>
              <a:defRPr/>
            </a:pPr>
            <a:endParaRPr lang="es-ES" sz="2800" b="1" dirty="0">
              <a:solidFill>
                <a:srgbClr val="FF0000"/>
              </a:solidFill>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b="1" dirty="0">
                <a:latin typeface="Calibri" pitchFamily="34" charset="0"/>
                <a:cs typeface="Calibri" pitchFamily="34" charset="0"/>
                <a:sym typeface="Symbol" pitchFamily="18" charset="2"/>
              </a:rPr>
              <a:t>Sesgo de sustitución</a:t>
            </a:r>
            <a:r>
              <a:rPr lang="es-ES" sz="2800" dirty="0">
                <a:latin typeface="Calibri" pitchFamily="34" charset="0"/>
                <a:cs typeface="Calibri" pitchFamily="34" charset="0"/>
                <a:sym typeface="Symbol" pitchFamily="18" charset="2"/>
              </a:rPr>
              <a:t>: cuando cambian los precios de algunos bienes, los consumidores optan por aquellos que son relativamente menos caros.</a:t>
            </a:r>
          </a:p>
          <a:p>
            <a:pPr marL="609600" indent="-609600" algn="just">
              <a:lnSpc>
                <a:spcPct val="80000"/>
              </a:lnSpc>
              <a:buFontTx/>
              <a:buAutoNum type="arabicPeriod"/>
              <a:defRPr/>
            </a:pPr>
            <a:endParaRPr lang="es-ES" sz="2800" dirty="0">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dirty="0">
                <a:latin typeface="Calibri" pitchFamily="34" charset="0"/>
                <a:cs typeface="Calibri" pitchFamily="34" charset="0"/>
                <a:sym typeface="Symbol" pitchFamily="18" charset="2"/>
              </a:rPr>
              <a:t>El IPC no tiene en cuenta la </a:t>
            </a:r>
            <a:r>
              <a:rPr lang="es-ES" sz="2800" b="1" dirty="0">
                <a:latin typeface="Calibri" pitchFamily="34" charset="0"/>
                <a:cs typeface="Calibri" pitchFamily="34" charset="0"/>
                <a:sym typeface="Symbol" pitchFamily="18" charset="2"/>
              </a:rPr>
              <a:t>aparición de nuevos bienes</a:t>
            </a:r>
            <a:r>
              <a:rPr lang="es-ES" sz="2800" dirty="0">
                <a:latin typeface="Calibri" pitchFamily="34" charset="0"/>
                <a:cs typeface="Calibri" pitchFamily="34" charset="0"/>
                <a:sym typeface="Symbol" pitchFamily="18" charset="2"/>
              </a:rPr>
              <a:t> que pueden suponer un cambio en el poder adquisitivo del dinero y, por tanto, en el nivel de vida.</a:t>
            </a:r>
          </a:p>
          <a:p>
            <a:pPr marL="609600" indent="-609600" algn="just">
              <a:lnSpc>
                <a:spcPct val="80000"/>
              </a:lnSpc>
              <a:buFontTx/>
              <a:buAutoNum type="arabicPeriod"/>
              <a:defRPr/>
            </a:pPr>
            <a:endParaRPr lang="es-ES" sz="2800" dirty="0">
              <a:latin typeface="Calibri" pitchFamily="34" charset="0"/>
              <a:cs typeface="Calibri" pitchFamily="34" charset="0"/>
              <a:sym typeface="Symbol" pitchFamily="18" charset="2"/>
            </a:endParaRPr>
          </a:p>
          <a:p>
            <a:pPr marL="609600" indent="-609600" algn="just">
              <a:lnSpc>
                <a:spcPct val="80000"/>
              </a:lnSpc>
              <a:buFontTx/>
              <a:buAutoNum type="arabicPeriod"/>
              <a:defRPr/>
            </a:pPr>
            <a:r>
              <a:rPr lang="es-ES" sz="2800" dirty="0">
                <a:latin typeface="Calibri" pitchFamily="34" charset="0"/>
                <a:cs typeface="Calibri" pitchFamily="34" charset="0"/>
                <a:sym typeface="Symbol" pitchFamily="18" charset="2"/>
              </a:rPr>
              <a:t>Es difícil medir los </a:t>
            </a:r>
            <a:r>
              <a:rPr lang="es-ES" sz="2800" b="1" dirty="0">
                <a:latin typeface="Calibri" pitchFamily="34" charset="0"/>
                <a:cs typeface="Calibri" pitchFamily="34" charset="0"/>
                <a:sym typeface="Symbol" pitchFamily="18" charset="2"/>
              </a:rPr>
              <a:t>cambios en la calidad</a:t>
            </a:r>
            <a:r>
              <a:rPr lang="es-ES" sz="2800" dirty="0">
                <a:latin typeface="Calibri" pitchFamily="34" charset="0"/>
                <a:cs typeface="Calibri" pitchFamily="34" charset="0"/>
                <a:sym typeface="Symbol" pitchFamily="18" charset="2"/>
              </a:rPr>
              <a:t> de los bienes.</a:t>
            </a:r>
          </a:p>
          <a:p>
            <a:pPr marL="609600" indent="-609600" algn="just">
              <a:lnSpc>
                <a:spcPct val="80000"/>
              </a:lnSpc>
              <a:buNone/>
              <a:defRPr/>
            </a:pPr>
            <a:r>
              <a:rPr lang="es-ES" sz="2800" dirty="0">
                <a:latin typeface="Book Antiqua" pitchFamily="18" charset="0"/>
                <a:sym typeface="Symbol" pitchFamily="18" charset="2"/>
              </a:rPr>
              <a:t> </a:t>
            </a:r>
          </a:p>
          <a:p>
            <a:pPr>
              <a:defRPr/>
            </a:pPr>
            <a:endParaRPr lang="es-ES" sz="2800" dirty="0">
              <a:latin typeface="Book Antiqua" pitchFamily="18" charset="0"/>
            </a:endParaRPr>
          </a:p>
        </p:txBody>
      </p:sp>
    </p:spTree>
    <p:extLst>
      <p:ext uri="{BB962C8B-B14F-4D97-AF65-F5344CB8AC3E}">
        <p14:creationId xmlns:p14="http://schemas.microsoft.com/office/powerpoint/2010/main" val="19415613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a:spLocks noGrp="1"/>
          </p:cNvSpPr>
          <p:nvPr>
            <p:ph idx="1"/>
          </p:nvPr>
        </p:nvSpPr>
        <p:spPr>
          <a:xfrm>
            <a:off x="626165" y="850211"/>
            <a:ext cx="10803835" cy="6335713"/>
          </a:xfrm>
        </p:spPr>
        <p:txBody>
          <a:bodyPr>
            <a:normAutofit/>
          </a:bodyPr>
          <a:lstStyle/>
          <a:p>
            <a:pPr algn="ctr" eaLnBrk="1" hangingPunct="1">
              <a:lnSpc>
                <a:spcPct val="80000"/>
              </a:lnSpc>
              <a:buFontTx/>
              <a:buNone/>
              <a:defRPr/>
            </a:pPr>
            <a:r>
              <a:rPr lang="es-ES" sz="2800" b="1" u="sng" dirty="0">
                <a:solidFill>
                  <a:schemeClr val="bg1"/>
                </a:solidFill>
                <a:latin typeface="Book Antiqua" pitchFamily="18" charset="0"/>
                <a:sym typeface="Symbol" pitchFamily="18" charset="2"/>
              </a:rPr>
              <a:t>El deflactor del PIB frente al IPC</a:t>
            </a:r>
          </a:p>
          <a:p>
            <a:pPr algn="ctr" eaLnBrk="1" hangingPunct="1">
              <a:lnSpc>
                <a:spcPct val="80000"/>
              </a:lnSpc>
              <a:buFontTx/>
              <a:buNone/>
              <a:defRPr/>
            </a:pPr>
            <a:endParaRPr lang="es-ES" sz="1400" b="1" u="sng" dirty="0">
              <a:latin typeface="Book Antiqua" pitchFamily="18" charset="0"/>
              <a:sym typeface="Symbol" pitchFamily="18" charset="2"/>
            </a:endParaRPr>
          </a:p>
          <a:p>
            <a:pPr algn="just" eaLnBrk="1" hangingPunct="1">
              <a:lnSpc>
                <a:spcPct val="80000"/>
              </a:lnSpc>
              <a:defRPr/>
            </a:pPr>
            <a:r>
              <a:rPr lang="es-ES" sz="2400" dirty="0">
                <a:latin typeface="Book Antiqua" pitchFamily="18" charset="0"/>
                <a:sym typeface="Symbol" pitchFamily="18" charset="2"/>
              </a:rPr>
              <a:t>Ambos son indicadores del nivel general de precios de la economía.</a:t>
            </a:r>
          </a:p>
          <a:p>
            <a:pPr marL="82550" indent="0" algn="just">
              <a:lnSpc>
                <a:spcPct val="80000"/>
              </a:lnSpc>
              <a:buNone/>
              <a:defRPr/>
            </a:pPr>
            <a:endParaRPr lang="es-ES" sz="1400" dirty="0">
              <a:latin typeface="Book Antiqua" pitchFamily="18" charset="0"/>
              <a:sym typeface="Symbol" pitchFamily="18" charset="2"/>
            </a:endParaRPr>
          </a:p>
          <a:p>
            <a:pPr algn="just" eaLnBrk="1" hangingPunct="1">
              <a:lnSpc>
                <a:spcPct val="80000"/>
              </a:lnSpc>
              <a:defRPr/>
            </a:pPr>
            <a:r>
              <a:rPr lang="es-ES" sz="2400" dirty="0">
                <a:latin typeface="Book Antiqua" pitchFamily="18" charset="0"/>
                <a:sym typeface="Symbol" pitchFamily="18" charset="2"/>
              </a:rPr>
              <a:t>Dos importantes diferencias:</a:t>
            </a:r>
          </a:p>
          <a:p>
            <a:pPr marL="82550" indent="0" algn="just">
              <a:lnSpc>
                <a:spcPct val="80000"/>
              </a:lnSpc>
              <a:buNone/>
              <a:defRPr/>
            </a:pPr>
            <a:endParaRPr lang="es-ES" sz="1400" dirty="0">
              <a:latin typeface="Book Antiqua" pitchFamily="18" charset="0"/>
              <a:sym typeface="Symbol" pitchFamily="18" charset="2"/>
            </a:endParaRPr>
          </a:p>
          <a:p>
            <a:pPr algn="just" eaLnBrk="1" hangingPunct="1">
              <a:lnSpc>
                <a:spcPct val="80000"/>
              </a:lnSpc>
              <a:buFontTx/>
              <a:buNone/>
              <a:defRPr/>
            </a:pPr>
            <a:r>
              <a:rPr lang="es-ES" sz="2400" dirty="0">
                <a:latin typeface="Book Antiqua" pitchFamily="18" charset="0"/>
                <a:sym typeface="Symbol" pitchFamily="18" charset="2"/>
              </a:rPr>
              <a:t>		1. El deflactor del PIB refleja el precio de los bienes y servicios producidos en el país, mientras que el IPC refleja los precios de los bienes comprados por los consumidores.</a:t>
            </a:r>
          </a:p>
          <a:p>
            <a:pPr algn="just" eaLnBrk="1" hangingPunct="1">
              <a:lnSpc>
                <a:spcPct val="80000"/>
              </a:lnSpc>
              <a:buFontTx/>
              <a:buNone/>
              <a:defRPr/>
            </a:pPr>
            <a:endParaRPr lang="es-ES" sz="2400" dirty="0">
              <a:latin typeface="Book Antiqua" pitchFamily="18" charset="0"/>
              <a:sym typeface="Symbol" pitchFamily="18" charset="2"/>
            </a:endParaRPr>
          </a:p>
          <a:p>
            <a:pPr algn="just" eaLnBrk="1" hangingPunct="1">
              <a:lnSpc>
                <a:spcPct val="80000"/>
              </a:lnSpc>
              <a:buFontTx/>
              <a:buNone/>
              <a:defRPr/>
            </a:pPr>
            <a:r>
              <a:rPr lang="es-ES" sz="2000" dirty="0">
                <a:latin typeface="Book Antiqua" pitchFamily="18" charset="0"/>
                <a:sym typeface="Symbol" pitchFamily="18" charset="2"/>
              </a:rPr>
              <a:t>	</a:t>
            </a:r>
            <a:r>
              <a:rPr lang="es-ES" sz="2400" dirty="0">
                <a:latin typeface="Book Antiqua" pitchFamily="18" charset="0"/>
                <a:sym typeface="Symbol" pitchFamily="18" charset="2"/>
              </a:rPr>
              <a:t>	2. Los bienes </a:t>
            </a:r>
            <a:r>
              <a:rPr lang="es-ES" sz="2400" dirty="0" err="1">
                <a:latin typeface="Book Antiqua" pitchFamily="18" charset="0"/>
                <a:sym typeface="Symbol" pitchFamily="18" charset="2"/>
              </a:rPr>
              <a:t>incluídos</a:t>
            </a:r>
            <a:r>
              <a:rPr lang="es-ES" sz="2400" dirty="0">
                <a:latin typeface="Book Antiqua" pitchFamily="18" charset="0"/>
                <a:sym typeface="Symbol" pitchFamily="18" charset="2"/>
              </a:rPr>
              <a:t> en el deflactor varían (automáticamente) de año a año; no ocurre así con la cesta de bienes considerada por el IPC, que se mantiene fija. </a:t>
            </a:r>
          </a:p>
          <a:p>
            <a:pPr algn="just" eaLnBrk="1" hangingPunct="1">
              <a:lnSpc>
                <a:spcPct val="80000"/>
              </a:lnSpc>
              <a:buFontTx/>
              <a:buNone/>
              <a:defRPr/>
            </a:pPr>
            <a:r>
              <a:rPr lang="es-ES" sz="2400" dirty="0">
                <a:latin typeface="Book Antiqua" pitchFamily="18" charset="0"/>
                <a:sym typeface="Symbol" pitchFamily="18" charset="2"/>
              </a:rPr>
              <a:t> 		Esta diferencia es importante en la medida en que los precios de los diferentes bienes y servicios varíen en distinta cuantía.</a:t>
            </a:r>
          </a:p>
          <a:p>
            <a:pPr>
              <a:defRPr/>
            </a:pPr>
            <a:endParaRPr lang="es-ES" dirty="0"/>
          </a:p>
        </p:txBody>
      </p:sp>
    </p:spTree>
    <p:extLst>
      <p:ext uri="{BB962C8B-B14F-4D97-AF65-F5344CB8AC3E}">
        <p14:creationId xmlns:p14="http://schemas.microsoft.com/office/powerpoint/2010/main" val="28949073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xfrm>
            <a:off x="2790135" y="781533"/>
            <a:ext cx="7499350" cy="796908"/>
          </a:xfrm>
        </p:spPr>
        <p:txBody>
          <a:bodyPr>
            <a:normAutofit/>
          </a:bodyPr>
          <a:lstStyle/>
          <a:p>
            <a:pPr>
              <a:defRPr/>
            </a:pPr>
            <a:r>
              <a:rPr lang="es-ES_tradnl" sz="4400" b="1" dirty="0">
                <a:solidFill>
                  <a:srgbClr val="FF0000"/>
                </a:solidFill>
                <a:latin typeface="Calibri" pitchFamily="34" charset="0"/>
                <a:cs typeface="Calibri" pitchFamily="34" charset="0"/>
              </a:rPr>
              <a:t>Costos de la Inflación</a:t>
            </a:r>
            <a:endParaRPr lang="es-ES" sz="4400" b="1" dirty="0">
              <a:solidFill>
                <a:srgbClr val="FF0000"/>
              </a:solidFill>
              <a:latin typeface="Calibri" pitchFamily="34" charset="0"/>
              <a:cs typeface="Calibri" pitchFamily="34" charset="0"/>
            </a:endParaRPr>
          </a:p>
        </p:txBody>
      </p:sp>
      <p:sp>
        <p:nvSpPr>
          <p:cNvPr id="5" name="Rectángulo 3"/>
          <p:cNvSpPr txBox="1">
            <a:spLocks noChangeArrowheads="1"/>
          </p:cNvSpPr>
          <p:nvPr/>
        </p:nvSpPr>
        <p:spPr bwMode="auto">
          <a:xfrm>
            <a:off x="805070" y="2047446"/>
            <a:ext cx="10634869" cy="5399087"/>
          </a:xfrm>
          <a:prstGeom prst="rect">
            <a:avLst/>
          </a:prstGeom>
          <a:noFill/>
          <a:ln>
            <a:noFill/>
          </a:ln>
        </p:spPr>
        <p:txBody>
          <a:bodyPr/>
          <a:lst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marL="609600" indent="-609600" algn="just" eaLnBrk="1" hangingPunct="1">
              <a:lnSpc>
                <a:spcPct val="80000"/>
              </a:lnSpc>
              <a:buNone/>
              <a:defRPr/>
            </a:pPr>
            <a:endParaRPr lang="es-ES" sz="2000" dirty="0">
              <a:latin typeface="Book Antiqua" pitchFamily="18"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Reduce el </a:t>
            </a:r>
            <a:r>
              <a:rPr lang="es-ES" sz="2400" b="1" dirty="0">
                <a:solidFill>
                  <a:schemeClr val="accent1"/>
                </a:solidFill>
                <a:latin typeface="Calibri" pitchFamily="34" charset="0"/>
                <a:cs typeface="Calibri" pitchFamily="34" charset="0"/>
                <a:sym typeface="Symbol" pitchFamily="18" charset="2"/>
              </a:rPr>
              <a:t>poder adquisitivo</a:t>
            </a:r>
            <a:r>
              <a:rPr lang="es-ES" sz="2400" dirty="0">
                <a:latin typeface="Calibri" pitchFamily="34" charset="0"/>
                <a:cs typeface="Calibri" pitchFamily="34" charset="0"/>
                <a:sym typeface="Symbol" pitchFamily="18" charset="2"/>
              </a:rPr>
              <a:t>, aunque ¿es esto del todo cierto? No, en la medida en que la inflación de los precios se refleje también en inflación de las rentas.</a:t>
            </a:r>
          </a:p>
          <a:p>
            <a:pPr marL="609600" indent="-609600" algn="just" eaLnBrk="1" hangingPunct="1">
              <a:lnSpc>
                <a:spcPct val="80000"/>
              </a:lnSpc>
              <a:buNone/>
              <a:defRPr/>
            </a:pPr>
            <a:endParaRPr lang="es-ES" sz="2400" dirty="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Costes “en suela de zapatos”: </a:t>
            </a:r>
            <a:r>
              <a:rPr lang="es-ES" sz="2400" b="1" dirty="0">
                <a:solidFill>
                  <a:schemeClr val="accent1"/>
                </a:solidFill>
                <a:latin typeface="Calibri" pitchFamily="34" charset="0"/>
                <a:cs typeface="Calibri" pitchFamily="34" charset="0"/>
                <a:sym typeface="Symbol" pitchFamily="18" charset="2"/>
              </a:rPr>
              <a:t>recursos despilfarrados </a:t>
            </a:r>
            <a:r>
              <a:rPr lang="es-ES" sz="2400" dirty="0">
                <a:latin typeface="Calibri" pitchFamily="34" charset="0"/>
                <a:cs typeface="Calibri" pitchFamily="34" charset="0"/>
                <a:sym typeface="Symbol" pitchFamily="18" charset="2"/>
              </a:rPr>
              <a:t>cuando la inflación anima a los individuos a reducir sus tenencias de dinero (estos costes tienen importancia en caso de hiperinflación).</a:t>
            </a:r>
          </a:p>
          <a:p>
            <a:pPr marL="609600" indent="-609600" algn="just" eaLnBrk="1" hangingPunct="1">
              <a:lnSpc>
                <a:spcPct val="80000"/>
              </a:lnSpc>
              <a:buNone/>
              <a:defRPr/>
            </a:pPr>
            <a:endParaRPr lang="es-ES" sz="1400" dirty="0">
              <a:latin typeface="Calibri" pitchFamily="34" charset="0"/>
              <a:cs typeface="Calibri" pitchFamily="34" charset="0"/>
              <a:sym typeface="Symbol" pitchFamily="18" charset="2"/>
            </a:endParaRPr>
          </a:p>
          <a:p>
            <a:pPr marL="0" indent="0" algn="just" eaLnBrk="1" hangingPunct="1">
              <a:lnSpc>
                <a:spcPct val="80000"/>
              </a:lnSpc>
              <a:buNone/>
              <a:defRPr/>
            </a:pPr>
            <a:endParaRPr lang="es-ES" sz="1200" dirty="0">
              <a:latin typeface="Calibri" pitchFamily="34" charset="0"/>
              <a:cs typeface="Calibri" pitchFamily="34" charset="0"/>
              <a:sym typeface="Symbol" pitchFamily="18" charset="2"/>
            </a:endParaRPr>
          </a:p>
          <a:p>
            <a:pPr marL="609600" indent="-609600" algn="just" eaLnBrk="1" hangingPunct="1">
              <a:lnSpc>
                <a:spcPct val="80000"/>
              </a:lnSpc>
              <a:buNone/>
              <a:defRPr/>
            </a:pPr>
            <a:endParaRPr lang="es-ES" sz="700" dirty="0">
              <a:latin typeface="Calibri" pitchFamily="34" charset="0"/>
              <a:cs typeface="Calibri" pitchFamily="34" charset="0"/>
              <a:sym typeface="Symbol" pitchFamily="18" charset="2"/>
            </a:endParaRPr>
          </a:p>
          <a:p>
            <a:pPr marL="609600" indent="-609600" algn="just" eaLnBrk="1" hangingPunct="1">
              <a:lnSpc>
                <a:spcPct val="80000"/>
              </a:lnSpc>
              <a:defRPr/>
            </a:pPr>
            <a:r>
              <a:rPr lang="es-ES" sz="2400" dirty="0">
                <a:latin typeface="Calibri" pitchFamily="34" charset="0"/>
                <a:cs typeface="Calibri" pitchFamily="34" charset="0"/>
                <a:sym typeface="Symbol" pitchFamily="18" charset="2"/>
              </a:rPr>
              <a:t>La inflación distorsiona </a:t>
            </a:r>
            <a:r>
              <a:rPr lang="es-ES" sz="2400" b="1" dirty="0">
                <a:solidFill>
                  <a:schemeClr val="accent1"/>
                </a:solidFill>
                <a:latin typeface="Calibri" pitchFamily="34" charset="0"/>
                <a:cs typeface="Calibri" pitchFamily="34" charset="0"/>
                <a:sym typeface="Symbol" pitchFamily="18" charset="2"/>
              </a:rPr>
              <a:t>los precios relativos</a:t>
            </a:r>
            <a:r>
              <a:rPr lang="es-ES" sz="2400" dirty="0">
                <a:latin typeface="Calibri" pitchFamily="34" charset="0"/>
                <a:cs typeface="Calibri" pitchFamily="34" charset="0"/>
                <a:sym typeface="Symbol" pitchFamily="18" charset="2"/>
              </a:rPr>
              <a:t>, y puede dar lugar a mala asignación de los recursos.</a:t>
            </a:r>
          </a:p>
          <a:p>
            <a:pPr marL="609600" indent="-609600" algn="just" eaLnBrk="1" hangingPunct="1">
              <a:lnSpc>
                <a:spcPct val="80000"/>
              </a:lnSpc>
              <a:buNone/>
              <a:defRPr/>
            </a:pPr>
            <a:endParaRPr lang="es-ES" sz="2000" dirty="0">
              <a:latin typeface="Calibri" pitchFamily="34" charset="0"/>
              <a:cs typeface="Calibri" pitchFamily="34" charset="0"/>
              <a:sym typeface="Symbol" pitchFamily="18" charset="2"/>
            </a:endParaRPr>
          </a:p>
          <a:p>
            <a:pPr marL="609600" indent="-609600" algn="just" eaLnBrk="1" hangingPunct="1">
              <a:lnSpc>
                <a:spcPct val="80000"/>
              </a:lnSpc>
              <a:buFontTx/>
              <a:buAutoNum type="arabicPeriod"/>
              <a:defRPr/>
            </a:pPr>
            <a:endParaRPr lang="es-ES" sz="2000" dirty="0">
              <a:latin typeface="Book Antiqua" pitchFamily="18" charset="0"/>
              <a:sym typeface="Symbol" pitchFamily="18" charset="2"/>
            </a:endParaRPr>
          </a:p>
        </p:txBody>
      </p:sp>
    </p:spTree>
    <p:extLst>
      <p:ext uri="{BB962C8B-B14F-4D97-AF65-F5344CB8AC3E}">
        <p14:creationId xmlns:p14="http://schemas.microsoft.com/office/powerpoint/2010/main" val="35404271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311966" y="692151"/>
            <a:ext cx="10326756" cy="5832475"/>
          </a:xfrm>
          <a:prstGeom prst="rect">
            <a:avLst/>
          </a:prstGeom>
        </p:spPr>
        <p:txBody>
          <a:bodyPr/>
          <a:lstStyle/>
          <a:p>
            <a:pPr marL="365125" indent="-282575" algn="just" defTabSz="914400" fontAlgn="base">
              <a:spcBef>
                <a:spcPct val="50000"/>
              </a:spcBef>
              <a:spcAft>
                <a:spcPct val="0"/>
              </a:spcAft>
              <a:buClr>
                <a:schemeClr val="accent1"/>
              </a:buClr>
              <a:buSzPct val="80000"/>
              <a:buFont typeface="Wingdings 2" pitchFamily="18" charset="2"/>
              <a:buChar char=""/>
              <a:defRPr/>
            </a:pPr>
            <a:r>
              <a:rPr lang="es-ES" sz="2400" dirty="0">
                <a:latin typeface="Book Antiqua" pitchFamily="18" charset="0"/>
              </a:rPr>
              <a:t>El nivel general de precios de la economía se mide para poder comparar las cifras económicas de distintos momentos del tiempo.</a:t>
            </a:r>
          </a:p>
          <a:p>
            <a:pPr marL="365125" indent="-282575" algn="just" defTabSz="914400" fontAlgn="base">
              <a:spcBef>
                <a:spcPct val="50000"/>
              </a:spcBef>
              <a:spcAft>
                <a:spcPct val="0"/>
              </a:spcAft>
              <a:buClr>
                <a:schemeClr val="accent1"/>
              </a:buClr>
              <a:buSzPct val="80000"/>
              <a:buFontTx/>
              <a:buChar char="•"/>
              <a:defRPr/>
            </a:pPr>
            <a:r>
              <a:rPr lang="es-ES" sz="2400" dirty="0">
                <a:latin typeface="Book Antiqua" pitchFamily="18" charset="0"/>
              </a:rPr>
              <a:t> Ejemplo: el sueldo de Babe Ruth en 1931, ¿a cuánto equivaldría al año 2021? </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Supongamos IPC (1931)= 15,2 </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IPC (2021)= 177</a:t>
            </a:r>
          </a:p>
          <a:p>
            <a:pPr marL="82550" algn="just" defTabSz="914400" fontAlgn="base">
              <a:spcBef>
                <a:spcPct val="50000"/>
              </a:spcBef>
              <a:spcAft>
                <a:spcPct val="0"/>
              </a:spcAft>
              <a:buClr>
                <a:schemeClr val="accent1"/>
              </a:buClr>
              <a:buSzPct val="80000"/>
              <a:defRPr/>
            </a:pPr>
            <a:r>
              <a:rPr lang="es-ES" sz="2400" dirty="0">
                <a:latin typeface="Book Antiqua" pitchFamily="18" charset="0"/>
              </a:rPr>
              <a:t>				 Sueldo = $80.000 </a:t>
            </a:r>
          </a:p>
          <a:p>
            <a:pPr marL="82550" defTabSz="914400" fontAlgn="base">
              <a:spcBef>
                <a:spcPts val="600"/>
              </a:spcBef>
              <a:spcAft>
                <a:spcPct val="0"/>
              </a:spcAft>
              <a:buClr>
                <a:schemeClr val="accent1"/>
              </a:buClr>
              <a:buSzPct val="80000"/>
              <a:defRPr/>
            </a:pPr>
            <a:endParaRPr lang="es-ES" sz="2400" dirty="0">
              <a:latin typeface="Book Antiqua" pitchFamily="18" charset="0"/>
            </a:endParaRPr>
          </a:p>
        </p:txBody>
      </p:sp>
      <p:graphicFrame>
        <p:nvGraphicFramePr>
          <p:cNvPr id="4" name="Object 6"/>
          <p:cNvGraphicFramePr>
            <a:graphicFrameLocks noChangeAspect="1"/>
          </p:cNvGraphicFramePr>
          <p:nvPr>
            <p:extLst>
              <p:ext uri="{D42A27DB-BD31-4B8C-83A1-F6EECF244321}">
                <p14:modId xmlns:p14="http://schemas.microsoft.com/office/powerpoint/2010/main" val="421533630"/>
              </p:ext>
            </p:extLst>
          </p:nvPr>
        </p:nvGraphicFramePr>
        <p:xfrm>
          <a:off x="1311966" y="4474821"/>
          <a:ext cx="9889433" cy="732816"/>
        </p:xfrm>
        <a:graphic>
          <a:graphicData uri="http://schemas.openxmlformats.org/presentationml/2006/ole">
            <mc:AlternateContent xmlns:mc="http://schemas.openxmlformats.org/markup-compatibility/2006">
              <mc:Choice xmlns:v="urn:schemas-microsoft-com:vml" Requires="v">
                <p:oleObj name="Ecuación" r:id="rId2" imgW="9474200" imgH="673100" progId="Equation.3">
                  <p:embed/>
                </p:oleObj>
              </mc:Choice>
              <mc:Fallback>
                <p:oleObj name="Ecuación" r:id="rId2" imgW="9474200" imgH="673100" progId="Equation.3">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1966" y="4474821"/>
                        <a:ext cx="9889433" cy="732816"/>
                      </a:xfrm>
                      <a:prstGeom prst="rect">
                        <a:avLst/>
                      </a:prstGeom>
                      <a:solidFill>
                        <a:srgbClr val="FFFFFF"/>
                      </a:solidFill>
                    </p:spPr>
                  </p:pic>
                </p:oleObj>
              </mc:Fallback>
            </mc:AlternateContent>
          </a:graphicData>
        </a:graphic>
      </p:graphicFrame>
      <p:sp>
        <p:nvSpPr>
          <p:cNvPr id="5" name="Cuadro de texto 9"/>
          <p:cNvSpPr txBox="1">
            <a:spLocks noChangeArrowheads="1"/>
          </p:cNvSpPr>
          <p:nvPr/>
        </p:nvSpPr>
        <p:spPr bwMode="auto">
          <a:xfrm>
            <a:off x="2530476" y="5373689"/>
            <a:ext cx="8137525" cy="984885"/>
          </a:xfrm>
          <a:prstGeom prst="rect">
            <a:avLst/>
          </a:prstGeom>
          <a:noFill/>
          <a:ln>
            <a:noFill/>
          </a:ln>
          <a:effec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r>
              <a:rPr lang="es-ES" sz="2800" kern="0" dirty="0">
                <a:latin typeface="Book Antiqua" pitchFamily="18" charset="0"/>
              </a:rPr>
              <a:t>Entonces: </a:t>
            </a:r>
          </a:p>
          <a:p>
            <a:pPr eaLnBrk="1" hangingPunct="1">
              <a:spcBef>
                <a:spcPct val="50000"/>
              </a:spcBef>
              <a:defRPr/>
            </a:pPr>
            <a:r>
              <a:rPr lang="es-ES" sz="2000" kern="0" dirty="0">
                <a:latin typeface="Book Antiqua" pitchFamily="18" charset="0"/>
              </a:rPr>
              <a:t>Sueldo en $ de 2021 = 80.000 (177 / 15,2) = $931.576 </a:t>
            </a:r>
          </a:p>
        </p:txBody>
      </p:sp>
    </p:spTree>
    <p:extLst>
      <p:ext uri="{BB962C8B-B14F-4D97-AF65-F5344CB8AC3E}">
        <p14:creationId xmlns:p14="http://schemas.microsoft.com/office/powerpoint/2010/main" val="1358649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549667" y="1447800"/>
            <a:ext cx="8908783" cy="4800600"/>
          </a:xfrm>
          <a:prstGeom prst="rect">
            <a:avLst/>
          </a:prstGeom>
        </p:spPr>
        <p:txBody>
          <a:bodyPr/>
          <a:lstStyle/>
          <a:p>
            <a:pPr marL="365125" indent="-282575" algn="ctr" defTabSz="914400" fontAlgn="base">
              <a:spcBef>
                <a:spcPts val="600"/>
              </a:spcBef>
              <a:spcAft>
                <a:spcPct val="0"/>
              </a:spcAft>
              <a:buClr>
                <a:schemeClr val="accent1"/>
              </a:buClr>
              <a:buSzPct val="80000"/>
              <a:buFont typeface="Wingdings 2" pitchFamily="18" charset="2"/>
              <a:buChar char=""/>
              <a:defRPr/>
            </a:pPr>
            <a:endParaRPr lang="es-ES" sz="3200" dirty="0"/>
          </a:p>
          <a:p>
            <a:pPr marL="82550" algn="ctr" defTabSz="914400" fontAlgn="base">
              <a:spcBef>
                <a:spcPts val="600"/>
              </a:spcBef>
              <a:spcAft>
                <a:spcPct val="0"/>
              </a:spcAft>
              <a:buClr>
                <a:schemeClr val="accent1"/>
              </a:buClr>
              <a:buSzPct val="80000"/>
              <a:defRPr/>
            </a:pPr>
            <a:r>
              <a:rPr lang="es-ES" sz="3200" dirty="0"/>
              <a:t>L</a:t>
            </a:r>
            <a:r>
              <a:rPr lang="es-ES" sz="4000" dirty="0"/>
              <a:t>a corrección de las variables económicas por efecto de la inflación</a:t>
            </a:r>
          </a:p>
        </p:txBody>
      </p:sp>
    </p:spTree>
    <p:extLst>
      <p:ext uri="{BB962C8B-B14F-4D97-AF65-F5344CB8AC3E}">
        <p14:creationId xmlns:p14="http://schemas.microsoft.com/office/powerpoint/2010/main" val="2584000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Marcador de pie de página"/>
          <p:cNvSpPr>
            <a:spLocks noGrp="1"/>
          </p:cNvSpPr>
          <p:nvPr>
            <p:ph type="ftr" sz="quarter" idx="11"/>
          </p:nvPr>
        </p:nvSpPr>
        <p:spPr/>
        <p:txBody>
          <a:bodyPr/>
          <a:lstStyle/>
          <a:p>
            <a:pPr>
              <a:defRPr/>
            </a:pPr>
            <a:r>
              <a:rPr lang="en-US"/>
              <a:t>Ing. Claudia Valdiviezo Corte</a:t>
            </a:r>
          </a:p>
        </p:txBody>
      </p:sp>
      <p:sp>
        <p:nvSpPr>
          <p:cNvPr id="3" name="2 Rectángulo"/>
          <p:cNvSpPr/>
          <p:nvPr/>
        </p:nvSpPr>
        <p:spPr>
          <a:xfrm>
            <a:off x="2226043" y="1306497"/>
            <a:ext cx="7993063" cy="3711575"/>
          </a:xfrm>
          <a:prstGeom prst="rect">
            <a:avLst/>
          </a:prstGeom>
        </p:spPr>
        <p:txBody>
          <a:bodyPr>
            <a:spAutoFit/>
          </a:bodyPr>
          <a:lstStyle/>
          <a:p>
            <a:pPr marL="609600" indent="-609600" algn="just">
              <a:spcBef>
                <a:spcPct val="20000"/>
              </a:spcBef>
              <a:defRPr/>
            </a:pPr>
            <a:r>
              <a:rPr lang="es-ES" sz="2800" kern="0" dirty="0">
                <a:latin typeface="Book Antiqua" pitchFamily="18" charset="0"/>
                <a:sym typeface="Symbol" pitchFamily="18" charset="2"/>
              </a:rPr>
              <a:t>La INDICIACIÓN: cuando una cantidad monetaria se corrige automáticamente por ley o por contrato para tener en cuenta la inflación, se dice que la cantidad está indiciada con respecto a la inflación.</a:t>
            </a:r>
          </a:p>
          <a:p>
            <a:pPr marL="609600" indent="-609600" algn="just">
              <a:spcBef>
                <a:spcPct val="20000"/>
              </a:spcBef>
              <a:defRPr/>
            </a:pPr>
            <a:endParaRPr lang="es-ES" sz="2800" kern="0" dirty="0">
              <a:latin typeface="Book Antiqua" pitchFamily="18" charset="0"/>
              <a:sym typeface="Symbol" pitchFamily="18" charset="2"/>
            </a:endParaRPr>
          </a:p>
          <a:p>
            <a:pPr marL="609600" indent="-609600" algn="just">
              <a:spcBef>
                <a:spcPct val="20000"/>
              </a:spcBef>
              <a:defRPr/>
            </a:pPr>
            <a:r>
              <a:rPr lang="es-ES" sz="2800" kern="0" dirty="0">
                <a:latin typeface="Book Antiqua" pitchFamily="18" charset="0"/>
                <a:sym typeface="Symbol" pitchFamily="18" charset="2"/>
              </a:rPr>
              <a:t>Ejemplo: las cláusulas de revisión salarial, o el ajuste de las pensiones.</a:t>
            </a:r>
          </a:p>
        </p:txBody>
      </p:sp>
    </p:spTree>
    <p:extLst>
      <p:ext uri="{BB962C8B-B14F-4D97-AF65-F5344CB8AC3E}">
        <p14:creationId xmlns:p14="http://schemas.microsoft.com/office/powerpoint/2010/main" val="2731679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dirty="0"/>
          </a:p>
        </p:txBody>
      </p:sp>
      <p:sp>
        <p:nvSpPr>
          <p:cNvPr id="4" name="2 Marcador de contenido"/>
          <p:cNvSpPr txBox="1">
            <a:spLocks/>
          </p:cNvSpPr>
          <p:nvPr/>
        </p:nvSpPr>
        <p:spPr>
          <a:xfrm>
            <a:off x="435895" y="2340295"/>
            <a:ext cx="11174912" cy="367830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CL" sz="2400" dirty="0"/>
              <a:t>Para su comprensión es necesario simplificar los sistemas económicos empleando modelos coherentes con lo que se quiere analizar.</a:t>
            </a:r>
          </a:p>
          <a:p>
            <a:r>
              <a:rPr lang="es-CL" sz="2400" dirty="0"/>
              <a:t>La macroeconomía dispone de una batería de modelos para analizar el comportamiento de sus variables (inflación, desempleo, producción, comercio exterior, </a:t>
            </a:r>
            <a:r>
              <a:rPr lang="es-CL" sz="2400" dirty="0" err="1"/>
              <a:t>etc</a:t>
            </a:r>
            <a:r>
              <a:rPr lang="es-CL" sz="2400" dirty="0"/>
              <a:t>…)</a:t>
            </a:r>
          </a:p>
          <a:p>
            <a:r>
              <a:rPr lang="es-CL" sz="2400" dirty="0"/>
              <a:t>La relevancia de estos modelos dependerá de la situación que se quiera estudiar y de la validez de sus “supuestos”.</a:t>
            </a:r>
          </a:p>
        </p:txBody>
      </p:sp>
    </p:spTree>
    <p:extLst>
      <p:ext uri="{BB962C8B-B14F-4D97-AF65-F5344CB8AC3E}">
        <p14:creationId xmlns:p14="http://schemas.microsoft.com/office/powerpoint/2010/main" val="37417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1155032" y="982245"/>
            <a:ext cx="9405018" cy="6192838"/>
          </a:xfrm>
          <a:prstGeom prst="rect">
            <a:avLst/>
          </a:prstGeom>
        </p:spPr>
        <p:txBody>
          <a:bodyPr/>
          <a:lstStyle/>
          <a:p>
            <a:pPr algn="just" defTabSz="914400" fontAlgn="base">
              <a:lnSpc>
                <a:spcPct val="90000"/>
              </a:lnSpc>
              <a:spcBef>
                <a:spcPts val="600"/>
              </a:spcBef>
              <a:spcAft>
                <a:spcPct val="0"/>
              </a:spcAft>
              <a:buClr>
                <a:schemeClr val="accent1"/>
              </a:buClr>
              <a:buSzPct val="80000"/>
              <a:defRPr/>
            </a:pPr>
            <a:r>
              <a:rPr lang="es-ES" sz="2400" dirty="0">
                <a:latin typeface="Book Antiqua" pitchFamily="18" charset="0"/>
                <a:sym typeface="Symbol" pitchFamily="18" charset="2"/>
              </a:rPr>
              <a:t>Importancia de la </a:t>
            </a:r>
            <a:r>
              <a:rPr lang="es-ES" sz="2400" dirty="0" err="1">
                <a:latin typeface="Book Antiqua" pitchFamily="18" charset="0"/>
                <a:sym typeface="Symbol" pitchFamily="18" charset="2"/>
              </a:rPr>
              <a:t>indiciación</a:t>
            </a:r>
            <a:r>
              <a:rPr lang="es-ES" sz="2400" dirty="0">
                <a:latin typeface="Book Antiqua" pitchFamily="18" charset="0"/>
                <a:sym typeface="Symbol" pitchFamily="18" charset="2"/>
              </a:rPr>
              <a:t> en el caso de los tipos de interés.</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marL="609600" indent="-609600" algn="just" defTabSz="914400" fontAlgn="base">
              <a:lnSpc>
                <a:spcPct val="90000"/>
              </a:lnSpc>
              <a:spcBef>
                <a:spcPts val="600"/>
              </a:spcBef>
              <a:spcAft>
                <a:spcPct val="0"/>
              </a:spcAft>
              <a:buClr>
                <a:schemeClr val="accent1"/>
              </a:buClr>
              <a:buSzPct val="80000"/>
              <a:buFont typeface="Wingdings 2" pitchFamily="18" charset="2"/>
              <a:buChar char=""/>
              <a:defRPr/>
            </a:pPr>
            <a:r>
              <a:rPr lang="es-ES" sz="2400" dirty="0">
                <a:latin typeface="Book Antiqua" pitchFamily="18" charset="0"/>
                <a:sym typeface="Symbol" pitchFamily="18" charset="2"/>
              </a:rPr>
              <a:t>Los intereses son un pago que se efectúa en el futuro por una transferencia de dinero realizada en el pasado.</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algn="just" defTabSz="914400" fontAlgn="base">
              <a:lnSpc>
                <a:spcPct val="90000"/>
              </a:lnSpc>
              <a:spcBef>
                <a:spcPts val="600"/>
              </a:spcBef>
              <a:spcAft>
                <a:spcPct val="0"/>
              </a:spcAft>
              <a:buClr>
                <a:schemeClr val="accent1"/>
              </a:buClr>
              <a:buSzPct val="80000"/>
              <a:defRPr/>
            </a:pPr>
            <a:r>
              <a:rPr lang="es-ES" sz="2400" dirty="0">
                <a:latin typeface="Book Antiqua" pitchFamily="18" charset="0"/>
                <a:sym typeface="Symbol" pitchFamily="18" charset="2"/>
              </a:rPr>
              <a:t>Distinción entre:</a:t>
            </a:r>
          </a:p>
          <a:p>
            <a:pPr algn="just" defTabSz="914400" fontAlgn="base">
              <a:lnSpc>
                <a:spcPct val="90000"/>
              </a:lnSpc>
              <a:spcBef>
                <a:spcPts val="600"/>
              </a:spcBef>
              <a:spcAft>
                <a:spcPct val="0"/>
              </a:spcAft>
              <a:buClr>
                <a:schemeClr val="accent1"/>
              </a:buClr>
              <a:buSzPct val="80000"/>
              <a:defRPr/>
            </a:pPr>
            <a:endParaRPr lang="es-ES" sz="1200" dirty="0">
              <a:latin typeface="Book Antiqua" pitchFamily="18" charset="0"/>
              <a:sym typeface="Symbol" pitchFamily="18" charset="2"/>
            </a:endParaRPr>
          </a:p>
          <a:p>
            <a:pPr marL="609600" indent="-609600" algn="just" defTabSz="914400" fontAlgn="base">
              <a:lnSpc>
                <a:spcPct val="90000"/>
              </a:lnSpc>
              <a:spcBef>
                <a:spcPts val="600"/>
              </a:spcBef>
              <a:spcAft>
                <a:spcPct val="0"/>
              </a:spcAft>
              <a:buClr>
                <a:schemeClr val="accent1"/>
              </a:buClr>
              <a:buSzPct val="80000"/>
              <a:buFontTx/>
              <a:buChar char="-"/>
              <a:defRPr/>
            </a:pPr>
            <a:r>
              <a:rPr lang="es-ES" sz="2400" dirty="0">
                <a:latin typeface="Book Antiqua" pitchFamily="18" charset="0"/>
                <a:sym typeface="Symbol" pitchFamily="18" charset="2"/>
              </a:rPr>
              <a:t>TIPO DE INTERÉS NOMINAL: tipo de interés tal como se anuncia sin corregirlo para tener en cuenta la inflación;</a:t>
            </a:r>
          </a:p>
          <a:p>
            <a:pPr algn="just" defTabSz="914400" fontAlgn="base">
              <a:lnSpc>
                <a:spcPct val="90000"/>
              </a:lnSpc>
              <a:spcBef>
                <a:spcPts val="600"/>
              </a:spcBef>
              <a:spcAft>
                <a:spcPct val="0"/>
              </a:spcAft>
              <a:buClr>
                <a:schemeClr val="accent1"/>
              </a:buClr>
              <a:buSzPct val="80000"/>
              <a:defRPr/>
            </a:pPr>
            <a:endParaRPr lang="es-ES" sz="1400" dirty="0">
              <a:latin typeface="Book Antiqua" pitchFamily="18" charset="0"/>
              <a:sym typeface="Symbol" pitchFamily="18" charset="2"/>
            </a:endParaRPr>
          </a:p>
          <a:p>
            <a:pPr marL="457200" indent="-457200" algn="just" defTabSz="914400" fontAlgn="base">
              <a:lnSpc>
                <a:spcPct val="90000"/>
              </a:lnSpc>
              <a:spcBef>
                <a:spcPts val="600"/>
              </a:spcBef>
              <a:spcAft>
                <a:spcPct val="0"/>
              </a:spcAft>
              <a:buClr>
                <a:schemeClr val="accent1"/>
              </a:buClr>
              <a:buSzPct val="80000"/>
              <a:buFont typeface="Wingdings 2" pitchFamily="18" charset="2"/>
              <a:buChar char=""/>
              <a:defRPr/>
            </a:pPr>
            <a:r>
              <a:rPr lang="es-ES" sz="2400" dirty="0">
                <a:latin typeface="Book Antiqua" pitchFamily="18" charset="0"/>
                <a:sym typeface="Symbol" pitchFamily="18" charset="2"/>
              </a:rPr>
              <a:t>TIPO DE INTERÉS REAL: tipo de interés corregido para tener en cuenta la inflación.</a:t>
            </a:r>
          </a:p>
          <a:p>
            <a:pPr algn="just" defTabSz="914400" fontAlgn="base">
              <a:lnSpc>
                <a:spcPct val="90000"/>
              </a:lnSpc>
              <a:spcBef>
                <a:spcPts val="600"/>
              </a:spcBef>
              <a:spcAft>
                <a:spcPct val="0"/>
              </a:spcAft>
              <a:buClr>
                <a:schemeClr val="accent1"/>
              </a:buClr>
              <a:buSzPct val="80000"/>
              <a:defRPr/>
            </a:pPr>
            <a:endParaRPr lang="es-ES" sz="2400" dirty="0">
              <a:latin typeface="Book Antiqua" pitchFamily="18" charset="0"/>
              <a:sym typeface="Symbol" pitchFamily="18" charset="2"/>
            </a:endParaRPr>
          </a:p>
          <a:p>
            <a:pPr algn="ctr" defTabSz="914400" fontAlgn="base">
              <a:lnSpc>
                <a:spcPct val="90000"/>
              </a:lnSpc>
              <a:spcBef>
                <a:spcPts val="600"/>
              </a:spcBef>
              <a:spcAft>
                <a:spcPct val="0"/>
              </a:spcAft>
              <a:buClr>
                <a:schemeClr val="accent1"/>
              </a:buClr>
              <a:buSzPct val="80000"/>
              <a:defRPr/>
            </a:pPr>
            <a:r>
              <a:rPr lang="es-ES" sz="2000" b="1" dirty="0">
                <a:latin typeface="Book Antiqua" pitchFamily="18" charset="0"/>
                <a:sym typeface="Symbol" pitchFamily="18" charset="2"/>
              </a:rPr>
              <a:t>Tipo de interés real = Tipo de interés nominal – Tasa de inflación</a:t>
            </a:r>
          </a:p>
          <a:p>
            <a:pPr marL="82550" defTabSz="914400" fontAlgn="base">
              <a:spcBef>
                <a:spcPts val="600"/>
              </a:spcBef>
              <a:spcAft>
                <a:spcPct val="0"/>
              </a:spcAft>
              <a:buClr>
                <a:schemeClr val="accent1"/>
              </a:buClr>
              <a:buSzPct val="80000"/>
              <a:defRPr/>
            </a:pPr>
            <a:endParaRPr lang="es-ES" sz="2800" dirty="0"/>
          </a:p>
        </p:txBody>
      </p:sp>
    </p:spTree>
    <p:extLst>
      <p:ext uri="{BB962C8B-B14F-4D97-AF65-F5344CB8AC3E}">
        <p14:creationId xmlns:p14="http://schemas.microsoft.com/office/powerpoint/2010/main" val="3118106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_tradnl" dirty="0"/>
              <a:t>MACROECONOMIA</a:t>
            </a:r>
          </a:p>
        </p:txBody>
      </p:sp>
      <p:sp>
        <p:nvSpPr>
          <p:cNvPr id="3" name="2 Subtítulo"/>
          <p:cNvSpPr>
            <a:spLocks noGrp="1"/>
          </p:cNvSpPr>
          <p:nvPr>
            <p:ph type="subTitle" idx="1"/>
          </p:nvPr>
        </p:nvSpPr>
        <p:spPr>
          <a:xfrm>
            <a:off x="2738414" y="2714620"/>
            <a:ext cx="7406640" cy="1752600"/>
          </a:xfrm>
        </p:spPr>
        <p:txBody>
          <a:bodyPr/>
          <a:lstStyle/>
          <a:p>
            <a:pPr algn="ctr"/>
            <a:r>
              <a:rPr lang="es-ES_tradnl" dirty="0"/>
              <a:t>2º PARTE</a:t>
            </a:r>
          </a:p>
        </p:txBody>
      </p:sp>
    </p:spTree>
    <p:extLst>
      <p:ext uri="{BB962C8B-B14F-4D97-AF65-F5344CB8AC3E}">
        <p14:creationId xmlns:p14="http://schemas.microsoft.com/office/powerpoint/2010/main" val="14193996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486F2EB-59F4-AA6B-A80E-E3C901F4B54A}"/>
              </a:ext>
            </a:extLst>
          </p:cNvPr>
          <p:cNvSpPr>
            <a:spLocks noGrp="1"/>
          </p:cNvSpPr>
          <p:nvPr>
            <p:ph/>
          </p:nvPr>
        </p:nvSpPr>
        <p:spPr/>
        <p:txBody>
          <a:bodyPr/>
          <a:lstStyle/>
          <a:p>
            <a:endParaRPr lang="es-AR" dirty="0"/>
          </a:p>
        </p:txBody>
      </p:sp>
      <p:pic>
        <p:nvPicPr>
          <p:cNvPr id="3" name="Imagen 2">
            <a:extLst>
              <a:ext uri="{FF2B5EF4-FFF2-40B4-BE49-F238E27FC236}">
                <a16:creationId xmlns:a16="http://schemas.microsoft.com/office/drawing/2014/main" id="{24672183-4602-6C24-B3DB-FF7F9780A0E4}"/>
              </a:ext>
            </a:extLst>
          </p:cNvPr>
          <p:cNvPicPr>
            <a:picLocks noChangeAspect="1"/>
          </p:cNvPicPr>
          <p:nvPr/>
        </p:nvPicPr>
        <p:blipFill>
          <a:blip r:embed="rId2"/>
          <a:stretch>
            <a:fillRect/>
          </a:stretch>
        </p:blipFill>
        <p:spPr>
          <a:xfrm>
            <a:off x="794954" y="847332"/>
            <a:ext cx="10602091" cy="5401065"/>
          </a:xfrm>
          <a:prstGeom prst="rect">
            <a:avLst/>
          </a:prstGeom>
          <a:noFill/>
        </p:spPr>
      </p:pic>
      <p:pic>
        <p:nvPicPr>
          <p:cNvPr id="4" name="Imagen 3">
            <a:extLst>
              <a:ext uri="{FF2B5EF4-FFF2-40B4-BE49-F238E27FC236}">
                <a16:creationId xmlns:a16="http://schemas.microsoft.com/office/drawing/2014/main" id="{31B6C448-B202-A0E2-C83D-4843319289AC}"/>
              </a:ext>
            </a:extLst>
          </p:cNvPr>
          <p:cNvPicPr>
            <a:picLocks noChangeAspect="1"/>
          </p:cNvPicPr>
          <p:nvPr/>
        </p:nvPicPr>
        <p:blipFill>
          <a:blip r:embed="rId3"/>
          <a:stretch>
            <a:fillRect/>
          </a:stretch>
        </p:blipFill>
        <p:spPr>
          <a:xfrm>
            <a:off x="2425582" y="5163651"/>
            <a:ext cx="4448175" cy="1495425"/>
          </a:xfrm>
          <a:prstGeom prst="rect">
            <a:avLst/>
          </a:prstGeom>
        </p:spPr>
      </p:pic>
    </p:spTree>
    <p:extLst>
      <p:ext uri="{BB962C8B-B14F-4D97-AF65-F5344CB8AC3E}">
        <p14:creationId xmlns:p14="http://schemas.microsoft.com/office/powerpoint/2010/main" val="4065303006"/>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1395663" y="1673225"/>
            <a:ext cx="8588125" cy="5184775"/>
          </a:xfrm>
        </p:spPr>
        <p:txBody>
          <a:bodyPr>
            <a:normAutofit/>
          </a:bodyPr>
          <a:lstStyle/>
          <a:p>
            <a:pPr marL="365760" indent="-283464">
              <a:lnSpc>
                <a:spcPct val="80000"/>
              </a:lnSpc>
              <a:spcAft>
                <a:spcPts val="0"/>
              </a:spcAft>
              <a:buClr>
                <a:srgbClr val="000000"/>
              </a:buClr>
              <a:buFont typeface="Wingdings 2"/>
              <a:buChar char=""/>
              <a:defRPr/>
            </a:pPr>
            <a:r>
              <a:rPr lang="en-US" sz="2400" b="1" dirty="0"/>
              <a:t>EMPLEO</a:t>
            </a:r>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CONCEPTOS:</a:t>
            </a:r>
          </a:p>
          <a:p>
            <a:pPr marL="640080" lvl="1" indent="-237744">
              <a:lnSpc>
                <a:spcPct val="80000"/>
              </a:lnSpc>
              <a:spcAft>
                <a:spcPts val="0"/>
              </a:spcAft>
              <a:buClr>
                <a:srgbClr val="000000"/>
              </a:buClr>
              <a:buFont typeface="Verdana"/>
              <a:buChar char="◦"/>
              <a:defRPr/>
            </a:pPr>
            <a:r>
              <a:rPr lang="en-US" sz="2000" b="1" dirty="0" err="1"/>
              <a:t>Población</a:t>
            </a:r>
            <a:r>
              <a:rPr lang="en-US" sz="2000" b="1" dirty="0"/>
              <a:t> </a:t>
            </a:r>
            <a:r>
              <a:rPr lang="en-US" sz="2000" b="1" dirty="0" err="1"/>
              <a:t>potencialmente</a:t>
            </a:r>
            <a:r>
              <a:rPr lang="en-US" sz="2000" b="1" dirty="0"/>
              <a:t> </a:t>
            </a:r>
            <a:r>
              <a:rPr lang="en-US" sz="2000" b="1" dirty="0" err="1"/>
              <a:t>activa</a:t>
            </a:r>
            <a:r>
              <a:rPr lang="en-US" sz="2000" b="1" dirty="0"/>
              <a:t> (en </a:t>
            </a:r>
            <a:r>
              <a:rPr lang="en-US" sz="2000" b="1" dirty="0" err="1"/>
              <a:t>edad</a:t>
            </a:r>
            <a:r>
              <a:rPr lang="en-US" sz="2000" b="1" dirty="0"/>
              <a:t> de </a:t>
            </a:r>
            <a:r>
              <a:rPr lang="en-US" sz="2000" b="1" dirty="0" err="1"/>
              <a:t>trabajar</a:t>
            </a:r>
            <a:r>
              <a:rPr lang="en-US" sz="2000" b="1" dirty="0"/>
              <a:t>) (16&lt;x&lt;65)</a:t>
            </a:r>
          </a:p>
          <a:p>
            <a:pPr marL="640080" lvl="1" indent="-237744">
              <a:lnSpc>
                <a:spcPct val="80000"/>
              </a:lnSpc>
              <a:spcAft>
                <a:spcPts val="0"/>
              </a:spcAft>
              <a:buClr>
                <a:srgbClr val="000000"/>
              </a:buClr>
              <a:buFont typeface="Verdana"/>
              <a:buChar char="◦"/>
              <a:defRPr/>
            </a:pPr>
            <a:r>
              <a:rPr lang="en-US" sz="2000" b="1" dirty="0" err="1"/>
              <a:t>Población</a:t>
            </a:r>
            <a:r>
              <a:rPr lang="en-US" sz="2000" b="1" dirty="0"/>
              <a:t> </a:t>
            </a:r>
            <a:r>
              <a:rPr lang="en-US" sz="2000" b="1" dirty="0" err="1"/>
              <a:t>activa</a:t>
            </a:r>
            <a:r>
              <a:rPr lang="en-US" sz="2000" b="1" dirty="0"/>
              <a:t> ((16&lt;x&lt;65) </a:t>
            </a:r>
            <a:r>
              <a:rPr lang="en-US" sz="2000" b="1" dirty="0" err="1"/>
              <a:t>que</a:t>
            </a:r>
            <a:r>
              <a:rPr lang="en-US" sz="2000" b="1" dirty="0"/>
              <a:t> </a:t>
            </a:r>
            <a:r>
              <a:rPr lang="en-US" sz="2000" b="1" dirty="0" err="1"/>
              <a:t>buscan</a:t>
            </a:r>
            <a:r>
              <a:rPr lang="en-US" sz="2000" b="1" dirty="0"/>
              <a:t> </a:t>
            </a:r>
            <a:r>
              <a:rPr lang="en-US" sz="2000" b="1" dirty="0" err="1"/>
              <a:t>activamente</a:t>
            </a:r>
            <a:r>
              <a:rPr lang="en-US" sz="2000" b="1" dirty="0"/>
              <a:t> </a:t>
            </a:r>
            <a:r>
              <a:rPr lang="en-US" sz="2000" b="1" dirty="0" err="1"/>
              <a:t>empleo</a:t>
            </a:r>
            <a:r>
              <a:rPr lang="en-US" sz="2000" b="1" dirty="0"/>
              <a:t>.</a:t>
            </a:r>
          </a:p>
          <a:p>
            <a:pPr marL="1085850" lvl="2">
              <a:lnSpc>
                <a:spcPct val="80000"/>
              </a:lnSpc>
              <a:spcAft>
                <a:spcPts val="0"/>
              </a:spcAft>
              <a:buClr>
                <a:srgbClr val="000000"/>
              </a:buClr>
              <a:buFont typeface="Wingdings 2"/>
              <a:buChar char=""/>
              <a:defRPr/>
            </a:pPr>
            <a:r>
              <a:rPr lang="en-US" sz="1800" b="1" dirty="0" err="1"/>
              <a:t>Ocupados</a:t>
            </a:r>
            <a:endParaRPr lang="en-US" sz="1800" b="1" dirty="0"/>
          </a:p>
          <a:p>
            <a:pPr marL="1085850" lvl="2">
              <a:lnSpc>
                <a:spcPct val="80000"/>
              </a:lnSpc>
              <a:spcAft>
                <a:spcPts val="0"/>
              </a:spcAft>
              <a:buClr>
                <a:srgbClr val="000000"/>
              </a:buClr>
              <a:buFont typeface="Wingdings 2"/>
              <a:buChar char=""/>
              <a:defRPr/>
            </a:pPr>
            <a:r>
              <a:rPr lang="en-US" sz="1800" b="1" dirty="0" err="1"/>
              <a:t>Parados</a:t>
            </a:r>
            <a:r>
              <a:rPr lang="en-US" sz="1800" b="1" dirty="0"/>
              <a:t> o </a:t>
            </a:r>
            <a:r>
              <a:rPr lang="en-US" sz="1800" b="1" dirty="0" err="1"/>
              <a:t>desempleados</a:t>
            </a:r>
            <a:endParaRPr lang="en-US" sz="1800" b="1" dirty="0"/>
          </a:p>
          <a:p>
            <a:pPr marL="640080" lvl="1" indent="-237744">
              <a:lnSpc>
                <a:spcPct val="80000"/>
              </a:lnSpc>
              <a:spcAft>
                <a:spcPts val="0"/>
              </a:spcAft>
              <a:buClr>
                <a:srgbClr val="000000"/>
              </a:buClr>
              <a:buFont typeface="Verdana"/>
              <a:buChar char="◦"/>
              <a:defRPr/>
            </a:pPr>
            <a:r>
              <a:rPr lang="en-US" sz="2000" b="1" dirty="0" err="1"/>
              <a:t>Inactivos</a:t>
            </a:r>
            <a:r>
              <a:rPr lang="en-US" sz="2000" b="1" dirty="0"/>
              <a:t> (</a:t>
            </a:r>
            <a:r>
              <a:rPr lang="en-US" sz="2000" b="1" dirty="0" err="1"/>
              <a:t>estudiantes</a:t>
            </a:r>
            <a:r>
              <a:rPr lang="en-US" sz="2000" b="1" dirty="0"/>
              <a:t>,  </a:t>
            </a:r>
            <a:r>
              <a:rPr lang="en-US" sz="2000" b="1" dirty="0" err="1"/>
              <a:t>amas</a:t>
            </a:r>
            <a:r>
              <a:rPr lang="en-US" sz="2000" b="1" dirty="0"/>
              <a:t> de casa, </a:t>
            </a:r>
            <a:r>
              <a:rPr lang="en-US" sz="2000" b="1" dirty="0" err="1"/>
              <a:t>incapacitados</a:t>
            </a:r>
            <a:r>
              <a:rPr lang="en-US" sz="2000" b="1" dirty="0"/>
              <a:t>…)</a:t>
            </a:r>
          </a:p>
          <a:p>
            <a:pPr marL="365760" indent="-283464">
              <a:lnSpc>
                <a:spcPct val="80000"/>
              </a:lnSpc>
              <a:spcAft>
                <a:spcPts val="0"/>
              </a:spcAft>
              <a:buClr>
                <a:srgbClr val="000000"/>
              </a:buClr>
              <a:buFont typeface="Wingdings 2"/>
              <a:buChar char=""/>
              <a:defRPr/>
            </a:pPr>
            <a:endParaRPr lang="en-US" sz="2400" b="1" dirty="0"/>
          </a:p>
          <a:p>
            <a:pPr marL="365760" indent="-283464">
              <a:lnSpc>
                <a:spcPct val="80000"/>
              </a:lnSpc>
              <a:spcAft>
                <a:spcPts val="0"/>
              </a:spcAft>
              <a:buClr>
                <a:srgbClr val="000000"/>
              </a:buClr>
              <a:buFont typeface="Wingdings 2"/>
              <a:buChar char=""/>
              <a:defRPr/>
            </a:pPr>
            <a:r>
              <a:rPr lang="en-US" sz="2400" b="1" dirty="0">
                <a:solidFill>
                  <a:schemeClr val="accent1">
                    <a:lumMod val="75000"/>
                  </a:schemeClr>
                </a:solidFill>
              </a:rPr>
              <a:t>TASAS</a:t>
            </a:r>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actividad</a:t>
            </a:r>
            <a:r>
              <a:rPr lang="en-US" sz="2000" b="1" dirty="0"/>
              <a:t>: </a:t>
            </a:r>
            <a:r>
              <a:rPr lang="en-US" sz="2000" dirty="0" err="1"/>
              <a:t>Población</a:t>
            </a:r>
            <a:r>
              <a:rPr lang="en-US" sz="2000" dirty="0"/>
              <a:t> </a:t>
            </a:r>
            <a:r>
              <a:rPr lang="en-US" sz="2000" dirty="0" err="1"/>
              <a:t>activa</a:t>
            </a:r>
            <a:r>
              <a:rPr lang="en-US" sz="2000" dirty="0"/>
              <a:t>/</a:t>
            </a:r>
            <a:r>
              <a:rPr lang="en-US" sz="2000" dirty="0" err="1"/>
              <a:t>Población</a:t>
            </a:r>
            <a:r>
              <a:rPr lang="en-US" sz="2000" dirty="0"/>
              <a:t> pot. </a:t>
            </a:r>
            <a:r>
              <a:rPr lang="en-US" sz="2000" dirty="0" err="1"/>
              <a:t>activa</a:t>
            </a:r>
            <a:endParaRPr lang="en-US" sz="2000" dirty="0"/>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paro</a:t>
            </a:r>
            <a:r>
              <a:rPr lang="en-US" sz="2000" b="1" dirty="0"/>
              <a:t> o </a:t>
            </a:r>
            <a:r>
              <a:rPr lang="en-US" sz="2000" b="1" dirty="0" err="1"/>
              <a:t>desempleo</a:t>
            </a:r>
            <a:r>
              <a:rPr lang="en-US" sz="2000" b="1" dirty="0"/>
              <a:t>: </a:t>
            </a:r>
            <a:r>
              <a:rPr lang="en-US" sz="2000" dirty="0" err="1"/>
              <a:t>Población</a:t>
            </a:r>
            <a:r>
              <a:rPr lang="en-US" sz="2000" dirty="0"/>
              <a:t> </a:t>
            </a:r>
            <a:r>
              <a:rPr lang="en-US" sz="2000" dirty="0" err="1"/>
              <a:t>parada</a:t>
            </a:r>
            <a:r>
              <a:rPr lang="en-US" sz="2000" dirty="0"/>
              <a:t>/</a:t>
            </a:r>
            <a:r>
              <a:rPr lang="en-US" sz="2000" dirty="0" err="1"/>
              <a:t>Población</a:t>
            </a:r>
            <a:r>
              <a:rPr lang="en-US" sz="2000" dirty="0"/>
              <a:t> </a:t>
            </a:r>
            <a:r>
              <a:rPr lang="en-US" sz="2000" dirty="0" err="1"/>
              <a:t>activa</a:t>
            </a:r>
            <a:endParaRPr lang="en-US" sz="2000" b="1" dirty="0"/>
          </a:p>
          <a:p>
            <a:pPr marL="640080" lvl="1" indent="-237744">
              <a:lnSpc>
                <a:spcPct val="80000"/>
              </a:lnSpc>
              <a:spcAft>
                <a:spcPts val="0"/>
              </a:spcAft>
              <a:buClr>
                <a:srgbClr val="000000"/>
              </a:buClr>
              <a:buFont typeface="Verdana"/>
              <a:buChar char="◦"/>
              <a:defRPr/>
            </a:pPr>
            <a:r>
              <a:rPr lang="en-US" sz="2000" b="1" dirty="0" err="1"/>
              <a:t>Tasa</a:t>
            </a:r>
            <a:r>
              <a:rPr lang="en-US" sz="2000" b="1" dirty="0"/>
              <a:t> de </a:t>
            </a:r>
            <a:r>
              <a:rPr lang="en-US" sz="2000" b="1" dirty="0" err="1"/>
              <a:t>empleo</a:t>
            </a:r>
            <a:r>
              <a:rPr lang="en-US" sz="2000" b="1" dirty="0"/>
              <a:t>: </a:t>
            </a:r>
            <a:r>
              <a:rPr lang="en-US" sz="2000" dirty="0" err="1"/>
              <a:t>Población</a:t>
            </a:r>
            <a:r>
              <a:rPr lang="en-US" sz="2000" dirty="0"/>
              <a:t> </a:t>
            </a:r>
            <a:r>
              <a:rPr lang="en-US" sz="2000" dirty="0" err="1"/>
              <a:t>ocupada</a:t>
            </a:r>
            <a:r>
              <a:rPr lang="en-US" sz="2000" dirty="0"/>
              <a:t>/</a:t>
            </a:r>
            <a:r>
              <a:rPr lang="en-US" sz="2000" dirty="0" err="1"/>
              <a:t>Población</a:t>
            </a:r>
            <a:r>
              <a:rPr lang="en-US" sz="2000" dirty="0"/>
              <a:t> </a:t>
            </a:r>
            <a:r>
              <a:rPr lang="en-US" sz="2000" dirty="0" err="1"/>
              <a:t>activa</a:t>
            </a:r>
            <a:endParaRPr lang="en-US" sz="2000" b="1" dirty="0"/>
          </a:p>
          <a:p>
            <a:pPr marL="640080" lvl="1" indent="-237744">
              <a:lnSpc>
                <a:spcPct val="80000"/>
              </a:lnSpc>
              <a:spcAft>
                <a:spcPts val="0"/>
              </a:spcAft>
              <a:buClr>
                <a:srgbClr val="000000"/>
              </a:buClr>
              <a:buNone/>
              <a:defRPr/>
            </a:pPr>
            <a:endParaRPr lang="en-US" sz="2000" b="1" dirty="0"/>
          </a:p>
          <a:p>
            <a:pPr marL="365760" indent="-283464">
              <a:lnSpc>
                <a:spcPct val="80000"/>
              </a:lnSpc>
              <a:spcAft>
                <a:spcPts val="0"/>
              </a:spcAft>
              <a:buClr>
                <a:srgbClr val="000000"/>
              </a:buClr>
              <a:buFont typeface="Wingdings 2"/>
              <a:buChar char=""/>
              <a:defRPr/>
            </a:pPr>
            <a:r>
              <a:rPr lang="en-US" sz="2400" b="1" dirty="0"/>
              <a:t>PRINCIPAL FUENTE ESTADÍSTICA: </a:t>
            </a:r>
            <a:r>
              <a:rPr lang="en-US" sz="2400" b="1" dirty="0">
                <a:solidFill>
                  <a:srgbClr val="FF0000"/>
                </a:solidFill>
              </a:rPr>
              <a:t>INDEC</a:t>
            </a:r>
          </a:p>
        </p:txBody>
      </p:sp>
      <p:sp>
        <p:nvSpPr>
          <p:cNvPr id="53252" name="Rectangle 4"/>
          <p:cNvSpPr>
            <a:spLocks noChangeArrowheads="1"/>
          </p:cNvSpPr>
          <p:nvPr/>
        </p:nvSpPr>
        <p:spPr bwMode="auto">
          <a:xfrm>
            <a:off x="2401875" y="876367"/>
            <a:ext cx="7388250" cy="658813"/>
          </a:xfrm>
          <a:prstGeom prst="rect">
            <a:avLst/>
          </a:prstGeom>
          <a:noFill/>
          <a:ln w="19050" algn="ctr">
            <a:noFill/>
            <a:miter lim="800000"/>
            <a:headEnd/>
            <a:tailEnd/>
          </a:ln>
          <a:effectLst/>
        </p:spPr>
        <p:txBody>
          <a:bodyPr anchor="ctr"/>
          <a:lstStyle/>
          <a:p>
            <a:pPr algn="ctr"/>
            <a:r>
              <a:rPr lang="es-ES_tradnl" sz="3600" b="1" dirty="0">
                <a:solidFill>
                  <a:srgbClr val="FF0000"/>
                </a:solidFill>
                <a:latin typeface="Calibri" pitchFamily="34" charset="0"/>
                <a:cs typeface="Calibri" pitchFamily="34" charset="0"/>
              </a:rPr>
              <a:t> EL MERCADO LABORAL</a:t>
            </a:r>
            <a:endParaRPr lang="es-ES" sz="3600" b="1"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233992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679967" y="3044741"/>
            <a:ext cx="7499350" cy="654050"/>
          </a:xfrm>
        </p:spPr>
        <p:txBody>
          <a:bodyPr/>
          <a:lstStyle/>
          <a:p>
            <a:pPr>
              <a:spcBef>
                <a:spcPts val="0"/>
              </a:spcBef>
              <a:defRPr/>
            </a:pPr>
            <a:r>
              <a:rPr dirty="0"/>
              <a:t>POBLACION DESOCUPADA</a:t>
            </a:r>
          </a:p>
        </p:txBody>
      </p:sp>
      <p:sp>
        <p:nvSpPr>
          <p:cNvPr id="13315" name="2 Marcador de contenido"/>
          <p:cNvSpPr txBox="1">
            <a:spLocks noGrp="1"/>
          </p:cNvSpPr>
          <p:nvPr>
            <p:ph idx="1"/>
          </p:nvPr>
        </p:nvSpPr>
        <p:spPr>
          <a:xfrm>
            <a:off x="1667478" y="2234716"/>
            <a:ext cx="8632689" cy="4800600"/>
          </a:xfrm>
        </p:spPr>
        <p:txBody>
          <a:bodyPr>
            <a:normAutofit/>
          </a:bodyPr>
          <a:lstStyle/>
          <a:p>
            <a:pPr algn="just" eaLnBrk="1" hangingPunct="1"/>
            <a:r>
              <a:rPr altLang="es-AR" sz="2000" dirty="0">
                <a:latin typeface="Gill Sans MT" panose="020B0502020104020203" pitchFamily="34" charset="0"/>
              </a:rPr>
              <a:t>Se </a:t>
            </a:r>
            <a:r>
              <a:rPr altLang="es-AR" sz="2000" dirty="0" err="1">
                <a:latin typeface="Gill Sans MT" panose="020B0502020104020203" pitchFamily="34" charset="0"/>
              </a:rPr>
              <a:t>refiere</a:t>
            </a:r>
            <a:r>
              <a:rPr altLang="es-AR" sz="2000" dirty="0">
                <a:latin typeface="Gill Sans MT" panose="020B0502020104020203" pitchFamily="34" charset="0"/>
              </a:rPr>
              <a:t> a personas que, no </a:t>
            </a:r>
            <a:r>
              <a:rPr altLang="es-AR" sz="2000" dirty="0" err="1">
                <a:latin typeface="Gill Sans MT" panose="020B0502020104020203" pitchFamily="34" charset="0"/>
              </a:rPr>
              <a:t>teniendo</a:t>
            </a:r>
            <a:r>
              <a:rPr altLang="es-AR" sz="2000" dirty="0">
                <a:latin typeface="Gill Sans MT" panose="020B0502020104020203" pitchFamily="34" charset="0"/>
              </a:rPr>
              <a:t> </a:t>
            </a:r>
            <a:r>
              <a:rPr altLang="es-AR" sz="2000" dirty="0" err="1">
                <a:latin typeface="Gill Sans MT" panose="020B0502020104020203" pitchFamily="34" charset="0"/>
              </a:rPr>
              <a:t>ocupación</a:t>
            </a:r>
            <a:r>
              <a:rPr altLang="es-AR" sz="2000" dirty="0">
                <a:latin typeface="Gill Sans MT" panose="020B0502020104020203" pitchFamily="34" charset="0"/>
              </a:rPr>
              <a:t> </a:t>
            </a:r>
            <a:r>
              <a:rPr altLang="es-AR" sz="2000" dirty="0" err="1">
                <a:latin typeface="Gill Sans MT" panose="020B0502020104020203" pitchFamily="34" charset="0"/>
              </a:rPr>
              <a:t>están</a:t>
            </a:r>
            <a:r>
              <a:rPr altLang="es-AR" sz="2000" dirty="0">
                <a:latin typeface="Gill Sans MT" panose="020B0502020104020203" pitchFamily="34" charset="0"/>
              </a:rPr>
              <a:t> </a:t>
            </a:r>
            <a:r>
              <a:rPr altLang="es-AR" sz="2000" dirty="0" err="1">
                <a:latin typeface="Gill Sans MT" panose="020B0502020104020203" pitchFamily="34" charset="0"/>
              </a:rPr>
              <a:t>buscando</a:t>
            </a:r>
            <a:r>
              <a:rPr altLang="es-AR" sz="2000" dirty="0">
                <a:latin typeface="Gill Sans MT" panose="020B0502020104020203" pitchFamily="34" charset="0"/>
              </a:rPr>
              <a:t> </a:t>
            </a:r>
            <a:r>
              <a:rPr altLang="es-AR" sz="2000" dirty="0" err="1">
                <a:latin typeface="Gill Sans MT" panose="020B0502020104020203" pitchFamily="34" charset="0"/>
              </a:rPr>
              <a:t>activamente</a:t>
            </a:r>
            <a:r>
              <a:rPr altLang="es-AR" sz="2000" dirty="0">
                <a:latin typeface="Gill Sans MT" panose="020B0502020104020203" pitchFamily="34" charset="0"/>
              </a:rPr>
              <a:t> </a:t>
            </a:r>
            <a:r>
              <a:rPr altLang="es-AR" sz="2000" dirty="0" err="1">
                <a:latin typeface="Gill Sans MT" panose="020B0502020104020203" pitchFamily="34" charset="0"/>
              </a:rPr>
              <a:t>trabajo</a:t>
            </a:r>
            <a:r>
              <a:rPr altLang="es-AR" sz="2000" dirty="0">
                <a:latin typeface="Gill Sans MT" panose="020B0502020104020203" pitchFamily="34" charset="0"/>
              </a:rPr>
              <a:t>. No </a:t>
            </a:r>
            <a:r>
              <a:rPr altLang="es-AR" sz="2000" dirty="0" err="1">
                <a:latin typeface="Gill Sans MT" panose="020B0502020104020203" pitchFamily="34" charset="0"/>
              </a:rPr>
              <a:t>incluye</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lo tanto </a:t>
            </a:r>
            <a:r>
              <a:rPr altLang="es-AR" sz="2000" dirty="0" err="1">
                <a:latin typeface="Gill Sans MT" panose="020B0502020104020203" pitchFamily="34" charset="0"/>
              </a:rPr>
              <a:t>otras</a:t>
            </a:r>
            <a:r>
              <a:rPr altLang="es-AR" sz="2000" dirty="0">
                <a:latin typeface="Gill Sans MT" panose="020B0502020104020203" pitchFamily="34" charset="0"/>
              </a:rPr>
              <a:t> </a:t>
            </a:r>
            <a:r>
              <a:rPr altLang="es-AR" sz="2000" dirty="0" err="1">
                <a:latin typeface="Gill Sans MT" panose="020B0502020104020203" pitchFamily="34" charset="0"/>
              </a:rPr>
              <a:t>formas</a:t>
            </a:r>
            <a:r>
              <a:rPr altLang="es-AR" sz="2000" dirty="0">
                <a:latin typeface="Gill Sans MT" panose="020B0502020104020203" pitchFamily="34" charset="0"/>
              </a:rPr>
              <a:t> de </a:t>
            </a:r>
            <a:r>
              <a:rPr altLang="es-AR" sz="2000" dirty="0" err="1">
                <a:latin typeface="Gill Sans MT" panose="020B0502020104020203" pitchFamily="34" charset="0"/>
              </a:rPr>
              <a:t>precariedad</a:t>
            </a:r>
            <a:r>
              <a:rPr altLang="es-AR" sz="2000" dirty="0">
                <a:latin typeface="Gill Sans MT" panose="020B0502020104020203" pitchFamily="34" charset="0"/>
              </a:rPr>
              <a:t> </a:t>
            </a:r>
            <a:r>
              <a:rPr altLang="es-AR" sz="2000" dirty="0" err="1">
                <a:latin typeface="Gill Sans MT" panose="020B0502020104020203" pitchFamily="34" charset="0"/>
              </a:rPr>
              <a:t>laboral</a:t>
            </a:r>
            <a:r>
              <a:rPr altLang="es-AR" sz="2000" dirty="0">
                <a:latin typeface="Gill Sans MT" panose="020B0502020104020203" pitchFamily="34" charset="0"/>
              </a:rPr>
              <a:t> o sea,  personas que </a:t>
            </a:r>
            <a:r>
              <a:rPr altLang="es-AR" sz="2000" dirty="0" err="1">
                <a:latin typeface="Gill Sans MT" panose="020B0502020104020203" pitchFamily="34" charset="0"/>
              </a:rPr>
              <a:t>realizan</a:t>
            </a:r>
            <a:r>
              <a:rPr altLang="es-AR" sz="2000" dirty="0">
                <a:latin typeface="Gill Sans MT" panose="020B0502020104020203" pitchFamily="34" charset="0"/>
              </a:rPr>
              <a:t> </a:t>
            </a:r>
            <a:r>
              <a:rPr altLang="es-AR" sz="2000" dirty="0" err="1">
                <a:latin typeface="Gill Sans MT" panose="020B0502020104020203" pitchFamily="34" charset="0"/>
              </a:rPr>
              <a:t>trabajos</a:t>
            </a:r>
            <a:r>
              <a:rPr altLang="es-AR" sz="2000" dirty="0">
                <a:latin typeface="Gill Sans MT" panose="020B0502020104020203" pitchFamily="34" charset="0"/>
              </a:rPr>
              <a:t> </a:t>
            </a:r>
            <a:r>
              <a:rPr altLang="es-AR" sz="2000" dirty="0" err="1">
                <a:latin typeface="Gill Sans MT" panose="020B0502020104020203" pitchFamily="34" charset="0"/>
              </a:rPr>
              <a:t>transitorios</a:t>
            </a:r>
            <a:r>
              <a:rPr altLang="es-AR" sz="2000" dirty="0">
                <a:latin typeface="Gill Sans MT" panose="020B0502020104020203" pitchFamily="34" charset="0"/>
              </a:rPr>
              <a:t> </a:t>
            </a:r>
            <a:r>
              <a:rPr altLang="es-AR" sz="2000" dirty="0" err="1">
                <a:latin typeface="Gill Sans MT" panose="020B0502020104020203" pitchFamily="34" charset="0"/>
              </a:rPr>
              <a:t>mientras</a:t>
            </a:r>
            <a:r>
              <a:rPr altLang="es-AR" sz="2000" dirty="0">
                <a:latin typeface="Gill Sans MT" panose="020B0502020104020203" pitchFamily="34" charset="0"/>
              </a:rPr>
              <a:t> </a:t>
            </a:r>
            <a:r>
              <a:rPr altLang="es-AR" sz="2000" dirty="0" err="1">
                <a:latin typeface="Gill Sans MT" panose="020B0502020104020203" pitchFamily="34" charset="0"/>
              </a:rPr>
              <a:t>buscan</a:t>
            </a:r>
            <a:r>
              <a:rPr altLang="es-AR" sz="2000" dirty="0">
                <a:latin typeface="Gill Sans MT" panose="020B0502020104020203" pitchFamily="34" charset="0"/>
              </a:rPr>
              <a:t> </a:t>
            </a:r>
            <a:r>
              <a:rPr altLang="es-AR" sz="2000" dirty="0" err="1">
                <a:latin typeface="Gill Sans MT" panose="020B0502020104020203" pitchFamily="34" charset="0"/>
              </a:rPr>
              <a:t>activamente</a:t>
            </a:r>
            <a:r>
              <a:rPr altLang="es-AR" sz="2000" dirty="0">
                <a:latin typeface="Gill Sans MT" panose="020B0502020104020203" pitchFamily="34" charset="0"/>
              </a:rPr>
              <a:t> </a:t>
            </a:r>
            <a:r>
              <a:rPr altLang="es-AR" sz="2000" dirty="0" err="1">
                <a:latin typeface="Gill Sans MT" panose="020B0502020104020203" pitchFamily="34" charset="0"/>
              </a:rPr>
              <a:t>una</a:t>
            </a:r>
            <a:r>
              <a:rPr altLang="es-AR" sz="2000" dirty="0">
                <a:latin typeface="Gill Sans MT" panose="020B0502020104020203" pitchFamily="34" charset="0"/>
              </a:rPr>
              <a:t> </a:t>
            </a:r>
            <a:r>
              <a:rPr altLang="es-AR" sz="2000" dirty="0" err="1">
                <a:latin typeface="Gill Sans MT" panose="020B0502020104020203" pitchFamily="34" charset="0"/>
              </a:rPr>
              <a:t>ocupación</a:t>
            </a:r>
            <a:r>
              <a:rPr altLang="es-AR" sz="2000" dirty="0">
                <a:latin typeface="Gill Sans MT" panose="020B0502020104020203" pitchFamily="34" charset="0"/>
              </a:rPr>
              <a:t>, a </a:t>
            </a:r>
            <a:r>
              <a:rPr altLang="es-AR" sz="2000" dirty="0" err="1">
                <a:latin typeface="Gill Sans MT" panose="020B0502020104020203" pitchFamily="34" charset="0"/>
              </a:rPr>
              <a:t>aquellas</a:t>
            </a:r>
            <a:r>
              <a:rPr altLang="es-AR" sz="2000" dirty="0">
                <a:latin typeface="Gill Sans MT" panose="020B0502020104020203" pitchFamily="34" charset="0"/>
              </a:rPr>
              <a:t> que </a:t>
            </a:r>
            <a:r>
              <a:rPr altLang="es-AR" sz="2000" dirty="0" err="1">
                <a:latin typeface="Gill Sans MT" panose="020B0502020104020203" pitchFamily="34" charset="0"/>
              </a:rPr>
              <a:t>trabajan</a:t>
            </a:r>
            <a:r>
              <a:rPr altLang="es-AR" sz="2000" dirty="0">
                <a:latin typeface="Gill Sans MT" panose="020B0502020104020203" pitchFamily="34" charset="0"/>
              </a:rPr>
              <a:t> jornadas </a:t>
            </a:r>
            <a:r>
              <a:rPr altLang="es-AR" sz="2000" dirty="0" err="1">
                <a:latin typeface="Gill Sans MT" panose="020B0502020104020203" pitchFamily="34" charset="0"/>
              </a:rPr>
              <a:t>involuntariamente</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lo normal, a </a:t>
            </a:r>
            <a:r>
              <a:rPr altLang="es-AR" sz="2000" dirty="0" err="1">
                <a:latin typeface="Gill Sans MT" panose="020B0502020104020203" pitchFamily="34" charset="0"/>
              </a:rPr>
              <a:t>los</a:t>
            </a:r>
            <a:r>
              <a:rPr altLang="es-AR" sz="2000" dirty="0">
                <a:latin typeface="Gill Sans MT" panose="020B0502020104020203" pitchFamily="34" charset="0"/>
              </a:rPr>
              <a:t> </a:t>
            </a:r>
            <a:r>
              <a:rPr altLang="es-AR" sz="2000" dirty="0" err="1">
                <a:latin typeface="Gill Sans MT" panose="020B0502020104020203" pitchFamily="34" charset="0"/>
              </a:rPr>
              <a:t>desocupados</a:t>
            </a:r>
            <a:r>
              <a:rPr altLang="es-AR" sz="2000" dirty="0">
                <a:latin typeface="Gill Sans MT" panose="020B0502020104020203" pitchFamily="34" charset="0"/>
              </a:rPr>
              <a:t> que </a:t>
            </a:r>
            <a:r>
              <a:rPr altLang="es-AR" sz="2000" dirty="0" err="1">
                <a:latin typeface="Gill Sans MT" panose="020B0502020104020203" pitchFamily="34" charset="0"/>
              </a:rPr>
              <a:t>han</a:t>
            </a:r>
            <a:r>
              <a:rPr altLang="es-AR" sz="2000" dirty="0">
                <a:latin typeface="Gill Sans MT" panose="020B0502020104020203" pitchFamily="34" charset="0"/>
              </a:rPr>
              <a:t> </a:t>
            </a:r>
            <a:r>
              <a:rPr altLang="es-AR" sz="2000" dirty="0" err="1">
                <a:latin typeface="Gill Sans MT" panose="020B0502020104020203" pitchFamily="34" charset="0"/>
              </a:rPr>
              <a:t>suspendido</a:t>
            </a:r>
            <a:r>
              <a:rPr altLang="es-AR" sz="2000" dirty="0">
                <a:latin typeface="Gill Sans MT" panose="020B0502020104020203" pitchFamily="34" charset="0"/>
              </a:rPr>
              <a:t> la </a:t>
            </a:r>
            <a:r>
              <a:rPr altLang="es-AR" sz="2000" dirty="0" err="1">
                <a:latin typeface="Gill Sans MT" panose="020B0502020104020203" pitchFamily="34" charset="0"/>
              </a:rPr>
              <a:t>búsqueda</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falta</a:t>
            </a:r>
            <a:r>
              <a:rPr altLang="es-AR" sz="2000" dirty="0">
                <a:latin typeface="Gill Sans MT" panose="020B0502020104020203" pitchFamily="34" charset="0"/>
              </a:rPr>
              <a:t> de </a:t>
            </a:r>
            <a:r>
              <a:rPr altLang="es-AR" sz="2000" dirty="0" err="1">
                <a:latin typeface="Gill Sans MT" panose="020B0502020104020203" pitchFamily="34" charset="0"/>
              </a:rPr>
              <a:t>oportunidades</a:t>
            </a:r>
            <a:r>
              <a:rPr altLang="es-AR" sz="2000" dirty="0">
                <a:latin typeface="Gill Sans MT" panose="020B0502020104020203" pitchFamily="34" charset="0"/>
              </a:rPr>
              <a:t> </a:t>
            </a:r>
            <a:r>
              <a:rPr altLang="es-AR" sz="2000" dirty="0" err="1">
                <a:latin typeface="Gill Sans MT" panose="020B0502020104020203" pitchFamily="34" charset="0"/>
              </a:rPr>
              <a:t>visibles</a:t>
            </a:r>
            <a:r>
              <a:rPr altLang="es-AR" sz="2000" dirty="0">
                <a:latin typeface="Gill Sans MT" panose="020B0502020104020203" pitchFamily="34" charset="0"/>
              </a:rPr>
              <a:t> de </a:t>
            </a:r>
            <a:r>
              <a:rPr altLang="es-AR" sz="2000" dirty="0" err="1">
                <a:latin typeface="Gill Sans MT" panose="020B0502020104020203" pitchFamily="34" charset="0"/>
              </a:rPr>
              <a:t>empleo</a:t>
            </a:r>
            <a:r>
              <a:rPr altLang="es-AR" sz="2000" dirty="0">
                <a:latin typeface="Gill Sans MT" panose="020B0502020104020203" pitchFamily="34" charset="0"/>
              </a:rPr>
              <a:t>, a </a:t>
            </a:r>
            <a:r>
              <a:rPr altLang="es-AR" sz="2000" dirty="0" err="1">
                <a:latin typeface="Gill Sans MT" panose="020B0502020104020203" pitchFamily="34" charset="0"/>
              </a:rPr>
              <a:t>los</a:t>
            </a:r>
            <a:r>
              <a:rPr altLang="es-AR" sz="2000" dirty="0">
                <a:latin typeface="Gill Sans MT" panose="020B0502020104020203" pitchFamily="34" charset="0"/>
              </a:rPr>
              <a:t> </a:t>
            </a:r>
            <a:r>
              <a:rPr altLang="es-AR" sz="2000" dirty="0" err="1">
                <a:latin typeface="Gill Sans MT" panose="020B0502020104020203" pitchFamily="34" charset="0"/>
              </a:rPr>
              <a:t>ocupados</a:t>
            </a:r>
            <a:r>
              <a:rPr altLang="es-AR" sz="2000" dirty="0">
                <a:latin typeface="Gill Sans MT" panose="020B0502020104020203" pitchFamily="34" charset="0"/>
              </a:rPr>
              <a:t> </a:t>
            </a:r>
            <a:r>
              <a:rPr altLang="es-AR" sz="2000" dirty="0" err="1">
                <a:latin typeface="Gill Sans MT" panose="020B0502020104020203" pitchFamily="34" charset="0"/>
              </a:rPr>
              <a:t>en</a:t>
            </a:r>
            <a:r>
              <a:rPr altLang="es-AR" sz="2000" dirty="0">
                <a:latin typeface="Gill Sans MT" panose="020B0502020104020203" pitchFamily="34" charset="0"/>
              </a:rPr>
              <a:t> </a:t>
            </a:r>
            <a:r>
              <a:rPr altLang="es-AR" sz="2000" dirty="0" err="1">
                <a:latin typeface="Gill Sans MT" panose="020B0502020104020203" pitchFamily="34" charset="0"/>
              </a:rPr>
              <a:t>puestos</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la </a:t>
            </a:r>
            <a:r>
              <a:rPr altLang="es-AR" sz="2000" dirty="0" err="1">
                <a:latin typeface="Gill Sans MT" panose="020B0502020104020203" pitchFamily="34" charset="0"/>
              </a:rPr>
              <a:t>remuneración</a:t>
            </a:r>
            <a:r>
              <a:rPr altLang="es-AR" sz="2000" dirty="0">
                <a:latin typeface="Gill Sans MT" panose="020B0502020104020203" pitchFamily="34" charset="0"/>
              </a:rPr>
              <a:t> </a:t>
            </a:r>
            <a:r>
              <a:rPr altLang="es-AR" sz="2000" dirty="0" err="1">
                <a:latin typeface="Gill Sans MT" panose="020B0502020104020203" pitchFamily="34" charset="0"/>
              </a:rPr>
              <a:t>mínima</a:t>
            </a:r>
            <a:r>
              <a:rPr altLang="es-AR" sz="2000" dirty="0">
                <a:latin typeface="Gill Sans MT" panose="020B0502020104020203" pitchFamily="34" charset="0"/>
              </a:rPr>
              <a:t> o </a:t>
            </a:r>
            <a:r>
              <a:rPr altLang="es-AR" sz="2000" dirty="0" err="1">
                <a:latin typeface="Gill Sans MT" panose="020B0502020104020203" pitchFamily="34" charset="0"/>
              </a:rPr>
              <a:t>en</a:t>
            </a:r>
            <a:r>
              <a:rPr altLang="es-AR" sz="2000" dirty="0">
                <a:latin typeface="Gill Sans MT" panose="020B0502020104020203" pitchFamily="34" charset="0"/>
              </a:rPr>
              <a:t> </a:t>
            </a:r>
            <a:r>
              <a:rPr altLang="es-AR" sz="2000" dirty="0" err="1">
                <a:latin typeface="Gill Sans MT" panose="020B0502020104020203" pitchFamily="34" charset="0"/>
              </a:rPr>
              <a:t>puestos</a:t>
            </a:r>
            <a:r>
              <a:rPr altLang="es-AR" sz="2000" dirty="0">
                <a:latin typeface="Gill Sans MT" panose="020B0502020104020203" pitchFamily="34" charset="0"/>
              </a:rPr>
              <a:t> </a:t>
            </a:r>
            <a:r>
              <a:rPr altLang="es-AR" sz="2000" dirty="0" err="1">
                <a:latin typeface="Gill Sans MT" panose="020B0502020104020203" pitchFamily="34" charset="0"/>
              </a:rPr>
              <a:t>por</a:t>
            </a:r>
            <a:r>
              <a:rPr altLang="es-AR" sz="2000" dirty="0">
                <a:latin typeface="Gill Sans MT" panose="020B0502020104020203" pitchFamily="34" charset="0"/>
              </a:rPr>
              <a:t> </a:t>
            </a:r>
            <a:r>
              <a:rPr altLang="es-AR" sz="2000" dirty="0" err="1">
                <a:latin typeface="Gill Sans MT" panose="020B0502020104020203" pitchFamily="34" charset="0"/>
              </a:rPr>
              <a:t>debajo</a:t>
            </a:r>
            <a:r>
              <a:rPr altLang="es-AR" sz="2000" dirty="0">
                <a:latin typeface="Gill Sans MT" panose="020B0502020104020203" pitchFamily="34" charset="0"/>
              </a:rPr>
              <a:t> de </a:t>
            </a:r>
            <a:r>
              <a:rPr altLang="es-AR" sz="2000" dirty="0" err="1">
                <a:latin typeface="Gill Sans MT" panose="020B0502020104020203" pitchFamily="34" charset="0"/>
              </a:rPr>
              <a:t>su</a:t>
            </a:r>
            <a:r>
              <a:rPr altLang="es-AR" sz="2000" dirty="0">
                <a:latin typeface="Gill Sans MT" panose="020B0502020104020203" pitchFamily="34" charset="0"/>
              </a:rPr>
              <a:t> </a:t>
            </a:r>
            <a:r>
              <a:rPr altLang="es-AR" sz="2000" dirty="0" err="1">
                <a:latin typeface="Gill Sans MT" panose="020B0502020104020203" pitchFamily="34" charset="0"/>
              </a:rPr>
              <a:t>calificación</a:t>
            </a:r>
            <a:endParaRPr altLang="es-AR" sz="2000" dirty="0">
              <a:latin typeface="Gill Sans MT" panose="020B0502020104020203" pitchFamily="34" charset="0"/>
            </a:endParaRPr>
          </a:p>
        </p:txBody>
      </p:sp>
      <p:sp>
        <p:nvSpPr>
          <p:cNvPr id="5" name="CuadroTexto 4">
            <a:extLst>
              <a:ext uri="{FF2B5EF4-FFF2-40B4-BE49-F238E27FC236}">
                <a16:creationId xmlns:a16="http://schemas.microsoft.com/office/drawing/2014/main" id="{3077317F-D90D-447B-ABA2-37763D8AE726}"/>
              </a:ext>
            </a:extLst>
          </p:cNvPr>
          <p:cNvSpPr txBox="1"/>
          <p:nvPr/>
        </p:nvSpPr>
        <p:spPr>
          <a:xfrm>
            <a:off x="1891832" y="644084"/>
            <a:ext cx="8408335" cy="2400657"/>
          </a:xfrm>
          <a:prstGeom prst="rect">
            <a:avLst/>
          </a:prstGeom>
          <a:noFill/>
        </p:spPr>
        <p:txBody>
          <a:bodyPr wrap="square">
            <a:spAutoFit/>
          </a:bodyPr>
          <a:lstStyle/>
          <a:p>
            <a:pPr eaLnBrk="1" hangingPunct="1"/>
            <a:r>
              <a:rPr lang="es-AR" altLang="es-AR" sz="3600" dirty="0">
                <a:solidFill>
                  <a:schemeClr val="bg1"/>
                </a:solidFill>
                <a:latin typeface="+mj-lt"/>
                <a:ea typeface="+mj-ea"/>
                <a:cs typeface="+mj-cs"/>
              </a:rPr>
              <a:t>POBLACION ECONOMICAMENTE  ACTIVA</a:t>
            </a:r>
            <a:br>
              <a:rPr lang="es-AR" altLang="es-AR" dirty="0">
                <a:latin typeface="Gill Sans MT" panose="020B0502020104020203" pitchFamily="34" charset="0"/>
              </a:rPr>
            </a:br>
            <a:br>
              <a:rPr lang="es-AR" altLang="es-AR" dirty="0">
                <a:latin typeface="Gill Sans MT" panose="020B0502020104020203" pitchFamily="34" charset="0"/>
              </a:rPr>
            </a:br>
            <a:r>
              <a:rPr lang="es-AR" altLang="es-AR" sz="2000" dirty="0">
                <a:solidFill>
                  <a:schemeClr val="tx1">
                    <a:lumMod val="75000"/>
                    <a:lumOff val="25000"/>
                  </a:schemeClr>
                </a:solidFill>
                <a:latin typeface="Gill Sans MT" panose="020B0502020104020203" pitchFamily="34" charset="0"/>
              </a:rPr>
              <a:t>La integran las personas que tienen una ocupación o que sin tenerla la están buscando activamente.  Está compuesta por la población ocupada más la población desocupada. </a:t>
            </a:r>
          </a:p>
        </p:txBody>
      </p:sp>
    </p:spTree>
    <p:extLst>
      <p:ext uri="{BB962C8B-B14F-4D97-AF65-F5344CB8AC3E}">
        <p14:creationId xmlns:p14="http://schemas.microsoft.com/office/powerpoint/2010/main" val="1564664926"/>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lstStyle/>
          <a:p>
            <a:pPr>
              <a:spcBef>
                <a:spcPts val="0"/>
              </a:spcBef>
              <a:defRPr/>
            </a:pPr>
            <a:r>
              <a:rPr sz="4000" dirty="0"/>
              <a:t>POBLACION OCUPADA</a:t>
            </a:r>
          </a:p>
        </p:txBody>
      </p:sp>
      <p:sp>
        <p:nvSpPr>
          <p:cNvPr id="14339" name="2 Marcador de contenido"/>
          <p:cNvSpPr txBox="1">
            <a:spLocks noGrp="1"/>
          </p:cNvSpPr>
          <p:nvPr>
            <p:ph idx="1"/>
          </p:nvPr>
        </p:nvSpPr>
        <p:spPr>
          <a:xfrm>
            <a:off x="1490712" y="341445"/>
            <a:ext cx="9210575" cy="4800600"/>
          </a:xfrm>
        </p:spPr>
        <p:txBody>
          <a:bodyPr/>
          <a:lstStyle/>
          <a:p>
            <a:pPr algn="just" eaLnBrk="1" hangingPunct="1"/>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Se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incluye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trabajaron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aunque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sea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hora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semana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inmediata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anterior al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relevamiento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percibiendo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un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pago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dinero o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especie</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tarea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que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realizaron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También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realizan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tareas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regulares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ayuda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la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actividad</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un familiar,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reciban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o no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una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remuneración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ello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y a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quienes</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se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hallan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en</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uso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de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licencia</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por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cualquier</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 </a:t>
            </a:r>
            <a:r>
              <a:rPr altLang="es-AR" dirty="0" err="1">
                <a:latin typeface="Arial Unicode MS" panose="020B0604020202020204" pitchFamily="34" charset="-128"/>
                <a:ea typeface="Arial Unicode MS" panose="020B0604020202020204" pitchFamily="34" charset="-128"/>
                <a:cs typeface="Arial Unicode MS" panose="020B0604020202020204" pitchFamily="34" charset="-128"/>
              </a:rPr>
              <a:t>motivo</a:t>
            </a:r>
            <a:r>
              <a:rPr altLang="es-AR"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4" name="1 Título">
            <a:extLst>
              <a:ext uri="{FF2B5EF4-FFF2-40B4-BE49-F238E27FC236}">
                <a16:creationId xmlns:a16="http://schemas.microsoft.com/office/drawing/2014/main" id="{2554206B-B33D-4590-BEC9-3ADA37B47C58}"/>
              </a:ext>
            </a:extLst>
          </p:cNvPr>
          <p:cNvSpPr txBox="1">
            <a:spLocks/>
          </p:cNvSpPr>
          <p:nvPr/>
        </p:nvSpPr>
        <p:spPr>
          <a:xfrm>
            <a:off x="931467" y="3555733"/>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defRPr/>
            </a:pPr>
            <a:r>
              <a:rPr lang="es-AR" dirty="0"/>
              <a:t>Población </a:t>
            </a:r>
            <a:r>
              <a:rPr lang="es-AR" dirty="0" err="1"/>
              <a:t>subocupada</a:t>
            </a:r>
            <a:endParaRPr lang="es-AR" dirty="0"/>
          </a:p>
        </p:txBody>
      </p:sp>
      <p:sp>
        <p:nvSpPr>
          <p:cNvPr id="5" name="2 Marcador de contenido">
            <a:extLst>
              <a:ext uri="{FF2B5EF4-FFF2-40B4-BE49-F238E27FC236}">
                <a16:creationId xmlns:a16="http://schemas.microsoft.com/office/drawing/2014/main" id="{536C3802-2D0F-43E1-8AEA-93CEA2E756B6}"/>
              </a:ext>
            </a:extLst>
          </p:cNvPr>
          <p:cNvSpPr txBox="1">
            <a:spLocks/>
          </p:cNvSpPr>
          <p:nvPr/>
        </p:nvSpPr>
        <p:spPr>
          <a:xfrm>
            <a:off x="2592925" y="4359589"/>
            <a:ext cx="8915400"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AR" altLang="es-AR" dirty="0">
                <a:latin typeface="Arial Unicode MS" panose="020B0604020202020204" pitchFamily="34" charset="-128"/>
              </a:rPr>
              <a:t>La población </a:t>
            </a:r>
            <a:r>
              <a:rPr lang="es-AR" altLang="es-AR" dirty="0" err="1">
                <a:latin typeface="Arial Unicode MS" panose="020B0604020202020204" pitchFamily="34" charset="-128"/>
              </a:rPr>
              <a:t>subocupada</a:t>
            </a:r>
            <a:r>
              <a:rPr lang="es-AR" altLang="es-AR" dirty="0">
                <a:latin typeface="Arial Unicode MS" panose="020B0604020202020204" pitchFamily="34" charset="-128"/>
              </a:rPr>
              <a:t> los ocupados que trabajan menos de 35 horas semanales por causas involuntarias y están dispuestos a trabajar más horas. </a:t>
            </a:r>
          </a:p>
          <a:p>
            <a:pPr algn="just"/>
            <a:r>
              <a:rPr lang="es-AR" altLang="es-AR" dirty="0">
                <a:latin typeface="Arial Unicode MS" panose="020B0604020202020204" pitchFamily="34" charset="-128"/>
              </a:rPr>
              <a:t>Los </a:t>
            </a:r>
            <a:r>
              <a:rPr lang="es-AR" altLang="es-AR" dirty="0" err="1">
                <a:latin typeface="Arial Unicode MS" panose="020B0604020202020204" pitchFamily="34" charset="-128"/>
              </a:rPr>
              <a:t>subocupados</a:t>
            </a:r>
            <a:r>
              <a:rPr lang="es-AR" altLang="es-AR" dirty="0">
                <a:latin typeface="Arial Unicode MS" panose="020B0604020202020204" pitchFamily="34" charset="-128"/>
              </a:rPr>
              <a:t> pueden, a su vez, buscar o no buscar activamente otra ocupación</a:t>
            </a:r>
            <a:endParaRPr lang="es-AR" altLang="es-AR" dirty="0">
              <a:latin typeface="Gill Sans MT" panose="020B0502020104020203" pitchFamily="34" charset="0"/>
            </a:endParaRPr>
          </a:p>
        </p:txBody>
      </p:sp>
    </p:spTree>
    <p:extLst>
      <p:ext uri="{BB962C8B-B14F-4D97-AF65-F5344CB8AC3E}">
        <p14:creationId xmlns:p14="http://schemas.microsoft.com/office/powerpoint/2010/main" val="2545506078"/>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3A05C704-EE1C-4E0C-897F-DACA424C110C}"/>
                  </a:ext>
                </a:extLst>
              </p:cNvPr>
              <p:cNvSpPr txBox="1"/>
              <p:nvPr/>
            </p:nvSpPr>
            <p:spPr>
              <a:xfrm>
                <a:off x="3505200" y="609600"/>
                <a:ext cx="5791200" cy="618696"/>
              </a:xfrm>
              <a:prstGeom prst="rect">
                <a:avLst/>
              </a:prstGeom>
              <a:noFill/>
            </p:spPr>
            <p:txBody>
              <a:bodyPr wrap="square">
                <a:spAutoFit/>
              </a:bodyPr>
              <a:lstStyle/>
              <a:p>
                <a:r>
                  <a:rPr lang="es-AR" sz="2400" i="1" dirty="0"/>
                  <a:t>Tasa de actividad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𝑃𝐸𝐴</m:t>
                        </m:r>
                      </m:num>
                      <m:den>
                        <m:r>
                          <a:rPr lang="es-AR" sz="2400" i="1">
                            <a:latin typeface="Cambria Math" panose="02040503050406030204" pitchFamily="18" charset="0"/>
                          </a:rPr>
                          <m:t>𝑃𝑜𝑏𝑙𝑎𝑐𝑖</m:t>
                        </m:r>
                        <m:r>
                          <a:rPr lang="es-AR" sz="2400" i="1">
                            <a:latin typeface="Cambria Math" panose="02040503050406030204" pitchFamily="18" charset="0"/>
                          </a:rPr>
                          <m:t>ó</m:t>
                        </m:r>
                        <m:r>
                          <a:rPr lang="es-AR" sz="2400" i="1">
                            <a:latin typeface="Cambria Math" panose="02040503050406030204" pitchFamily="18" charset="0"/>
                          </a:rPr>
                          <m:t>𝑛</m:t>
                        </m:r>
                        <m:r>
                          <a:rPr lang="es-AR" sz="2400" i="1">
                            <a:latin typeface="Cambria Math" panose="02040503050406030204" pitchFamily="18" charset="0"/>
                          </a:rPr>
                          <m:t> </m:t>
                        </m:r>
                        <m:r>
                          <a:rPr lang="es-AR" sz="2400" i="1">
                            <a:latin typeface="Cambria Math" panose="02040503050406030204" pitchFamily="18" charset="0"/>
                          </a:rPr>
                          <m:t>𝑇𝑜𝑡𝑎𝑙</m:t>
                        </m:r>
                      </m:den>
                    </m:f>
                  </m:oMath>
                </a14:m>
                <a:r>
                  <a:rPr lang="es-AR" sz="2400" i="1" dirty="0"/>
                  <a:t>x 100</a:t>
                </a:r>
              </a:p>
            </p:txBody>
          </p:sp>
        </mc:Choice>
        <mc:Fallback xmlns="">
          <p:sp>
            <p:nvSpPr>
              <p:cNvPr id="3" name="CuadroTexto 2">
                <a:extLst>
                  <a:ext uri="{FF2B5EF4-FFF2-40B4-BE49-F238E27FC236}">
                    <a16:creationId xmlns:a16="http://schemas.microsoft.com/office/drawing/2014/main" id="{3A05C704-EE1C-4E0C-897F-DACA424C110C}"/>
                  </a:ext>
                </a:extLst>
              </p:cNvPr>
              <p:cNvSpPr txBox="1">
                <a:spLocks noRot="1" noChangeAspect="1" noMove="1" noResize="1" noEditPoints="1" noAdjustHandles="1" noChangeArrowheads="1" noChangeShapeType="1" noTextEdit="1"/>
              </p:cNvSpPr>
              <p:nvPr/>
            </p:nvSpPr>
            <p:spPr>
              <a:xfrm>
                <a:off x="3505200" y="609600"/>
                <a:ext cx="5791200" cy="618696"/>
              </a:xfrm>
              <a:prstGeom prst="rect">
                <a:avLst/>
              </a:prstGeom>
              <a:blipFill>
                <a:blip r:embed="rId2"/>
                <a:stretch>
                  <a:fillRect l="-1579" b="-792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EF9A9B80-9416-4920-B981-3EE581C7A423}"/>
                  </a:ext>
                </a:extLst>
              </p:cNvPr>
              <p:cNvSpPr txBox="1"/>
              <p:nvPr/>
            </p:nvSpPr>
            <p:spPr>
              <a:xfrm>
                <a:off x="1619450" y="3395377"/>
                <a:ext cx="2819400" cy="618696"/>
              </a:xfrm>
              <a:prstGeom prst="rect">
                <a:avLst/>
              </a:prstGeom>
              <a:noFill/>
            </p:spPr>
            <p:txBody>
              <a:bodyPr wrap="square">
                <a:spAutoFit/>
              </a:bodyPr>
              <a:lstStyle/>
              <a:p>
                <a:r>
                  <a:rPr lang="es-AR" sz="2400" i="1" dirty="0"/>
                  <a:t>TDE</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𝑃𝐷𝐸</m:t>
                        </m:r>
                      </m:num>
                      <m:den>
                        <m:r>
                          <a:rPr lang="es-AR" sz="2400" i="1">
                            <a:latin typeface="Cambria Math" panose="02040503050406030204" pitchFamily="18" charset="0"/>
                          </a:rPr>
                          <m:t>𝑃𝐸𝐴</m:t>
                        </m:r>
                      </m:den>
                    </m:f>
                  </m:oMath>
                </a14:m>
                <a:r>
                  <a:rPr lang="es-AR" sz="2400" i="1" dirty="0"/>
                  <a:t>x 100</a:t>
                </a:r>
              </a:p>
            </p:txBody>
          </p:sp>
        </mc:Choice>
        <mc:Fallback xmlns="">
          <p:sp>
            <p:nvSpPr>
              <p:cNvPr id="4" name="CuadroTexto 3">
                <a:extLst>
                  <a:ext uri="{FF2B5EF4-FFF2-40B4-BE49-F238E27FC236}">
                    <a16:creationId xmlns:a16="http://schemas.microsoft.com/office/drawing/2014/main" id="{EF9A9B80-9416-4920-B981-3EE581C7A423}"/>
                  </a:ext>
                </a:extLst>
              </p:cNvPr>
              <p:cNvSpPr txBox="1">
                <a:spLocks noRot="1" noChangeAspect="1" noMove="1" noResize="1" noEditPoints="1" noAdjustHandles="1" noChangeArrowheads="1" noChangeShapeType="1" noTextEdit="1"/>
              </p:cNvSpPr>
              <p:nvPr/>
            </p:nvSpPr>
            <p:spPr>
              <a:xfrm>
                <a:off x="1619450" y="3395377"/>
                <a:ext cx="2819400" cy="618696"/>
              </a:xfrm>
              <a:prstGeom prst="rect">
                <a:avLst/>
              </a:prstGeom>
              <a:blipFill>
                <a:blip r:embed="rId3"/>
                <a:stretch>
                  <a:fillRect l="-3463"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5" name="CuadroTexto 4">
                <a:extLst>
                  <a:ext uri="{FF2B5EF4-FFF2-40B4-BE49-F238E27FC236}">
                    <a16:creationId xmlns:a16="http://schemas.microsoft.com/office/drawing/2014/main" id="{3BAC6DF2-8DE7-44A6-828C-D69D3E05E9B9}"/>
                  </a:ext>
                </a:extLst>
              </p:cNvPr>
              <p:cNvSpPr txBox="1"/>
              <p:nvPr/>
            </p:nvSpPr>
            <p:spPr>
              <a:xfrm>
                <a:off x="3512127" y="1543627"/>
                <a:ext cx="5791200" cy="618696"/>
              </a:xfrm>
              <a:prstGeom prst="rect">
                <a:avLst/>
              </a:prstGeom>
              <a:noFill/>
            </p:spPr>
            <p:txBody>
              <a:bodyPr wrap="square">
                <a:spAutoFit/>
              </a:bodyPr>
              <a:lstStyle/>
              <a:p>
                <a:r>
                  <a:rPr lang="es-AR" sz="2400" i="1" dirty="0"/>
                  <a:t>Tasa de empleo</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𝑃𝑂𝑐𝑢𝑝𝑎𝑑𝑎</m:t>
                        </m:r>
                      </m:num>
                      <m:den>
                        <m:r>
                          <a:rPr lang="es-AR" sz="2400" i="1">
                            <a:latin typeface="Cambria Math" panose="02040503050406030204" pitchFamily="18" charset="0"/>
                          </a:rPr>
                          <m:t>𝑃𝑜𝑏𝑙𝑎𝑐𝑖</m:t>
                        </m:r>
                        <m:r>
                          <a:rPr lang="es-AR" sz="2400" i="1">
                            <a:latin typeface="Cambria Math" panose="02040503050406030204" pitchFamily="18" charset="0"/>
                          </a:rPr>
                          <m:t>ó</m:t>
                        </m:r>
                        <m:r>
                          <a:rPr lang="es-AR" sz="2400" i="1">
                            <a:latin typeface="Cambria Math" panose="02040503050406030204" pitchFamily="18" charset="0"/>
                          </a:rPr>
                          <m:t>𝑛</m:t>
                        </m:r>
                        <m:r>
                          <a:rPr lang="es-AR" sz="2400" i="1">
                            <a:latin typeface="Cambria Math" panose="02040503050406030204" pitchFamily="18" charset="0"/>
                          </a:rPr>
                          <m:t> </m:t>
                        </m:r>
                        <m:r>
                          <a:rPr lang="es-AR" sz="2400" i="1">
                            <a:latin typeface="Cambria Math" panose="02040503050406030204" pitchFamily="18" charset="0"/>
                          </a:rPr>
                          <m:t>𝑇𝑜𝑡𝑎𝑙</m:t>
                        </m:r>
                      </m:den>
                    </m:f>
                  </m:oMath>
                </a14:m>
                <a:r>
                  <a:rPr lang="es-AR" sz="2400" i="1" dirty="0"/>
                  <a:t>x 100</a:t>
                </a:r>
              </a:p>
            </p:txBody>
          </p:sp>
        </mc:Choice>
        <mc:Fallback xmlns="">
          <p:sp>
            <p:nvSpPr>
              <p:cNvPr id="5" name="CuadroTexto 4">
                <a:extLst>
                  <a:ext uri="{FF2B5EF4-FFF2-40B4-BE49-F238E27FC236}">
                    <a16:creationId xmlns:a16="http://schemas.microsoft.com/office/drawing/2014/main" id="{3BAC6DF2-8DE7-44A6-828C-D69D3E05E9B9}"/>
                  </a:ext>
                </a:extLst>
              </p:cNvPr>
              <p:cNvSpPr txBox="1">
                <a:spLocks noRot="1" noChangeAspect="1" noMove="1" noResize="1" noEditPoints="1" noAdjustHandles="1" noChangeArrowheads="1" noChangeShapeType="1" noTextEdit="1"/>
              </p:cNvSpPr>
              <p:nvPr/>
            </p:nvSpPr>
            <p:spPr>
              <a:xfrm>
                <a:off x="3512127" y="1543627"/>
                <a:ext cx="5791200" cy="618696"/>
              </a:xfrm>
              <a:prstGeom prst="rect">
                <a:avLst/>
              </a:prstGeom>
              <a:blipFill>
                <a:blip r:embed="rId4"/>
                <a:stretch>
                  <a:fillRect l="-1579" b="-784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D3E51532-7899-4358-B767-463E552D7D16}"/>
                  </a:ext>
                </a:extLst>
              </p:cNvPr>
              <p:cNvSpPr txBox="1"/>
              <p:nvPr/>
            </p:nvSpPr>
            <p:spPr>
              <a:xfrm>
                <a:off x="3352800" y="2454423"/>
                <a:ext cx="5791200" cy="618696"/>
              </a:xfrm>
              <a:prstGeom prst="rect">
                <a:avLst/>
              </a:prstGeom>
              <a:noFill/>
            </p:spPr>
            <p:txBody>
              <a:bodyPr wrap="square">
                <a:spAutoFit/>
              </a:bodyPr>
              <a:lstStyle/>
              <a:p>
                <a:r>
                  <a:rPr lang="es-AR" sz="2400" i="1" dirty="0"/>
                  <a:t>Tasa de d</a:t>
                </a:r>
                <a14:m>
                  <m:oMath xmlns:m="http://schemas.openxmlformats.org/officeDocument/2006/math">
                    <m:r>
                      <a:rPr lang="es-AR" sz="2400" i="1">
                        <a:latin typeface="Cambria Math" panose="02040503050406030204" pitchFamily="18" charset="0"/>
                      </a:rPr>
                      <m:t>𝑒𝑠𝑒𝑚𝑝𝑙𝑒𝑜</m:t>
                    </m:r>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𝑃𝐷𝑒𝑠𝑜𝑐𝑢𝑝𝑎𝑑𝑎</m:t>
                        </m:r>
                      </m:num>
                      <m:den>
                        <m:r>
                          <a:rPr lang="es-AR" sz="2400" i="1">
                            <a:latin typeface="Cambria Math" panose="02040503050406030204" pitchFamily="18" charset="0"/>
                          </a:rPr>
                          <m:t>𝑃𝐸𝐴</m:t>
                        </m:r>
                      </m:den>
                    </m:f>
                  </m:oMath>
                </a14:m>
                <a:r>
                  <a:rPr lang="es-AR" sz="2400" i="1" dirty="0"/>
                  <a:t>x 100</a:t>
                </a:r>
              </a:p>
            </p:txBody>
          </p:sp>
        </mc:Choice>
        <mc:Fallback xmlns="">
          <p:sp>
            <p:nvSpPr>
              <p:cNvPr id="6" name="CuadroTexto 5">
                <a:extLst>
                  <a:ext uri="{FF2B5EF4-FFF2-40B4-BE49-F238E27FC236}">
                    <a16:creationId xmlns:a16="http://schemas.microsoft.com/office/drawing/2014/main" id="{D3E51532-7899-4358-B767-463E552D7D16}"/>
                  </a:ext>
                </a:extLst>
              </p:cNvPr>
              <p:cNvSpPr txBox="1">
                <a:spLocks noRot="1" noChangeAspect="1" noMove="1" noResize="1" noEditPoints="1" noAdjustHandles="1" noChangeArrowheads="1" noChangeShapeType="1" noTextEdit="1"/>
              </p:cNvSpPr>
              <p:nvPr/>
            </p:nvSpPr>
            <p:spPr>
              <a:xfrm>
                <a:off x="3352800" y="2454423"/>
                <a:ext cx="5791200" cy="618696"/>
              </a:xfrm>
              <a:prstGeom prst="rect">
                <a:avLst/>
              </a:prstGeom>
              <a:blipFill>
                <a:blip r:embed="rId5"/>
                <a:stretch>
                  <a:fillRect l="-1579"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E1F8B9B2-BDD5-400B-B0CE-4740E99B235C}"/>
                  </a:ext>
                </a:extLst>
              </p:cNvPr>
              <p:cNvSpPr txBox="1"/>
              <p:nvPr/>
            </p:nvSpPr>
            <p:spPr>
              <a:xfrm>
                <a:off x="8203131" y="3365219"/>
                <a:ext cx="2819400" cy="618696"/>
              </a:xfrm>
              <a:prstGeom prst="rect">
                <a:avLst/>
              </a:prstGeom>
              <a:noFill/>
            </p:spPr>
            <p:txBody>
              <a:bodyPr wrap="square">
                <a:spAutoFit/>
              </a:bodyPr>
              <a:lstStyle/>
              <a:p>
                <a:r>
                  <a:rPr lang="es-AR" sz="2400" i="1" dirty="0"/>
                  <a:t>TODE</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𝑃𝑂𝐷𝐸</m:t>
                        </m:r>
                      </m:num>
                      <m:den>
                        <m:r>
                          <a:rPr lang="es-AR" sz="2400" i="1">
                            <a:latin typeface="Cambria Math" panose="02040503050406030204" pitchFamily="18" charset="0"/>
                          </a:rPr>
                          <m:t>𝑃𝐸𝐴</m:t>
                        </m:r>
                      </m:den>
                    </m:f>
                  </m:oMath>
                </a14:m>
                <a:r>
                  <a:rPr lang="es-AR" sz="2400" i="1" dirty="0"/>
                  <a:t>x 100</a:t>
                </a:r>
              </a:p>
            </p:txBody>
          </p:sp>
        </mc:Choice>
        <mc:Fallback xmlns="">
          <p:sp>
            <p:nvSpPr>
              <p:cNvPr id="8" name="CuadroTexto 7">
                <a:extLst>
                  <a:ext uri="{FF2B5EF4-FFF2-40B4-BE49-F238E27FC236}">
                    <a16:creationId xmlns:a16="http://schemas.microsoft.com/office/drawing/2014/main" id="{E1F8B9B2-BDD5-400B-B0CE-4740E99B235C}"/>
                  </a:ext>
                </a:extLst>
              </p:cNvPr>
              <p:cNvSpPr txBox="1">
                <a:spLocks noRot="1" noChangeAspect="1" noMove="1" noResize="1" noEditPoints="1" noAdjustHandles="1" noChangeArrowheads="1" noChangeShapeType="1" noTextEdit="1"/>
              </p:cNvSpPr>
              <p:nvPr/>
            </p:nvSpPr>
            <p:spPr>
              <a:xfrm>
                <a:off x="8203131" y="3365219"/>
                <a:ext cx="2819400" cy="618696"/>
              </a:xfrm>
              <a:prstGeom prst="rect">
                <a:avLst/>
              </a:prstGeom>
              <a:blipFill>
                <a:blip r:embed="rId6"/>
                <a:stretch>
                  <a:fillRect l="-3463" b="-784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0314A794-CE32-45C1-B2B2-B83D16C49890}"/>
                  </a:ext>
                </a:extLst>
              </p:cNvPr>
              <p:cNvSpPr txBox="1"/>
              <p:nvPr/>
            </p:nvSpPr>
            <p:spPr>
              <a:xfrm>
                <a:off x="1769153" y="4478988"/>
                <a:ext cx="2819400" cy="618696"/>
              </a:xfrm>
              <a:prstGeom prst="rect">
                <a:avLst/>
              </a:prstGeom>
              <a:noFill/>
            </p:spPr>
            <p:txBody>
              <a:bodyPr wrap="square">
                <a:spAutoFit/>
              </a:bodyPr>
              <a:lstStyle/>
              <a:p>
                <a:r>
                  <a:rPr lang="es-AR" sz="2400" i="1" dirty="0"/>
                  <a:t>TS</a:t>
                </a:r>
                <a14:m>
                  <m:oMath xmlns:m="http://schemas.openxmlformats.org/officeDocument/2006/math">
                    <m:r>
                      <a:rPr lang="es-AR" sz="2400" i="1">
                        <a:latin typeface="Cambria Math" panose="02040503050406030204" pitchFamily="18" charset="0"/>
                      </a:rPr>
                      <m:t>𝐻</m:t>
                    </m:r>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m:t>
                        </m:r>
                        <m:r>
                          <a:rPr lang="es-AR" sz="2400" b="0" i="1" smtClean="0">
                            <a:latin typeface="Cambria Math" panose="02040503050406030204" pitchFamily="18" charset="0"/>
                          </a:rPr>
                          <m:t>𝑈𝐵</m:t>
                        </m:r>
                        <m:r>
                          <a:rPr lang="es-AR" sz="2400" i="1">
                            <a:latin typeface="Cambria Math" panose="02040503050406030204" pitchFamily="18" charset="0"/>
                          </a:rPr>
                          <m:t>𝑂</m:t>
                        </m:r>
                      </m:num>
                      <m:den>
                        <m:r>
                          <a:rPr lang="es-AR" sz="2400" i="1">
                            <a:latin typeface="Cambria Math" panose="02040503050406030204" pitchFamily="18" charset="0"/>
                          </a:rPr>
                          <m:t>𝑃𝐸𝐴</m:t>
                        </m:r>
                      </m:den>
                    </m:f>
                  </m:oMath>
                </a14:m>
                <a:r>
                  <a:rPr lang="es-AR" sz="2400" i="1" dirty="0"/>
                  <a:t>x 100</a:t>
                </a:r>
              </a:p>
            </p:txBody>
          </p:sp>
        </mc:Choice>
        <mc:Fallback xmlns="">
          <p:sp>
            <p:nvSpPr>
              <p:cNvPr id="9" name="CuadroTexto 8">
                <a:extLst>
                  <a:ext uri="{FF2B5EF4-FFF2-40B4-BE49-F238E27FC236}">
                    <a16:creationId xmlns:a16="http://schemas.microsoft.com/office/drawing/2014/main" id="{0314A794-CE32-45C1-B2B2-B83D16C49890}"/>
                  </a:ext>
                </a:extLst>
              </p:cNvPr>
              <p:cNvSpPr txBox="1">
                <a:spLocks noRot="1" noChangeAspect="1" noMove="1" noResize="1" noEditPoints="1" noAdjustHandles="1" noChangeArrowheads="1" noChangeShapeType="1" noTextEdit="1"/>
              </p:cNvSpPr>
              <p:nvPr/>
            </p:nvSpPr>
            <p:spPr>
              <a:xfrm>
                <a:off x="1769153" y="4478988"/>
                <a:ext cx="2819400" cy="618696"/>
              </a:xfrm>
              <a:prstGeom prst="rect">
                <a:avLst/>
              </a:prstGeom>
              <a:blipFill>
                <a:blip r:embed="rId7"/>
                <a:stretch>
                  <a:fillRect l="-3240"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8B55499B-FA4E-4F0F-97DD-E88BC02EB51A}"/>
                  </a:ext>
                </a:extLst>
              </p:cNvPr>
              <p:cNvSpPr txBox="1"/>
              <p:nvPr/>
            </p:nvSpPr>
            <p:spPr>
              <a:xfrm>
                <a:off x="1769153" y="5428764"/>
                <a:ext cx="2819400" cy="618696"/>
              </a:xfrm>
              <a:prstGeom prst="rect">
                <a:avLst/>
              </a:prstGeom>
              <a:noFill/>
            </p:spPr>
            <p:txBody>
              <a:bodyPr wrap="square">
                <a:spAutoFit/>
              </a:bodyPr>
              <a:lstStyle/>
              <a:p>
                <a:r>
                  <a:rPr lang="es-AR" sz="2400" i="1" dirty="0"/>
                  <a:t>TSD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𝑃𝑆𝐷</m:t>
                        </m:r>
                      </m:num>
                      <m:den>
                        <m:r>
                          <a:rPr lang="es-AR" sz="2400" i="1">
                            <a:latin typeface="Cambria Math" panose="02040503050406030204" pitchFamily="18" charset="0"/>
                          </a:rPr>
                          <m:t>𝑃𝐸𝐴</m:t>
                        </m:r>
                      </m:den>
                    </m:f>
                  </m:oMath>
                </a14:m>
                <a:r>
                  <a:rPr lang="es-AR" sz="2400" i="1" dirty="0"/>
                  <a:t>x 100</a:t>
                </a:r>
              </a:p>
            </p:txBody>
          </p:sp>
        </mc:Choice>
        <mc:Fallback xmlns="">
          <p:sp>
            <p:nvSpPr>
              <p:cNvPr id="10" name="CuadroTexto 9">
                <a:extLst>
                  <a:ext uri="{FF2B5EF4-FFF2-40B4-BE49-F238E27FC236}">
                    <a16:creationId xmlns:a16="http://schemas.microsoft.com/office/drawing/2014/main" id="{8B55499B-FA4E-4F0F-97DD-E88BC02EB51A}"/>
                  </a:ext>
                </a:extLst>
              </p:cNvPr>
              <p:cNvSpPr txBox="1">
                <a:spLocks noRot="1" noChangeAspect="1" noMove="1" noResize="1" noEditPoints="1" noAdjustHandles="1" noChangeArrowheads="1" noChangeShapeType="1" noTextEdit="1"/>
              </p:cNvSpPr>
              <p:nvPr/>
            </p:nvSpPr>
            <p:spPr>
              <a:xfrm>
                <a:off x="1769153" y="5428764"/>
                <a:ext cx="2819400" cy="618696"/>
              </a:xfrm>
              <a:prstGeom prst="rect">
                <a:avLst/>
              </a:prstGeom>
              <a:blipFill>
                <a:blip r:embed="rId8"/>
                <a:stretch>
                  <a:fillRect l="-3240" b="-8911"/>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DEAA288B-6CC8-4983-86D0-AB0FBB0354CD}"/>
                  </a:ext>
                </a:extLst>
              </p:cNvPr>
              <p:cNvSpPr txBox="1"/>
              <p:nvPr/>
            </p:nvSpPr>
            <p:spPr>
              <a:xfrm>
                <a:off x="8094554" y="4463909"/>
                <a:ext cx="2819400" cy="618696"/>
              </a:xfrm>
              <a:prstGeom prst="rect">
                <a:avLst/>
              </a:prstGeom>
              <a:noFill/>
            </p:spPr>
            <p:txBody>
              <a:bodyPr wrap="square">
                <a:spAutoFit/>
              </a:bodyPr>
              <a:lstStyle/>
              <a:p>
                <a:r>
                  <a:rPr lang="es-AR" sz="2400" i="1" dirty="0"/>
                  <a:t>TSO</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𝑃𝑆𝑂</m:t>
                        </m:r>
                      </m:num>
                      <m:den>
                        <m:r>
                          <a:rPr lang="es-AR" sz="2400" i="1">
                            <a:latin typeface="Cambria Math" panose="02040503050406030204" pitchFamily="18" charset="0"/>
                          </a:rPr>
                          <m:t>𝑃𝐸𝐴</m:t>
                        </m:r>
                      </m:den>
                    </m:f>
                  </m:oMath>
                </a14:m>
                <a:r>
                  <a:rPr lang="es-AR" sz="2400" i="1" dirty="0"/>
                  <a:t>x 100</a:t>
                </a:r>
              </a:p>
            </p:txBody>
          </p:sp>
        </mc:Choice>
        <mc:Fallback xmlns="">
          <p:sp>
            <p:nvSpPr>
              <p:cNvPr id="11" name="CuadroTexto 10">
                <a:extLst>
                  <a:ext uri="{FF2B5EF4-FFF2-40B4-BE49-F238E27FC236}">
                    <a16:creationId xmlns:a16="http://schemas.microsoft.com/office/drawing/2014/main" id="{DEAA288B-6CC8-4983-86D0-AB0FBB0354CD}"/>
                  </a:ext>
                </a:extLst>
              </p:cNvPr>
              <p:cNvSpPr txBox="1">
                <a:spLocks noRot="1" noChangeAspect="1" noMove="1" noResize="1" noEditPoints="1" noAdjustHandles="1" noChangeArrowheads="1" noChangeShapeType="1" noTextEdit="1"/>
              </p:cNvSpPr>
              <p:nvPr/>
            </p:nvSpPr>
            <p:spPr>
              <a:xfrm>
                <a:off x="8094554" y="4463909"/>
                <a:ext cx="2819400" cy="618696"/>
              </a:xfrm>
              <a:prstGeom prst="rect">
                <a:avLst/>
              </a:prstGeom>
              <a:blipFill>
                <a:blip r:embed="rId9"/>
                <a:stretch>
                  <a:fillRect l="-3463" b="-7843"/>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80B3BA1F-79C2-4036-B94E-9F6FA650041B}"/>
                  </a:ext>
                </a:extLst>
              </p:cNvPr>
              <p:cNvSpPr txBox="1"/>
              <p:nvPr/>
            </p:nvSpPr>
            <p:spPr>
              <a:xfrm>
                <a:off x="8094554" y="5609922"/>
                <a:ext cx="2819400" cy="618696"/>
              </a:xfrm>
              <a:prstGeom prst="rect">
                <a:avLst/>
              </a:prstGeom>
              <a:noFill/>
            </p:spPr>
            <p:txBody>
              <a:bodyPr wrap="square">
                <a:spAutoFit/>
              </a:bodyPr>
              <a:lstStyle/>
              <a:p>
                <a:r>
                  <a:rPr lang="es-AR" sz="2400" i="1" dirty="0"/>
                  <a:t>TSND</a:t>
                </a:r>
                <a14:m>
                  <m:oMath xmlns:m="http://schemas.openxmlformats.org/officeDocument/2006/math">
                    <m:r>
                      <a:rPr lang="es-AR" sz="2400" i="1">
                        <a:latin typeface="Cambria Math" panose="02040503050406030204" pitchFamily="18" charset="0"/>
                      </a:rPr>
                      <m:t>=</m:t>
                    </m:r>
                    <m:f>
                      <m:fPr>
                        <m:ctrlPr>
                          <a:rPr lang="es-AR" sz="2400" i="1">
                            <a:latin typeface="Cambria Math" panose="02040503050406030204" pitchFamily="18" charset="0"/>
                          </a:rPr>
                        </m:ctrlPr>
                      </m:fPr>
                      <m:num>
                        <m:r>
                          <a:rPr lang="es-AR" sz="2400" i="1">
                            <a:latin typeface="Cambria Math" panose="02040503050406030204" pitchFamily="18" charset="0"/>
                          </a:rPr>
                          <m:t>𝑃𝑆𝑁𝐷</m:t>
                        </m:r>
                      </m:num>
                      <m:den>
                        <m:r>
                          <a:rPr lang="es-AR" sz="2400" i="1">
                            <a:latin typeface="Cambria Math" panose="02040503050406030204" pitchFamily="18" charset="0"/>
                          </a:rPr>
                          <m:t>𝑃𝐸𝐴</m:t>
                        </m:r>
                      </m:den>
                    </m:f>
                  </m:oMath>
                </a14:m>
                <a:r>
                  <a:rPr lang="es-AR" sz="2400" i="1" dirty="0"/>
                  <a:t>x 100</a:t>
                </a:r>
              </a:p>
            </p:txBody>
          </p:sp>
        </mc:Choice>
        <mc:Fallback xmlns="">
          <p:sp>
            <p:nvSpPr>
              <p:cNvPr id="12" name="CuadroTexto 11">
                <a:extLst>
                  <a:ext uri="{FF2B5EF4-FFF2-40B4-BE49-F238E27FC236}">
                    <a16:creationId xmlns:a16="http://schemas.microsoft.com/office/drawing/2014/main" id="{80B3BA1F-79C2-4036-B94E-9F6FA650041B}"/>
                  </a:ext>
                </a:extLst>
              </p:cNvPr>
              <p:cNvSpPr txBox="1">
                <a:spLocks noRot="1" noChangeAspect="1" noMove="1" noResize="1" noEditPoints="1" noAdjustHandles="1" noChangeArrowheads="1" noChangeShapeType="1" noTextEdit="1"/>
              </p:cNvSpPr>
              <p:nvPr/>
            </p:nvSpPr>
            <p:spPr>
              <a:xfrm>
                <a:off x="8094554" y="5609922"/>
                <a:ext cx="2819400" cy="618696"/>
              </a:xfrm>
              <a:prstGeom prst="rect">
                <a:avLst/>
              </a:prstGeom>
              <a:blipFill>
                <a:blip r:embed="rId10"/>
                <a:stretch>
                  <a:fillRect l="-3463" b="-7843"/>
                </a:stretch>
              </a:blipFill>
            </p:spPr>
            <p:txBody>
              <a:bodyPr/>
              <a:lstStyle/>
              <a:p>
                <a:r>
                  <a:rPr lang="es-AR">
                    <a:noFill/>
                  </a:rPr>
                  <a:t> </a:t>
                </a:r>
              </a:p>
            </p:txBody>
          </p:sp>
        </mc:Fallback>
      </mc:AlternateContent>
    </p:spTree>
    <p:extLst>
      <p:ext uri="{BB962C8B-B14F-4D97-AF65-F5344CB8AC3E}">
        <p14:creationId xmlns:p14="http://schemas.microsoft.com/office/powerpoint/2010/main" val="21961347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6742" t="5644" r="5703" b="14188"/>
          <a:stretch/>
        </p:blipFill>
        <p:spPr>
          <a:xfrm>
            <a:off x="2718682" y="1107307"/>
            <a:ext cx="6754636" cy="4643386"/>
          </a:xfrm>
          <a:prstGeom prst="rect">
            <a:avLst/>
          </a:prstGeom>
        </p:spPr>
      </p:pic>
    </p:spTree>
    <p:extLst>
      <p:ext uri="{BB962C8B-B14F-4D97-AF65-F5344CB8AC3E}">
        <p14:creationId xmlns:p14="http://schemas.microsoft.com/office/powerpoint/2010/main" val="7119744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2 Rectángulo"/>
          <p:cNvSpPr>
            <a:spLocks noChangeArrowheads="1"/>
          </p:cNvSpPr>
          <p:nvPr/>
        </p:nvSpPr>
        <p:spPr bwMode="auto">
          <a:xfrm>
            <a:off x="3092016" y="972153"/>
            <a:ext cx="8143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s-AR" sz="3200" dirty="0">
                <a:solidFill>
                  <a:schemeClr val="bg1"/>
                </a:solidFill>
                <a:latin typeface="Gill Sans MT" panose="020B0502020104020203" pitchFamily="34" charset="0"/>
              </a:rPr>
              <a:t>Las </a:t>
            </a:r>
            <a:r>
              <a:rPr lang="en-US" altLang="es-AR" sz="3200" dirty="0" err="1">
                <a:solidFill>
                  <a:schemeClr val="bg1"/>
                </a:solidFill>
                <a:latin typeface="Gill Sans MT" panose="020B0502020104020203" pitchFamily="34" charset="0"/>
              </a:rPr>
              <a:t>variaciones</a:t>
            </a:r>
            <a:r>
              <a:rPr lang="en-US" altLang="es-AR" sz="3200" dirty="0">
                <a:solidFill>
                  <a:schemeClr val="bg1"/>
                </a:solidFill>
                <a:latin typeface="Gill Sans MT" panose="020B0502020104020203" pitchFamily="34" charset="0"/>
              </a:rPr>
              <a:t> del </a:t>
            </a:r>
            <a:r>
              <a:rPr lang="en-US" altLang="es-AR" sz="3200" dirty="0" err="1">
                <a:solidFill>
                  <a:schemeClr val="bg1"/>
                </a:solidFill>
                <a:latin typeface="Gill Sans MT" panose="020B0502020104020203" pitchFamily="34" charset="0"/>
              </a:rPr>
              <a:t>desempleo</a:t>
            </a:r>
            <a:endParaRPr lang="es-ES" altLang="es-AR" sz="3200" dirty="0">
              <a:solidFill>
                <a:schemeClr val="bg1"/>
              </a:solidFill>
              <a:latin typeface="Gill Sans MT" panose="020B0502020104020203" pitchFamily="34" charset="0"/>
            </a:endParaRPr>
          </a:p>
        </p:txBody>
      </p:sp>
      <p:sp>
        <p:nvSpPr>
          <p:cNvPr id="18435" name="3 Rectángulo"/>
          <p:cNvSpPr>
            <a:spLocks noChangeArrowheads="1"/>
          </p:cNvSpPr>
          <p:nvPr/>
        </p:nvSpPr>
        <p:spPr bwMode="auto">
          <a:xfrm>
            <a:off x="779195" y="1890486"/>
            <a:ext cx="10905874"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31813" indent="-531813">
              <a:defRPr>
                <a:solidFill>
                  <a:schemeClr val="tx1"/>
                </a:solidFill>
                <a:latin typeface="Calibri" panose="020F0502020204030204" pitchFamily="34" charset="0"/>
              </a:defRPr>
            </a:lvl1pPr>
            <a:lvl2pPr marL="588963" indent="-474663">
              <a:defRPr>
                <a:solidFill>
                  <a:schemeClr val="tx1"/>
                </a:solidFill>
                <a:latin typeface="Calibri" panose="020F0502020204030204" pitchFamily="34" charset="0"/>
              </a:defRPr>
            </a:lvl2pPr>
            <a:lvl3pPr marL="1312863" indent="-4000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misma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desempleo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puede</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reflejar</a:t>
            </a:r>
            <a:r>
              <a:rPr lang="en-US" altLang="es-AR" sz="2200" dirty="0">
                <a:solidFill>
                  <a:srgbClr val="000000"/>
                </a:solidFill>
                <a:latin typeface="Tahoma" panose="020B0604030504040204" pitchFamily="34" charset="0"/>
                <a:cs typeface="Tahoma" panose="020B0604030504040204" pitchFamily="34" charset="0"/>
              </a:rPr>
              <a:t> dos </a:t>
            </a:r>
            <a:r>
              <a:rPr lang="en-US" altLang="es-AR" sz="2200" dirty="0" err="1">
                <a:solidFill>
                  <a:srgbClr val="000000"/>
                </a:solidFill>
                <a:latin typeface="Tahoma" panose="020B0604030504040204" pitchFamily="34" charset="0"/>
                <a:cs typeface="Tahoma" panose="020B0604030504040204" pitchFamily="34" charset="0"/>
              </a:rPr>
              <a:t>realidades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diferentes</a:t>
            </a:r>
            <a:r>
              <a:rPr lang="en-US" altLang="es-AR" sz="2200" dirty="0">
                <a:solidFill>
                  <a:srgbClr val="000000"/>
                </a:solidFill>
                <a:latin typeface="Tahoma" panose="020B0604030504040204" pitchFamily="34" charset="0"/>
                <a:cs typeface="Tahoma" panose="020B0604030504040204" pitchFamily="34" charset="0"/>
              </a:rPr>
              <a:t>:</a:t>
            </a:r>
          </a:p>
          <a:p>
            <a:pPr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lvl="2" algn="just"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 mercado de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activo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elevada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actividad</a:t>
            </a:r>
            <a:r>
              <a:rPr lang="en-US" altLang="es-AR" sz="2200" dirty="0">
                <a:solidFill>
                  <a:srgbClr val="000000"/>
                </a:solidFill>
                <a:latin typeface="Tahoma" panose="020B0604030504040204" pitchFamily="34" charset="0"/>
                <a:cs typeface="Tahoma" panose="020B0604030504040204" pitchFamily="34" charset="0"/>
              </a:rPr>
              <a:t>), con </a:t>
            </a:r>
            <a:r>
              <a:rPr lang="en-US" altLang="es-AR" sz="2200" dirty="0" err="1">
                <a:solidFill>
                  <a:srgbClr val="000000"/>
                </a:solidFill>
                <a:latin typeface="Tahoma" panose="020B0604030504040204" pitchFamily="34" charset="0"/>
                <a:cs typeface="Tahoma" panose="020B0604030504040204" pitchFamily="34" charset="0"/>
              </a:rPr>
              <a:t>muchas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altas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bajas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en</a:t>
            </a:r>
            <a:r>
              <a:rPr lang="en-US" altLang="es-AR" sz="2200" dirty="0">
                <a:solidFill>
                  <a:srgbClr val="000000"/>
                </a:solidFill>
                <a:latin typeface="Tahoma" panose="020B0604030504040204" pitchFamily="34" charset="0"/>
                <a:cs typeface="Tahoma" panose="020B0604030504040204" pitchFamily="34" charset="0"/>
              </a:rPr>
              <a:t> las que las </a:t>
            </a:r>
            <a:r>
              <a:rPr lang="en-US" altLang="es-AR" sz="2200" dirty="0" err="1">
                <a:solidFill>
                  <a:srgbClr val="000000"/>
                </a:solidFill>
                <a:latin typeface="Tahoma" panose="020B0604030504040204" pitchFamily="34" charset="0"/>
                <a:cs typeface="Tahoma" panose="020B0604030504040204" pitchFamily="34" charset="0"/>
              </a:rPr>
              <a:t>oportunidades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son </a:t>
            </a:r>
            <a:r>
              <a:rPr lang="en-US" altLang="es-AR" sz="2200" dirty="0" err="1">
                <a:solidFill>
                  <a:srgbClr val="000000"/>
                </a:solidFill>
                <a:latin typeface="Tahoma" panose="020B0604030504040204" pitchFamily="34" charset="0"/>
                <a:cs typeface="Tahoma" panose="020B0604030504040204" pitchFamily="34" charset="0"/>
              </a:rPr>
              <a:t>elevadas</a:t>
            </a:r>
            <a:r>
              <a:rPr lang="en-US" altLang="es-AR" sz="2200" dirty="0">
                <a:solidFill>
                  <a:srgbClr val="000000"/>
                </a:solidFill>
                <a:latin typeface="Tahoma" panose="020B0604030504040204" pitchFamily="34" charset="0"/>
                <a:cs typeface="Tahoma" panose="020B0604030504040204" pitchFamily="34" charset="0"/>
              </a:rPr>
              <a:t>.</a:t>
            </a:r>
          </a:p>
          <a:p>
            <a:pPr lvl="1"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baja</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tasa</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actividad</a:t>
            </a:r>
            <a:r>
              <a:rPr lang="en-US" altLang="es-AR" sz="2200" dirty="0">
                <a:solidFill>
                  <a:srgbClr val="000000"/>
                </a:solidFill>
                <a:latin typeface="Tahoma" panose="020B0604030504040204" pitchFamily="34" charset="0"/>
                <a:cs typeface="Tahoma" panose="020B0604030504040204" pitchFamily="34" charset="0"/>
              </a:rPr>
              <a:t> y un mercado de </a:t>
            </a:r>
            <a:r>
              <a:rPr lang="en-US" altLang="es-AR" sz="2200" dirty="0" err="1">
                <a:solidFill>
                  <a:srgbClr val="000000"/>
                </a:solidFill>
                <a:latin typeface="Tahoma" panose="020B0604030504040204" pitchFamily="34" charset="0"/>
                <a:cs typeface="Tahoma" panose="020B0604030504040204" pitchFamily="34" charset="0"/>
              </a:rPr>
              <a:t>trabajo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estancado</a:t>
            </a:r>
            <a:r>
              <a:rPr lang="en-US" altLang="es-AR" sz="2200" dirty="0">
                <a:solidFill>
                  <a:srgbClr val="000000"/>
                </a:solidFill>
                <a:latin typeface="Tahoma" panose="020B0604030504040204" pitchFamily="34" charset="0"/>
                <a:cs typeface="Tahoma" panose="020B0604030504040204" pitchFamily="34" charset="0"/>
              </a:rPr>
              <a:t>, con </a:t>
            </a:r>
            <a:r>
              <a:rPr lang="en-US" altLang="es-AR" sz="2200" dirty="0" err="1">
                <a:solidFill>
                  <a:srgbClr val="000000"/>
                </a:solidFill>
                <a:latin typeface="Tahoma" panose="020B0604030504040204" pitchFamily="34" charset="0"/>
                <a:cs typeface="Tahoma" panose="020B0604030504040204" pitchFamily="34" charset="0"/>
              </a:rPr>
              <a:t>muy</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pocas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altas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bajas</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pocas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probablidades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a:t>
            </a:r>
          </a:p>
          <a:p>
            <a:pPr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Un </a:t>
            </a:r>
            <a:r>
              <a:rPr lang="en-US" altLang="es-AR" sz="2200" dirty="0" err="1">
                <a:solidFill>
                  <a:srgbClr val="000000"/>
                </a:solidFill>
                <a:latin typeface="Tahoma" panose="020B0604030504040204" pitchFamily="34" charset="0"/>
                <a:cs typeface="Tahoma" panose="020B0604030504040204" pitchFamily="34" charset="0"/>
              </a:rPr>
              <a:t>crecimiento</a:t>
            </a:r>
            <a:r>
              <a:rPr lang="en-US" altLang="es-AR" sz="2200" dirty="0">
                <a:solidFill>
                  <a:srgbClr val="000000"/>
                </a:solidFill>
                <a:latin typeface="Tahoma" panose="020B0604030504040204" pitchFamily="34" charset="0"/>
                <a:cs typeface="Tahoma" panose="020B0604030504040204" pitchFamily="34" charset="0"/>
              </a:rPr>
              <a:t> del </a:t>
            </a:r>
            <a:r>
              <a:rPr lang="en-US" altLang="es-AR" sz="2200" dirty="0" err="1">
                <a:solidFill>
                  <a:srgbClr val="000000"/>
                </a:solidFill>
                <a:latin typeface="Tahoma" panose="020B0604030504040204" pitchFamily="34" charset="0"/>
                <a:cs typeface="Tahoma" panose="020B0604030504040204" pitchFamily="34" charset="0"/>
              </a:rPr>
              <a:t>número</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desempleados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puede</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reflejar</a:t>
            </a:r>
            <a:r>
              <a:rPr lang="en-US" altLang="es-AR" sz="2200" dirty="0">
                <a:solidFill>
                  <a:srgbClr val="000000"/>
                </a:solidFill>
                <a:latin typeface="Tahoma" panose="020B0604030504040204" pitchFamily="34" charset="0"/>
                <a:cs typeface="Tahoma" panose="020B0604030504040204" pitchFamily="34" charset="0"/>
              </a:rPr>
              <a:t>: </a:t>
            </a:r>
          </a:p>
          <a:p>
            <a:pPr lvl="1" eaLnBrk="1" hangingPunct="1">
              <a:lnSpc>
                <a:spcPct val="90000"/>
              </a:lnSpc>
            </a:pPr>
            <a:r>
              <a:rPr lang="en-US" altLang="es-AR" sz="2200" dirty="0">
                <a:solidFill>
                  <a:srgbClr val="000000"/>
                </a:solidFill>
                <a:latin typeface="Tahoma" panose="020B0604030504040204" pitchFamily="34" charset="0"/>
                <a:cs typeface="Tahoma" panose="020B0604030504040204" pitchFamily="34" charset="0"/>
              </a:rPr>
              <a:t> </a:t>
            </a: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Que </a:t>
            </a:r>
            <a:r>
              <a:rPr lang="en-US" altLang="es-AR" sz="2200" dirty="0" err="1">
                <a:solidFill>
                  <a:srgbClr val="000000"/>
                </a:solidFill>
                <a:latin typeface="Tahoma" panose="020B0604030504040204" pitchFamily="34" charset="0"/>
                <a:cs typeface="Tahoma" panose="020B0604030504040204" pitchFamily="34" charset="0"/>
              </a:rPr>
              <a:t>muchos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inactivos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perciben</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dinamismo</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posibilidad</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encontrar</a:t>
            </a:r>
            <a:r>
              <a:rPr lang="en-US" altLang="es-AR" sz="2200" dirty="0">
                <a:solidFill>
                  <a:srgbClr val="000000"/>
                </a:solidFill>
                <a:latin typeface="Tahoma" panose="020B0604030504040204" pitchFamily="34" charset="0"/>
                <a:cs typeface="Tahoma" panose="020B0604030504040204" pitchFamily="34" charset="0"/>
              </a:rPr>
              <a:t> un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 y </a:t>
            </a:r>
            <a:r>
              <a:rPr lang="en-US" altLang="es-AR" sz="2200" dirty="0" err="1">
                <a:solidFill>
                  <a:srgbClr val="000000"/>
                </a:solidFill>
                <a:latin typeface="Tahoma" panose="020B0604030504040204" pitchFamily="34" charset="0"/>
                <a:cs typeface="Tahoma" panose="020B0604030504040204" pitchFamily="34" charset="0"/>
              </a:rPr>
              <a:t>pasan</a:t>
            </a:r>
            <a:r>
              <a:rPr lang="en-US" altLang="es-AR" sz="2200" dirty="0">
                <a:solidFill>
                  <a:srgbClr val="000000"/>
                </a:solidFill>
                <a:latin typeface="Tahoma" panose="020B0604030504040204" pitchFamily="34" charset="0"/>
                <a:cs typeface="Tahoma" panose="020B0604030504040204" pitchFamily="34" charset="0"/>
              </a:rPr>
              <a:t> a ser </a:t>
            </a:r>
            <a:r>
              <a:rPr lang="en-US" altLang="es-AR" sz="2200" dirty="0" err="1">
                <a:solidFill>
                  <a:srgbClr val="000000"/>
                </a:solidFill>
                <a:latin typeface="Tahoma" panose="020B0604030504040204" pitchFamily="34" charset="0"/>
                <a:cs typeface="Tahoma" panose="020B0604030504040204" pitchFamily="34" charset="0"/>
              </a:rPr>
              <a:t>buscadores</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empleo</a:t>
            </a:r>
            <a:r>
              <a:rPr lang="en-US" altLang="es-AR" sz="2200" dirty="0">
                <a:solidFill>
                  <a:srgbClr val="000000"/>
                </a:solidFill>
                <a:latin typeface="Tahoma" panose="020B0604030504040204" pitchFamily="34" charset="0"/>
                <a:cs typeface="Tahoma" panose="020B0604030504040204" pitchFamily="34" charset="0"/>
              </a:rPr>
              <a:t> </a:t>
            </a:r>
          </a:p>
          <a:p>
            <a:pPr lvl="1" eaLnBrk="1" hangingPunct="1">
              <a:lnSpc>
                <a:spcPct val="90000"/>
              </a:lnSpc>
            </a:pPr>
            <a:endParaRPr lang="en-US" altLang="es-AR" sz="2200" dirty="0">
              <a:solidFill>
                <a:srgbClr val="000000"/>
              </a:solidFill>
              <a:latin typeface="Tahoma" panose="020B0604030504040204" pitchFamily="34" charset="0"/>
              <a:cs typeface="Tahoma" panose="020B0604030504040204" pitchFamily="34" charset="0"/>
            </a:endParaRPr>
          </a:p>
          <a:p>
            <a:pPr lvl="2" eaLnBrk="1" hangingPunct="1">
              <a:lnSpc>
                <a:spcPct val="90000"/>
              </a:lnSpc>
              <a:buSzPct val="100000"/>
              <a:buFont typeface="Arial" panose="020B0604020202020204" pitchFamily="34" charset="0"/>
              <a:buChar char="•"/>
            </a:pPr>
            <a:r>
              <a:rPr lang="en-US" altLang="es-AR" sz="2200" dirty="0">
                <a:solidFill>
                  <a:srgbClr val="000000"/>
                </a:solidFill>
                <a:latin typeface="Tahoma" panose="020B0604030504040204" pitchFamily="34" charset="0"/>
                <a:cs typeface="Tahoma" panose="020B0604030504040204" pitchFamily="34" charset="0"/>
              </a:rPr>
              <a:t>Una </a:t>
            </a:r>
            <a:r>
              <a:rPr lang="en-US" altLang="es-AR" sz="2200" dirty="0" err="1">
                <a:solidFill>
                  <a:srgbClr val="000000"/>
                </a:solidFill>
                <a:latin typeface="Tahoma" panose="020B0604030504040204" pitchFamily="34" charset="0"/>
                <a:cs typeface="Tahoma" panose="020B0604030504040204" pitchFamily="34" charset="0"/>
              </a:rPr>
              <a:t>situación</a:t>
            </a:r>
            <a:r>
              <a:rPr lang="en-US" altLang="es-AR" sz="2200" dirty="0">
                <a:solidFill>
                  <a:srgbClr val="000000"/>
                </a:solidFill>
                <a:latin typeface="Tahoma" panose="020B0604030504040204" pitchFamily="34" charset="0"/>
                <a:cs typeface="Tahoma" panose="020B0604030504040204" pitchFamily="34" charset="0"/>
              </a:rPr>
              <a:t> de </a:t>
            </a:r>
            <a:r>
              <a:rPr lang="en-US" altLang="es-AR" sz="2200" dirty="0" err="1">
                <a:solidFill>
                  <a:srgbClr val="000000"/>
                </a:solidFill>
                <a:latin typeface="Tahoma" panose="020B0604030504040204" pitchFamily="34" charset="0"/>
                <a:cs typeface="Tahoma" panose="020B0604030504040204" pitchFamily="34" charset="0"/>
              </a:rPr>
              <a:t>estancamiento</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en</a:t>
            </a:r>
            <a:r>
              <a:rPr lang="en-US" altLang="es-AR" sz="2200" dirty="0">
                <a:solidFill>
                  <a:srgbClr val="000000"/>
                </a:solidFill>
                <a:latin typeface="Tahoma" panose="020B0604030504040204" pitchFamily="34" charset="0"/>
                <a:cs typeface="Tahoma" panose="020B0604030504040204" pitchFamily="34" charset="0"/>
              </a:rPr>
              <a:t> la que personas que </a:t>
            </a:r>
            <a:r>
              <a:rPr lang="en-US" altLang="es-AR" sz="2200" dirty="0" err="1">
                <a:solidFill>
                  <a:srgbClr val="000000"/>
                </a:solidFill>
                <a:latin typeface="Tahoma" panose="020B0604030504040204" pitchFamily="34" charset="0"/>
                <a:cs typeface="Tahoma" panose="020B0604030504040204" pitchFamily="34" charset="0"/>
              </a:rPr>
              <a:t>estaban</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empleadas</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pasan</a:t>
            </a:r>
            <a:r>
              <a:rPr lang="en-US" altLang="es-AR" sz="2200" dirty="0">
                <a:solidFill>
                  <a:srgbClr val="000000"/>
                </a:solidFill>
                <a:latin typeface="Tahoma" panose="020B0604030504040204" pitchFamily="34" charset="0"/>
                <a:cs typeface="Tahoma" panose="020B0604030504040204" pitchFamily="34" charset="0"/>
              </a:rPr>
              <a:t> a </a:t>
            </a:r>
            <a:r>
              <a:rPr lang="en-US" altLang="es-AR" sz="2200" dirty="0" err="1">
                <a:solidFill>
                  <a:srgbClr val="000000"/>
                </a:solidFill>
                <a:latin typeface="Tahoma" panose="020B0604030504040204" pitchFamily="34" charset="0"/>
                <a:cs typeface="Tahoma" panose="020B0604030504040204" pitchFamily="34" charset="0"/>
              </a:rPr>
              <a:t>estar</a:t>
            </a:r>
            <a:r>
              <a:rPr lang="en-US" altLang="es-AR" sz="2200" dirty="0">
                <a:solidFill>
                  <a:srgbClr val="000000"/>
                </a:solidFill>
                <a:latin typeface="Tahoma" panose="020B0604030504040204" pitchFamily="34" charset="0"/>
                <a:cs typeface="Tahoma" panose="020B0604030504040204" pitchFamily="34" charset="0"/>
              </a:rPr>
              <a:t> </a:t>
            </a:r>
            <a:r>
              <a:rPr lang="en-US" altLang="es-AR" sz="2200" dirty="0" err="1">
                <a:solidFill>
                  <a:srgbClr val="000000"/>
                </a:solidFill>
                <a:latin typeface="Tahoma" panose="020B0604030504040204" pitchFamily="34" charset="0"/>
                <a:cs typeface="Tahoma" panose="020B0604030504040204" pitchFamily="34" charset="0"/>
              </a:rPr>
              <a:t>paradas</a:t>
            </a:r>
            <a:endParaRPr lang="es-ES" altLang="es-AR" sz="2200" dirty="0">
              <a:solidFill>
                <a:srgbClr val="000000"/>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5734084"/>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647" t="2691" r="6654" b="13977"/>
          <a:stretch/>
        </p:blipFill>
        <p:spPr>
          <a:xfrm>
            <a:off x="3251735" y="448530"/>
            <a:ext cx="5688530" cy="4012445"/>
          </a:xfrm>
          <a:prstGeom prst="rect">
            <a:avLst/>
          </a:prstGeom>
        </p:spPr>
      </p:pic>
      <p:sp>
        <p:nvSpPr>
          <p:cNvPr id="4" name="CuadroTexto 3">
            <a:extLst>
              <a:ext uri="{FF2B5EF4-FFF2-40B4-BE49-F238E27FC236}">
                <a16:creationId xmlns:a16="http://schemas.microsoft.com/office/drawing/2014/main" id="{9E2951D8-E2BE-4E42-8E57-26D67212B902}"/>
              </a:ext>
            </a:extLst>
          </p:cNvPr>
          <p:cNvSpPr txBox="1"/>
          <p:nvPr/>
        </p:nvSpPr>
        <p:spPr>
          <a:xfrm>
            <a:off x="1366788" y="4909838"/>
            <a:ext cx="9750391" cy="1682512"/>
          </a:xfrm>
          <a:prstGeom prst="rect">
            <a:avLst/>
          </a:prstGeom>
          <a:noFill/>
        </p:spPr>
        <p:txBody>
          <a:bodyPr wrap="square">
            <a:spAutoFit/>
          </a:bodyPr>
          <a:lstStyle/>
          <a:p>
            <a:pPr marL="300038" indent="-300038" defTabSz="801688">
              <a:spcBef>
                <a:spcPts val="800"/>
              </a:spcBef>
              <a:buClr>
                <a:srgbClr val="FF0066"/>
              </a:buClr>
              <a:buFont typeface="Wingdings" panose="05000000000000000000" pitchFamily="2" charset="2"/>
              <a:buChar char="§"/>
            </a:pPr>
            <a:r>
              <a:rPr lang="es-AR" altLang="es-AR" dirty="0">
                <a:solidFill>
                  <a:srgbClr val="4F271C"/>
                </a:solidFill>
                <a:latin typeface="Arial" panose="020B0604020202020204" pitchFamily="34" charset="0"/>
              </a:rPr>
              <a:t>Cuando el desempleo es alto, la proporción de desempleados que encuentran trabajo es baja.</a:t>
            </a:r>
          </a:p>
          <a:p>
            <a:pPr marL="300038" indent="-300038" defTabSz="801688">
              <a:spcBef>
                <a:spcPts val="800"/>
              </a:spcBef>
              <a:buClr>
                <a:srgbClr val="FF0066"/>
              </a:buClr>
              <a:buFont typeface="Wingdings" panose="05000000000000000000" pitchFamily="2" charset="2"/>
              <a:buChar char="§"/>
            </a:pPr>
            <a:endParaRPr lang="es-AR" altLang="es-AR" dirty="0">
              <a:solidFill>
                <a:srgbClr val="4F271C"/>
              </a:solidFill>
              <a:latin typeface="Arial" panose="020B0604020202020204" pitchFamily="34" charset="0"/>
            </a:endParaRPr>
          </a:p>
          <a:p>
            <a:pPr marL="300038" indent="-300038" defTabSz="801688">
              <a:spcBef>
                <a:spcPts val="800"/>
              </a:spcBef>
              <a:buClr>
                <a:srgbClr val="FF0066"/>
              </a:buClr>
              <a:buFont typeface="Wingdings" panose="05000000000000000000" pitchFamily="2" charset="2"/>
              <a:buChar char="§"/>
            </a:pPr>
            <a:r>
              <a:rPr lang="es-AR" altLang="es-AR" dirty="0">
                <a:solidFill>
                  <a:srgbClr val="4F271C"/>
                </a:solidFill>
                <a:latin typeface="Arial" panose="020B0604020202020204" pitchFamily="34" charset="0"/>
              </a:rPr>
              <a:t>Cuando el desempleo es alto, es mayor la proporción de trabajadores que pierden el empleo</a:t>
            </a:r>
            <a:endParaRPr lang="es-AR" altLang="es-AR" dirty="0">
              <a:latin typeface="Gill Sans MT" panose="020B0502020104020203" pitchFamily="34" charset="0"/>
            </a:endParaRPr>
          </a:p>
        </p:txBody>
      </p:sp>
    </p:spTree>
    <p:extLst>
      <p:ext uri="{BB962C8B-B14F-4D97-AF65-F5344CB8AC3E}">
        <p14:creationId xmlns:p14="http://schemas.microsoft.com/office/powerpoint/2010/main" val="723005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endParaRPr lang="es-AR" dirty="0"/>
          </a:p>
        </p:txBody>
      </p:sp>
      <p:sp>
        <p:nvSpPr>
          <p:cNvPr id="5" name="2 CuadroTexto"/>
          <p:cNvSpPr txBox="1"/>
          <p:nvPr/>
        </p:nvSpPr>
        <p:spPr>
          <a:xfrm>
            <a:off x="581192" y="579410"/>
            <a:ext cx="11173842" cy="1754326"/>
          </a:xfrm>
          <a:prstGeom prst="rect">
            <a:avLst/>
          </a:prstGeom>
          <a:noFill/>
        </p:spPr>
        <p:txBody>
          <a:bodyPr wrap="square" rtlCol="0">
            <a:spAutoFit/>
          </a:bodyPr>
          <a:lstStyle/>
          <a:p>
            <a:pPr algn="just">
              <a:lnSpc>
                <a:spcPct val="150000"/>
              </a:lnSpc>
            </a:pPr>
            <a:r>
              <a:rPr lang="es-CO" sz="2400" b="1" dirty="0">
                <a:solidFill>
                  <a:schemeClr val="bg1"/>
                </a:solidFill>
                <a:latin typeface="Arial" panose="020B0604020202020204" pitchFamily="34" charset="0"/>
                <a:cs typeface="Arial" panose="020B0604020202020204" pitchFamily="34" charset="0"/>
              </a:rPr>
              <a:t>La macroeconomía estudia el comportamiento económico de los </a:t>
            </a:r>
            <a:r>
              <a:rPr lang="es-CO" sz="2400" b="1" i="1" dirty="0">
                <a:solidFill>
                  <a:schemeClr val="bg1"/>
                </a:solidFill>
                <a:latin typeface="Arial Black" pitchFamily="34" charset="0"/>
                <a:cs typeface="Arial" panose="020B0604020202020204" pitchFamily="34" charset="0"/>
              </a:rPr>
              <a:t>agentes económicos</a:t>
            </a:r>
          </a:p>
          <a:p>
            <a:pPr algn="just">
              <a:lnSpc>
                <a:spcPct val="150000"/>
              </a:lnSpc>
            </a:pPr>
            <a:endParaRPr lang="es-CO" sz="2400" b="1" i="1" dirty="0">
              <a:solidFill>
                <a:schemeClr val="bg1"/>
              </a:solidFill>
              <a:latin typeface="Arial Black" pitchFamily="34" charset="0"/>
              <a:cs typeface="Arial" panose="020B0604020202020204" pitchFamily="34" charset="0"/>
            </a:endParaRPr>
          </a:p>
        </p:txBody>
      </p:sp>
      <p:sp>
        <p:nvSpPr>
          <p:cNvPr id="6" name="5 Llamada de flecha a la derecha"/>
          <p:cNvSpPr/>
          <p:nvPr/>
        </p:nvSpPr>
        <p:spPr>
          <a:xfrm>
            <a:off x="833185" y="2088284"/>
            <a:ext cx="2742745" cy="833224"/>
          </a:xfrm>
          <a:prstGeom prst="rightArrowCallout">
            <a:avLst/>
          </a:prstGeom>
          <a:solidFill>
            <a:srgbClr val="4DADC7"/>
          </a:solidFill>
          <a:ln>
            <a:solidFill>
              <a:srgbClr val="4DAD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7" name="6 CuadroTexto"/>
          <p:cNvSpPr txBox="1"/>
          <p:nvPr/>
        </p:nvSpPr>
        <p:spPr>
          <a:xfrm>
            <a:off x="807855" y="2342539"/>
            <a:ext cx="1959103" cy="369332"/>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FAMILIAS</a:t>
            </a:r>
            <a:endParaRPr lang="es-CO" b="1" dirty="0">
              <a:solidFill>
                <a:schemeClr val="tx2">
                  <a:lumMod val="50000"/>
                </a:schemeClr>
              </a:solidFill>
              <a:latin typeface="Arial Black" pitchFamily="34" charset="0"/>
            </a:endParaRPr>
          </a:p>
        </p:txBody>
      </p:sp>
      <p:sp>
        <p:nvSpPr>
          <p:cNvPr id="8" name="7 CuadroTexto"/>
          <p:cNvSpPr txBox="1"/>
          <p:nvPr/>
        </p:nvSpPr>
        <p:spPr>
          <a:xfrm>
            <a:off x="3730585" y="2088284"/>
            <a:ext cx="7880222" cy="1338828"/>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Consumo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 a través de una remuneración económica, para aplicar a los bienes y servicios</a:t>
            </a:r>
          </a:p>
        </p:txBody>
      </p:sp>
      <p:sp>
        <p:nvSpPr>
          <p:cNvPr id="9" name="8 Llamada de flecha a la derecha"/>
          <p:cNvSpPr/>
          <p:nvPr/>
        </p:nvSpPr>
        <p:spPr>
          <a:xfrm>
            <a:off x="807855" y="3753854"/>
            <a:ext cx="2742745" cy="924678"/>
          </a:xfrm>
          <a:prstGeom prst="rightArrowCallo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0" name="9 CuadroTexto"/>
          <p:cNvSpPr txBox="1"/>
          <p:nvPr/>
        </p:nvSpPr>
        <p:spPr>
          <a:xfrm>
            <a:off x="676510" y="4070731"/>
            <a:ext cx="2350924" cy="369332"/>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LAS EMPRESAS</a:t>
            </a:r>
            <a:endParaRPr lang="es-CO" b="1" dirty="0">
              <a:solidFill>
                <a:schemeClr val="tx2">
                  <a:lumMod val="50000"/>
                </a:schemeClr>
              </a:solidFill>
              <a:latin typeface="Arial Black" pitchFamily="34" charset="0"/>
            </a:endParaRPr>
          </a:p>
        </p:txBody>
      </p:sp>
      <p:sp>
        <p:nvSpPr>
          <p:cNvPr id="11" name="10 CuadroTexto"/>
          <p:cNvSpPr txBox="1"/>
          <p:nvPr/>
        </p:nvSpPr>
        <p:spPr>
          <a:xfrm>
            <a:off x="3777262" y="3842124"/>
            <a:ext cx="7833545" cy="923330"/>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Brindan trabajo</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Productos, los cuales brindan bienes y servicios</a:t>
            </a:r>
          </a:p>
        </p:txBody>
      </p:sp>
      <p:sp>
        <p:nvSpPr>
          <p:cNvPr id="12" name="11 Llamada de flecha a la derecha"/>
          <p:cNvSpPr/>
          <p:nvPr/>
        </p:nvSpPr>
        <p:spPr>
          <a:xfrm>
            <a:off x="833185" y="5388746"/>
            <a:ext cx="2742745" cy="941552"/>
          </a:xfrm>
          <a:prstGeom prst="rightArrowCallout">
            <a:avLst/>
          </a:prstGeom>
          <a:solidFill>
            <a:srgbClr val="F79747"/>
          </a:solidFill>
          <a:ln>
            <a:solidFill>
              <a:srgbClr val="F797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tx2">
                  <a:lumMod val="50000"/>
                </a:schemeClr>
              </a:solidFill>
            </a:endParaRPr>
          </a:p>
        </p:txBody>
      </p:sp>
      <p:sp>
        <p:nvSpPr>
          <p:cNvPr id="13" name="12 CuadroTexto"/>
          <p:cNvSpPr txBox="1"/>
          <p:nvPr/>
        </p:nvSpPr>
        <p:spPr>
          <a:xfrm>
            <a:off x="591832" y="5589286"/>
            <a:ext cx="2350924" cy="646331"/>
          </a:xfrm>
          <a:prstGeom prst="rect">
            <a:avLst/>
          </a:prstGeom>
          <a:noFill/>
          <a:ln>
            <a:noFill/>
          </a:ln>
        </p:spPr>
        <p:txBody>
          <a:bodyPr wrap="square" rtlCol="0">
            <a:spAutoFit/>
          </a:bodyPr>
          <a:lstStyle/>
          <a:p>
            <a:pPr algn="ctr"/>
            <a:r>
              <a:rPr lang="es-ES" b="1" dirty="0">
                <a:solidFill>
                  <a:schemeClr val="tx2">
                    <a:lumMod val="50000"/>
                  </a:schemeClr>
                </a:solidFill>
                <a:latin typeface="Arial Black" pitchFamily="34" charset="0"/>
              </a:rPr>
              <a:t>EL </a:t>
            </a:r>
          </a:p>
          <a:p>
            <a:pPr algn="ctr"/>
            <a:r>
              <a:rPr lang="es-ES" b="1" dirty="0">
                <a:solidFill>
                  <a:schemeClr val="tx2">
                    <a:lumMod val="50000"/>
                  </a:schemeClr>
                </a:solidFill>
                <a:latin typeface="Arial Black" pitchFamily="34" charset="0"/>
              </a:rPr>
              <a:t>ESTADO</a:t>
            </a:r>
            <a:endParaRPr lang="es-CO" b="1" dirty="0">
              <a:solidFill>
                <a:schemeClr val="tx2">
                  <a:lumMod val="50000"/>
                </a:schemeClr>
              </a:solidFill>
              <a:latin typeface="Arial Black" pitchFamily="34" charset="0"/>
            </a:endParaRPr>
          </a:p>
        </p:txBody>
      </p:sp>
      <p:sp>
        <p:nvSpPr>
          <p:cNvPr id="14" name="13 CuadroTexto"/>
          <p:cNvSpPr txBox="1"/>
          <p:nvPr/>
        </p:nvSpPr>
        <p:spPr>
          <a:xfrm>
            <a:off x="3827923" y="5458528"/>
            <a:ext cx="7793524" cy="923330"/>
          </a:xfrm>
          <a:prstGeom prst="rect">
            <a:avLst/>
          </a:prstGeom>
          <a:noFill/>
          <a:ln w="38100">
            <a:solidFill>
              <a:srgbClr val="333399"/>
            </a:solidFill>
          </a:ln>
        </p:spPr>
        <p:txBody>
          <a:bodyPr wrap="square" rtlCol="0">
            <a:spAutoFit/>
          </a:bodyPr>
          <a:lstStyle/>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Es el primer factor, el cual interviene</a:t>
            </a:r>
          </a:p>
          <a:p>
            <a:pPr marL="285750" indent="-285750" algn="just">
              <a:lnSpc>
                <a:spcPct val="150000"/>
              </a:lnSpc>
              <a:buClr>
                <a:srgbClr val="C00000"/>
              </a:buClr>
              <a:buFont typeface="Wingdings" pitchFamily="2" charset="2"/>
              <a:buChar char="Ø"/>
            </a:pPr>
            <a:r>
              <a:rPr lang="es-ES" b="1" dirty="0">
                <a:latin typeface="Arial" pitchFamily="34" charset="0"/>
                <a:cs typeface="Arial" pitchFamily="34" charset="0"/>
              </a:rPr>
              <a:t>Impone políticas económicas, dando así la iniciativa empresarial</a:t>
            </a:r>
          </a:p>
        </p:txBody>
      </p:sp>
    </p:spTree>
    <p:extLst>
      <p:ext uri="{BB962C8B-B14F-4D97-AF65-F5344CB8AC3E}">
        <p14:creationId xmlns:p14="http://schemas.microsoft.com/office/powerpoint/2010/main" val="17675471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4014" t="3324" r="2219" b="19463"/>
          <a:stretch/>
        </p:blipFill>
        <p:spPr>
          <a:xfrm>
            <a:off x="2739189" y="1271138"/>
            <a:ext cx="7207350" cy="4455894"/>
          </a:xfrm>
          <a:prstGeom prst="rect">
            <a:avLst/>
          </a:prstGeom>
        </p:spPr>
      </p:pic>
    </p:spTree>
    <p:extLst>
      <p:ext uri="{BB962C8B-B14F-4D97-AF65-F5344CB8AC3E}">
        <p14:creationId xmlns:p14="http://schemas.microsoft.com/office/powerpoint/2010/main" val="42159671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3011" t="2072" r="3329" b="15082"/>
          <a:stretch/>
        </p:blipFill>
        <p:spPr>
          <a:xfrm>
            <a:off x="2792127" y="1191427"/>
            <a:ext cx="6781565" cy="4475145"/>
          </a:xfrm>
          <a:prstGeom prst="rect">
            <a:avLst/>
          </a:prstGeom>
        </p:spPr>
      </p:pic>
    </p:spTree>
    <p:extLst>
      <p:ext uri="{BB962C8B-B14F-4D97-AF65-F5344CB8AC3E}">
        <p14:creationId xmlns:p14="http://schemas.microsoft.com/office/powerpoint/2010/main" val="3169765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2272" t="2481" r="2379" b="13344"/>
          <a:stretch/>
        </p:blipFill>
        <p:spPr>
          <a:xfrm>
            <a:off x="1521593" y="1061508"/>
            <a:ext cx="6650255" cy="4407726"/>
          </a:xfrm>
          <a:prstGeom prst="rect">
            <a:avLst/>
          </a:prstGeom>
        </p:spPr>
      </p:pic>
      <p:sp>
        <p:nvSpPr>
          <p:cNvPr id="4" name="CuadroTexto 3">
            <a:extLst>
              <a:ext uri="{FF2B5EF4-FFF2-40B4-BE49-F238E27FC236}">
                <a16:creationId xmlns:a16="http://schemas.microsoft.com/office/drawing/2014/main" id="{4D8E62B4-B1E6-CBD1-2FF5-97E2B1972DD0}"/>
              </a:ext>
            </a:extLst>
          </p:cNvPr>
          <p:cNvSpPr txBox="1"/>
          <p:nvPr/>
        </p:nvSpPr>
        <p:spPr>
          <a:xfrm>
            <a:off x="8422105" y="1972982"/>
            <a:ext cx="3400124" cy="3416320"/>
          </a:xfrm>
          <a:prstGeom prst="rect">
            <a:avLst/>
          </a:prstGeom>
          <a:noFill/>
        </p:spPr>
        <p:txBody>
          <a:bodyPr wrap="square">
            <a:spAutoFit/>
          </a:bodyPr>
          <a:lstStyle/>
          <a:p>
            <a:r>
              <a:rPr lang="es-AR" sz="1800" dirty="0"/>
              <a:t>Es consecuencia de las fases recesivas del ciclo económico.  Cuando cae el nivel de actividad las empresas tienen dos posibilidades para reducir sus costos y evitar su salida del mercado: </a:t>
            </a:r>
          </a:p>
          <a:p>
            <a:r>
              <a:rPr lang="es-AR" sz="1800" dirty="0"/>
              <a:t> </a:t>
            </a:r>
          </a:p>
          <a:p>
            <a:r>
              <a:rPr lang="es-AR" sz="1800" dirty="0"/>
              <a:t> - Ajustan mediante una baja en los salarios brutos,  - Ajustan a través de disminuciones en la cantidad de empleados. </a:t>
            </a:r>
          </a:p>
        </p:txBody>
      </p:sp>
    </p:spTree>
    <p:extLst>
      <p:ext uri="{BB962C8B-B14F-4D97-AF65-F5344CB8AC3E}">
        <p14:creationId xmlns:p14="http://schemas.microsoft.com/office/powerpoint/2010/main" val="18036575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64658" y="664142"/>
            <a:ext cx="8860074" cy="3231654"/>
          </a:xfrm>
          <a:prstGeom prst="rect">
            <a:avLst/>
          </a:prstGeom>
        </p:spPr>
        <p:txBody>
          <a:bodyPr wrap="square">
            <a:spAutoFit/>
          </a:bodyPr>
          <a:lstStyle/>
          <a:p>
            <a:r>
              <a:rPr lang="es-AR" sz="3000" b="1" dirty="0"/>
              <a:t>a) Desempleo friccional </a:t>
            </a:r>
          </a:p>
          <a:p>
            <a:r>
              <a:rPr lang="es-AR" sz="3000" dirty="0"/>
              <a:t> </a:t>
            </a:r>
            <a:r>
              <a:rPr lang="es-AR" dirty="0"/>
              <a:t>Es el resultante de la propia dinámica de los mercados laborales ya que los flujos de información necesarios para que la demanda y ofertan coincidan son imperfectos y porque lleva tiempo cubrir vacantes y encontrar el empleo adecuado. Aún en una economía con "plena ocupación" tiene un pequeño porcentaje de desempleo de tipo friccional, debido a que: </a:t>
            </a:r>
          </a:p>
          <a:p>
            <a:pPr marL="214313" indent="-214313">
              <a:buFont typeface="Wingdings" panose="05000000000000000000" pitchFamily="2" charset="2"/>
              <a:buChar char="Ø"/>
            </a:pPr>
            <a:r>
              <a:rPr lang="es-AR" dirty="0"/>
              <a:t> - hay personas que están abandonando sus empleos y otras buscando empleo por primera vez. </a:t>
            </a:r>
          </a:p>
          <a:p>
            <a:pPr marL="214313" indent="-214313">
              <a:buFont typeface="Wingdings" panose="05000000000000000000" pitchFamily="2" charset="2"/>
              <a:buChar char="Ø"/>
            </a:pPr>
            <a:r>
              <a:rPr lang="es-AR" dirty="0"/>
              <a:t> - hay empresas que se expanden y contratan nuevos trabajadores y otras que se contraen y despiden trabajadores.  </a:t>
            </a:r>
          </a:p>
          <a:p>
            <a:pPr marL="214313" indent="-214313">
              <a:buFont typeface="Wingdings" panose="05000000000000000000" pitchFamily="2" charset="2"/>
              <a:buChar char="Ø"/>
            </a:pPr>
            <a:r>
              <a:rPr lang="es-AR" dirty="0"/>
              <a:t>- los trabajadores tardarán tiempo hasta encontrar empleo</a:t>
            </a:r>
          </a:p>
        </p:txBody>
      </p:sp>
      <p:sp>
        <p:nvSpPr>
          <p:cNvPr id="4" name="CuadroTexto 3">
            <a:extLst>
              <a:ext uri="{FF2B5EF4-FFF2-40B4-BE49-F238E27FC236}">
                <a16:creationId xmlns:a16="http://schemas.microsoft.com/office/drawing/2014/main" id="{2AE4BC35-4817-A100-65E8-4EF88ADB8796}"/>
              </a:ext>
            </a:extLst>
          </p:cNvPr>
          <p:cNvSpPr txBox="1"/>
          <p:nvPr/>
        </p:nvSpPr>
        <p:spPr>
          <a:xfrm>
            <a:off x="1164658" y="3917453"/>
            <a:ext cx="9589169" cy="1908215"/>
          </a:xfrm>
          <a:prstGeom prst="rect">
            <a:avLst/>
          </a:prstGeom>
          <a:noFill/>
        </p:spPr>
        <p:txBody>
          <a:bodyPr wrap="square">
            <a:spAutoFit/>
          </a:bodyPr>
          <a:lstStyle/>
          <a:p>
            <a:r>
              <a:rPr lang="es-AR" sz="2800" b="1" dirty="0"/>
              <a:t>b) Desempleo estructural </a:t>
            </a:r>
          </a:p>
          <a:p>
            <a:r>
              <a:rPr lang="es-AR" sz="3600" dirty="0"/>
              <a:t> </a:t>
            </a:r>
            <a:r>
              <a:rPr lang="es-AR" sz="1800" dirty="0"/>
              <a:t>Surge por desajustes entre la oferta y la demanda de trabajo. Estos desajustes pueden estar originados en el tipo de ocupación o empleo que demandan las empresas o en desequilibrios de tipo geográfico o en regulaciones en el mercado de trabajo que generan inflexibilidades, ya sea en la contratación laboral, la negociación salarial y de las condiciones laborales, etc. </a:t>
            </a:r>
          </a:p>
        </p:txBody>
      </p:sp>
    </p:spTree>
    <p:extLst>
      <p:ext uri="{BB962C8B-B14F-4D97-AF65-F5344CB8AC3E}">
        <p14:creationId xmlns:p14="http://schemas.microsoft.com/office/powerpoint/2010/main" val="8509766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a:spcBef>
                <a:spcPts val="0"/>
              </a:spcBef>
              <a:defRPr/>
            </a:pPr>
            <a:r>
              <a:t>La determinación de los salarios</a:t>
            </a:r>
          </a:p>
        </p:txBody>
      </p:sp>
      <p:sp>
        <p:nvSpPr>
          <p:cNvPr id="3" name="Rectángulo 12"/>
          <p:cNvSpPr>
            <a:spLocks noChangeArrowheads="1"/>
          </p:cNvSpPr>
          <p:nvPr/>
        </p:nvSpPr>
        <p:spPr bwMode="auto">
          <a:xfrm>
            <a:off x="1027548" y="1980399"/>
            <a:ext cx="9694995"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00038" indent="-300038" defTabSz="801688">
              <a:defRPr>
                <a:solidFill>
                  <a:schemeClr val="tx1"/>
                </a:solidFill>
                <a:latin typeface="Calibri" panose="020F0502020204030204" pitchFamily="34" charset="0"/>
              </a:defRPr>
            </a:lvl1pPr>
            <a:lvl2pPr marL="650875" indent="-250825" defTabSz="801688">
              <a:defRPr>
                <a:solidFill>
                  <a:schemeClr val="tx1"/>
                </a:solidFill>
                <a:latin typeface="Calibri" panose="020F0502020204030204" pitchFamily="34" charset="0"/>
              </a:defRPr>
            </a:lvl2pPr>
            <a:lvl3pPr marL="1143000" indent="-228600" defTabSz="801688">
              <a:defRPr>
                <a:solidFill>
                  <a:schemeClr val="tx1"/>
                </a:solidFill>
                <a:latin typeface="Calibri" panose="020F0502020204030204" pitchFamily="34" charset="0"/>
              </a:defRPr>
            </a:lvl3pPr>
            <a:lvl4pPr marL="1600200" indent="-228600" defTabSz="801688">
              <a:defRPr>
                <a:solidFill>
                  <a:schemeClr val="tx1"/>
                </a:solidFill>
                <a:latin typeface="Calibri" panose="020F0502020204030204" pitchFamily="34" charset="0"/>
              </a:defRPr>
            </a:lvl4pPr>
            <a:lvl5pPr marL="2057400" indent="-228600" defTabSz="801688">
              <a:defRPr>
                <a:solidFill>
                  <a:schemeClr val="tx1"/>
                </a:solidFill>
                <a:latin typeface="Calibri" panose="020F0502020204030204" pitchFamily="34" charset="0"/>
              </a:defRPr>
            </a:lvl5pPr>
            <a:lvl6pPr marL="2514600" indent="-228600" defTabSz="801688" eaLnBrk="0" fontAlgn="base" hangingPunct="0">
              <a:spcBef>
                <a:spcPct val="0"/>
              </a:spcBef>
              <a:spcAft>
                <a:spcPct val="0"/>
              </a:spcAft>
              <a:defRPr>
                <a:solidFill>
                  <a:schemeClr val="tx1"/>
                </a:solidFill>
                <a:latin typeface="Calibri" panose="020F0502020204030204" pitchFamily="34" charset="0"/>
              </a:defRPr>
            </a:lvl6pPr>
            <a:lvl7pPr marL="2971800" indent="-228600" defTabSz="801688" eaLnBrk="0" fontAlgn="base" hangingPunct="0">
              <a:spcBef>
                <a:spcPct val="0"/>
              </a:spcBef>
              <a:spcAft>
                <a:spcPct val="0"/>
              </a:spcAft>
              <a:defRPr>
                <a:solidFill>
                  <a:schemeClr val="tx1"/>
                </a:solidFill>
                <a:latin typeface="Calibri" panose="020F0502020204030204" pitchFamily="34" charset="0"/>
              </a:defRPr>
            </a:lvl7pPr>
            <a:lvl8pPr marL="3429000" indent="-228600" defTabSz="801688" eaLnBrk="0" fontAlgn="base" hangingPunct="0">
              <a:spcBef>
                <a:spcPct val="0"/>
              </a:spcBef>
              <a:spcAft>
                <a:spcPct val="0"/>
              </a:spcAft>
              <a:defRPr>
                <a:solidFill>
                  <a:schemeClr val="tx1"/>
                </a:solidFill>
                <a:latin typeface="Calibri" panose="020F0502020204030204" pitchFamily="34" charset="0"/>
              </a:defRPr>
            </a:lvl8pPr>
            <a:lvl9pPr marL="3886200" indent="-228600" defTabSz="801688" eaLnBrk="0" fontAlgn="base" hangingPunct="0">
              <a:spcBef>
                <a:spcPct val="0"/>
              </a:spcBef>
              <a:spcAft>
                <a:spcPct val="0"/>
              </a:spcAft>
              <a:defRPr>
                <a:solidFill>
                  <a:schemeClr val="tx1"/>
                </a:solidFill>
                <a:latin typeface="Calibri" panose="020F0502020204030204" pitchFamily="34" charset="0"/>
              </a:defRPr>
            </a:lvl9pPr>
          </a:lstStyle>
          <a:p>
            <a:pPr>
              <a:spcBef>
                <a:spcPts val="500"/>
              </a:spcBef>
              <a:buClr>
                <a:srgbClr val="FF0066"/>
              </a:buClr>
              <a:buSzPct val="100000"/>
              <a:buFont typeface="Wingdings" panose="05000000000000000000" pitchFamily="2" charset="2"/>
              <a:buChar char="§"/>
            </a:pPr>
            <a:r>
              <a:rPr lang="en-US" altLang="es-AR" sz="2200" dirty="0">
                <a:solidFill>
                  <a:srgbClr val="4F271C"/>
                </a:solidFill>
                <a:latin typeface="Arial" panose="020B0604020202020204" pitchFamily="34" charset="0"/>
              </a:rPr>
              <a:t>Los </a:t>
            </a:r>
            <a:r>
              <a:rPr lang="en-US" altLang="es-AR" sz="2200" dirty="0" err="1">
                <a:solidFill>
                  <a:srgbClr val="4F271C"/>
                </a:solidFill>
                <a:latin typeface="Arial" panose="020B0604020202020204" pitchFamily="34" charset="0"/>
              </a:rPr>
              <a:t>salarios</a:t>
            </a:r>
            <a:r>
              <a:rPr lang="en-US" altLang="es-AR" sz="2200" dirty="0">
                <a:solidFill>
                  <a:srgbClr val="4F271C"/>
                </a:solidFill>
                <a:latin typeface="Arial" panose="020B0604020202020204" pitchFamily="34" charset="0"/>
              </a:rPr>
              <a:t> se </a:t>
            </a:r>
            <a:r>
              <a:rPr lang="en-US" altLang="es-AR" sz="2200" dirty="0" err="1">
                <a:solidFill>
                  <a:srgbClr val="4F271C"/>
                </a:solidFill>
                <a:latin typeface="Arial" panose="020B0604020202020204" pitchFamily="34" charset="0"/>
              </a:rPr>
              <a:t>pueden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determinar</a:t>
            </a:r>
            <a:r>
              <a:rPr lang="en-US" altLang="es-AR" sz="2200" dirty="0">
                <a:solidFill>
                  <a:srgbClr val="4F271C"/>
                </a:solidFill>
                <a:latin typeface="Arial" panose="020B0604020202020204" pitchFamily="34" charset="0"/>
              </a:rPr>
              <a:t> de </a:t>
            </a:r>
            <a:r>
              <a:rPr lang="en-US" altLang="es-AR" sz="2200" dirty="0" err="1">
                <a:solidFill>
                  <a:srgbClr val="4F271C"/>
                </a:solidFill>
                <a:latin typeface="Arial" panose="020B0604020202020204" pitchFamily="34" charset="0"/>
              </a:rPr>
              <a:t>muchas</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formas</a:t>
            </a:r>
            <a:r>
              <a:rPr lang="en-US" altLang="es-AR" sz="2200" dirty="0">
                <a:solidFill>
                  <a:srgbClr val="4F271C"/>
                </a:solidFill>
                <a:latin typeface="Arial" panose="020B0604020202020204" pitchFamily="34" charset="0"/>
              </a:rPr>
              <a:t>. A </a:t>
            </a:r>
            <a:r>
              <a:rPr lang="en-US" altLang="es-AR" sz="2200" dirty="0" err="1">
                <a:solidFill>
                  <a:srgbClr val="4F271C"/>
                </a:solidFill>
                <a:latin typeface="Arial" panose="020B0604020202020204" pitchFamily="34" charset="0"/>
              </a:rPr>
              <a:t>veces</a:t>
            </a:r>
            <a:r>
              <a:rPr lang="en-US" altLang="es-AR" sz="2200" dirty="0">
                <a:solidFill>
                  <a:srgbClr val="4F271C"/>
                </a:solidFill>
                <a:latin typeface="Arial" panose="020B0604020202020204" pitchFamily="34" charset="0"/>
              </a:rPr>
              <a:t> se </a:t>
            </a:r>
            <a:r>
              <a:rPr lang="en-US" altLang="es-AR" sz="2200" dirty="0" err="1">
                <a:solidFill>
                  <a:srgbClr val="4F271C"/>
                </a:solidFill>
                <a:latin typeface="Arial" panose="020B0604020202020204" pitchFamily="34" charset="0"/>
              </a:rPr>
              <a:t>fijan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mediante</a:t>
            </a:r>
            <a:r>
              <a:rPr lang="en-US" altLang="es-AR" sz="2200" dirty="0">
                <a:solidFill>
                  <a:srgbClr val="4F271C"/>
                </a:solidFill>
                <a:latin typeface="Arial" panose="020B0604020202020204" pitchFamily="34" charset="0"/>
              </a:rPr>
              <a:t> la </a:t>
            </a:r>
            <a:r>
              <a:rPr lang="en-US" altLang="es-AR" sz="2200" dirty="0" err="1">
                <a:solidFill>
                  <a:srgbClr val="4F271C"/>
                </a:solidFill>
                <a:latin typeface="Arial" panose="020B0604020202020204" pitchFamily="34" charset="0"/>
              </a:rPr>
              <a:t>negociación</a:t>
            </a:r>
            <a:r>
              <a:rPr lang="en-US" altLang="es-AR" sz="2200" dirty="0">
                <a:solidFill>
                  <a:srgbClr val="4F271C"/>
                </a:solidFill>
                <a:latin typeface="Arial" panose="020B0604020202020204" pitchFamily="34" charset="0"/>
              </a:rPr>
              <a:t> </a:t>
            </a:r>
            <a:r>
              <a:rPr lang="en-US" altLang="es-AR" sz="2200" dirty="0" err="1">
                <a:solidFill>
                  <a:srgbClr val="4F271C"/>
                </a:solidFill>
                <a:latin typeface="Arial" panose="020B0604020202020204" pitchFamily="34" charset="0"/>
              </a:rPr>
              <a:t>colectiva</a:t>
            </a:r>
            <a:r>
              <a:rPr lang="en-US" altLang="es-AR" sz="2200" dirty="0">
                <a:solidFill>
                  <a:srgbClr val="4F271C"/>
                </a:solidFill>
                <a:latin typeface="Arial" panose="020B0604020202020204" pitchFamily="34" charset="0"/>
              </a:rPr>
              <a:t> entre </a:t>
            </a:r>
            <a:r>
              <a:rPr lang="en-US" altLang="es-AR" sz="2200" dirty="0" err="1">
                <a:solidFill>
                  <a:srgbClr val="4F271C"/>
                </a:solidFill>
                <a:latin typeface="Arial" panose="020B0604020202020204" pitchFamily="34" charset="0"/>
              </a:rPr>
              <a:t>empresas</a:t>
            </a:r>
            <a:r>
              <a:rPr lang="en-US" altLang="es-AR" sz="2200" dirty="0">
                <a:solidFill>
                  <a:srgbClr val="4F271C"/>
                </a:solidFill>
                <a:latin typeface="Arial" panose="020B0604020202020204" pitchFamily="34" charset="0"/>
              </a:rPr>
              <a:t> y </a:t>
            </a:r>
            <a:r>
              <a:rPr lang="en-US" altLang="es-AR" sz="2200" dirty="0" err="1">
                <a:solidFill>
                  <a:srgbClr val="4F271C"/>
                </a:solidFill>
                <a:latin typeface="Arial" panose="020B0604020202020204" pitchFamily="34" charset="0"/>
              </a:rPr>
              <a:t>trabajadores</a:t>
            </a:r>
            <a:r>
              <a:rPr lang="en-US" altLang="es-AR" sz="2200" dirty="0">
                <a:solidFill>
                  <a:srgbClr val="4F271C"/>
                </a:solidFill>
                <a:latin typeface="Arial" panose="020B0604020202020204" pitchFamily="34" charset="0"/>
              </a:rPr>
              <a:t>. </a:t>
            </a:r>
          </a:p>
          <a:p>
            <a:pPr lvl="1">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a:p>
            <a:pPr>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a:p>
            <a:pPr lvl="1">
              <a:spcBef>
                <a:spcPts val="500"/>
              </a:spcBef>
              <a:buClr>
                <a:srgbClr val="FF0066"/>
              </a:buClr>
              <a:buSzPct val="100000"/>
              <a:buFont typeface="Wingdings" panose="05000000000000000000" pitchFamily="2" charset="2"/>
              <a:buChar char="§"/>
            </a:pPr>
            <a:endParaRPr lang="en-US" altLang="es-AR" sz="2200" dirty="0">
              <a:solidFill>
                <a:srgbClr val="4F271C"/>
              </a:solidFill>
              <a:latin typeface="Arial" panose="020B0604020202020204" pitchFamily="34" charset="0"/>
            </a:endParaRPr>
          </a:p>
        </p:txBody>
      </p:sp>
      <p:sp>
        <p:nvSpPr>
          <p:cNvPr id="4" name="Rectángulo 17"/>
          <p:cNvSpPr/>
          <p:nvPr/>
        </p:nvSpPr>
        <p:spPr>
          <a:xfrm>
            <a:off x="739540" y="3025767"/>
            <a:ext cx="11617693" cy="4305300"/>
          </a:xfrm>
          <a:prstGeom prst="rect">
            <a:avLst/>
          </a:prstGeom>
          <a:noFill/>
          <a:ln>
            <a:noFill/>
            <a:prstDash val="solid"/>
          </a:ln>
        </p:spPr>
        <p:txBody>
          <a:bodyPr/>
          <a:lstStyle/>
          <a:p>
            <a:pPr>
              <a:spcBef>
                <a:spcPts val="300"/>
              </a:spcBef>
              <a:spcAft>
                <a:spcPts val="300"/>
              </a:spcAft>
              <a:defRPr sz="1800" b="0" i="0" u="none" strike="noStrike" kern="0" cap="none" spc="0" baseline="0">
                <a:solidFill>
                  <a:srgbClr val="000000"/>
                </a:solidFill>
                <a:uFillTx/>
              </a:defRPr>
            </a:pPr>
            <a:r>
              <a:rPr lang="en-US" sz="2200" kern="0" dirty="0" err="1">
                <a:solidFill>
                  <a:srgbClr val="000000"/>
                </a:solidFill>
                <a:latin typeface="Arial" pitchFamily="34"/>
              </a:rPr>
              <a:t>Aunque</a:t>
            </a:r>
            <a:r>
              <a:rPr lang="en-US" sz="2200" kern="0" dirty="0">
                <a:solidFill>
                  <a:srgbClr val="000000"/>
                </a:solidFill>
                <a:latin typeface="Arial" pitchFamily="34"/>
              </a:rPr>
              <a:t> las </a:t>
            </a:r>
            <a:r>
              <a:rPr lang="en-US" sz="2200" kern="0" dirty="0" err="1">
                <a:solidFill>
                  <a:srgbClr val="000000"/>
                </a:solidFill>
                <a:latin typeface="Arial" pitchFamily="34"/>
              </a:rPr>
              <a:t>diferencias</a:t>
            </a:r>
            <a:r>
              <a:rPr lang="en-US" sz="2200" kern="0" dirty="0">
                <a:solidFill>
                  <a:srgbClr val="000000"/>
                </a:solidFill>
                <a:latin typeface="Arial" pitchFamily="34"/>
              </a:rPr>
              <a:t> </a:t>
            </a:r>
            <a:r>
              <a:rPr lang="en-US" sz="2200" kern="0" dirty="0" err="1">
                <a:solidFill>
                  <a:srgbClr val="000000"/>
                </a:solidFill>
                <a:latin typeface="Arial" pitchFamily="34"/>
              </a:rPr>
              <a:t>institucionales</a:t>
            </a:r>
            <a:r>
              <a:rPr lang="en-US" sz="2200" kern="0" dirty="0">
                <a:solidFill>
                  <a:srgbClr val="000000"/>
                </a:solidFill>
                <a:latin typeface="Arial" pitchFamily="34"/>
              </a:rPr>
              <a:t> </a:t>
            </a:r>
            <a:r>
              <a:rPr lang="en-US" sz="2200" kern="0" dirty="0" err="1">
                <a:solidFill>
                  <a:srgbClr val="000000"/>
                </a:solidFill>
                <a:latin typeface="Arial" pitchFamily="34"/>
              </a:rPr>
              <a:t>influyen</a:t>
            </a:r>
            <a:r>
              <a:rPr lang="en-US" sz="2200" kern="0" dirty="0">
                <a:solidFill>
                  <a:srgbClr val="000000"/>
                </a:solidFill>
                <a:latin typeface="Arial" pitchFamily="34"/>
              </a:rPr>
              <a:t> </a:t>
            </a:r>
            <a:r>
              <a:rPr lang="en-US" sz="2200" kern="0" dirty="0" err="1">
                <a:solidFill>
                  <a:srgbClr val="000000"/>
                </a:solidFill>
                <a:latin typeface="Arial" pitchFamily="34"/>
              </a:rPr>
              <a:t>en</a:t>
            </a:r>
            <a:r>
              <a:rPr lang="en-US" sz="2200" kern="0" dirty="0">
                <a:solidFill>
                  <a:srgbClr val="000000"/>
                </a:solidFill>
                <a:latin typeface="Arial" pitchFamily="34"/>
              </a:rPr>
              <a:t> la </a:t>
            </a:r>
            <a:r>
              <a:rPr lang="en-US" sz="2200" kern="0" dirty="0" err="1">
                <a:solidFill>
                  <a:srgbClr val="000000"/>
                </a:solidFill>
                <a:latin typeface="Arial" pitchFamily="34"/>
              </a:rPr>
              <a:t>fijación</a:t>
            </a:r>
            <a:r>
              <a:rPr lang="en-US" sz="2200" kern="0" dirty="0">
                <a:solidFill>
                  <a:srgbClr val="000000"/>
                </a:solidFill>
                <a:latin typeface="Arial" pitchFamily="34"/>
              </a:rPr>
              <a:t> de los </a:t>
            </a:r>
            <a:r>
              <a:rPr lang="en-US" sz="2200" kern="0" dirty="0" err="1">
                <a:solidFill>
                  <a:srgbClr val="000000"/>
                </a:solidFill>
                <a:latin typeface="Arial" pitchFamily="34"/>
              </a:rPr>
              <a:t>salarios</a:t>
            </a:r>
            <a:r>
              <a:rPr lang="en-US" sz="2200" kern="0" dirty="0">
                <a:solidFill>
                  <a:srgbClr val="000000"/>
                </a:solidFill>
                <a:latin typeface="Arial" pitchFamily="34"/>
              </a:rPr>
              <a:t> </a:t>
            </a:r>
            <a:r>
              <a:rPr lang="en-US" sz="2200" kern="0" dirty="0" err="1">
                <a:solidFill>
                  <a:srgbClr val="000000"/>
                </a:solidFill>
                <a:latin typeface="Arial" pitchFamily="34"/>
              </a:rPr>
              <a:t>en</a:t>
            </a:r>
            <a:r>
              <a:rPr lang="en-US" sz="2200" kern="0" dirty="0">
                <a:solidFill>
                  <a:srgbClr val="000000"/>
                </a:solidFill>
                <a:latin typeface="Arial" pitchFamily="34"/>
              </a:rPr>
              <a:t> </a:t>
            </a:r>
            <a:r>
              <a:rPr lang="en-US" sz="2200" kern="0" dirty="0" err="1">
                <a:solidFill>
                  <a:srgbClr val="000000"/>
                </a:solidFill>
                <a:latin typeface="Arial" pitchFamily="34"/>
              </a:rPr>
              <a:t>distintos</a:t>
            </a:r>
            <a:r>
              <a:rPr lang="en-US" sz="2200" kern="0" dirty="0">
                <a:solidFill>
                  <a:srgbClr val="000000"/>
                </a:solidFill>
                <a:latin typeface="Arial" pitchFamily="34"/>
              </a:rPr>
              <a:t> </a:t>
            </a:r>
            <a:r>
              <a:rPr lang="en-US" sz="2200" kern="0" dirty="0" err="1">
                <a:solidFill>
                  <a:srgbClr val="000000"/>
                </a:solidFill>
                <a:latin typeface="Arial" pitchFamily="34"/>
              </a:rPr>
              <a:t>países</a:t>
            </a:r>
            <a:r>
              <a:rPr lang="en-US" sz="2200" kern="0" dirty="0">
                <a:solidFill>
                  <a:srgbClr val="000000"/>
                </a:solidFill>
                <a:latin typeface="Arial" pitchFamily="34"/>
              </a:rPr>
              <a:t> del </a:t>
            </a:r>
            <a:r>
              <a:rPr lang="en-US" sz="2200" kern="0" dirty="0" err="1">
                <a:solidFill>
                  <a:srgbClr val="000000"/>
                </a:solidFill>
                <a:latin typeface="Arial" pitchFamily="34"/>
              </a:rPr>
              <a:t>mundo</a:t>
            </a:r>
            <a:r>
              <a:rPr lang="en-US" sz="2200" kern="0" dirty="0">
                <a:solidFill>
                  <a:srgbClr val="000000"/>
                </a:solidFill>
                <a:latin typeface="Arial" pitchFamily="34"/>
              </a:rPr>
              <a:t>, </a:t>
            </a:r>
            <a:r>
              <a:rPr lang="en-US" sz="2200" kern="0" dirty="0" err="1">
                <a:solidFill>
                  <a:srgbClr val="000000"/>
                </a:solidFill>
                <a:latin typeface="Arial" pitchFamily="34"/>
              </a:rPr>
              <a:t>existen</a:t>
            </a:r>
            <a:r>
              <a:rPr lang="en-US" sz="2200" kern="0" dirty="0">
                <a:solidFill>
                  <a:srgbClr val="000000"/>
                </a:solidFill>
                <a:latin typeface="Arial" pitchFamily="34"/>
              </a:rPr>
              <a:t> </a:t>
            </a:r>
            <a:r>
              <a:rPr lang="en-US" sz="2200" kern="0" dirty="0" err="1">
                <a:solidFill>
                  <a:srgbClr val="000000"/>
                </a:solidFill>
                <a:latin typeface="Arial" pitchFamily="34"/>
              </a:rPr>
              <a:t>unos</a:t>
            </a:r>
            <a:r>
              <a:rPr lang="en-US" sz="2200" kern="0" dirty="0">
                <a:solidFill>
                  <a:srgbClr val="000000"/>
                </a:solidFill>
                <a:latin typeface="Arial" pitchFamily="34"/>
              </a:rPr>
              <a:t> </a:t>
            </a:r>
            <a:r>
              <a:rPr lang="en-US" sz="2200" kern="0" dirty="0" err="1">
                <a:solidFill>
                  <a:srgbClr val="000000"/>
                </a:solidFill>
                <a:latin typeface="Arial" pitchFamily="34"/>
              </a:rPr>
              <a:t>hechos</a:t>
            </a:r>
            <a:r>
              <a:rPr lang="en-US" sz="2200" kern="0" dirty="0">
                <a:solidFill>
                  <a:srgbClr val="000000"/>
                </a:solidFill>
                <a:latin typeface="Arial" pitchFamily="34"/>
              </a:rPr>
              <a:t> </a:t>
            </a:r>
            <a:r>
              <a:rPr lang="en-US" sz="2200" kern="0" dirty="0" err="1">
                <a:solidFill>
                  <a:srgbClr val="000000"/>
                </a:solidFill>
                <a:latin typeface="Arial" pitchFamily="34"/>
              </a:rPr>
              <a:t>comunes</a:t>
            </a:r>
            <a:r>
              <a:rPr lang="en-US" sz="2200" kern="0" dirty="0">
                <a:solidFill>
                  <a:srgbClr val="000000"/>
                </a:solidFill>
                <a:latin typeface="Arial" pitchFamily="34"/>
              </a:rPr>
              <a:t> que </a:t>
            </a:r>
            <a:r>
              <a:rPr lang="en-US" sz="2200" kern="0" dirty="0" err="1">
                <a:solidFill>
                  <a:srgbClr val="000000"/>
                </a:solidFill>
                <a:latin typeface="Arial" pitchFamily="34"/>
              </a:rPr>
              <a:t>afectan</a:t>
            </a:r>
            <a:r>
              <a:rPr lang="en-US" sz="2200" kern="0" dirty="0">
                <a:solidFill>
                  <a:srgbClr val="000000"/>
                </a:solidFill>
                <a:latin typeface="Arial" pitchFamily="34"/>
              </a:rPr>
              <a:t> por </a:t>
            </a:r>
            <a:r>
              <a:rPr lang="en-US" sz="2200" kern="0" dirty="0" err="1">
                <a:solidFill>
                  <a:srgbClr val="000000"/>
                </a:solidFill>
                <a:latin typeface="Arial" pitchFamily="34"/>
              </a:rPr>
              <a:t>igual</a:t>
            </a:r>
            <a:r>
              <a:rPr lang="en-US" sz="2200" kern="0" dirty="0">
                <a:solidFill>
                  <a:srgbClr val="000000"/>
                </a:solidFill>
                <a:latin typeface="Arial" pitchFamily="34"/>
              </a:rPr>
              <a:t>:</a:t>
            </a:r>
          </a:p>
          <a:p>
            <a:pPr>
              <a:spcBef>
                <a:spcPts val="100"/>
              </a:spcBef>
              <a:spcAft>
                <a:spcPts val="100"/>
              </a:spcAft>
              <a:defRPr sz="1800" b="0" i="0" u="none" strike="noStrike" kern="0" cap="none" spc="0" baseline="0">
                <a:solidFill>
                  <a:srgbClr val="000000"/>
                </a:solidFill>
                <a:uFillTx/>
              </a:defRPr>
            </a:pPr>
            <a:endParaRPr lang="en-US" sz="1200" kern="0" dirty="0">
              <a:solidFill>
                <a:srgbClr val="000000"/>
              </a:solidFill>
              <a:latin typeface="Arial" pitchFamily="34"/>
            </a:endParaRPr>
          </a:p>
          <a:p>
            <a:pPr marL="465136" lvl="1" indent="-350836">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dirty="0">
                <a:solidFill>
                  <a:srgbClr val="000000"/>
                </a:solidFill>
                <a:latin typeface="Arial" pitchFamily="34"/>
              </a:rPr>
              <a:t>Los </a:t>
            </a:r>
            <a:r>
              <a:rPr lang="en-US" sz="2200" kern="0" dirty="0" err="1">
                <a:solidFill>
                  <a:srgbClr val="000000"/>
                </a:solidFill>
                <a:latin typeface="Arial" pitchFamily="34"/>
              </a:rPr>
              <a:t>trabajadores</a:t>
            </a:r>
            <a:r>
              <a:rPr lang="en-US" sz="2200" kern="0" dirty="0">
                <a:solidFill>
                  <a:srgbClr val="000000"/>
                </a:solidFill>
                <a:latin typeface="Arial" pitchFamily="34"/>
              </a:rPr>
              <a:t> </a:t>
            </a:r>
            <a:r>
              <a:rPr lang="en-US" sz="2200" kern="0" dirty="0" err="1">
                <a:solidFill>
                  <a:srgbClr val="000000"/>
                </a:solidFill>
                <a:latin typeface="Arial" pitchFamily="34"/>
              </a:rPr>
              <a:t>suelen</a:t>
            </a:r>
            <a:r>
              <a:rPr lang="en-US" sz="2200" kern="0" dirty="0">
                <a:solidFill>
                  <a:srgbClr val="000000"/>
                </a:solidFill>
                <a:latin typeface="Arial" pitchFamily="34"/>
              </a:rPr>
              <a:t> </a:t>
            </a:r>
            <a:r>
              <a:rPr lang="en-US" sz="2200" kern="0" dirty="0" err="1">
                <a:solidFill>
                  <a:srgbClr val="000000"/>
                </a:solidFill>
                <a:latin typeface="Arial" pitchFamily="34"/>
              </a:rPr>
              <a:t>recibir</a:t>
            </a:r>
            <a:r>
              <a:rPr lang="en-US" sz="2200" kern="0" dirty="0">
                <a:solidFill>
                  <a:srgbClr val="000000"/>
                </a:solidFill>
                <a:latin typeface="Arial" pitchFamily="34"/>
              </a:rPr>
              <a:t>, por lo general, un </a:t>
            </a:r>
            <a:r>
              <a:rPr lang="en-US" sz="2200" kern="0" dirty="0" err="1">
                <a:solidFill>
                  <a:srgbClr val="000000"/>
                </a:solidFill>
                <a:latin typeface="Arial" pitchFamily="34"/>
              </a:rPr>
              <a:t>salario</a:t>
            </a:r>
            <a:r>
              <a:rPr lang="en-US" sz="2200" kern="0" dirty="0">
                <a:solidFill>
                  <a:srgbClr val="000000"/>
                </a:solidFill>
                <a:latin typeface="Arial" pitchFamily="34"/>
              </a:rPr>
              <a:t> superior a </a:t>
            </a:r>
            <a:r>
              <a:rPr lang="en-US" sz="2200" kern="0" dirty="0" err="1">
                <a:solidFill>
                  <a:srgbClr val="000000"/>
                </a:solidFill>
                <a:latin typeface="Arial" pitchFamily="34"/>
              </a:rPr>
              <a:t>su</a:t>
            </a:r>
            <a:r>
              <a:rPr lang="en-US" sz="2200" kern="0" dirty="0">
                <a:solidFill>
                  <a:srgbClr val="000000"/>
                </a:solidFill>
                <a:latin typeface="Arial" pitchFamily="34"/>
              </a:rPr>
              <a:t> </a:t>
            </a:r>
            <a:r>
              <a:rPr lang="en-US" sz="2200" kern="0" dirty="0" err="1">
                <a:solidFill>
                  <a:srgbClr val="000000"/>
                </a:solidFill>
                <a:latin typeface="Arial" pitchFamily="34"/>
              </a:rPr>
              <a:t>salario</a:t>
            </a:r>
            <a:r>
              <a:rPr lang="en-US" sz="2200" kern="0" dirty="0">
                <a:solidFill>
                  <a:srgbClr val="000000"/>
                </a:solidFill>
                <a:latin typeface="Arial" pitchFamily="34"/>
              </a:rPr>
              <a:t> de </a:t>
            </a:r>
            <a:r>
              <a:rPr lang="en-US" sz="2200" kern="0" dirty="0" err="1">
                <a:solidFill>
                  <a:srgbClr val="000000"/>
                </a:solidFill>
                <a:latin typeface="Arial" pitchFamily="34"/>
              </a:rPr>
              <a:t>reserva</a:t>
            </a:r>
            <a:r>
              <a:rPr lang="en-US" sz="2200" kern="0" dirty="0">
                <a:solidFill>
                  <a:srgbClr val="000000"/>
                </a:solidFill>
                <a:latin typeface="Arial" pitchFamily="34"/>
              </a:rPr>
              <a:t>, que es el </a:t>
            </a:r>
            <a:r>
              <a:rPr lang="en-US" sz="2200" kern="0" dirty="0" err="1">
                <a:solidFill>
                  <a:srgbClr val="000000"/>
                </a:solidFill>
                <a:latin typeface="Arial" pitchFamily="34"/>
              </a:rPr>
              <a:t>salario</a:t>
            </a:r>
            <a:r>
              <a:rPr lang="en-US" sz="2200" kern="0" dirty="0">
                <a:solidFill>
                  <a:srgbClr val="000000"/>
                </a:solidFill>
                <a:latin typeface="Arial" pitchFamily="34"/>
              </a:rPr>
              <a:t> al que les da lo </a:t>
            </a:r>
            <a:r>
              <a:rPr lang="en-US" sz="2200" kern="0" dirty="0" err="1">
                <a:solidFill>
                  <a:srgbClr val="000000"/>
                </a:solidFill>
                <a:latin typeface="Arial" pitchFamily="34"/>
              </a:rPr>
              <a:t>mismo</a:t>
            </a:r>
            <a:r>
              <a:rPr lang="en-US" sz="2200" kern="0" dirty="0">
                <a:solidFill>
                  <a:srgbClr val="000000"/>
                </a:solidFill>
                <a:latin typeface="Arial" pitchFamily="34"/>
              </a:rPr>
              <a:t> </a:t>
            </a:r>
            <a:r>
              <a:rPr lang="en-US" sz="2200" kern="0" dirty="0" err="1">
                <a:solidFill>
                  <a:srgbClr val="000000"/>
                </a:solidFill>
                <a:latin typeface="Arial" pitchFamily="34"/>
              </a:rPr>
              <a:t>trabajar</a:t>
            </a:r>
            <a:r>
              <a:rPr lang="en-US" sz="2200" kern="0" dirty="0">
                <a:solidFill>
                  <a:srgbClr val="000000"/>
                </a:solidFill>
                <a:latin typeface="Arial" pitchFamily="34"/>
              </a:rPr>
              <a:t> que no </a:t>
            </a:r>
            <a:r>
              <a:rPr lang="en-US" sz="2200" kern="0" dirty="0" err="1">
                <a:solidFill>
                  <a:srgbClr val="000000"/>
                </a:solidFill>
                <a:latin typeface="Arial" pitchFamily="34"/>
              </a:rPr>
              <a:t>trabajar</a:t>
            </a:r>
            <a:r>
              <a:rPr lang="en-US" sz="2200" kern="0" dirty="0">
                <a:solidFill>
                  <a:srgbClr val="000000"/>
                </a:solidFill>
                <a:latin typeface="Arial" pitchFamily="34"/>
              </a:rPr>
              <a:t>. </a:t>
            </a:r>
          </a:p>
          <a:p>
            <a:pPr marL="114300" lvl="1">
              <a:spcBef>
                <a:spcPts val="200"/>
              </a:spcBef>
              <a:spcAft>
                <a:spcPts val="200"/>
              </a:spcAft>
              <a:defRPr sz="1800" b="0" i="0" u="none" strike="noStrike" kern="0" cap="none" spc="0" baseline="0">
                <a:solidFill>
                  <a:srgbClr val="000000"/>
                </a:solidFill>
                <a:uFillTx/>
              </a:defRPr>
            </a:pPr>
            <a:endParaRPr lang="en-US" sz="2000" kern="0" dirty="0">
              <a:solidFill>
                <a:srgbClr val="000000"/>
              </a:solidFill>
              <a:latin typeface="Arial" pitchFamily="34"/>
            </a:endParaRPr>
          </a:p>
          <a:p>
            <a:pPr marL="465136" lvl="1" indent="-350836">
              <a:spcBef>
                <a:spcPts val="300"/>
              </a:spcBef>
              <a:spcAft>
                <a:spcPts val="300"/>
              </a:spcAft>
              <a:buClr>
                <a:srgbClr val="FF0066"/>
              </a:buClr>
              <a:buSzPct val="100000"/>
              <a:buFont typeface="Wingdings" pitchFamily="2"/>
              <a:buChar char="§"/>
              <a:defRPr sz="1800" b="0" i="0" u="none" strike="noStrike" kern="0" cap="none" spc="0" baseline="0">
                <a:solidFill>
                  <a:srgbClr val="000000"/>
                </a:solidFill>
                <a:uFillTx/>
              </a:defRPr>
            </a:pPr>
            <a:r>
              <a:rPr lang="en-US" sz="2200" kern="0" dirty="0">
                <a:solidFill>
                  <a:srgbClr val="000000"/>
                </a:solidFill>
                <a:latin typeface="Arial" pitchFamily="34"/>
              </a:rPr>
              <a:t>Los </a:t>
            </a:r>
            <a:r>
              <a:rPr lang="en-US" sz="2200" kern="0" dirty="0" err="1">
                <a:solidFill>
                  <a:srgbClr val="000000"/>
                </a:solidFill>
                <a:latin typeface="Arial" pitchFamily="34"/>
              </a:rPr>
              <a:t>salarios</a:t>
            </a:r>
            <a:r>
              <a:rPr lang="en-US" sz="2200" kern="0" dirty="0">
                <a:solidFill>
                  <a:srgbClr val="000000"/>
                </a:solidFill>
                <a:latin typeface="Arial" pitchFamily="34"/>
              </a:rPr>
              <a:t> </a:t>
            </a:r>
            <a:r>
              <a:rPr lang="en-US" sz="2200" kern="0" dirty="0" err="1">
                <a:solidFill>
                  <a:srgbClr val="000000"/>
                </a:solidFill>
                <a:latin typeface="Arial" pitchFamily="34"/>
              </a:rPr>
              <a:t>dependen</a:t>
            </a:r>
            <a:r>
              <a:rPr lang="en-US" sz="2200" kern="0" dirty="0">
                <a:solidFill>
                  <a:srgbClr val="000000"/>
                </a:solidFill>
                <a:latin typeface="Arial" pitchFamily="34"/>
              </a:rPr>
              <a:t> de las </a:t>
            </a:r>
            <a:r>
              <a:rPr lang="en-US" sz="2200" kern="0" dirty="0" err="1">
                <a:solidFill>
                  <a:srgbClr val="000000"/>
                </a:solidFill>
                <a:latin typeface="Arial" pitchFamily="34"/>
              </a:rPr>
              <a:t>condiciones</a:t>
            </a:r>
            <a:r>
              <a:rPr lang="en-US" sz="2200" kern="0" dirty="0">
                <a:solidFill>
                  <a:srgbClr val="000000"/>
                </a:solidFill>
                <a:latin typeface="Arial" pitchFamily="34"/>
              </a:rPr>
              <a:t> del mercado de </a:t>
            </a:r>
            <a:r>
              <a:rPr lang="en-US" sz="2200" kern="0" dirty="0" err="1">
                <a:solidFill>
                  <a:srgbClr val="000000"/>
                </a:solidFill>
                <a:latin typeface="Arial" pitchFamily="34"/>
              </a:rPr>
              <a:t>trabajo</a:t>
            </a:r>
            <a:r>
              <a:rPr lang="en-US" sz="2200" kern="0" dirty="0">
                <a:solidFill>
                  <a:srgbClr val="000000"/>
                </a:solidFill>
                <a:latin typeface="Arial" pitchFamily="34"/>
              </a:rPr>
              <a:t>. </a:t>
            </a:r>
            <a:r>
              <a:rPr lang="en-US" sz="2200" kern="0" dirty="0" err="1">
                <a:solidFill>
                  <a:srgbClr val="000000"/>
                </a:solidFill>
                <a:latin typeface="Arial" pitchFamily="34"/>
              </a:rPr>
              <a:t>Cuanto</a:t>
            </a:r>
            <a:r>
              <a:rPr lang="en-US" sz="2200" kern="0" dirty="0">
                <a:solidFill>
                  <a:srgbClr val="000000"/>
                </a:solidFill>
                <a:latin typeface="Arial" pitchFamily="34"/>
              </a:rPr>
              <a:t> </a:t>
            </a:r>
            <a:r>
              <a:rPr lang="en-US" sz="2200" kern="0" dirty="0" err="1">
                <a:solidFill>
                  <a:srgbClr val="000000"/>
                </a:solidFill>
                <a:latin typeface="Arial" pitchFamily="34"/>
              </a:rPr>
              <a:t>más</a:t>
            </a:r>
            <a:r>
              <a:rPr lang="en-US" sz="2200" kern="0" dirty="0">
                <a:solidFill>
                  <a:srgbClr val="000000"/>
                </a:solidFill>
                <a:latin typeface="Arial" pitchFamily="34"/>
              </a:rPr>
              <a:t> </a:t>
            </a:r>
            <a:r>
              <a:rPr lang="en-US" sz="2200" kern="0" dirty="0" err="1">
                <a:solidFill>
                  <a:srgbClr val="000000"/>
                </a:solidFill>
                <a:latin typeface="Arial" pitchFamily="34"/>
              </a:rPr>
              <a:t>baja</a:t>
            </a:r>
            <a:r>
              <a:rPr lang="en-US" sz="2200" kern="0" dirty="0">
                <a:solidFill>
                  <a:srgbClr val="000000"/>
                </a:solidFill>
                <a:latin typeface="Arial" pitchFamily="34"/>
              </a:rPr>
              <a:t> es la </a:t>
            </a:r>
            <a:r>
              <a:rPr lang="en-US" sz="2200" kern="0" dirty="0" err="1">
                <a:solidFill>
                  <a:srgbClr val="000000"/>
                </a:solidFill>
                <a:latin typeface="Arial" pitchFamily="34"/>
              </a:rPr>
              <a:t>tasa</a:t>
            </a:r>
            <a:r>
              <a:rPr lang="en-US" sz="2200" kern="0" dirty="0">
                <a:solidFill>
                  <a:srgbClr val="000000"/>
                </a:solidFill>
                <a:latin typeface="Arial" pitchFamily="34"/>
              </a:rPr>
              <a:t> de </a:t>
            </a:r>
            <a:r>
              <a:rPr lang="en-US" sz="2200" kern="0" dirty="0" err="1">
                <a:solidFill>
                  <a:srgbClr val="000000"/>
                </a:solidFill>
                <a:latin typeface="Arial" pitchFamily="34"/>
              </a:rPr>
              <a:t>desempleo</a:t>
            </a:r>
            <a:r>
              <a:rPr lang="en-US" sz="2200" kern="0" dirty="0">
                <a:solidFill>
                  <a:srgbClr val="000000"/>
                </a:solidFill>
                <a:latin typeface="Arial" pitchFamily="34"/>
              </a:rPr>
              <a:t>, </a:t>
            </a:r>
            <a:r>
              <a:rPr lang="en-US" sz="2200" kern="0" dirty="0" err="1">
                <a:solidFill>
                  <a:srgbClr val="000000"/>
                </a:solidFill>
                <a:latin typeface="Arial" pitchFamily="34"/>
              </a:rPr>
              <a:t>mayores</a:t>
            </a:r>
            <a:r>
              <a:rPr lang="en-US" sz="2200" kern="0" dirty="0">
                <a:solidFill>
                  <a:srgbClr val="000000"/>
                </a:solidFill>
                <a:latin typeface="Arial" pitchFamily="34"/>
              </a:rPr>
              <a:t> son los </a:t>
            </a:r>
            <a:r>
              <a:rPr lang="en-US" sz="2200" kern="0" dirty="0" err="1">
                <a:solidFill>
                  <a:srgbClr val="000000"/>
                </a:solidFill>
                <a:latin typeface="Arial" pitchFamily="34"/>
              </a:rPr>
              <a:t>salarios</a:t>
            </a:r>
            <a:r>
              <a:rPr lang="en-US" sz="2200" kern="0" dirty="0">
                <a:solidFill>
                  <a:srgbClr val="000000"/>
                </a:solidFill>
                <a:latin typeface="Arial" pitchFamily="34"/>
              </a:rPr>
              <a:t>.</a:t>
            </a:r>
          </a:p>
        </p:txBody>
      </p:sp>
    </p:spTree>
    <p:extLst>
      <p:ext uri="{BB962C8B-B14F-4D97-AF65-F5344CB8AC3E}">
        <p14:creationId xmlns:p14="http://schemas.microsoft.com/office/powerpoint/2010/main" val="398080549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wipe(left)">
                                      <p:cBhvr>
                                        <p:cTn id="14" dur="500"/>
                                        <p:tgtEl>
                                          <p:spTgt spid="4">
                                            <p:txEl>
                                              <p:pRg st="2" end="2"/>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a:xfrm>
            <a:off x="2949474" y="505644"/>
            <a:ext cx="7499350" cy="855662"/>
          </a:xfrm>
        </p:spPr>
        <p:txBody>
          <a:bodyPr/>
          <a:lstStyle/>
          <a:p>
            <a:pPr>
              <a:spcBef>
                <a:spcPts val="0"/>
              </a:spcBef>
              <a:defRPr/>
            </a:pPr>
            <a:r>
              <a:rPr lang="en-US" dirty="0"/>
              <a:t>La </a:t>
            </a:r>
            <a:r>
              <a:rPr lang="en-US" dirty="0" err="1"/>
              <a:t>negociación</a:t>
            </a:r>
            <a:r>
              <a:rPr lang="en-US" dirty="0"/>
              <a:t> </a:t>
            </a:r>
            <a:r>
              <a:rPr lang="en-US" dirty="0" err="1"/>
              <a:t>salarial</a:t>
            </a:r>
            <a:endParaRPr lang="en-US" dirty="0"/>
          </a:p>
        </p:txBody>
      </p:sp>
      <p:sp>
        <p:nvSpPr>
          <p:cNvPr id="3" name="Rectángulo 3"/>
          <p:cNvSpPr txBox="1">
            <a:spLocks noGrp="1"/>
          </p:cNvSpPr>
          <p:nvPr>
            <p:ph idx="1"/>
          </p:nvPr>
        </p:nvSpPr>
        <p:spPr>
          <a:xfrm>
            <a:off x="760397" y="1793542"/>
            <a:ext cx="9974982" cy="5256213"/>
          </a:xfrm>
        </p:spPr>
        <p:txBody>
          <a:bodyPr/>
          <a:lstStyle/>
          <a:p>
            <a:pPr marL="0" indent="0"/>
            <a:r>
              <a:rPr lang="en-US" altLang="es-AR" dirty="0">
                <a:solidFill>
                  <a:srgbClr val="3891A7"/>
                </a:solidFill>
                <a:latin typeface="Gill Sans MT" panose="020B0502020104020203" pitchFamily="34" charset="0"/>
              </a:rPr>
              <a:t> </a:t>
            </a:r>
            <a:r>
              <a:rPr lang="en-US" altLang="es-AR" sz="2800" dirty="0">
                <a:latin typeface="Gill Sans MT" panose="020B0502020104020203" pitchFamily="34" charset="0"/>
              </a:rPr>
              <a:t>El </a:t>
            </a:r>
            <a:r>
              <a:rPr lang="en-US" altLang="es-AR" sz="2800" dirty="0" err="1">
                <a:latin typeface="Gill Sans MT" panose="020B0502020104020203" pitchFamily="34" charset="0"/>
              </a:rPr>
              <a:t>poder</a:t>
            </a:r>
            <a:r>
              <a:rPr lang="en-US" altLang="es-AR" sz="2800" dirty="0">
                <a:latin typeface="Gill Sans MT" panose="020B0502020104020203" pitchFamily="34" charset="0"/>
              </a:rPr>
              <a:t> de </a:t>
            </a:r>
            <a:r>
              <a:rPr lang="en-US" altLang="es-AR" sz="2800" dirty="0" err="1">
                <a:latin typeface="Gill Sans MT" panose="020B0502020104020203" pitchFamily="34" charset="0"/>
              </a:rPr>
              <a:t>negociación</a:t>
            </a:r>
            <a:r>
              <a:rPr lang="en-US" altLang="es-AR" sz="2800" dirty="0">
                <a:latin typeface="Gill Sans MT" panose="020B0502020104020203" pitchFamily="34" charset="0"/>
              </a:rPr>
              <a:t> de un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dos </a:t>
            </a:r>
            <a:r>
              <a:rPr lang="en-US" altLang="es-AR" sz="2800" dirty="0" err="1">
                <a:latin typeface="Gill Sans MT" panose="020B0502020104020203" pitchFamily="34" charset="0"/>
              </a:rPr>
              <a:t>factores</a:t>
            </a:r>
            <a:r>
              <a:rPr lang="en-US" altLang="es-AR" sz="2800" dirty="0">
                <a:latin typeface="Gill Sans MT" panose="020B0502020104020203" pitchFamily="34" charset="0"/>
              </a:rPr>
              <a:t>:</a:t>
            </a:r>
          </a:p>
          <a:p>
            <a:pPr marL="0" indent="0">
              <a:buNone/>
            </a:pPr>
            <a:endParaRPr lang="en-US" altLang="es-AR" sz="2800" dirty="0">
              <a:latin typeface="Gill Sans MT" panose="020B0502020104020203" pitchFamily="34" charset="0"/>
            </a:endParaRPr>
          </a:p>
          <a:p>
            <a:pPr marL="463550" lvl="1" indent="-347663"/>
            <a:r>
              <a:rPr lang="en-US" altLang="es-AR" sz="2800" dirty="0">
                <a:latin typeface="Gill Sans MT" panose="020B0502020104020203" pitchFamily="34" charset="0"/>
              </a:rPr>
              <a:t>El </a:t>
            </a:r>
            <a:r>
              <a:rPr lang="en-US" altLang="es-AR" sz="2800" dirty="0" err="1">
                <a:latin typeface="Gill Sans MT" panose="020B0502020104020203" pitchFamily="34" charset="0"/>
              </a:rPr>
              <a:t>coste</a:t>
            </a:r>
            <a:r>
              <a:rPr lang="en-US" altLang="es-AR" sz="2800" dirty="0">
                <a:latin typeface="Gill Sans MT" panose="020B0502020104020203" pitchFamily="34" charset="0"/>
              </a:rPr>
              <a:t> que para la </a:t>
            </a:r>
            <a:r>
              <a:rPr lang="en-US" altLang="es-AR" sz="2800" dirty="0" err="1">
                <a:latin typeface="Gill Sans MT" panose="020B0502020104020203" pitchFamily="34" charset="0"/>
              </a:rPr>
              <a:t>empresa</a:t>
            </a:r>
            <a:r>
              <a:rPr lang="en-US" altLang="es-AR" sz="2800" dirty="0">
                <a:latin typeface="Gill Sans MT" panose="020B0502020104020203" pitchFamily="34" charset="0"/>
              </a:rPr>
              <a:t> </a:t>
            </a:r>
            <a:r>
              <a:rPr lang="en-US" altLang="es-AR" sz="2800" dirty="0" err="1">
                <a:latin typeface="Gill Sans MT" panose="020B0502020104020203" pitchFamily="34" charset="0"/>
              </a:rPr>
              <a:t>tendría</a:t>
            </a:r>
            <a:r>
              <a:rPr lang="en-US" altLang="es-AR" sz="2800" dirty="0">
                <a:latin typeface="Gill Sans MT" panose="020B0502020104020203" pitchFamily="34" charset="0"/>
              </a:rPr>
              <a:t> </a:t>
            </a:r>
            <a:r>
              <a:rPr lang="en-US" altLang="es-AR" sz="2800" dirty="0" err="1">
                <a:latin typeface="Gill Sans MT" panose="020B0502020104020203" pitchFamily="34" charset="0"/>
              </a:rPr>
              <a:t>reemplazarlo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la </a:t>
            </a:r>
            <a:r>
              <a:rPr lang="en-US" altLang="es-AR" sz="2800" dirty="0" err="1">
                <a:latin typeface="Gill Sans MT" panose="020B0502020104020203" pitchFamily="34" charset="0"/>
              </a:rPr>
              <a:t>naturaleza</a:t>
            </a:r>
            <a:r>
              <a:rPr lang="en-US" altLang="es-AR" sz="2800" dirty="0">
                <a:latin typeface="Gill Sans MT" panose="020B0502020104020203" pitchFamily="34" charset="0"/>
              </a:rPr>
              <a:t> del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desempeña</a:t>
            </a:r>
            <a:r>
              <a:rPr lang="en-US" altLang="es-AR" sz="2800" dirty="0">
                <a:latin typeface="Gill Sans MT" panose="020B0502020104020203" pitchFamily="34" charset="0"/>
              </a:rPr>
              <a:t> y de las </a:t>
            </a:r>
            <a:r>
              <a:rPr lang="en-US" altLang="es-AR" sz="2800" dirty="0" err="1">
                <a:latin typeface="Gill Sans MT" panose="020B0502020104020203" pitchFamily="34" charset="0"/>
              </a:rPr>
              <a:t>características</a:t>
            </a:r>
            <a:r>
              <a:rPr lang="en-US" altLang="es-AR" sz="2800" dirty="0">
                <a:latin typeface="Gill Sans MT" panose="020B0502020104020203" pitchFamily="34" charset="0"/>
              </a:rPr>
              <a:t> del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a:t>
            </a:r>
          </a:p>
          <a:p>
            <a:pPr marL="463550" lvl="1" indent="-347663">
              <a:buNone/>
            </a:pPr>
            <a:endParaRPr lang="en-US" altLang="es-AR" sz="2800" dirty="0">
              <a:latin typeface="Gill Sans MT" panose="020B0502020104020203" pitchFamily="34" charset="0"/>
            </a:endParaRPr>
          </a:p>
          <a:p>
            <a:pPr marL="463550" lvl="1" indent="-347663"/>
            <a:r>
              <a:rPr lang="en-US" altLang="es-AR" sz="2800" dirty="0">
                <a:latin typeface="Gill Sans MT" panose="020B0502020104020203" pitchFamily="34" charset="0"/>
              </a:rPr>
              <a:t>La </a:t>
            </a:r>
            <a:r>
              <a:rPr lang="en-US" altLang="es-AR" sz="2800" dirty="0" err="1">
                <a:latin typeface="Gill Sans MT" panose="020B0502020104020203" pitchFamily="34" charset="0"/>
              </a:rPr>
              <a:t>dificultad</a:t>
            </a:r>
            <a:r>
              <a:rPr lang="en-US" altLang="es-AR" sz="2800" dirty="0">
                <a:latin typeface="Gill Sans MT" panose="020B0502020104020203" pitchFamily="34" charset="0"/>
              </a:rPr>
              <a:t> que </a:t>
            </a:r>
            <a:r>
              <a:rPr lang="en-US" altLang="es-AR" sz="2800" dirty="0" err="1">
                <a:latin typeface="Gill Sans MT" panose="020B0502020104020203" pitchFamily="34" charset="0"/>
              </a:rPr>
              <a:t>el</a:t>
            </a:r>
            <a:r>
              <a:rPr lang="en-US" altLang="es-AR" sz="2800" dirty="0">
                <a:latin typeface="Gill Sans MT" panose="020B0502020104020203" pitchFamily="34" charset="0"/>
              </a:rPr>
              <a:t> </a:t>
            </a:r>
            <a:r>
              <a:rPr lang="en-US" altLang="es-AR" sz="2800" dirty="0" err="1">
                <a:latin typeface="Gill Sans MT" panose="020B0502020104020203" pitchFamily="34" charset="0"/>
              </a:rPr>
              <a:t>trabajador</a:t>
            </a:r>
            <a:r>
              <a:rPr lang="en-US" altLang="es-AR" sz="2800" dirty="0">
                <a:latin typeface="Gill Sans MT" panose="020B0502020104020203" pitchFamily="34" charset="0"/>
              </a:rPr>
              <a:t> </a:t>
            </a:r>
            <a:r>
              <a:rPr lang="en-US" altLang="es-AR" sz="2800" dirty="0" err="1">
                <a:latin typeface="Gill Sans MT" panose="020B0502020104020203" pitchFamily="34" charset="0"/>
              </a:rPr>
              <a:t>tendría</a:t>
            </a:r>
            <a:r>
              <a:rPr lang="en-US" altLang="es-AR" sz="2800" dirty="0">
                <a:latin typeface="Gill Sans MT" panose="020B0502020104020203" pitchFamily="34" charset="0"/>
              </a:rPr>
              <a:t> para </a:t>
            </a:r>
            <a:r>
              <a:rPr lang="en-US" altLang="es-AR" sz="2800" dirty="0" err="1">
                <a:latin typeface="Gill Sans MT" panose="020B0502020104020203" pitchFamily="34" charset="0"/>
              </a:rPr>
              <a:t>encontrar</a:t>
            </a:r>
            <a:r>
              <a:rPr lang="en-US" altLang="es-AR" sz="2800" dirty="0">
                <a:latin typeface="Gill Sans MT" panose="020B0502020104020203" pitchFamily="34" charset="0"/>
              </a:rPr>
              <a:t> </a:t>
            </a:r>
            <a:r>
              <a:rPr lang="en-US" altLang="es-AR" sz="2800" dirty="0" err="1">
                <a:latin typeface="Gill Sans MT" panose="020B0502020104020203" pitchFamily="34" charset="0"/>
              </a:rPr>
              <a:t>otro</a:t>
            </a:r>
            <a:r>
              <a:rPr lang="en-US" altLang="es-AR" sz="2800" dirty="0">
                <a:latin typeface="Gill Sans MT" panose="020B0502020104020203" pitchFamily="34" charset="0"/>
              </a:rPr>
              <a:t>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 que </a:t>
            </a:r>
            <a:r>
              <a:rPr lang="en-US" altLang="es-AR" sz="2800" dirty="0" err="1">
                <a:latin typeface="Gill Sans MT" panose="020B0502020104020203" pitchFamily="34" charset="0"/>
              </a:rPr>
              <a:t>depende</a:t>
            </a:r>
            <a:r>
              <a:rPr lang="en-US" altLang="es-AR" sz="2800" dirty="0">
                <a:latin typeface="Gill Sans MT" panose="020B0502020104020203" pitchFamily="34" charset="0"/>
              </a:rPr>
              <a:t> de las </a:t>
            </a:r>
            <a:r>
              <a:rPr lang="en-US" altLang="es-AR" sz="2800" dirty="0" err="1">
                <a:latin typeface="Gill Sans MT" panose="020B0502020104020203" pitchFamily="34" charset="0"/>
              </a:rPr>
              <a:t>condiciones</a:t>
            </a:r>
            <a:r>
              <a:rPr lang="en-US" altLang="es-AR" sz="2800" dirty="0">
                <a:latin typeface="Gill Sans MT" panose="020B0502020104020203" pitchFamily="34" charset="0"/>
              </a:rPr>
              <a:t> del mercado de </a:t>
            </a:r>
            <a:r>
              <a:rPr lang="en-US" altLang="es-AR" sz="2800" dirty="0" err="1">
                <a:latin typeface="Gill Sans MT" panose="020B0502020104020203" pitchFamily="34" charset="0"/>
              </a:rPr>
              <a:t>trabajo</a:t>
            </a:r>
            <a:r>
              <a:rPr lang="en-US" altLang="es-AR" sz="2800" dirty="0">
                <a:latin typeface="Gill Sans MT" panose="020B0502020104020203" pitchFamily="34" charset="0"/>
              </a:rPr>
              <a:t>.</a:t>
            </a:r>
          </a:p>
          <a:p>
            <a:pPr marL="463550" lvl="1" indent="-347663">
              <a:buNone/>
            </a:pPr>
            <a:endParaRPr lang="en-US" altLang="es-AR" dirty="0">
              <a:latin typeface="Gill Sans MT" panose="020B0502020104020203" pitchFamily="34" charset="0"/>
            </a:endParaRPr>
          </a:p>
        </p:txBody>
      </p:sp>
    </p:spTree>
    <p:extLst>
      <p:ext uri="{BB962C8B-B14F-4D97-AF65-F5344CB8AC3E}">
        <p14:creationId xmlns:p14="http://schemas.microsoft.com/office/powerpoint/2010/main" val="102317558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2"/>
          <p:cNvSpPr txBox="1">
            <a:spLocks noGrp="1"/>
          </p:cNvSpPr>
          <p:nvPr>
            <p:ph type="title"/>
          </p:nvPr>
        </p:nvSpPr>
        <p:spPr/>
        <p:txBody>
          <a:bodyPr/>
          <a:lstStyle/>
          <a:p>
            <a:pPr algn="ctr">
              <a:spcBef>
                <a:spcPts val="0"/>
              </a:spcBef>
              <a:defRPr/>
            </a:pPr>
            <a:r>
              <a:rPr lang="en-US" dirty="0"/>
              <a:t>El </a:t>
            </a:r>
            <a:r>
              <a:rPr lang="en-US" dirty="0" err="1"/>
              <a:t>nivel</a:t>
            </a:r>
            <a:r>
              <a:rPr lang="en-US" dirty="0"/>
              <a:t> </a:t>
            </a:r>
            <a:r>
              <a:rPr lang="en-US" dirty="0" err="1"/>
              <a:t>esperado</a:t>
            </a:r>
            <a:r>
              <a:rPr lang="en-US" dirty="0"/>
              <a:t> de </a:t>
            </a:r>
            <a:r>
              <a:rPr lang="en-US" dirty="0" err="1"/>
              <a:t>precios</a:t>
            </a:r>
            <a:endParaRPr lang="en-US" dirty="0"/>
          </a:p>
        </p:txBody>
      </p:sp>
      <p:sp>
        <p:nvSpPr>
          <p:cNvPr id="3" name="Rectángulo 3"/>
          <p:cNvSpPr txBox="1">
            <a:spLocks noGrp="1"/>
          </p:cNvSpPr>
          <p:nvPr>
            <p:ph idx="1"/>
          </p:nvPr>
        </p:nvSpPr>
        <p:spPr/>
        <p:txBody>
          <a:bodyPr/>
          <a:lstStyle/>
          <a:p>
            <a:pPr marL="114300" lvl="1" indent="0">
              <a:lnSpc>
                <a:spcPct val="90000"/>
              </a:lnSpc>
              <a:buFont typeface="Wingdings" panose="05000000000000000000" pitchFamily="2" charset="2"/>
              <a:buChar char="§"/>
            </a:pPr>
            <a:r>
              <a:rPr lang="en-US" altLang="es-AR" b="1" dirty="0">
                <a:latin typeface="Gill Sans MT" panose="020B0502020104020203" pitchFamily="34" charset="0"/>
              </a:rPr>
              <a:t> </a:t>
            </a:r>
            <a:r>
              <a:rPr lang="en-US" altLang="es-AR" sz="2000" dirty="0">
                <a:latin typeface="Gill Sans MT" panose="020B0502020104020203" pitchFamily="34" charset="0"/>
              </a:rPr>
              <a:t>Tanto a </a:t>
            </a:r>
            <a:r>
              <a:rPr lang="en-US" altLang="es-AR" sz="2000" dirty="0" err="1">
                <a:latin typeface="Gill Sans MT" panose="020B0502020104020203" pitchFamily="34" charset="0"/>
              </a:rPr>
              <a:t>los</a:t>
            </a:r>
            <a:r>
              <a:rPr lang="en-US" altLang="es-AR" sz="2000" dirty="0">
                <a:latin typeface="Gill Sans MT" panose="020B0502020104020203" pitchFamily="34" charset="0"/>
              </a:rPr>
              <a:t>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a:t>
            </a:r>
            <a:r>
              <a:rPr lang="en-US" altLang="es-AR" sz="2000" dirty="0" err="1">
                <a:latin typeface="Gill Sans MT" panose="020B0502020104020203" pitchFamily="34" charset="0"/>
              </a:rPr>
              <a:t>como</a:t>
            </a:r>
            <a:r>
              <a:rPr lang="en-US" altLang="es-AR" sz="2000" dirty="0">
                <a:latin typeface="Gill Sans MT" panose="020B0502020104020203" pitchFamily="34" charset="0"/>
              </a:rPr>
              <a:t> a las </a:t>
            </a:r>
            <a:r>
              <a:rPr lang="en-US" altLang="es-AR" sz="2000" dirty="0" err="1">
                <a:latin typeface="Gill Sans MT" panose="020B0502020104020203" pitchFamily="34" charset="0"/>
              </a:rPr>
              <a:t>empresas</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real (W/P), no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nominal (W)</a:t>
            </a:r>
            <a:endParaRPr lang="en-US" altLang="es-AR" sz="2000" b="1"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endParaRPr lang="en-US" altLang="es-AR" sz="2000"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r>
              <a:rPr lang="en-US" altLang="es-AR" sz="2000" dirty="0">
                <a:latin typeface="Gill Sans MT" panose="020B0502020104020203" pitchFamily="34" charset="0"/>
              </a:rPr>
              <a:t>A </a:t>
            </a:r>
            <a:r>
              <a:rPr lang="en-US" altLang="es-AR" sz="2000" dirty="0" err="1">
                <a:latin typeface="Gill Sans MT" panose="020B0502020104020203" pitchFamily="34" charset="0"/>
              </a:rPr>
              <a:t>los</a:t>
            </a:r>
            <a:r>
              <a:rPr lang="en-US" altLang="es-AR" sz="2000" dirty="0">
                <a:latin typeface="Gill Sans MT" panose="020B0502020104020203" pitchFamily="34" charset="0"/>
              </a:rPr>
              <a:t>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no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cuántos</a:t>
            </a:r>
            <a:r>
              <a:rPr lang="en-US" altLang="es-AR" sz="2000" dirty="0">
                <a:latin typeface="Gill Sans MT" panose="020B0502020104020203" pitchFamily="34" charset="0"/>
              </a:rPr>
              <a:t> pesos </a:t>
            </a:r>
            <a:r>
              <a:rPr lang="en-US" altLang="es-AR" sz="2000" dirty="0" err="1">
                <a:latin typeface="Gill Sans MT" panose="020B0502020104020203" pitchFamily="34" charset="0"/>
              </a:rPr>
              <a:t>cobrarán</a:t>
            </a:r>
            <a:r>
              <a:rPr lang="en-US" altLang="es-AR" sz="2000" dirty="0">
                <a:latin typeface="Gill Sans MT" panose="020B0502020104020203" pitchFamily="34" charset="0"/>
              </a:rPr>
              <a:t> </a:t>
            </a:r>
            <a:r>
              <a:rPr lang="en-US" altLang="es-AR" sz="2000" dirty="0" err="1">
                <a:latin typeface="Gill Sans MT" panose="020B0502020104020203" pitchFamily="34" charset="0"/>
              </a:rPr>
              <a:t>sino</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poder</a:t>
            </a:r>
            <a:r>
              <a:rPr lang="en-US" altLang="es-AR" sz="2000" dirty="0">
                <a:latin typeface="Gill Sans MT" panose="020B0502020104020203" pitchFamily="34" charset="0"/>
              </a:rPr>
              <a:t> </a:t>
            </a:r>
            <a:r>
              <a:rPr lang="en-US" altLang="es-AR" sz="2000" dirty="0" err="1">
                <a:latin typeface="Gill Sans MT" panose="020B0502020104020203" pitchFamily="34" charset="0"/>
              </a:rPr>
              <a:t>adquisitivo</a:t>
            </a:r>
            <a:r>
              <a:rPr lang="en-US" altLang="es-AR" sz="2000" dirty="0">
                <a:latin typeface="Gill Sans MT" panose="020B0502020104020203" pitchFamily="34" charset="0"/>
              </a:rPr>
              <a:t> de sus </a:t>
            </a:r>
            <a:r>
              <a:rPr lang="en-US" altLang="es-AR" sz="2000" dirty="0" err="1">
                <a:latin typeface="Gill Sans MT" panose="020B0502020104020203" pitchFamily="34" charset="0"/>
              </a:rPr>
              <a:t>salarios</a:t>
            </a:r>
            <a:r>
              <a:rPr lang="en-US" altLang="es-AR" sz="2000" dirty="0">
                <a:latin typeface="Gill Sans MT" panose="020B0502020104020203" pitchFamily="34" charset="0"/>
              </a:rPr>
              <a:t>, es </a:t>
            </a:r>
            <a:r>
              <a:rPr lang="en-US" altLang="es-AR" sz="2000" dirty="0" err="1">
                <a:latin typeface="Gill Sans MT" panose="020B0502020104020203" pitchFamily="34" charset="0"/>
              </a:rPr>
              <a:t>decir</a:t>
            </a:r>
            <a:r>
              <a:rPr lang="en-US" altLang="es-AR" sz="2000" dirty="0">
                <a:latin typeface="Gill Sans MT" panose="020B0502020104020203" pitchFamily="34" charset="0"/>
              </a:rPr>
              <a:t>, lo que </a:t>
            </a:r>
            <a:r>
              <a:rPr lang="en-US" altLang="es-AR" sz="2000" dirty="0" err="1">
                <a:latin typeface="Gill Sans MT" panose="020B0502020104020203" pitchFamily="34" charset="0"/>
              </a:rPr>
              <a:t>podrán</a:t>
            </a:r>
            <a:r>
              <a:rPr lang="en-US" altLang="es-AR" sz="2000" dirty="0">
                <a:latin typeface="Gill Sans MT" panose="020B0502020104020203" pitchFamily="34" charset="0"/>
              </a:rPr>
              <a:t> </a:t>
            </a:r>
            <a:r>
              <a:rPr lang="en-US" altLang="es-AR" sz="2000" dirty="0" err="1">
                <a:latin typeface="Gill Sans MT" panose="020B0502020104020203" pitchFamily="34" charset="0"/>
              </a:rPr>
              <a:t>comprar</a:t>
            </a:r>
            <a:r>
              <a:rPr lang="en-US" altLang="es-AR" sz="2000" dirty="0">
                <a:latin typeface="Gill Sans MT" panose="020B0502020104020203" pitchFamily="34" charset="0"/>
              </a:rPr>
              <a:t> con </a:t>
            </a:r>
            <a:r>
              <a:rPr lang="en-US" altLang="es-AR" sz="2000" dirty="0" err="1">
                <a:latin typeface="Gill Sans MT" panose="020B0502020104020203" pitchFamily="34" charset="0"/>
              </a:rPr>
              <a:t>esos</a:t>
            </a:r>
            <a:r>
              <a:rPr lang="en-US" altLang="es-AR" sz="2000" dirty="0">
                <a:latin typeface="Gill Sans MT" panose="020B0502020104020203" pitchFamily="34" charset="0"/>
              </a:rPr>
              <a:t> pesos: (W/P)</a:t>
            </a:r>
          </a:p>
          <a:p>
            <a:pPr marL="565150" lvl="2" indent="-336550">
              <a:lnSpc>
                <a:spcPct val="90000"/>
              </a:lnSpc>
              <a:buNone/>
            </a:pPr>
            <a:endParaRPr lang="en-US" altLang="es-AR" sz="2000" dirty="0">
              <a:latin typeface="Gill Sans MT" panose="020B0502020104020203" pitchFamily="34" charset="0"/>
            </a:endParaRPr>
          </a:p>
          <a:p>
            <a:pPr marL="565150" lvl="2" indent="-336550">
              <a:lnSpc>
                <a:spcPct val="90000"/>
              </a:lnSpc>
              <a:buClr>
                <a:srgbClr val="FF0066"/>
              </a:buClr>
              <a:buFont typeface="Wingdings" panose="05000000000000000000" pitchFamily="2" charset="2"/>
              <a:buChar char="§"/>
            </a:pPr>
            <a:r>
              <a:rPr lang="en-US" altLang="es-AR" sz="2000" dirty="0">
                <a:latin typeface="Gill Sans MT" panose="020B0502020104020203" pitchFamily="34" charset="0"/>
              </a:rPr>
              <a:t>A las </a:t>
            </a:r>
            <a:r>
              <a:rPr lang="en-US" altLang="es-AR" sz="2000" dirty="0" err="1">
                <a:latin typeface="Gill Sans MT" panose="020B0502020104020203" pitchFamily="34" charset="0"/>
              </a:rPr>
              <a:t>empresas</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nominal que pagan a sus </a:t>
            </a:r>
            <a:r>
              <a:rPr lang="en-US" altLang="es-AR" sz="2000" dirty="0" err="1">
                <a:latin typeface="Gill Sans MT" panose="020B0502020104020203" pitchFamily="34" charset="0"/>
              </a:rPr>
              <a:t>trabajadores</a:t>
            </a:r>
            <a:r>
              <a:rPr lang="en-US" altLang="es-AR" sz="2000" dirty="0">
                <a:latin typeface="Gill Sans MT" panose="020B0502020104020203" pitchFamily="34" charset="0"/>
              </a:rPr>
              <a:t> (W) </a:t>
            </a:r>
            <a:r>
              <a:rPr lang="en-US" altLang="es-AR" sz="2000" dirty="0" err="1">
                <a:latin typeface="Gill Sans MT" panose="020B0502020104020203" pitchFamily="34" charset="0"/>
              </a:rPr>
              <a:t>pero</a:t>
            </a:r>
            <a:r>
              <a:rPr lang="en-US" altLang="es-AR" sz="2000" dirty="0">
                <a:latin typeface="Gill Sans MT" panose="020B0502020104020203" pitchFamily="34" charset="0"/>
              </a:rPr>
              <a:t> </a:t>
            </a:r>
            <a:r>
              <a:rPr lang="en-US" altLang="es-AR" sz="2000" dirty="0" err="1">
                <a:latin typeface="Gill Sans MT" panose="020B0502020104020203" pitchFamily="34" charset="0"/>
              </a:rPr>
              <a:t>puesto</a:t>
            </a:r>
            <a:r>
              <a:rPr lang="en-US" altLang="es-AR" sz="2000" dirty="0">
                <a:latin typeface="Gill Sans MT" panose="020B0502020104020203" pitchFamily="34" charset="0"/>
              </a:rPr>
              <a:t> </a:t>
            </a:r>
            <a:r>
              <a:rPr lang="en-US" altLang="es-AR" sz="2000" dirty="0" err="1">
                <a:latin typeface="Gill Sans MT" panose="020B0502020104020203" pitchFamily="34" charset="0"/>
              </a:rPr>
              <a:t>en</a:t>
            </a:r>
            <a:r>
              <a:rPr lang="en-US" altLang="es-AR" sz="2000" dirty="0">
                <a:latin typeface="Gill Sans MT" panose="020B0502020104020203" pitchFamily="34" charset="0"/>
              </a:rPr>
              <a:t> </a:t>
            </a:r>
            <a:r>
              <a:rPr lang="en-US" altLang="es-AR" sz="2000" dirty="0" err="1">
                <a:latin typeface="Gill Sans MT" panose="020B0502020104020203" pitchFamily="34" charset="0"/>
              </a:rPr>
              <a:t>relación</a:t>
            </a:r>
            <a:r>
              <a:rPr lang="en-US" altLang="es-AR" sz="2000" dirty="0">
                <a:latin typeface="Gill Sans MT" panose="020B0502020104020203" pitchFamily="34" charset="0"/>
              </a:rPr>
              <a:t> con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precio</a:t>
            </a:r>
            <a:r>
              <a:rPr lang="en-US" altLang="es-AR" sz="2000" dirty="0">
                <a:latin typeface="Gill Sans MT" panose="020B0502020104020203" pitchFamily="34" charset="0"/>
              </a:rPr>
              <a:t> al que </a:t>
            </a:r>
            <a:r>
              <a:rPr lang="en-US" altLang="es-AR" sz="2000" dirty="0" err="1">
                <a:latin typeface="Gill Sans MT" panose="020B0502020104020203" pitchFamily="34" charset="0"/>
              </a:rPr>
              <a:t>venden</a:t>
            </a:r>
            <a:r>
              <a:rPr lang="en-US" altLang="es-AR" sz="2000" dirty="0">
                <a:latin typeface="Gill Sans MT" panose="020B0502020104020203" pitchFamily="34" charset="0"/>
              </a:rPr>
              <a:t> </a:t>
            </a:r>
            <a:r>
              <a:rPr lang="en-US" altLang="es-AR" sz="2000" dirty="0" err="1">
                <a:latin typeface="Gill Sans MT" panose="020B0502020104020203" pitchFamily="34" charset="0"/>
              </a:rPr>
              <a:t>su</a:t>
            </a:r>
            <a:r>
              <a:rPr lang="en-US" altLang="es-AR" sz="2000" dirty="0">
                <a:latin typeface="Gill Sans MT" panose="020B0502020104020203" pitchFamily="34" charset="0"/>
              </a:rPr>
              <a:t> </a:t>
            </a:r>
            <a:r>
              <a:rPr lang="en-US" altLang="es-AR" sz="2000" dirty="0" err="1">
                <a:latin typeface="Gill Sans MT" panose="020B0502020104020203" pitchFamily="34" charset="0"/>
              </a:rPr>
              <a:t>producción</a:t>
            </a:r>
            <a:r>
              <a:rPr lang="en-US" altLang="es-AR" sz="2000" dirty="0">
                <a:latin typeface="Gill Sans MT" panose="020B0502020104020203" pitchFamily="34" charset="0"/>
              </a:rPr>
              <a:t> (P), </a:t>
            </a:r>
            <a:r>
              <a:rPr lang="en-US" altLang="es-AR" sz="2000" dirty="0" err="1">
                <a:latin typeface="Gill Sans MT" panose="020B0502020104020203" pitchFamily="34" charset="0"/>
              </a:rPr>
              <a:t>por</a:t>
            </a:r>
            <a:r>
              <a:rPr lang="en-US" altLang="es-AR" sz="2000" dirty="0">
                <a:latin typeface="Gill Sans MT" panose="020B0502020104020203" pitchFamily="34" charset="0"/>
              </a:rPr>
              <a:t> lo que </a:t>
            </a:r>
            <a:r>
              <a:rPr lang="en-US" altLang="es-AR" sz="2000" dirty="0" err="1">
                <a:latin typeface="Gill Sans MT" panose="020B0502020104020203" pitchFamily="34" charset="0"/>
              </a:rPr>
              <a:t>también</a:t>
            </a:r>
            <a:r>
              <a:rPr lang="en-US" altLang="es-AR" sz="2000" dirty="0">
                <a:latin typeface="Gill Sans MT" panose="020B0502020104020203" pitchFamily="34" charset="0"/>
              </a:rPr>
              <a:t> les </a:t>
            </a:r>
            <a:r>
              <a:rPr lang="en-US" altLang="es-AR" sz="2000" dirty="0" err="1">
                <a:latin typeface="Gill Sans MT" panose="020B0502020104020203" pitchFamily="34" charset="0"/>
              </a:rPr>
              <a:t>interesa</a:t>
            </a:r>
            <a:r>
              <a:rPr lang="en-US" altLang="es-AR" sz="2000" dirty="0">
                <a:latin typeface="Gill Sans MT" panose="020B0502020104020203" pitchFamily="34" charset="0"/>
              </a:rPr>
              <a:t> </a:t>
            </a:r>
            <a:r>
              <a:rPr lang="en-US" altLang="es-AR" sz="2000" dirty="0" err="1">
                <a:latin typeface="Gill Sans MT" panose="020B0502020104020203" pitchFamily="34" charset="0"/>
              </a:rPr>
              <a:t>el</a:t>
            </a:r>
            <a:r>
              <a:rPr lang="en-US" altLang="es-AR" sz="2000" dirty="0">
                <a:latin typeface="Gill Sans MT" panose="020B0502020104020203" pitchFamily="34" charset="0"/>
              </a:rPr>
              <a:t> </a:t>
            </a:r>
            <a:r>
              <a:rPr lang="en-US" altLang="es-AR" sz="2000" dirty="0" err="1">
                <a:latin typeface="Gill Sans MT" panose="020B0502020104020203" pitchFamily="34" charset="0"/>
              </a:rPr>
              <a:t>salario</a:t>
            </a:r>
            <a:r>
              <a:rPr lang="en-US" altLang="es-AR" sz="2000" dirty="0">
                <a:latin typeface="Gill Sans MT" panose="020B0502020104020203" pitchFamily="34" charset="0"/>
              </a:rPr>
              <a:t> real (W/P)</a:t>
            </a:r>
          </a:p>
        </p:txBody>
      </p:sp>
    </p:spTree>
    <p:extLst>
      <p:ext uri="{BB962C8B-B14F-4D97-AF65-F5344CB8AC3E}">
        <p14:creationId xmlns:p14="http://schemas.microsoft.com/office/powerpoint/2010/main" val="80599250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ipe(left)">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5EE861D-B9A1-4874-BCA3-FAD76E403634}"/>
              </a:ext>
            </a:extLst>
          </p:cNvPr>
          <p:cNvPicPr>
            <a:picLocks noChangeAspect="1"/>
          </p:cNvPicPr>
          <p:nvPr/>
        </p:nvPicPr>
        <p:blipFill>
          <a:blip r:embed="rId2"/>
          <a:stretch>
            <a:fillRect/>
          </a:stretch>
        </p:blipFill>
        <p:spPr>
          <a:xfrm>
            <a:off x="2872510" y="52776"/>
            <a:ext cx="3609975" cy="352425"/>
          </a:xfrm>
          <a:prstGeom prst="rect">
            <a:avLst/>
          </a:prstGeom>
        </p:spPr>
      </p:pic>
      <p:pic>
        <p:nvPicPr>
          <p:cNvPr id="5" name="Imagen 4">
            <a:extLst>
              <a:ext uri="{FF2B5EF4-FFF2-40B4-BE49-F238E27FC236}">
                <a16:creationId xmlns:a16="http://schemas.microsoft.com/office/drawing/2014/main" id="{C9DB94B0-29B2-412F-A284-C1431F2A5285}"/>
              </a:ext>
            </a:extLst>
          </p:cNvPr>
          <p:cNvPicPr>
            <a:picLocks noChangeAspect="1"/>
          </p:cNvPicPr>
          <p:nvPr/>
        </p:nvPicPr>
        <p:blipFill>
          <a:blip r:embed="rId3"/>
          <a:stretch>
            <a:fillRect/>
          </a:stretch>
        </p:blipFill>
        <p:spPr>
          <a:xfrm>
            <a:off x="2620820" y="345286"/>
            <a:ext cx="5052291" cy="916663"/>
          </a:xfrm>
          <a:prstGeom prst="rect">
            <a:avLst/>
          </a:prstGeom>
        </p:spPr>
      </p:pic>
      <p:pic>
        <p:nvPicPr>
          <p:cNvPr id="11" name="Imagen 10">
            <a:extLst>
              <a:ext uri="{FF2B5EF4-FFF2-40B4-BE49-F238E27FC236}">
                <a16:creationId xmlns:a16="http://schemas.microsoft.com/office/drawing/2014/main" id="{4FB88DCF-7869-49C9-8301-5347CFBC0E25}"/>
              </a:ext>
            </a:extLst>
          </p:cNvPr>
          <p:cNvPicPr>
            <a:picLocks noChangeAspect="1"/>
          </p:cNvPicPr>
          <p:nvPr/>
        </p:nvPicPr>
        <p:blipFill>
          <a:blip r:embed="rId4"/>
          <a:stretch>
            <a:fillRect/>
          </a:stretch>
        </p:blipFill>
        <p:spPr>
          <a:xfrm>
            <a:off x="2657764" y="2737593"/>
            <a:ext cx="7847158" cy="1314450"/>
          </a:xfrm>
          <a:prstGeom prst="rect">
            <a:avLst/>
          </a:prstGeom>
        </p:spPr>
      </p:pic>
      <p:pic>
        <p:nvPicPr>
          <p:cNvPr id="17" name="Imagen 16">
            <a:extLst>
              <a:ext uri="{FF2B5EF4-FFF2-40B4-BE49-F238E27FC236}">
                <a16:creationId xmlns:a16="http://schemas.microsoft.com/office/drawing/2014/main" id="{8B443DDA-D127-4A58-A302-B767E69321C7}"/>
              </a:ext>
            </a:extLst>
          </p:cNvPr>
          <p:cNvPicPr>
            <a:picLocks noChangeAspect="1"/>
          </p:cNvPicPr>
          <p:nvPr/>
        </p:nvPicPr>
        <p:blipFill>
          <a:blip r:embed="rId5"/>
          <a:stretch>
            <a:fillRect/>
          </a:stretch>
        </p:blipFill>
        <p:spPr>
          <a:xfrm>
            <a:off x="2707123" y="4003688"/>
            <a:ext cx="7786255" cy="1524000"/>
          </a:xfrm>
          <a:prstGeom prst="rect">
            <a:avLst/>
          </a:prstGeom>
        </p:spPr>
      </p:pic>
      <p:pic>
        <p:nvPicPr>
          <p:cNvPr id="19" name="Imagen 18">
            <a:extLst>
              <a:ext uri="{FF2B5EF4-FFF2-40B4-BE49-F238E27FC236}">
                <a16:creationId xmlns:a16="http://schemas.microsoft.com/office/drawing/2014/main" id="{1CE034A3-746C-44E3-9ADE-753885F52B29}"/>
              </a:ext>
            </a:extLst>
          </p:cNvPr>
          <p:cNvPicPr>
            <a:picLocks noChangeAspect="1"/>
          </p:cNvPicPr>
          <p:nvPr/>
        </p:nvPicPr>
        <p:blipFill>
          <a:blip r:embed="rId6"/>
          <a:stretch>
            <a:fillRect/>
          </a:stretch>
        </p:blipFill>
        <p:spPr>
          <a:xfrm>
            <a:off x="2777836" y="1219259"/>
            <a:ext cx="7924800" cy="1514475"/>
          </a:xfrm>
          <a:prstGeom prst="rect">
            <a:avLst/>
          </a:prstGeom>
        </p:spPr>
      </p:pic>
      <p:pic>
        <p:nvPicPr>
          <p:cNvPr id="21" name="Imagen 20">
            <a:extLst>
              <a:ext uri="{FF2B5EF4-FFF2-40B4-BE49-F238E27FC236}">
                <a16:creationId xmlns:a16="http://schemas.microsoft.com/office/drawing/2014/main" id="{9BC796CE-3DB3-4471-828B-538BCDD0F73D}"/>
              </a:ext>
            </a:extLst>
          </p:cNvPr>
          <p:cNvPicPr>
            <a:picLocks noChangeAspect="1"/>
          </p:cNvPicPr>
          <p:nvPr/>
        </p:nvPicPr>
        <p:blipFill>
          <a:blip r:embed="rId7"/>
          <a:stretch>
            <a:fillRect/>
          </a:stretch>
        </p:blipFill>
        <p:spPr>
          <a:xfrm>
            <a:off x="2777836" y="5527688"/>
            <a:ext cx="6764196" cy="1330312"/>
          </a:xfrm>
          <a:prstGeom prst="rect">
            <a:avLst/>
          </a:prstGeom>
        </p:spPr>
      </p:pic>
    </p:spTree>
    <p:extLst>
      <p:ext uri="{BB962C8B-B14F-4D97-AF65-F5344CB8AC3E}">
        <p14:creationId xmlns:p14="http://schemas.microsoft.com/office/powerpoint/2010/main" val="41644255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2D27FB-F942-B49B-AA22-39F0F6DCCE44}"/>
              </a:ext>
            </a:extLst>
          </p:cNvPr>
          <p:cNvSpPr>
            <a:spLocks noGrp="1"/>
          </p:cNvSpPr>
          <p:nvPr>
            <p:ph type="title"/>
          </p:nvPr>
        </p:nvSpPr>
        <p:spPr/>
        <p:txBody>
          <a:bodyPr/>
          <a:lstStyle/>
          <a:p>
            <a:r>
              <a:rPr lang="es-AR" dirty="0"/>
              <a:t>Flexibilidad laboral</a:t>
            </a:r>
          </a:p>
        </p:txBody>
      </p:sp>
      <p:sp>
        <p:nvSpPr>
          <p:cNvPr id="3" name="Rectangle 3">
            <a:extLst>
              <a:ext uri="{FF2B5EF4-FFF2-40B4-BE49-F238E27FC236}">
                <a16:creationId xmlns:a16="http://schemas.microsoft.com/office/drawing/2014/main" id="{9E066FB0-DC44-790E-48D9-4A80A6BD65AA}"/>
              </a:ext>
            </a:extLst>
          </p:cNvPr>
          <p:cNvSpPr txBox="1">
            <a:spLocks/>
          </p:cNvSpPr>
          <p:nvPr/>
        </p:nvSpPr>
        <p:spPr>
          <a:xfrm>
            <a:off x="471638" y="1717990"/>
            <a:ext cx="10722543" cy="563721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46088" indent="-446088">
              <a:lnSpc>
                <a:spcPct val="90000"/>
              </a:lnSpc>
            </a:pPr>
            <a:r>
              <a:rPr lang="es-AR" altLang="es-AR" sz="2400" dirty="0">
                <a:latin typeface="Gill Sans MT" panose="020B0502020104020203" pitchFamily="34" charset="0"/>
              </a:rPr>
              <a:t>¿Por qué es deseable la flexibilidad laboral?</a:t>
            </a:r>
          </a:p>
          <a:p>
            <a:pPr marL="887413" lvl="1" indent="-438150">
              <a:lnSpc>
                <a:spcPct val="90000"/>
              </a:lnSpc>
            </a:pPr>
            <a:r>
              <a:rPr lang="es-AR" altLang="es-AR" sz="2000" dirty="0">
                <a:latin typeface="Gill Sans MT" panose="020B0502020104020203" pitchFamily="34" charset="0"/>
              </a:rPr>
              <a:t>Si el salario se ajusta a la productividad marginal, el desempleo involuntario desparece</a:t>
            </a:r>
          </a:p>
          <a:p>
            <a:pPr marL="887413" lvl="1" indent="-438150">
              <a:lnSpc>
                <a:spcPct val="90000"/>
              </a:lnSpc>
            </a:pPr>
            <a:r>
              <a:rPr lang="es-AR" altLang="es-AR" sz="2000" dirty="0">
                <a:latin typeface="Gill Sans MT" panose="020B0502020104020203" pitchFamily="34" charset="0"/>
              </a:rPr>
              <a:t>¿Pueden las medidas de protección salarial perjudicar a los trabajadores menos cualificados que están desempleados?</a:t>
            </a:r>
          </a:p>
          <a:p>
            <a:pPr marL="446088" indent="-446088">
              <a:lnSpc>
                <a:spcPct val="90000"/>
              </a:lnSpc>
            </a:pPr>
            <a:r>
              <a:rPr lang="es-AR" altLang="es-AR" sz="2400" dirty="0">
                <a:latin typeface="Gill Sans MT" panose="020B0502020104020203" pitchFamily="34" charset="0"/>
              </a:rPr>
              <a:t>La rigidez salarial que acompaña a veces a las situaciones de desempleo puede explicarse también por otras causas:</a:t>
            </a:r>
          </a:p>
          <a:p>
            <a:pPr marL="1292225" lvl="2" indent="-401638">
              <a:lnSpc>
                <a:spcPct val="90000"/>
              </a:lnSpc>
              <a:spcBef>
                <a:spcPts val="500"/>
              </a:spcBef>
            </a:pPr>
            <a:r>
              <a:rPr lang="es-AR" altLang="es-AR" sz="2000" dirty="0">
                <a:latin typeface="Gill Sans MT" panose="020B0502020104020203" pitchFamily="34" charset="0"/>
              </a:rPr>
              <a:t>El salario que un trabajador mantiene puede ser explicado por su productividad: salarios altos pueden significar también mayores productividades de ciertos trabajadores</a:t>
            </a:r>
          </a:p>
          <a:p>
            <a:pPr marL="1292225" lvl="2" indent="-401638">
              <a:lnSpc>
                <a:spcPct val="90000"/>
              </a:lnSpc>
              <a:spcBef>
                <a:spcPts val="500"/>
              </a:spcBef>
            </a:pPr>
            <a:r>
              <a:rPr lang="es-AR" altLang="es-AR" sz="2000" dirty="0">
                <a:latin typeface="Gill Sans MT" panose="020B0502020104020203" pitchFamily="34" charset="0"/>
              </a:rPr>
              <a:t>Es posible que los trabajadores desempleados no sean realmente sustitutos de los que ya están contratados: costes de aprendizaje, confianza entre trabajadores y empresa, etc.</a:t>
            </a:r>
            <a:endParaRPr lang="es-AR" altLang="es-AR" sz="2000" b="1" dirty="0">
              <a:latin typeface="Gill Sans MT" panose="020B0502020104020203" pitchFamily="34" charset="0"/>
            </a:endParaRPr>
          </a:p>
          <a:p>
            <a:pPr marL="1292225" lvl="2" indent="-401638">
              <a:lnSpc>
                <a:spcPct val="90000"/>
              </a:lnSpc>
              <a:spcBef>
                <a:spcPts val="500"/>
              </a:spcBef>
            </a:pPr>
            <a:r>
              <a:rPr lang="es-AR" altLang="es-AR" sz="2000" dirty="0">
                <a:latin typeface="Gill Sans MT" panose="020B0502020104020203" pitchFamily="34" charset="0"/>
              </a:rPr>
              <a:t>Si una empresa reduce de manera generalizada sus salarios, los mejores trabajadores buscarían otros empleos en empresas con mayores remuneraciones y se quedarían los menos productivos.</a:t>
            </a:r>
          </a:p>
          <a:p>
            <a:pPr marL="1292225" lvl="2" indent="-401638">
              <a:lnSpc>
                <a:spcPct val="90000"/>
              </a:lnSpc>
              <a:spcBef>
                <a:spcPts val="500"/>
              </a:spcBef>
            </a:pPr>
            <a:endParaRPr lang="es-AR" altLang="es-AR" sz="2000" dirty="0">
              <a:latin typeface="Gill Sans MT" panose="020B0502020104020203" pitchFamily="34" charset="0"/>
            </a:endParaRPr>
          </a:p>
        </p:txBody>
      </p:sp>
    </p:spTree>
    <p:extLst>
      <p:ext uri="{BB962C8B-B14F-4D97-AF65-F5344CB8AC3E}">
        <p14:creationId xmlns:p14="http://schemas.microsoft.com/office/powerpoint/2010/main" val="37399321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3B8F9E3-DB6D-478D-9D61-7C3116847268}"/>
              </a:ext>
            </a:extLst>
          </p:cNvPr>
          <p:cNvSpPr>
            <a:spLocks noGrp="1"/>
          </p:cNvSpPr>
          <p:nvPr>
            <p:ph type="title"/>
          </p:nvPr>
        </p:nvSpPr>
        <p:spPr>
          <a:xfrm>
            <a:off x="2805096" y="871404"/>
            <a:ext cx="7499350" cy="639762"/>
          </a:xfrm>
        </p:spPr>
        <p:txBody>
          <a:bodyPr>
            <a:normAutofit fontScale="90000"/>
          </a:bodyPr>
          <a:lstStyle/>
          <a:p>
            <a:br>
              <a:rPr lang="en-US" dirty="0"/>
            </a:br>
            <a:r>
              <a:rPr lang="en-US" dirty="0" err="1"/>
              <a:t>Efectos</a:t>
            </a:r>
            <a:r>
              <a:rPr lang="en-US" dirty="0"/>
              <a:t> del </a:t>
            </a:r>
            <a:r>
              <a:rPr lang="en-US" dirty="0" err="1"/>
              <a:t>desempleo</a:t>
            </a:r>
            <a:endParaRPr lang="en-US" dirty="0"/>
          </a:p>
        </p:txBody>
      </p:sp>
      <p:pic>
        <p:nvPicPr>
          <p:cNvPr id="3" name="Imagen 2" descr="Diagrama&#10;&#10;Descripción generada automáticamente">
            <a:extLst>
              <a:ext uri="{FF2B5EF4-FFF2-40B4-BE49-F238E27FC236}">
                <a16:creationId xmlns:a16="http://schemas.microsoft.com/office/drawing/2014/main" id="{B47BDB75-2FE4-4D7C-8A3E-64A6BC5945D4}"/>
              </a:ext>
            </a:extLst>
          </p:cNvPr>
          <p:cNvPicPr>
            <a:picLocks noChangeAspect="1"/>
          </p:cNvPicPr>
          <p:nvPr/>
        </p:nvPicPr>
        <p:blipFill>
          <a:blip r:embed="rId2"/>
          <a:stretch>
            <a:fillRect/>
          </a:stretch>
        </p:blipFill>
        <p:spPr>
          <a:xfrm>
            <a:off x="1934679" y="1752744"/>
            <a:ext cx="8451050" cy="4800600"/>
          </a:xfrm>
          <a:prstGeom prst="rect">
            <a:avLst/>
          </a:prstGeom>
          <a:noFill/>
        </p:spPr>
      </p:pic>
    </p:spTree>
    <p:extLst>
      <p:ext uri="{BB962C8B-B14F-4D97-AF65-F5344CB8AC3E}">
        <p14:creationId xmlns:p14="http://schemas.microsoft.com/office/powerpoint/2010/main" val="717690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txBox="1">
            <a:spLocks/>
          </p:cNvSpPr>
          <p:nvPr/>
        </p:nvSpPr>
        <p:spPr>
          <a:xfrm>
            <a:off x="1608108" y="785813"/>
            <a:ext cx="8715375" cy="6072187"/>
          </a:xfrm>
          <a:prstGeom prst="rect">
            <a:avLst/>
          </a:prstGeom>
        </p:spPr>
        <p:txBody>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buFont typeface="Arial" charset="0"/>
              <a:buNone/>
              <a:defRPr/>
            </a:pPr>
            <a:r>
              <a:rPr lang="es-ES" b="1" dirty="0">
                <a:solidFill>
                  <a:schemeClr val="tx2">
                    <a:lumMod val="75000"/>
                  </a:schemeClr>
                </a:solidFill>
                <a:latin typeface="Arial" pitchFamily="34" charset="0"/>
                <a:cs typeface="Arial" pitchFamily="34" charset="0"/>
              </a:rPr>
              <a:t>       DIAGRAMA DE FLUJO CIRCULAR</a:t>
            </a:r>
          </a:p>
          <a:p>
            <a:pPr>
              <a:buFont typeface="Arial" charset="0"/>
              <a:buNone/>
              <a:defRPr/>
            </a:pPr>
            <a:endParaRPr lang="es-ES" b="1" dirty="0">
              <a:solidFill>
                <a:schemeClr val="tx2">
                  <a:lumMod val="75000"/>
                </a:schemeClr>
              </a:solidFill>
              <a:latin typeface="Arial" pitchFamily="34" charset="0"/>
              <a:cs typeface="Arial" pitchFamily="34" charset="0"/>
            </a:endParaRPr>
          </a:p>
          <a:p>
            <a:pPr>
              <a:buFont typeface="Arial" charset="0"/>
              <a:buNone/>
              <a:defRPr/>
            </a:pPr>
            <a:endParaRPr lang="es-ES" b="1" dirty="0">
              <a:solidFill>
                <a:schemeClr val="tx2">
                  <a:lumMod val="75000"/>
                </a:schemeClr>
              </a:solidFill>
              <a:latin typeface="Arial" pitchFamily="34" charset="0"/>
              <a:cs typeface="Arial" pitchFamily="34" charset="0"/>
            </a:endParaRPr>
          </a:p>
          <a:p>
            <a:pPr>
              <a:buFont typeface="Arial" charset="0"/>
              <a:buNone/>
              <a:defRPr/>
            </a:pPr>
            <a:endParaRPr lang="es-ES" b="1" dirty="0">
              <a:solidFill>
                <a:schemeClr val="tx2">
                  <a:lumMod val="75000"/>
                </a:schemeClr>
              </a:solidFill>
              <a:latin typeface="Arial" pitchFamily="34" charset="0"/>
              <a:cs typeface="Arial" pitchFamily="34" charset="0"/>
            </a:endParaRPr>
          </a:p>
        </p:txBody>
      </p:sp>
      <p:graphicFrame>
        <p:nvGraphicFramePr>
          <p:cNvPr id="4" name="3 Diagrama"/>
          <p:cNvGraphicFramePr/>
          <p:nvPr>
            <p:extLst>
              <p:ext uri="{D42A27DB-BD31-4B8C-83A1-F6EECF244321}">
                <p14:modId xmlns:p14="http://schemas.microsoft.com/office/powerpoint/2010/main" val="1944637667"/>
              </p:ext>
            </p:extLst>
          </p:nvPr>
        </p:nvGraphicFramePr>
        <p:xfrm>
          <a:off x="2405849" y="1214421"/>
          <a:ext cx="7463667" cy="5550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4 Flecha abajo"/>
          <p:cNvSpPr/>
          <p:nvPr/>
        </p:nvSpPr>
        <p:spPr>
          <a:xfrm rot="19425410">
            <a:off x="7928129" y="2688254"/>
            <a:ext cx="196060" cy="277164"/>
          </a:xfrm>
          <a:prstGeom prst="downArrow">
            <a:avLst>
              <a:gd name="adj1" fmla="val 50000"/>
              <a:gd name="adj2" fmla="val 4235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cxnSp>
        <p:nvCxnSpPr>
          <p:cNvPr id="6" name="16 Conector recto de flecha"/>
          <p:cNvCxnSpPr/>
          <p:nvPr/>
        </p:nvCxnSpPr>
        <p:spPr>
          <a:xfrm rot="16200000" flipV="1">
            <a:off x="8076923" y="1652087"/>
            <a:ext cx="1071563" cy="1071562"/>
          </a:xfrm>
          <a:prstGeom prst="straightConnector1">
            <a:avLst/>
          </a:prstGeom>
          <a:ln w="4445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7" name="20 Conector recto de flecha"/>
          <p:cNvCxnSpPr/>
          <p:nvPr/>
        </p:nvCxnSpPr>
        <p:spPr>
          <a:xfrm rot="5400000">
            <a:off x="3110815" y="1705004"/>
            <a:ext cx="1071563"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8" name="23 Conector recto de flecha"/>
          <p:cNvCxnSpPr/>
          <p:nvPr/>
        </p:nvCxnSpPr>
        <p:spPr>
          <a:xfrm rot="16200000" flipH="1">
            <a:off x="3087141" y="4983048"/>
            <a:ext cx="1285875"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9" name="25 Conector recto de flecha"/>
          <p:cNvCxnSpPr/>
          <p:nvPr/>
        </p:nvCxnSpPr>
        <p:spPr>
          <a:xfrm rot="5400000" flipH="1" flipV="1">
            <a:off x="7957590" y="5018766"/>
            <a:ext cx="1214437" cy="1071562"/>
          </a:xfrm>
          <a:prstGeom prst="straightConnector1">
            <a:avLst/>
          </a:prstGeom>
          <a:ln w="47625">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31 Flecha izquierda"/>
          <p:cNvSpPr/>
          <p:nvPr/>
        </p:nvSpPr>
        <p:spPr>
          <a:xfrm rot="19652774" flipV="1">
            <a:off x="7869076" y="4867953"/>
            <a:ext cx="236537" cy="1587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32 Flecha arriba"/>
          <p:cNvSpPr/>
          <p:nvPr/>
        </p:nvSpPr>
        <p:spPr>
          <a:xfrm rot="19496142">
            <a:off x="4385686" y="4840172"/>
            <a:ext cx="214313" cy="214312"/>
          </a:xfrm>
          <a:prstGeom prst="upArrow">
            <a:avLst>
              <a:gd name="adj1" fmla="val 49999"/>
              <a:gd name="adj2" fmla="val 461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34 Terminador"/>
          <p:cNvSpPr/>
          <p:nvPr/>
        </p:nvSpPr>
        <p:spPr>
          <a:xfrm>
            <a:off x="2322483" y="1285875"/>
            <a:ext cx="1714500" cy="428625"/>
          </a:xfrm>
          <a:prstGeom prst="flowChartTerminator">
            <a:avLst/>
          </a:prstGeom>
          <a:gradFill>
            <a:gsLst>
              <a:gs pos="0">
                <a:schemeClr val="accent2">
                  <a:lumMod val="20000"/>
                  <a:lumOff val="8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b="1" dirty="0">
                <a:solidFill>
                  <a:schemeClr val="tx1"/>
                </a:solidFill>
                <a:latin typeface="Arial" pitchFamily="34" charset="0"/>
                <a:cs typeface="Arial" pitchFamily="34" charset="0"/>
              </a:rPr>
              <a:t>Ingresos(=PIB)</a:t>
            </a:r>
          </a:p>
        </p:txBody>
      </p:sp>
      <p:sp>
        <p:nvSpPr>
          <p:cNvPr id="13" name="35 Terminador"/>
          <p:cNvSpPr/>
          <p:nvPr/>
        </p:nvSpPr>
        <p:spPr>
          <a:xfrm>
            <a:off x="9027992" y="1862518"/>
            <a:ext cx="1928812" cy="500062"/>
          </a:xfrm>
          <a:prstGeom prst="flowChartTerminato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b="1" dirty="0">
                <a:solidFill>
                  <a:schemeClr val="accent2">
                    <a:lumMod val="50000"/>
                  </a:schemeClr>
                </a:solidFill>
                <a:latin typeface="Arial" pitchFamily="34" charset="0"/>
                <a:cs typeface="Arial" pitchFamily="34" charset="0"/>
              </a:rPr>
              <a:t>Gastos(=PIB)</a:t>
            </a:r>
          </a:p>
        </p:txBody>
      </p:sp>
      <p:sp>
        <p:nvSpPr>
          <p:cNvPr id="14" name="38 Llamada ovalada"/>
          <p:cNvSpPr/>
          <p:nvPr/>
        </p:nvSpPr>
        <p:spPr>
          <a:xfrm>
            <a:off x="9360111" y="2996561"/>
            <a:ext cx="2230013" cy="563385"/>
          </a:xfrm>
          <a:prstGeom prst="wedgeEllipseCallout">
            <a:avLst>
              <a:gd name="adj1" fmla="val -43411"/>
              <a:gd name="adj2" fmla="val 110261"/>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1400" dirty="0">
                <a:solidFill>
                  <a:schemeClr val="tx1"/>
                </a:solidFill>
              </a:rPr>
              <a:t>Bienes y Servicios comprados</a:t>
            </a:r>
          </a:p>
        </p:txBody>
      </p:sp>
      <p:sp>
        <p:nvSpPr>
          <p:cNvPr id="15" name="39 Llamada ovalada"/>
          <p:cNvSpPr/>
          <p:nvPr/>
        </p:nvSpPr>
        <p:spPr>
          <a:xfrm>
            <a:off x="412589" y="2804309"/>
            <a:ext cx="2486602" cy="680642"/>
          </a:xfrm>
          <a:prstGeom prst="wedgeEllipseCallout">
            <a:avLst>
              <a:gd name="adj1" fmla="val 36480"/>
              <a:gd name="adj2" fmla="val 70142"/>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chemeClr val="tx1"/>
                </a:solidFill>
              </a:rPr>
              <a:t>Bienes y Servicios vendidos</a:t>
            </a:r>
          </a:p>
        </p:txBody>
      </p:sp>
      <p:sp>
        <p:nvSpPr>
          <p:cNvPr id="17" name="41 Llamada de nube"/>
          <p:cNvSpPr/>
          <p:nvPr/>
        </p:nvSpPr>
        <p:spPr>
          <a:xfrm>
            <a:off x="9100589" y="5141377"/>
            <a:ext cx="2418413" cy="1214438"/>
          </a:xfrm>
          <a:prstGeom prst="cloudCallout">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s-ES" sz="1400" dirty="0">
              <a:solidFill>
                <a:schemeClr val="tx1"/>
              </a:solidFill>
            </a:endParaRPr>
          </a:p>
          <a:p>
            <a:pPr>
              <a:defRPr/>
            </a:pPr>
            <a:endParaRPr lang="es-ES" sz="1400" dirty="0">
              <a:solidFill>
                <a:schemeClr val="tx1"/>
              </a:solidFill>
            </a:endParaRPr>
          </a:p>
          <a:p>
            <a:pPr>
              <a:defRPr/>
            </a:pPr>
            <a:r>
              <a:rPr lang="es-ES" sz="1400" b="1" dirty="0">
                <a:solidFill>
                  <a:schemeClr val="tx1"/>
                </a:solidFill>
              </a:rPr>
              <a:t>Flujo de Bienes y Servicios</a:t>
            </a:r>
          </a:p>
          <a:p>
            <a:pPr>
              <a:defRPr/>
            </a:pPr>
            <a:r>
              <a:rPr lang="es-ES" sz="1400" b="1" dirty="0">
                <a:solidFill>
                  <a:schemeClr val="tx1"/>
                </a:solidFill>
              </a:rPr>
              <a:t>Flujo de Dinero </a:t>
            </a:r>
          </a:p>
          <a:p>
            <a:pPr>
              <a:defRPr/>
            </a:pPr>
            <a:r>
              <a:rPr lang="es-ES" sz="1400" dirty="0">
                <a:solidFill>
                  <a:schemeClr val="tx1"/>
                </a:solidFill>
              </a:rPr>
              <a:t> </a:t>
            </a:r>
            <a:endParaRPr lang="es-ES" sz="1400" dirty="0"/>
          </a:p>
        </p:txBody>
      </p:sp>
      <p:cxnSp>
        <p:nvCxnSpPr>
          <p:cNvPr id="18" name="53 Conector recto"/>
          <p:cNvCxnSpPr/>
          <p:nvPr/>
        </p:nvCxnSpPr>
        <p:spPr>
          <a:xfrm>
            <a:off x="11002139" y="5603312"/>
            <a:ext cx="64293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55 Conector recto"/>
          <p:cNvCxnSpPr/>
          <p:nvPr/>
        </p:nvCxnSpPr>
        <p:spPr>
          <a:xfrm>
            <a:off x="11002139" y="6012264"/>
            <a:ext cx="714375" cy="0"/>
          </a:xfrm>
          <a:prstGeom prst="line">
            <a:avLst/>
          </a:prstGeom>
          <a:ln w="635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21 Rombo"/>
          <p:cNvSpPr/>
          <p:nvPr/>
        </p:nvSpPr>
        <p:spPr>
          <a:xfrm>
            <a:off x="5965795" y="2837440"/>
            <a:ext cx="714686" cy="1855432"/>
          </a:xfrm>
          <a:prstGeom prst="diamond">
            <a:avLst/>
          </a:prstGeom>
          <a:solidFill>
            <a:srgbClr val="FFFF99"/>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rgbClr val="FF0000"/>
                </a:solidFill>
              </a:rPr>
              <a:t>Gobierno</a:t>
            </a:r>
          </a:p>
        </p:txBody>
      </p:sp>
      <p:sp>
        <p:nvSpPr>
          <p:cNvPr id="21" name="28 Elipse"/>
          <p:cNvSpPr/>
          <p:nvPr/>
        </p:nvSpPr>
        <p:spPr>
          <a:xfrm>
            <a:off x="733934" y="4848772"/>
            <a:ext cx="1428750" cy="7143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400" b="1" dirty="0">
                <a:solidFill>
                  <a:srgbClr val="FFFF00"/>
                </a:solidFill>
                <a:latin typeface="Arial" pitchFamily="34" charset="0"/>
                <a:cs typeface="Arial" pitchFamily="34" charset="0"/>
              </a:rPr>
              <a:t>Resto del mundo</a:t>
            </a:r>
          </a:p>
        </p:txBody>
      </p:sp>
      <p:cxnSp>
        <p:nvCxnSpPr>
          <p:cNvPr id="22" name="33 Conector recto de flecha"/>
          <p:cNvCxnSpPr>
            <a:stCxn id="21" idx="6"/>
          </p:cNvCxnSpPr>
          <p:nvPr/>
        </p:nvCxnSpPr>
        <p:spPr>
          <a:xfrm flipV="1">
            <a:off x="2162684" y="4920209"/>
            <a:ext cx="857250" cy="285750"/>
          </a:xfrm>
          <a:prstGeom prst="straightConnector1">
            <a:avLst/>
          </a:prstGeom>
          <a:ln w="38100">
            <a:solidFill>
              <a:srgbClr val="FF99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 name="32 Flecha arriba">
            <a:extLst>
              <a:ext uri="{FF2B5EF4-FFF2-40B4-BE49-F238E27FC236}">
                <a16:creationId xmlns:a16="http://schemas.microsoft.com/office/drawing/2014/main" id="{93213E65-F990-3D00-C527-AF22F34577FC}"/>
              </a:ext>
            </a:extLst>
          </p:cNvPr>
          <p:cNvSpPr/>
          <p:nvPr/>
        </p:nvSpPr>
        <p:spPr>
          <a:xfrm rot="1533926">
            <a:off x="4276800" y="2569921"/>
            <a:ext cx="219792" cy="285243"/>
          </a:xfrm>
          <a:prstGeom prst="upArrow">
            <a:avLst>
              <a:gd name="adj1" fmla="val 49999"/>
              <a:gd name="adj2" fmla="val 461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Tree>
    <p:extLst>
      <p:ext uri="{BB962C8B-B14F-4D97-AF65-F5344CB8AC3E}">
        <p14:creationId xmlns:p14="http://schemas.microsoft.com/office/powerpoint/2010/main" val="35465085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F98ABB3-7A25-4B57-BE7A-51FD878DDCF8}"/>
              </a:ext>
            </a:extLst>
          </p:cNvPr>
          <p:cNvPicPr>
            <a:picLocks noChangeAspect="1"/>
          </p:cNvPicPr>
          <p:nvPr/>
        </p:nvPicPr>
        <p:blipFill>
          <a:blip r:embed="rId2"/>
          <a:stretch>
            <a:fillRect/>
          </a:stretch>
        </p:blipFill>
        <p:spPr>
          <a:xfrm>
            <a:off x="2914447" y="0"/>
            <a:ext cx="6120466" cy="6858000"/>
          </a:xfrm>
          <a:prstGeom prst="rect">
            <a:avLst/>
          </a:prstGeom>
        </p:spPr>
      </p:pic>
    </p:spTree>
    <p:extLst>
      <p:ext uri="{BB962C8B-B14F-4D97-AF65-F5344CB8AC3E}">
        <p14:creationId xmlns:p14="http://schemas.microsoft.com/office/powerpoint/2010/main" val="25550948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1114F-D46F-4CA9-9AF4-C577D04BA097}"/>
              </a:ext>
            </a:extLst>
          </p:cNvPr>
          <p:cNvSpPr>
            <a:spLocks noGrp="1"/>
          </p:cNvSpPr>
          <p:nvPr>
            <p:ph type="title"/>
          </p:nvPr>
        </p:nvSpPr>
        <p:spPr/>
        <p:txBody>
          <a:bodyPr>
            <a:normAutofit/>
          </a:bodyPr>
          <a:lstStyle/>
          <a:p>
            <a:r>
              <a:rPr lang="es-AR" dirty="0"/>
              <a:t>LAS POLÍTICAS DE EMPLEO </a:t>
            </a:r>
          </a:p>
        </p:txBody>
      </p:sp>
      <p:sp>
        <p:nvSpPr>
          <p:cNvPr id="6" name="CuadroTexto 5">
            <a:extLst>
              <a:ext uri="{FF2B5EF4-FFF2-40B4-BE49-F238E27FC236}">
                <a16:creationId xmlns:a16="http://schemas.microsoft.com/office/drawing/2014/main" id="{B8602685-70AF-4779-B7C4-6E3DF42E3B44}"/>
              </a:ext>
            </a:extLst>
          </p:cNvPr>
          <p:cNvSpPr txBox="1"/>
          <p:nvPr/>
        </p:nvSpPr>
        <p:spPr>
          <a:xfrm>
            <a:off x="1049154" y="2462355"/>
            <a:ext cx="9383831" cy="2677656"/>
          </a:xfrm>
          <a:prstGeom prst="rect">
            <a:avLst/>
          </a:prstGeom>
          <a:noFill/>
        </p:spPr>
        <p:txBody>
          <a:bodyPr wrap="square">
            <a:spAutoFit/>
          </a:bodyPr>
          <a:lstStyle/>
          <a:p>
            <a:r>
              <a:rPr lang="es-AR" sz="2400" dirty="0"/>
              <a:t>Los objetivos de estas políticas son:</a:t>
            </a:r>
          </a:p>
          <a:p>
            <a:pPr marL="342900" indent="-342900">
              <a:buFont typeface="Arial" panose="020B0604020202020204" pitchFamily="34" charset="0"/>
              <a:buChar char="•"/>
            </a:pPr>
            <a:r>
              <a:rPr lang="es-AR" sz="2400" dirty="0"/>
              <a:t>Mejorar la empleabilidad de los jóvenes menores de 30 años. </a:t>
            </a:r>
          </a:p>
          <a:p>
            <a:pPr marL="342900" indent="-342900">
              <a:buFont typeface="Arial" panose="020B0604020202020204" pitchFamily="34" charset="0"/>
              <a:buChar char="•"/>
            </a:pPr>
            <a:r>
              <a:rPr lang="es-AR" sz="2400" dirty="0"/>
              <a:t>Favorecer la empleabilidad de otros colectivos especialmente afectados por el desempleo</a:t>
            </a:r>
          </a:p>
          <a:p>
            <a:pPr marL="342900" indent="-342900">
              <a:buFont typeface="Arial" panose="020B0604020202020204" pitchFamily="34" charset="0"/>
              <a:buChar char="•"/>
            </a:pPr>
            <a:r>
              <a:rPr lang="es-AR" sz="2400" dirty="0"/>
              <a:t> Mejorar la calidad de la formación profesional para el empleo. </a:t>
            </a:r>
          </a:p>
          <a:p>
            <a:pPr marL="342900" indent="-342900">
              <a:buFont typeface="Arial" panose="020B0604020202020204" pitchFamily="34" charset="0"/>
              <a:buChar char="•"/>
            </a:pPr>
            <a:r>
              <a:rPr lang="es-AR" sz="2400" dirty="0"/>
              <a:t> Impulsar el emprendimiento, y que los trabajadores tengan más posibilidades y facilidades para montar su propia empresa.</a:t>
            </a:r>
          </a:p>
        </p:txBody>
      </p:sp>
    </p:spTree>
    <p:extLst>
      <p:ext uri="{BB962C8B-B14F-4D97-AF65-F5344CB8AC3E}">
        <p14:creationId xmlns:p14="http://schemas.microsoft.com/office/powerpoint/2010/main" val="27160061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2959100" y="274638"/>
            <a:ext cx="7499350" cy="1143000"/>
          </a:xfrm>
        </p:spPr>
        <p:txBody>
          <a:bodyPr/>
          <a:lstStyle/>
          <a:p>
            <a:pPr>
              <a:spcBef>
                <a:spcPts val="0"/>
              </a:spcBef>
              <a:defRPr/>
            </a:pPr>
            <a:r>
              <a:rPr dirty="0" err="1"/>
              <a:t>Pobreza</a:t>
            </a:r>
            <a:r>
              <a:rPr dirty="0"/>
              <a:t> e </a:t>
            </a:r>
            <a:r>
              <a:rPr dirty="0" err="1"/>
              <a:t>Indigencia</a:t>
            </a:r>
            <a:endParaRPr dirty="0"/>
          </a:p>
        </p:txBody>
      </p:sp>
      <p:sp>
        <p:nvSpPr>
          <p:cNvPr id="3" name="2 Rectángulo"/>
          <p:cNvSpPr/>
          <p:nvPr/>
        </p:nvSpPr>
        <p:spPr>
          <a:xfrm>
            <a:off x="1386038" y="2298483"/>
            <a:ext cx="9893185" cy="4031873"/>
          </a:xfrm>
          <a:prstGeom prst="rect">
            <a:avLst/>
          </a:prstGeom>
          <a:noFill/>
          <a:ln>
            <a:noFill/>
            <a:prstDash val="solid"/>
          </a:ln>
        </p:spPr>
        <p:txBody>
          <a:bodyPr wrap="square">
            <a:spAutoFit/>
          </a:bodyPr>
          <a:lstStyle/>
          <a:p>
            <a:pPr algn="just">
              <a:defRPr sz="1800" b="0" i="0" u="none" strike="noStrike" kern="0" cap="none" spc="0" baseline="0">
                <a:solidFill>
                  <a:srgbClr val="000000"/>
                </a:solidFill>
                <a:uFillTx/>
              </a:defRPr>
            </a:pPr>
            <a:r>
              <a:rPr lang="es-ES" sz="3200" b="1" kern="0" dirty="0">
                <a:solidFill>
                  <a:srgbClr val="000000"/>
                </a:solidFill>
                <a:latin typeface="Arial Unicode MS"/>
              </a:rPr>
              <a:t>La línea de pobreza está dada</a:t>
            </a:r>
            <a:r>
              <a:rPr lang="es-ES" sz="3200" kern="0" dirty="0">
                <a:solidFill>
                  <a:srgbClr val="000000"/>
                </a:solidFill>
                <a:latin typeface="Arial Unicode MS"/>
              </a:rPr>
              <a:t> si los ingresos de las personas, no alcanzan para adquirir una canasta básica de alimentos, vestimenta, transporte, servicios de salud y otros.</a:t>
            </a:r>
          </a:p>
          <a:p>
            <a:pPr algn="just">
              <a:defRPr sz="1800" b="0" i="0" u="none" strike="noStrike" kern="0" cap="none" spc="0" baseline="0">
                <a:solidFill>
                  <a:srgbClr val="000000"/>
                </a:solidFill>
                <a:uFillTx/>
              </a:defRPr>
            </a:pPr>
            <a:r>
              <a:rPr lang="es-ES" sz="3200" kern="0" dirty="0">
                <a:solidFill>
                  <a:srgbClr val="000000"/>
                </a:solidFill>
                <a:latin typeface="Arial Unicode MS"/>
              </a:rPr>
              <a:t> </a:t>
            </a:r>
            <a:endParaRPr lang="es-ES" sz="1600" kern="0" dirty="0">
              <a:solidFill>
                <a:srgbClr val="000000"/>
              </a:solidFill>
              <a:latin typeface="Arial Unicode MS"/>
            </a:endParaRPr>
          </a:p>
          <a:p>
            <a:pPr algn="just">
              <a:defRPr sz="1800" b="0" i="0" u="none" strike="noStrike" kern="0" cap="none" spc="0" baseline="0">
                <a:solidFill>
                  <a:srgbClr val="000000"/>
                </a:solidFill>
                <a:uFillTx/>
              </a:defRPr>
            </a:pPr>
            <a:r>
              <a:rPr lang="es-ES" sz="3200" kern="0" dirty="0">
                <a:solidFill>
                  <a:srgbClr val="000000"/>
                </a:solidFill>
                <a:latin typeface="Arial Unicode MS"/>
              </a:rPr>
              <a:t>Las personas se hallan bajo la </a:t>
            </a:r>
            <a:r>
              <a:rPr lang="es-ES" sz="3200" b="1" kern="0" dirty="0">
                <a:solidFill>
                  <a:srgbClr val="000000"/>
                </a:solidFill>
                <a:latin typeface="Arial Unicode MS"/>
              </a:rPr>
              <a:t>"línea de indigencia"</a:t>
            </a:r>
            <a:r>
              <a:rPr lang="es-ES" sz="3200" kern="0" dirty="0">
                <a:solidFill>
                  <a:srgbClr val="000000"/>
                </a:solidFill>
                <a:latin typeface="Arial Unicode MS"/>
              </a:rPr>
              <a:t> si sus ingresos no son suficientes para cubrir una canasta básica de alimentos </a:t>
            </a:r>
            <a:endParaRPr lang="es-ES" sz="3600" kern="0" dirty="0">
              <a:solidFill>
                <a:srgbClr val="000000"/>
              </a:solidFill>
              <a:latin typeface="Arial Unicode MS"/>
            </a:endParaRPr>
          </a:p>
        </p:txBody>
      </p:sp>
    </p:spTree>
    <p:extLst>
      <p:ext uri="{BB962C8B-B14F-4D97-AF65-F5344CB8AC3E}">
        <p14:creationId xmlns:p14="http://schemas.microsoft.com/office/powerpoint/2010/main" val="2590250797"/>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08522" y="1957138"/>
            <a:ext cx="11117179" cy="4708981"/>
          </a:xfrm>
          <a:prstGeom prst="rect">
            <a:avLst/>
          </a:prstGeom>
        </p:spPr>
        <p:txBody>
          <a:bodyPr wrap="square">
            <a:spAutoFit/>
          </a:bodyPr>
          <a:lstStyle/>
          <a:p>
            <a:r>
              <a:rPr lang="es-AR" sz="2000" dirty="0">
                <a:solidFill>
                  <a:srgbClr val="000000"/>
                </a:solidFill>
                <a:latin typeface="Arial" panose="020B0604020202020204" pitchFamily="34" charset="0"/>
                <a:cs typeface="Arial" panose="020B0604020202020204" pitchFamily="34" charset="0"/>
              </a:rPr>
              <a:t>En su análisis de los datos del </a:t>
            </a:r>
            <a:r>
              <a:rPr lang="es-AR" sz="2000" b="1" dirty="0">
                <a:solidFill>
                  <a:srgbClr val="000000"/>
                </a:solidFill>
                <a:latin typeface="Arial" panose="020B0604020202020204" pitchFamily="34" charset="0"/>
                <a:cs typeface="Arial" panose="020B0604020202020204" pitchFamily="34" charset="0"/>
              </a:rPr>
              <a:t>Censo Nacional 2010</a:t>
            </a:r>
            <a:r>
              <a:rPr lang="es-AR" sz="2000" dirty="0">
                <a:solidFill>
                  <a:srgbClr val="000000"/>
                </a:solidFill>
                <a:latin typeface="Arial" panose="020B0604020202020204" pitchFamily="34" charset="0"/>
                <a:cs typeface="Arial" panose="020B0604020202020204" pitchFamily="34" charset="0"/>
              </a:rPr>
              <a:t>, el </a:t>
            </a:r>
            <a:r>
              <a:rPr lang="es-AR" sz="2000" b="1" dirty="0">
                <a:solidFill>
                  <a:srgbClr val="000000"/>
                </a:solidFill>
                <a:latin typeface="Arial" panose="020B0604020202020204" pitchFamily="34" charset="0"/>
                <a:cs typeface="Arial" panose="020B0604020202020204" pitchFamily="34" charset="0"/>
              </a:rPr>
              <a:t>Instituto Nacional de Estadísticas y Censos </a:t>
            </a:r>
            <a:r>
              <a:rPr lang="es-AR" sz="2000" dirty="0">
                <a:solidFill>
                  <a:srgbClr val="000000"/>
                </a:solidFill>
                <a:latin typeface="Arial" panose="020B0604020202020204" pitchFamily="34" charset="0"/>
                <a:cs typeface="Arial" panose="020B0604020202020204" pitchFamily="34" charset="0"/>
              </a:rPr>
              <a:t>(INDEC) considera que un hogar es </a:t>
            </a:r>
            <a:r>
              <a:rPr lang="es-AR" sz="2000" b="1" dirty="0">
                <a:solidFill>
                  <a:srgbClr val="000000"/>
                </a:solidFill>
                <a:latin typeface="Arial" panose="020B0604020202020204" pitchFamily="34" charset="0"/>
                <a:cs typeface="Arial" panose="020B0604020202020204" pitchFamily="34" charset="0"/>
              </a:rPr>
              <a:t>pobre por NBI </a:t>
            </a:r>
            <a:r>
              <a:rPr lang="es-AR" sz="2000" dirty="0">
                <a:solidFill>
                  <a:srgbClr val="000000"/>
                </a:solidFill>
                <a:latin typeface="Arial" panose="020B0604020202020204" pitchFamily="34" charset="0"/>
                <a:cs typeface="Arial" panose="020B0604020202020204" pitchFamily="34" charset="0"/>
              </a:rPr>
              <a:t>si sufre </a:t>
            </a:r>
            <a:r>
              <a:rPr lang="es-AR" sz="2000" b="1" dirty="0">
                <a:solidFill>
                  <a:srgbClr val="000000"/>
                </a:solidFill>
                <a:latin typeface="Arial" panose="020B0604020202020204" pitchFamily="34" charset="0"/>
                <a:cs typeface="Arial" panose="020B0604020202020204" pitchFamily="34" charset="0"/>
              </a:rPr>
              <a:t>al menos una de las siguientes carencias (1)</a:t>
            </a:r>
            <a:r>
              <a:rPr lang="es-AR" sz="2000" dirty="0">
                <a:solidFill>
                  <a:srgbClr val="000000"/>
                </a:solidFill>
                <a:latin typeface="Arial" panose="020B0604020202020204" pitchFamily="34" charset="0"/>
                <a:cs typeface="Arial" panose="020B0604020202020204" pitchFamily="34" charset="0"/>
              </a:rPr>
              <a:t>.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Hacinamiento</a:t>
            </a:r>
            <a:r>
              <a:rPr lang="es-AR" sz="2000" dirty="0">
                <a:solidFill>
                  <a:srgbClr val="000000"/>
                </a:solidFill>
                <a:latin typeface="Arial" panose="020B0604020202020204" pitchFamily="34" charset="0"/>
                <a:cs typeface="Arial" panose="020B0604020202020204" pitchFamily="34" charset="0"/>
              </a:rPr>
              <a:t>: más de tres personas por cuarto.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Vivienda inadecuada</a:t>
            </a:r>
            <a:r>
              <a:rPr lang="es-AR" sz="2000" dirty="0">
                <a:solidFill>
                  <a:srgbClr val="000000"/>
                </a:solidFill>
                <a:latin typeface="Arial" panose="020B0604020202020204" pitchFamily="34" charset="0"/>
                <a:cs typeface="Arial" panose="020B0604020202020204" pitchFamily="34" charset="0"/>
              </a:rPr>
              <a:t>: pieza de inquilinato, vivienda precaria u otro tipo, lo que excluye casa, departamento y rancho.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Condiciones sanitarias</a:t>
            </a:r>
            <a:r>
              <a:rPr lang="es-AR" sz="2000" dirty="0">
                <a:solidFill>
                  <a:srgbClr val="000000"/>
                </a:solidFill>
                <a:latin typeface="Arial" panose="020B0604020202020204" pitchFamily="34" charset="0"/>
                <a:cs typeface="Arial" panose="020B0604020202020204" pitchFamily="34" charset="0"/>
              </a:rPr>
              <a:t>: falta de retrete </a:t>
            </a:r>
          </a:p>
          <a:p>
            <a:endParaRPr lang="es-AR" sz="2000" dirty="0">
              <a:solidFill>
                <a:srgbClr val="000000"/>
              </a:solidFill>
              <a:latin typeface="Arial" panose="020B0604020202020204" pitchFamily="34" charset="0"/>
              <a:cs typeface="Arial" panose="020B0604020202020204" pitchFamily="34" charset="0"/>
            </a:endParaRPr>
          </a:p>
          <a:p>
            <a:r>
              <a:rPr lang="es-AR" sz="2000" dirty="0">
                <a:solidFill>
                  <a:srgbClr val="000000"/>
                </a:solidFill>
                <a:latin typeface="Arial" panose="020B0604020202020204" pitchFamily="34" charset="0"/>
                <a:cs typeface="Arial" panose="020B0604020202020204" pitchFamily="34" charset="0"/>
              </a:rPr>
              <a:t> </a:t>
            </a:r>
            <a:r>
              <a:rPr lang="es-AR" sz="2000" b="1" dirty="0">
                <a:solidFill>
                  <a:srgbClr val="000000"/>
                </a:solidFill>
                <a:latin typeface="Arial" panose="020B0604020202020204" pitchFamily="34" charset="0"/>
                <a:cs typeface="Arial" panose="020B0604020202020204" pitchFamily="34" charset="0"/>
              </a:rPr>
              <a:t>Menores no escolarizados</a:t>
            </a:r>
            <a:r>
              <a:rPr lang="es-AR" sz="2000" dirty="0">
                <a:solidFill>
                  <a:srgbClr val="000000"/>
                </a:solidFill>
                <a:latin typeface="Arial" panose="020B0604020202020204" pitchFamily="34" charset="0"/>
                <a:cs typeface="Arial" panose="020B0604020202020204" pitchFamily="34" charset="0"/>
              </a:rPr>
              <a:t>: al menos un niño de 6 a 12 años que no asiste a la escuela. </a:t>
            </a:r>
          </a:p>
          <a:p>
            <a:endParaRPr lang="es-AR" sz="2000" dirty="0">
              <a:solidFill>
                <a:srgbClr val="000000"/>
              </a:solidFill>
              <a:latin typeface="Arial" panose="020B0604020202020204" pitchFamily="34" charset="0"/>
              <a:cs typeface="Arial" panose="020B0604020202020204" pitchFamily="34" charset="0"/>
            </a:endParaRPr>
          </a:p>
          <a:p>
            <a:r>
              <a:rPr lang="es-AR" sz="2000" b="1" dirty="0">
                <a:solidFill>
                  <a:srgbClr val="000000"/>
                </a:solidFill>
                <a:latin typeface="Arial" panose="020B0604020202020204" pitchFamily="34" charset="0"/>
                <a:cs typeface="Arial" panose="020B0604020202020204" pitchFamily="34" charset="0"/>
              </a:rPr>
              <a:t>Capacidad de subsistencia</a:t>
            </a:r>
            <a:r>
              <a:rPr lang="es-AR" sz="2000" dirty="0">
                <a:solidFill>
                  <a:srgbClr val="000000"/>
                </a:solidFill>
                <a:latin typeface="Arial" panose="020B0604020202020204" pitchFamily="34" charset="0"/>
                <a:cs typeface="Arial" panose="020B0604020202020204" pitchFamily="34" charset="0"/>
              </a:rPr>
              <a:t>: cuatro o más personas por miembro ocupado y jefe de hogar que no haya completado el tercer grado de escolaridad primaria. </a:t>
            </a:r>
            <a:endParaRPr lang="es-AR" sz="20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4C55ACD5-E712-9096-E3EB-F26CBFC8D122}"/>
              </a:ext>
            </a:extLst>
          </p:cNvPr>
          <p:cNvSpPr txBox="1"/>
          <p:nvPr/>
        </p:nvSpPr>
        <p:spPr>
          <a:xfrm>
            <a:off x="3047198" y="994429"/>
            <a:ext cx="6097604" cy="584775"/>
          </a:xfrm>
          <a:prstGeom prst="rect">
            <a:avLst/>
          </a:prstGeom>
          <a:noFill/>
        </p:spPr>
        <p:txBody>
          <a:bodyPr wrap="square">
            <a:spAutoFit/>
          </a:bodyPr>
          <a:lstStyle/>
          <a:p>
            <a:r>
              <a:rPr lang="es-AR" sz="3200" dirty="0">
                <a:solidFill>
                  <a:schemeClr val="bg1"/>
                </a:solidFill>
              </a:rPr>
              <a:t>Pobreza e Indigencia</a:t>
            </a:r>
          </a:p>
        </p:txBody>
      </p:sp>
    </p:spTree>
    <p:extLst>
      <p:ext uri="{BB962C8B-B14F-4D97-AF65-F5344CB8AC3E}">
        <p14:creationId xmlns:p14="http://schemas.microsoft.com/office/powerpoint/2010/main" val="4108546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F4880-B65A-EA7C-98C1-4504C97BBBF4}"/>
              </a:ext>
            </a:extLst>
          </p:cNvPr>
          <p:cNvSpPr>
            <a:spLocks noGrp="1"/>
          </p:cNvSpPr>
          <p:nvPr>
            <p:ph type="ctrTitle"/>
          </p:nvPr>
        </p:nvSpPr>
        <p:spPr/>
        <p:txBody>
          <a:bodyPr/>
          <a:lstStyle/>
          <a:p>
            <a:r>
              <a:rPr lang="es-AR" dirty="0"/>
              <a:t>CONSUMO, AHORRO E INVERSIÓN</a:t>
            </a:r>
          </a:p>
        </p:txBody>
      </p:sp>
      <p:sp>
        <p:nvSpPr>
          <p:cNvPr id="3" name="Subtítulo 2">
            <a:extLst>
              <a:ext uri="{FF2B5EF4-FFF2-40B4-BE49-F238E27FC236}">
                <a16:creationId xmlns:a16="http://schemas.microsoft.com/office/drawing/2014/main" id="{E5A14BA7-BB98-F95E-D586-C40B836B761B}"/>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41037832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03B53-FBDC-7204-B99F-632304B14FAA}"/>
              </a:ext>
            </a:extLst>
          </p:cNvPr>
          <p:cNvSpPr>
            <a:spLocks noGrp="1"/>
          </p:cNvSpPr>
          <p:nvPr>
            <p:ph type="title"/>
          </p:nvPr>
        </p:nvSpPr>
        <p:spPr/>
        <p:txBody>
          <a:bodyPr/>
          <a:lstStyle/>
          <a:p>
            <a:endParaRPr lang="es-AR"/>
          </a:p>
        </p:txBody>
      </p:sp>
      <p:sp>
        <p:nvSpPr>
          <p:cNvPr id="5" name="Rectángulo: esquinas redondeadas 4">
            <a:extLst>
              <a:ext uri="{FF2B5EF4-FFF2-40B4-BE49-F238E27FC236}">
                <a16:creationId xmlns:a16="http://schemas.microsoft.com/office/drawing/2014/main" id="{1905E82D-535F-070C-2561-7F560B7411F4}"/>
              </a:ext>
            </a:extLst>
          </p:cNvPr>
          <p:cNvSpPr/>
          <p:nvPr/>
        </p:nvSpPr>
        <p:spPr>
          <a:xfrm>
            <a:off x="2363056" y="2425601"/>
            <a:ext cx="7849456" cy="386218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a:extLst>
              <a:ext uri="{FF2B5EF4-FFF2-40B4-BE49-F238E27FC236}">
                <a16:creationId xmlns:a16="http://schemas.microsoft.com/office/drawing/2014/main" id="{18F32B9D-3EC9-F0C0-782D-7839BA3E264E}"/>
              </a:ext>
            </a:extLst>
          </p:cNvPr>
          <p:cNvPicPr>
            <a:picLocks noChangeAspect="1"/>
          </p:cNvPicPr>
          <p:nvPr/>
        </p:nvPicPr>
        <p:blipFill>
          <a:blip r:embed="rId2"/>
          <a:stretch>
            <a:fillRect/>
          </a:stretch>
        </p:blipFill>
        <p:spPr>
          <a:xfrm>
            <a:off x="2710237" y="2585042"/>
            <a:ext cx="7200900" cy="3543300"/>
          </a:xfrm>
          <a:prstGeom prst="rect">
            <a:avLst/>
          </a:prstGeom>
        </p:spPr>
      </p:pic>
      <p:sp>
        <p:nvSpPr>
          <p:cNvPr id="9" name="Flecha: a la derecha 8">
            <a:extLst>
              <a:ext uri="{FF2B5EF4-FFF2-40B4-BE49-F238E27FC236}">
                <a16:creationId xmlns:a16="http://schemas.microsoft.com/office/drawing/2014/main" id="{708B6A86-2EB3-DB37-8F33-EA9C80901BA3}"/>
              </a:ext>
            </a:extLst>
          </p:cNvPr>
          <p:cNvSpPr/>
          <p:nvPr/>
        </p:nvSpPr>
        <p:spPr>
          <a:xfrm rot="1589334">
            <a:off x="342896" y="2352065"/>
            <a:ext cx="2187832" cy="1724851"/>
          </a:xfrm>
          <a:prstGeom prst="rightArrow">
            <a:avLst/>
          </a:prstGeom>
          <a:solidFill>
            <a:srgbClr val="CD9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10" name="Flecha: a la derecha 9">
            <a:extLst>
              <a:ext uri="{FF2B5EF4-FFF2-40B4-BE49-F238E27FC236}">
                <a16:creationId xmlns:a16="http://schemas.microsoft.com/office/drawing/2014/main" id="{20D52A6A-DACC-45D3-735F-F5060D3E60E5}"/>
              </a:ext>
            </a:extLst>
          </p:cNvPr>
          <p:cNvSpPr/>
          <p:nvPr/>
        </p:nvSpPr>
        <p:spPr>
          <a:xfrm rot="20346059">
            <a:off x="638154" y="5409003"/>
            <a:ext cx="2025681" cy="16280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FD57686B-4577-EC7C-A5DF-6F07872ED337}"/>
              </a:ext>
            </a:extLst>
          </p:cNvPr>
          <p:cNvSpPr/>
          <p:nvPr/>
        </p:nvSpPr>
        <p:spPr>
          <a:xfrm rot="9241016">
            <a:off x="10164974" y="2582523"/>
            <a:ext cx="1799600" cy="145341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867BC365-CD27-8B10-6FEC-00C52EF593E1}"/>
              </a:ext>
            </a:extLst>
          </p:cNvPr>
          <p:cNvSpPr txBox="1"/>
          <p:nvPr/>
        </p:nvSpPr>
        <p:spPr>
          <a:xfrm rot="1774243">
            <a:off x="808522" y="2752825"/>
            <a:ext cx="1029903" cy="923330"/>
          </a:xfrm>
          <a:prstGeom prst="rect">
            <a:avLst/>
          </a:prstGeom>
          <a:noFill/>
        </p:spPr>
        <p:txBody>
          <a:bodyPr wrap="square" rtlCol="0">
            <a:spAutoFit/>
          </a:bodyPr>
          <a:lstStyle/>
          <a:p>
            <a:r>
              <a:rPr lang="es-AR" dirty="0"/>
              <a:t>Fuerzas internas del Me</a:t>
            </a:r>
          </a:p>
        </p:txBody>
      </p:sp>
      <p:sp>
        <p:nvSpPr>
          <p:cNvPr id="15" name="CuadroTexto 14">
            <a:extLst>
              <a:ext uri="{FF2B5EF4-FFF2-40B4-BE49-F238E27FC236}">
                <a16:creationId xmlns:a16="http://schemas.microsoft.com/office/drawing/2014/main" id="{16E2AD2F-188A-AC31-F347-22683C5139C4}"/>
              </a:ext>
            </a:extLst>
          </p:cNvPr>
          <p:cNvSpPr txBox="1"/>
          <p:nvPr/>
        </p:nvSpPr>
        <p:spPr>
          <a:xfrm rot="20316398">
            <a:off x="746550" y="5887226"/>
            <a:ext cx="1869844" cy="646331"/>
          </a:xfrm>
          <a:prstGeom prst="rect">
            <a:avLst/>
          </a:prstGeom>
          <a:noFill/>
        </p:spPr>
        <p:txBody>
          <a:bodyPr wrap="square" rtlCol="0">
            <a:spAutoFit/>
          </a:bodyPr>
          <a:lstStyle/>
          <a:p>
            <a:r>
              <a:rPr lang="es-AR" dirty="0"/>
              <a:t>Políticas gubernamentales</a:t>
            </a:r>
          </a:p>
        </p:txBody>
      </p:sp>
      <p:sp>
        <p:nvSpPr>
          <p:cNvPr id="16" name="CuadroTexto 15">
            <a:extLst>
              <a:ext uri="{FF2B5EF4-FFF2-40B4-BE49-F238E27FC236}">
                <a16:creationId xmlns:a16="http://schemas.microsoft.com/office/drawing/2014/main" id="{9B71A908-574A-7947-50EE-FBDEFA45E51A}"/>
              </a:ext>
            </a:extLst>
          </p:cNvPr>
          <p:cNvSpPr txBox="1"/>
          <p:nvPr/>
        </p:nvSpPr>
        <p:spPr>
          <a:xfrm rot="20262431">
            <a:off x="10414086" y="2986063"/>
            <a:ext cx="1686934" cy="646331"/>
          </a:xfrm>
          <a:prstGeom prst="rect">
            <a:avLst/>
          </a:prstGeom>
          <a:noFill/>
        </p:spPr>
        <p:txBody>
          <a:bodyPr wrap="square" rtlCol="0">
            <a:spAutoFit/>
          </a:bodyPr>
          <a:lstStyle/>
          <a:p>
            <a:r>
              <a:rPr lang="es-AR" dirty="0"/>
              <a:t>Perturbaciones externas</a:t>
            </a:r>
          </a:p>
        </p:txBody>
      </p:sp>
    </p:spTree>
    <p:extLst>
      <p:ext uri="{BB962C8B-B14F-4D97-AF65-F5344CB8AC3E}">
        <p14:creationId xmlns:p14="http://schemas.microsoft.com/office/powerpoint/2010/main" val="6431265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51B30-7DC5-5E6D-F0FE-3FBEB18CCAEB}"/>
              </a:ext>
            </a:extLst>
          </p:cNvPr>
          <p:cNvSpPr>
            <a:spLocks noGrp="1"/>
          </p:cNvSpPr>
          <p:nvPr>
            <p:ph type="title"/>
          </p:nvPr>
        </p:nvSpPr>
        <p:spPr>
          <a:xfrm>
            <a:off x="581192" y="1080357"/>
            <a:ext cx="11029615" cy="1497507"/>
          </a:xfrm>
        </p:spPr>
        <p:txBody>
          <a:bodyPr/>
          <a:lstStyle/>
          <a:p>
            <a:r>
              <a:rPr lang="es-AR" dirty="0"/>
              <a:t>Consumo Privado</a:t>
            </a:r>
          </a:p>
        </p:txBody>
      </p:sp>
      <p:sp>
        <p:nvSpPr>
          <p:cNvPr id="3" name="Marcador de texto 2">
            <a:extLst>
              <a:ext uri="{FF2B5EF4-FFF2-40B4-BE49-F238E27FC236}">
                <a16:creationId xmlns:a16="http://schemas.microsoft.com/office/drawing/2014/main" id="{179A005B-7EBB-EB20-ACFA-E85A7F493AD2}"/>
              </a:ext>
            </a:extLst>
          </p:cNvPr>
          <p:cNvSpPr>
            <a:spLocks noGrp="1"/>
          </p:cNvSpPr>
          <p:nvPr>
            <p:ph type="body" idx="1"/>
          </p:nvPr>
        </p:nvSpPr>
        <p:spPr>
          <a:xfrm>
            <a:off x="581192" y="3155379"/>
            <a:ext cx="11029615" cy="1272242"/>
          </a:xfrm>
        </p:spPr>
        <p:txBody>
          <a:bodyPr>
            <a:normAutofit fontScale="92500"/>
          </a:bodyPr>
          <a:lstStyle/>
          <a:p>
            <a:r>
              <a:rPr lang="es-AR" sz="2000" dirty="0">
                <a:solidFill>
                  <a:schemeClr val="tx1"/>
                </a:solidFill>
                <a:latin typeface="Arial" panose="020B0604020202020204" pitchFamily="34" charset="0"/>
                <a:cs typeface="Arial" panose="020B0604020202020204" pitchFamily="34" charset="0"/>
              </a:rPr>
              <a:t>es el gasto de las familias en bienes y servicios en un periodo. Incluye bienes duraderos (muebles, coches, electrodomésticos, etc.) perecederos (comida, ropa, etc.) y servicios (transporte, educación, sanidad). No incluye la compra de vivienda, que se considera gasto de inversión</a:t>
            </a:r>
          </a:p>
        </p:txBody>
      </p:sp>
      <p:sp>
        <p:nvSpPr>
          <p:cNvPr id="5" name="CuadroTexto 4">
            <a:extLst>
              <a:ext uri="{FF2B5EF4-FFF2-40B4-BE49-F238E27FC236}">
                <a16:creationId xmlns:a16="http://schemas.microsoft.com/office/drawing/2014/main" id="{CAB7FEA0-655E-9900-0C3F-43BFF342F7B0}"/>
              </a:ext>
            </a:extLst>
          </p:cNvPr>
          <p:cNvSpPr txBox="1"/>
          <p:nvPr/>
        </p:nvSpPr>
        <p:spPr>
          <a:xfrm>
            <a:off x="777240" y="5183263"/>
            <a:ext cx="6097604" cy="461665"/>
          </a:xfrm>
          <a:prstGeom prst="rect">
            <a:avLst/>
          </a:prstGeom>
          <a:noFill/>
        </p:spPr>
        <p:txBody>
          <a:bodyPr wrap="square">
            <a:spAutoFit/>
          </a:bodyPr>
          <a:lstStyle/>
          <a:p>
            <a:r>
              <a:rPr lang="es-AR" sz="2400" dirty="0">
                <a:solidFill>
                  <a:schemeClr val="bg1"/>
                </a:solidFill>
              </a:rPr>
              <a:t>La renta disponible de las familias</a:t>
            </a:r>
          </a:p>
        </p:txBody>
      </p:sp>
      <p:sp>
        <p:nvSpPr>
          <p:cNvPr id="7" name="CuadroTexto 6">
            <a:extLst>
              <a:ext uri="{FF2B5EF4-FFF2-40B4-BE49-F238E27FC236}">
                <a16:creationId xmlns:a16="http://schemas.microsoft.com/office/drawing/2014/main" id="{47B12CF9-0A9E-916A-DA99-BAC4F1BE90FE}"/>
              </a:ext>
            </a:extLst>
          </p:cNvPr>
          <p:cNvSpPr txBox="1"/>
          <p:nvPr/>
        </p:nvSpPr>
        <p:spPr>
          <a:xfrm>
            <a:off x="690613" y="5644928"/>
            <a:ext cx="6097604" cy="707886"/>
          </a:xfrm>
          <a:prstGeom prst="rect">
            <a:avLst/>
          </a:prstGeom>
          <a:noFill/>
        </p:spPr>
        <p:txBody>
          <a:bodyPr wrap="square">
            <a:spAutoFit/>
          </a:bodyPr>
          <a:lstStyle/>
          <a:p>
            <a:r>
              <a:rPr lang="es-AR" sz="2000" dirty="0">
                <a:solidFill>
                  <a:schemeClr val="bg1"/>
                </a:solidFill>
              </a:rPr>
              <a:t>Los tipos de interés y las facilidades para obtener créditos</a:t>
            </a:r>
          </a:p>
        </p:txBody>
      </p:sp>
      <p:sp>
        <p:nvSpPr>
          <p:cNvPr id="9" name="CuadroTexto 8">
            <a:extLst>
              <a:ext uri="{FF2B5EF4-FFF2-40B4-BE49-F238E27FC236}">
                <a16:creationId xmlns:a16="http://schemas.microsoft.com/office/drawing/2014/main" id="{D3E4925C-815B-D8C9-365B-0B53CEEF60C9}"/>
              </a:ext>
            </a:extLst>
          </p:cNvPr>
          <p:cNvSpPr txBox="1"/>
          <p:nvPr/>
        </p:nvSpPr>
        <p:spPr>
          <a:xfrm>
            <a:off x="6788217" y="5330011"/>
            <a:ext cx="6097604" cy="461665"/>
          </a:xfrm>
          <a:prstGeom prst="rect">
            <a:avLst/>
          </a:prstGeom>
          <a:noFill/>
        </p:spPr>
        <p:txBody>
          <a:bodyPr wrap="square">
            <a:spAutoFit/>
          </a:bodyPr>
          <a:lstStyle/>
          <a:p>
            <a:r>
              <a:rPr lang="es-AR" sz="2400" dirty="0">
                <a:solidFill>
                  <a:schemeClr val="bg1"/>
                </a:solidFill>
              </a:rPr>
              <a:t>La Riqueza</a:t>
            </a:r>
          </a:p>
        </p:txBody>
      </p:sp>
      <p:sp>
        <p:nvSpPr>
          <p:cNvPr id="11" name="CuadroTexto 10">
            <a:extLst>
              <a:ext uri="{FF2B5EF4-FFF2-40B4-BE49-F238E27FC236}">
                <a16:creationId xmlns:a16="http://schemas.microsoft.com/office/drawing/2014/main" id="{F889F2D6-45D8-27EF-E663-564D512C6279}"/>
              </a:ext>
            </a:extLst>
          </p:cNvPr>
          <p:cNvSpPr txBox="1"/>
          <p:nvPr/>
        </p:nvSpPr>
        <p:spPr>
          <a:xfrm>
            <a:off x="6788217" y="5791676"/>
            <a:ext cx="6732870" cy="400110"/>
          </a:xfrm>
          <a:prstGeom prst="rect">
            <a:avLst/>
          </a:prstGeom>
          <a:noFill/>
        </p:spPr>
        <p:txBody>
          <a:bodyPr wrap="square">
            <a:spAutoFit/>
          </a:bodyPr>
          <a:lstStyle/>
          <a:p>
            <a:r>
              <a:rPr lang="es-AR" sz="2000" dirty="0">
                <a:solidFill>
                  <a:schemeClr val="bg1"/>
                </a:solidFill>
              </a:rPr>
              <a:t>Las expectativas sobre las condiciones futuras</a:t>
            </a:r>
          </a:p>
        </p:txBody>
      </p:sp>
    </p:spTree>
    <p:extLst>
      <p:ext uri="{BB962C8B-B14F-4D97-AF65-F5344CB8AC3E}">
        <p14:creationId xmlns:p14="http://schemas.microsoft.com/office/powerpoint/2010/main" val="109224881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F8A1FD-7DA0-905A-6DB2-16FA82709F49}"/>
              </a:ext>
            </a:extLst>
          </p:cNvPr>
          <p:cNvSpPr>
            <a:spLocks noGrp="1"/>
          </p:cNvSpPr>
          <p:nvPr>
            <p:ph type="title"/>
          </p:nvPr>
        </p:nvSpPr>
        <p:spPr/>
        <p:txBody>
          <a:bodyPr/>
          <a:lstStyle/>
          <a:p>
            <a:endParaRPr lang="es-AR"/>
          </a:p>
        </p:txBody>
      </p:sp>
      <p:sp>
        <p:nvSpPr>
          <p:cNvPr id="3" name="Rectangle 2">
            <a:extLst>
              <a:ext uri="{FF2B5EF4-FFF2-40B4-BE49-F238E27FC236}">
                <a16:creationId xmlns:a16="http://schemas.microsoft.com/office/drawing/2014/main" id="{9D628755-B366-0504-40EE-56DCA170C389}"/>
              </a:ext>
            </a:extLst>
          </p:cNvPr>
          <p:cNvSpPr txBox="1"/>
          <p:nvPr/>
        </p:nvSpPr>
        <p:spPr>
          <a:xfrm>
            <a:off x="1187983" y="989479"/>
            <a:ext cx="7262192" cy="761996"/>
          </a:xfrm>
          <a:prstGeom prst="rect">
            <a:avLst/>
          </a:prstGeom>
          <a:no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err="1">
                <a:solidFill>
                  <a:schemeClr val="bg1"/>
                </a:solidFill>
                <a:effectLst>
                  <a:outerShdw dist="30001" dir="5400000">
                    <a:srgbClr val="000000"/>
                  </a:outerShdw>
                </a:effectLst>
                <a:uFillTx/>
                <a:latin typeface="Gill Sans MT"/>
              </a:rPr>
              <a:t>Consumo</a:t>
            </a:r>
            <a:r>
              <a:rPr lang="en-US" sz="2800" b="0" i="0" u="none" strike="noStrike" kern="1200" cap="none" spc="0" baseline="0" dirty="0">
                <a:solidFill>
                  <a:schemeClr val="bg1"/>
                </a:solidFill>
                <a:effectLst>
                  <a:outerShdw dist="30001" dir="5400000">
                    <a:srgbClr val="000000"/>
                  </a:outerShdw>
                </a:effectLst>
                <a:uFillTx/>
                <a:latin typeface="Gill Sans MT"/>
              </a:rPr>
              <a:t> (</a:t>
            </a:r>
            <a:r>
              <a:rPr lang="en-US" sz="2800" b="0" i="1" u="none" strike="noStrike" kern="1200" cap="none" spc="0" baseline="0" dirty="0">
                <a:solidFill>
                  <a:schemeClr val="bg1"/>
                </a:solidFill>
                <a:effectLst>
                  <a:outerShdw dist="30001" dir="5400000">
                    <a:srgbClr val="000000"/>
                  </a:outerShdw>
                </a:effectLst>
                <a:uFillTx/>
                <a:latin typeface="Gill Sans MT"/>
              </a:rPr>
              <a:t>C</a:t>
            </a:r>
            <a:r>
              <a:rPr lang="en-US" sz="2800" b="0" i="0" u="none" strike="noStrike" kern="1200" cap="none" spc="0" baseline="0" dirty="0">
                <a:solidFill>
                  <a:schemeClr val="bg1"/>
                </a:solidFill>
                <a:effectLst>
                  <a:outerShdw dist="30001" dir="5400000">
                    <a:srgbClr val="000000"/>
                  </a:outerShdw>
                </a:effectLst>
                <a:uFillTx/>
                <a:latin typeface="Gill Sans MT"/>
              </a:rPr>
              <a:t>)</a:t>
            </a:r>
          </a:p>
        </p:txBody>
      </p:sp>
      <p:sp>
        <p:nvSpPr>
          <p:cNvPr id="4" name="Rectangle 3">
            <a:extLst>
              <a:ext uri="{FF2B5EF4-FFF2-40B4-BE49-F238E27FC236}">
                <a16:creationId xmlns:a16="http://schemas.microsoft.com/office/drawing/2014/main" id="{F21EF579-EE8E-AB71-494B-E9CD77AD7B60}"/>
              </a:ext>
            </a:extLst>
          </p:cNvPr>
          <p:cNvSpPr txBox="1"/>
          <p:nvPr/>
        </p:nvSpPr>
        <p:spPr>
          <a:xfrm>
            <a:off x="575894" y="1975270"/>
            <a:ext cx="10791541" cy="1425577"/>
          </a:xfrm>
          <a:prstGeom prst="rect">
            <a:avLst/>
          </a:prstGeom>
          <a:noFill/>
          <a:ln>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600"/>
              </a:spcBef>
              <a:spcAft>
                <a:spcPts val="0"/>
              </a:spcAft>
              <a:buClr>
                <a:srgbClr val="3891A7"/>
              </a:buClr>
              <a:buSzPct val="80000"/>
              <a:buFont typeface="Wingdings 2"/>
              <a:buChar char=""/>
              <a:tabLst/>
              <a:defRPr sz="1800" b="0" i="0" u="none" strike="noStrike" kern="0" cap="none" spc="0" baseline="0">
                <a:solidFill>
                  <a:srgbClr val="000000"/>
                </a:solidFill>
                <a:uFillTx/>
              </a:defRPr>
            </a:pPr>
            <a:r>
              <a:rPr lang="en-US" sz="2400" b="1" i="0" u="none" strike="noStrike" kern="1200" cap="none" spc="0" baseline="0" dirty="0" err="1">
                <a:solidFill>
                  <a:srgbClr val="000000"/>
                </a:solidFill>
                <a:uFillTx/>
                <a:latin typeface="Arial" pitchFamily="34"/>
              </a:rPr>
              <a:t>Depende</a:t>
            </a:r>
            <a:r>
              <a:rPr lang="en-US" sz="2400" b="1" i="0" u="none" strike="noStrike" kern="1200" cap="none" spc="0" baseline="0" dirty="0">
                <a:solidFill>
                  <a:srgbClr val="000000"/>
                </a:solidFill>
                <a:uFillTx/>
                <a:latin typeface="Arial" pitchFamily="34"/>
              </a:rPr>
              <a:t> de la </a:t>
            </a:r>
            <a:r>
              <a:rPr lang="en-US" sz="2400" b="1" i="0" u="none" strike="noStrike" kern="1200" cap="none" spc="0" baseline="0" dirty="0" err="1">
                <a:solidFill>
                  <a:srgbClr val="000000"/>
                </a:solidFill>
                <a:uFillTx/>
                <a:latin typeface="Arial" pitchFamily="34"/>
              </a:rPr>
              <a:t>renta</a:t>
            </a:r>
            <a:r>
              <a:rPr lang="en-US" sz="2400" b="1" i="0" u="none" strike="noStrike" kern="1200" cap="none" spc="0" baseline="0" dirty="0">
                <a:solidFill>
                  <a:srgbClr val="000000"/>
                </a:solidFill>
                <a:uFillTx/>
                <a:latin typeface="Arial" pitchFamily="34"/>
              </a:rPr>
              <a:t> disponible, (</a:t>
            </a:r>
            <a:r>
              <a:rPr lang="en-US" sz="2400" b="1" i="1" u="none" strike="noStrike" kern="1200" cap="none" spc="0" baseline="0" dirty="0">
                <a:solidFill>
                  <a:srgbClr val="000000"/>
                </a:solidFill>
                <a:uFillTx/>
                <a:latin typeface="Arial" pitchFamily="34"/>
              </a:rPr>
              <a:t>Y</a:t>
            </a:r>
            <a:r>
              <a:rPr lang="en-US" sz="2400" b="1" i="1" u="none" strike="noStrike" kern="1200" cap="none" spc="0" baseline="-25000" dirty="0">
                <a:solidFill>
                  <a:srgbClr val="000000"/>
                </a:solidFill>
                <a:uFillTx/>
                <a:latin typeface="Arial" pitchFamily="34"/>
              </a:rPr>
              <a:t>D</a:t>
            </a:r>
            <a:r>
              <a:rPr lang="en-US" sz="2400" b="1" i="0" u="none" strike="noStrike" kern="1200" cap="none" spc="0" baseline="0" dirty="0">
                <a:solidFill>
                  <a:srgbClr val="000000"/>
                </a:solidFill>
                <a:uFillTx/>
                <a:latin typeface="Arial" pitchFamily="34"/>
              </a:rPr>
              <a:t>),</a:t>
            </a:r>
            <a:r>
              <a:rPr lang="en-US" sz="2400" b="0" i="0" u="none" strike="noStrike" kern="1200" cap="none" spc="0" baseline="0" dirty="0">
                <a:solidFill>
                  <a:srgbClr val="000000"/>
                </a:solidFill>
                <a:uFillTx/>
                <a:latin typeface="Arial" pitchFamily="34"/>
              </a:rPr>
              <a:t> (la </a:t>
            </a:r>
            <a:r>
              <a:rPr lang="en-US" sz="2400" b="0" i="0" u="none" strike="noStrike" kern="1200" cap="none" spc="0" baseline="0" dirty="0" err="1">
                <a:solidFill>
                  <a:srgbClr val="000000"/>
                </a:solidFill>
                <a:uFillTx/>
                <a:latin typeface="Arial" pitchFamily="34"/>
              </a:rPr>
              <a:t>renta</a:t>
            </a:r>
            <a:r>
              <a:rPr lang="en-US" sz="2400" b="0" i="0" u="none" strike="noStrike" kern="1200" cap="none" spc="0" baseline="0" dirty="0">
                <a:solidFill>
                  <a:srgbClr val="000000"/>
                </a:solidFill>
                <a:uFillTx/>
                <a:latin typeface="Arial" pitchFamily="34"/>
              </a:rPr>
              <a:t> que </a:t>
            </a:r>
            <a:r>
              <a:rPr lang="en-US" sz="2400" b="0" i="0" u="none" strike="noStrike" kern="1200" cap="none" spc="0" baseline="0" dirty="0" err="1">
                <a:solidFill>
                  <a:srgbClr val="000000"/>
                </a:solidFill>
                <a:uFillTx/>
                <a:latin typeface="Arial" pitchFamily="34"/>
              </a:rPr>
              <a:t>resta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una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vez</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los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consumidores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han</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pagado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tasas</a:t>
            </a:r>
            <a:r>
              <a:rPr lang="en-US" sz="2400" b="0" i="0" u="none" strike="noStrike" kern="1200" cap="none" spc="0" baseline="0" dirty="0">
                <a:solidFill>
                  <a:srgbClr val="000000"/>
                </a:solidFill>
                <a:uFillTx/>
                <a:latin typeface="Arial" pitchFamily="34"/>
              </a:rPr>
              <a:t> y </a:t>
            </a:r>
            <a:r>
              <a:rPr lang="en-US" sz="2400" b="0" i="0" u="none" strike="noStrike" kern="1200" cap="none" spc="0" baseline="0" dirty="0" err="1">
                <a:solidFill>
                  <a:srgbClr val="000000"/>
                </a:solidFill>
                <a:uFillTx/>
                <a:latin typeface="Arial" pitchFamily="34"/>
              </a:rPr>
              <a:t>recibido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transferencias</a:t>
            </a:r>
            <a:r>
              <a:rPr lang="en-US" sz="2400" b="0" i="0" u="none" strike="noStrike" kern="1200" cap="none" spc="0" baseline="0" dirty="0">
                <a:solidFill>
                  <a:srgbClr val="000000"/>
                </a:solidFill>
                <a:uFillTx/>
                <a:latin typeface="Arial" pitchFamily="34"/>
              </a:rPr>
              <a:t> del </a:t>
            </a:r>
            <a:r>
              <a:rPr lang="en-US" sz="2400" b="0" i="0" u="none" strike="noStrike" kern="1200" cap="none" spc="0" baseline="0" dirty="0" err="1">
                <a:solidFill>
                  <a:srgbClr val="000000"/>
                </a:solidFill>
                <a:uFillTx/>
                <a:latin typeface="Arial" pitchFamily="34"/>
              </a:rPr>
              <a:t>gobierno</a:t>
            </a:r>
            <a:r>
              <a:rPr lang="en-US" sz="2400" b="0" i="0" u="none" strike="noStrike" kern="1200" cap="none" spc="0" baseline="0" dirty="0">
                <a:solidFill>
                  <a:srgbClr val="000000"/>
                </a:solidFill>
                <a:uFillTx/>
                <a:latin typeface="Arial" pitchFamily="34"/>
              </a:rPr>
              <a:t>.)</a:t>
            </a:r>
          </a:p>
        </p:txBody>
      </p:sp>
      <p:graphicFrame>
        <p:nvGraphicFramePr>
          <p:cNvPr id="5" name="Object 5">
            <a:extLst>
              <a:ext uri="{FF2B5EF4-FFF2-40B4-BE49-F238E27FC236}">
                <a16:creationId xmlns:a16="http://schemas.microsoft.com/office/drawing/2014/main" id="{EE92C63F-9B65-0BCC-8815-4185BB4D5D01}"/>
              </a:ext>
            </a:extLst>
          </p:cNvPr>
          <p:cNvGraphicFramePr/>
          <p:nvPr>
            <p:extLst>
              <p:ext uri="{D42A27DB-BD31-4B8C-83A1-F6EECF244321}">
                <p14:modId xmlns:p14="http://schemas.microsoft.com/office/powerpoint/2010/main" val="2543131861"/>
              </p:ext>
            </p:extLst>
          </p:nvPr>
        </p:nvGraphicFramePr>
        <p:xfrm>
          <a:off x="4697026" y="3231972"/>
          <a:ext cx="1700217" cy="495303"/>
        </p:xfrm>
        <a:graphic>
          <a:graphicData uri="http://schemas.openxmlformats.org/presentationml/2006/ole">
            <mc:AlternateContent xmlns:mc="http://schemas.openxmlformats.org/markup-compatibility/2006">
              <mc:Choice xmlns:v="urn:schemas-microsoft-com:vml" Requires="v">
                <p:oleObj r:id="rId2" imgW="16764000" imgH="4876800" progId="">
                  <p:embed/>
                </p:oleObj>
              </mc:Choice>
              <mc:Fallback>
                <p:oleObj r:id="rId2" imgW="16764000" imgH="4876800" progId="">
                  <p:embed/>
                  <p:pic>
                    <p:nvPicPr>
                      <p:cNvPr id="4" name="Object 5">
                        <a:extLst>
                          <a:ext uri="{FF2B5EF4-FFF2-40B4-BE49-F238E27FC236}">
                            <a16:creationId xmlns:a16="http://schemas.microsoft.com/office/drawing/2014/main" id="{5E329893-A973-9EF6-7F69-AA8AA1F011DE}"/>
                          </a:ext>
                        </a:extLst>
                      </p:cNvPr>
                      <p:cNvPicPr/>
                      <p:nvPr/>
                    </p:nvPicPr>
                    <p:blipFill>
                      <a:blip r:embed="rId3"/>
                      <a:stretch>
                        <a:fillRect/>
                      </a:stretch>
                    </p:blipFill>
                    <p:spPr>
                      <a:xfrm>
                        <a:off x="4697026" y="3231972"/>
                        <a:ext cx="1700217" cy="495303"/>
                      </a:xfrm>
                      <a:prstGeom prst="rect">
                        <a:avLst/>
                      </a:prstGeom>
                      <a:noFill/>
                      <a:ln>
                        <a:noFill/>
                      </a:ln>
                    </p:spPr>
                  </p:pic>
                </p:oleObj>
              </mc:Fallback>
            </mc:AlternateContent>
          </a:graphicData>
        </a:graphic>
      </p:graphicFrame>
      <p:sp>
        <p:nvSpPr>
          <p:cNvPr id="6" name="Rectangle 3">
            <a:extLst>
              <a:ext uri="{FF2B5EF4-FFF2-40B4-BE49-F238E27FC236}">
                <a16:creationId xmlns:a16="http://schemas.microsoft.com/office/drawing/2014/main" id="{4A2A6784-411C-BECA-6C3A-40A6290F695D}"/>
              </a:ext>
            </a:extLst>
          </p:cNvPr>
          <p:cNvSpPr txBox="1"/>
          <p:nvPr/>
        </p:nvSpPr>
        <p:spPr>
          <a:xfrm>
            <a:off x="1515911" y="3727275"/>
            <a:ext cx="9620518" cy="1125534"/>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a:rPr>
              <a:t>Una </a:t>
            </a:r>
            <a:r>
              <a:rPr lang="en-US" sz="2000" b="0" i="0" u="none" strike="noStrike" kern="0" cap="none" spc="0" baseline="0" dirty="0" err="1">
                <a:solidFill>
                  <a:srgbClr val="000000"/>
                </a:solidFill>
                <a:uFillTx/>
                <a:latin typeface="Arial"/>
              </a:rPr>
              <a:t>representación</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más</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específica</a:t>
            </a:r>
            <a:r>
              <a:rPr lang="en-US" sz="2000" b="0" i="0" u="none" strike="noStrike" kern="0" cap="none" spc="0" baseline="0" dirty="0">
                <a:solidFill>
                  <a:srgbClr val="000000"/>
                </a:solidFill>
                <a:uFillTx/>
                <a:latin typeface="Arial"/>
              </a:rPr>
              <a:t> de la </a:t>
            </a:r>
            <a:r>
              <a:rPr lang="en-US" sz="2000" b="0" i="0" u="none" strike="noStrike" kern="0" cap="none" spc="0" baseline="0" dirty="0" err="1">
                <a:solidFill>
                  <a:srgbClr val="000000"/>
                </a:solidFill>
                <a:uFillTx/>
                <a:latin typeface="Arial"/>
              </a:rPr>
              <a:t>función</a:t>
            </a:r>
            <a:r>
              <a:rPr lang="en-US" sz="2000" b="0" i="0" u="none" strike="noStrike" kern="0" cap="none" spc="0" baseline="0" dirty="0">
                <a:solidFill>
                  <a:srgbClr val="000000"/>
                </a:solidFill>
                <a:uFillTx/>
                <a:latin typeface="Arial"/>
              </a:rPr>
              <a:t> de </a:t>
            </a:r>
            <a:r>
              <a:rPr lang="en-US" sz="2000" b="0" i="0" u="none" strike="noStrike" kern="0" cap="none" spc="0" baseline="0" dirty="0" err="1">
                <a:solidFill>
                  <a:srgbClr val="000000"/>
                </a:solidFill>
                <a:uFillTx/>
                <a:latin typeface="Arial"/>
              </a:rPr>
              <a:t>consumo</a:t>
            </a:r>
            <a:r>
              <a:rPr lang="en-US" sz="2000" b="0" i="0" u="none" strike="noStrike" kern="0" cap="none" spc="0" baseline="0" dirty="0">
                <a:solidFill>
                  <a:srgbClr val="000000"/>
                </a:solidFill>
                <a:uFillTx/>
                <a:latin typeface="Arial"/>
              </a:rPr>
              <a:t> es la </a:t>
            </a:r>
            <a:r>
              <a:rPr lang="en-US" sz="2000" b="1" i="0" u="none" strike="noStrike" kern="0" cap="none" spc="0" baseline="0" dirty="0" err="1">
                <a:solidFill>
                  <a:srgbClr val="000000"/>
                </a:solidFill>
                <a:uFillTx/>
                <a:latin typeface="Arial"/>
              </a:rPr>
              <a:t>relación</a:t>
            </a:r>
            <a:r>
              <a:rPr lang="en-US" sz="2000" b="1" i="0" u="none" strike="noStrike" kern="0" cap="none" spc="0" baseline="0" dirty="0">
                <a:solidFill>
                  <a:srgbClr val="000000"/>
                </a:solidFill>
                <a:uFillTx/>
                <a:latin typeface="Arial"/>
              </a:rPr>
              <a:t> </a:t>
            </a:r>
            <a:r>
              <a:rPr lang="en-US" sz="2000" b="0" i="0" u="none" strike="noStrike" kern="0" cap="none" spc="0" baseline="0" dirty="0">
                <a:solidFill>
                  <a:srgbClr val="000000"/>
                </a:solidFill>
                <a:uFillTx/>
                <a:latin typeface="Arial"/>
              </a:rPr>
              <a:t>lineal:</a:t>
            </a:r>
          </a:p>
        </p:txBody>
      </p:sp>
      <p:graphicFrame>
        <p:nvGraphicFramePr>
          <p:cNvPr id="7" name="Object 11">
            <a:extLst>
              <a:ext uri="{FF2B5EF4-FFF2-40B4-BE49-F238E27FC236}">
                <a16:creationId xmlns:a16="http://schemas.microsoft.com/office/drawing/2014/main" id="{72FEA01E-171F-6039-326E-0A599580233B}"/>
              </a:ext>
            </a:extLst>
          </p:cNvPr>
          <p:cNvGraphicFramePr/>
          <p:nvPr>
            <p:extLst>
              <p:ext uri="{D42A27DB-BD31-4B8C-83A1-F6EECF244321}">
                <p14:modId xmlns:p14="http://schemas.microsoft.com/office/powerpoint/2010/main" val="1478484127"/>
              </p:ext>
            </p:extLst>
          </p:nvPr>
        </p:nvGraphicFramePr>
        <p:xfrm>
          <a:off x="4413771" y="4414078"/>
          <a:ext cx="2070101" cy="495303"/>
        </p:xfrm>
        <a:graphic>
          <a:graphicData uri="http://schemas.openxmlformats.org/presentationml/2006/ole">
            <mc:AlternateContent xmlns:mc="http://schemas.openxmlformats.org/markup-compatibility/2006">
              <mc:Choice xmlns:v="urn:schemas-microsoft-com:vml" Requires="v">
                <p:oleObj r:id="rId4" imgW="20421600" imgH="4876800" progId="">
                  <p:embed/>
                </p:oleObj>
              </mc:Choice>
              <mc:Fallback>
                <p:oleObj r:id="rId4" imgW="20421600" imgH="4876800" progId="">
                  <p:embed/>
                  <p:pic>
                    <p:nvPicPr>
                      <p:cNvPr id="6" name="Object 11">
                        <a:extLst>
                          <a:ext uri="{FF2B5EF4-FFF2-40B4-BE49-F238E27FC236}">
                            <a16:creationId xmlns:a16="http://schemas.microsoft.com/office/drawing/2014/main" id="{090CC3B1-C1AD-A3BE-7F01-E254ED990A93}"/>
                          </a:ext>
                        </a:extLst>
                      </p:cNvPr>
                      <p:cNvPicPr/>
                      <p:nvPr/>
                    </p:nvPicPr>
                    <p:blipFill>
                      <a:blip r:embed="rId5"/>
                      <a:stretch>
                        <a:fillRect/>
                      </a:stretch>
                    </p:blipFill>
                    <p:spPr>
                      <a:xfrm>
                        <a:off x="4413771" y="4414078"/>
                        <a:ext cx="2070101" cy="495303"/>
                      </a:xfrm>
                      <a:prstGeom prst="rect">
                        <a:avLst/>
                      </a:prstGeom>
                      <a:noFill/>
                      <a:ln>
                        <a:noFill/>
                      </a:ln>
                    </p:spPr>
                  </p:pic>
                </p:oleObj>
              </mc:Fallback>
            </mc:AlternateContent>
          </a:graphicData>
        </a:graphic>
      </p:graphicFrame>
      <p:sp>
        <p:nvSpPr>
          <p:cNvPr id="8" name="Rectangle 5">
            <a:extLst>
              <a:ext uri="{FF2B5EF4-FFF2-40B4-BE49-F238E27FC236}">
                <a16:creationId xmlns:a16="http://schemas.microsoft.com/office/drawing/2014/main" id="{22EAFA7A-DDEC-483F-BAE2-7EF1E6E6548E}"/>
              </a:ext>
            </a:extLst>
          </p:cNvPr>
          <p:cNvSpPr/>
          <p:nvPr/>
        </p:nvSpPr>
        <p:spPr>
          <a:xfrm>
            <a:off x="636188" y="4867520"/>
            <a:ext cx="10731247" cy="1524003"/>
          </a:xfrm>
          <a:prstGeom prst="rect">
            <a:avLst/>
          </a:prstGeom>
          <a:noFill/>
          <a:ln>
            <a:noFill/>
            <a:prstDash val="solid"/>
          </a:ln>
        </p:spPr>
        <p:txBody>
          <a:bodyPr vert="horz" wrap="square" lIns="91440" tIns="45720" rIns="91440" bIns="45720" anchor="t" anchorCtr="0" compatLnSpc="1">
            <a:noAutofit/>
          </a:bodyPr>
          <a:lstStyle/>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Gill Sans MT"/>
              </a:rPr>
              <a:t>c</a:t>
            </a:r>
            <a:r>
              <a:rPr lang="en-US" sz="2400" b="0" i="0" u="none" strike="noStrike" kern="1200" cap="none" spc="0" baseline="-25000" dirty="0">
                <a:solidFill>
                  <a:srgbClr val="000000"/>
                </a:solidFill>
                <a:uFillTx/>
                <a:latin typeface="Gill Sans MT"/>
              </a:rPr>
              <a:t>1</a:t>
            </a:r>
            <a:r>
              <a:rPr lang="en-US" sz="2400" b="0" i="0" u="none" strike="noStrike" kern="1200" cap="none" spc="0" baseline="0" dirty="0">
                <a:solidFill>
                  <a:srgbClr val="000000"/>
                </a:solidFill>
                <a:uFillTx/>
                <a:latin typeface="Gill Sans MT"/>
              </a:rPr>
              <a:t> se llama la </a:t>
            </a:r>
            <a:r>
              <a:rPr lang="en-US" sz="2400" b="0" i="0" u="none" strike="noStrike" kern="1200" cap="none" spc="0" baseline="0" dirty="0" err="1">
                <a:solidFill>
                  <a:srgbClr val="000000"/>
                </a:solidFill>
                <a:uFillTx/>
                <a:latin typeface="Gill Sans MT"/>
              </a:rPr>
              <a:t>propensión</a:t>
            </a:r>
            <a:r>
              <a:rPr lang="en-US" sz="2400" b="0" i="0" u="none" strike="noStrike" kern="1200" cap="none" spc="0" baseline="0" dirty="0">
                <a:solidFill>
                  <a:srgbClr val="000000"/>
                </a:solidFill>
                <a:uFillTx/>
                <a:latin typeface="Gill Sans MT"/>
              </a:rPr>
              <a:t> marginal a </a:t>
            </a:r>
            <a:r>
              <a:rPr lang="en-US" sz="2400" b="0" i="0" u="none" strike="noStrike" kern="1200" cap="none" spc="0" baseline="0" dirty="0" err="1">
                <a:solidFill>
                  <a:srgbClr val="000000"/>
                </a:solidFill>
                <a:uFillTx/>
                <a:latin typeface="Gill Sans MT"/>
              </a:rPr>
              <a:t>consumir</a:t>
            </a:r>
            <a:r>
              <a:rPr lang="en-US" sz="2400" b="0" i="0" u="none" strike="noStrike" kern="1200" cap="none" spc="0" baseline="0" dirty="0">
                <a:solidFill>
                  <a:srgbClr val="000000"/>
                </a:solidFill>
                <a:uFillTx/>
                <a:latin typeface="Gill Sans MT"/>
              </a:rPr>
              <a:t>.</a:t>
            </a:r>
            <a:r>
              <a:rPr lang="es-ES" sz="1800" b="0" i="0" u="none" strike="noStrike" kern="1200" cap="none" spc="0" baseline="0" dirty="0">
                <a:solidFill>
                  <a:srgbClr val="000000"/>
                </a:solidFill>
                <a:uFillTx/>
                <a:latin typeface="Gill Sans MT"/>
              </a:rPr>
              <a:t> Porcentaje de la renta disponible que se destina al consumo. </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Gill Sans MT"/>
              </a:rPr>
              <a:t>			siendo 1&gt;PMC&gt;0</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14300" marR="0" lvl="1"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Gill Sans MT"/>
              </a:rPr>
              <a:t> </a:t>
            </a:r>
            <a:r>
              <a:rPr lang="en-US" sz="2400" b="0" i="1" u="none" strike="noStrike" kern="1200" cap="none" spc="0" baseline="0" dirty="0">
                <a:solidFill>
                  <a:srgbClr val="000000"/>
                </a:solidFill>
                <a:uFillTx/>
                <a:latin typeface="Gill Sans MT"/>
              </a:rPr>
              <a:t>	     c</a:t>
            </a:r>
            <a:r>
              <a:rPr lang="en-US" sz="2400" b="0" i="0" u="none" strike="noStrike" kern="1200" cap="none" spc="0" baseline="-25000" dirty="0">
                <a:solidFill>
                  <a:srgbClr val="000000"/>
                </a:solidFill>
                <a:uFillTx/>
                <a:latin typeface="Gill Sans MT"/>
              </a:rPr>
              <a:t>0</a:t>
            </a:r>
            <a:r>
              <a:rPr lang="en-US" sz="2400" b="0" i="0" u="none" strike="noStrike" kern="1200" cap="none" spc="0" baseline="0" dirty="0">
                <a:solidFill>
                  <a:srgbClr val="000000"/>
                </a:solidFill>
                <a:uFillTx/>
                <a:latin typeface="Gill Sans MT"/>
              </a:rPr>
              <a:t> es </a:t>
            </a:r>
            <a:r>
              <a:rPr lang="en-US" sz="2400" b="0" i="0" u="none" strike="noStrike" kern="1200" cap="none" spc="0" baseline="0" dirty="0" err="1">
                <a:solidFill>
                  <a:srgbClr val="000000"/>
                </a:solidFill>
                <a:uFillTx/>
                <a:latin typeface="Gill Sans MT"/>
              </a:rPr>
              <a:t>el</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consumo</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autónomo</a:t>
            </a:r>
            <a:r>
              <a:rPr lang="en-US" sz="2400" b="0" i="0" u="none" strike="noStrike" kern="1200" cap="none" spc="0" baseline="0" dirty="0">
                <a:solidFill>
                  <a:srgbClr val="000000"/>
                </a:solidFill>
                <a:uFillTx/>
                <a:latin typeface="Gill Sans MT"/>
              </a:rPr>
              <a:t>.</a:t>
            </a:r>
          </a:p>
        </p:txBody>
      </p:sp>
    </p:spTree>
    <p:extLst>
      <p:ext uri="{BB962C8B-B14F-4D97-AF65-F5344CB8AC3E}">
        <p14:creationId xmlns:p14="http://schemas.microsoft.com/office/powerpoint/2010/main" val="41216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7"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435E5-A3E3-6312-8214-CB4576DF6821}"/>
              </a:ext>
            </a:extLst>
          </p:cNvPr>
          <p:cNvSpPr>
            <a:spLocks noGrp="1"/>
          </p:cNvSpPr>
          <p:nvPr>
            <p:ph type="title"/>
          </p:nvPr>
        </p:nvSpPr>
        <p:spPr/>
        <p:txBody>
          <a:bodyPr/>
          <a:lstStyle/>
          <a:p>
            <a:endParaRPr lang="es-AR" dirty="0"/>
          </a:p>
        </p:txBody>
      </p:sp>
      <p:pic>
        <p:nvPicPr>
          <p:cNvPr id="3" name="Picture 2">
            <a:extLst>
              <a:ext uri="{FF2B5EF4-FFF2-40B4-BE49-F238E27FC236}">
                <a16:creationId xmlns:a16="http://schemas.microsoft.com/office/drawing/2014/main" id="{B7602A5E-09A8-E1AE-D437-185E4CB84DC0}"/>
              </a:ext>
            </a:extLst>
          </p:cNvPr>
          <p:cNvPicPr>
            <a:picLocks noChangeAspect="1"/>
          </p:cNvPicPr>
          <p:nvPr/>
        </p:nvPicPr>
        <p:blipFill>
          <a:blip r:embed="rId2"/>
          <a:srcRect/>
          <a:stretch>
            <a:fillRect/>
          </a:stretch>
        </p:blipFill>
        <p:spPr>
          <a:xfrm>
            <a:off x="2301780" y="2225208"/>
            <a:ext cx="7288865" cy="4824538"/>
          </a:xfrm>
          <a:prstGeom prst="rect">
            <a:avLst/>
          </a:prstGeom>
          <a:noFill/>
          <a:ln>
            <a:noFill/>
          </a:ln>
        </p:spPr>
      </p:pic>
      <p:pic>
        <p:nvPicPr>
          <p:cNvPr id="5" name="Picture 3">
            <a:extLst>
              <a:ext uri="{FF2B5EF4-FFF2-40B4-BE49-F238E27FC236}">
                <a16:creationId xmlns:a16="http://schemas.microsoft.com/office/drawing/2014/main" id="{F0D15816-AFEC-D77C-DB2A-6F0D54DA6B94}"/>
              </a:ext>
            </a:extLst>
          </p:cNvPr>
          <p:cNvPicPr>
            <a:picLocks noChangeAspect="1"/>
          </p:cNvPicPr>
          <p:nvPr/>
        </p:nvPicPr>
        <p:blipFill>
          <a:blip r:embed="rId3"/>
          <a:srcRect/>
          <a:stretch>
            <a:fillRect/>
          </a:stretch>
        </p:blipFill>
        <p:spPr>
          <a:xfrm>
            <a:off x="7276610" y="2110908"/>
            <a:ext cx="323853" cy="228600"/>
          </a:xfrm>
          <a:prstGeom prst="rect">
            <a:avLst/>
          </a:prstGeom>
          <a:noFill/>
          <a:ln>
            <a:noFill/>
          </a:ln>
        </p:spPr>
      </p:pic>
    </p:spTree>
    <p:extLst>
      <p:ext uri="{BB962C8B-B14F-4D97-AF65-F5344CB8AC3E}">
        <p14:creationId xmlns:p14="http://schemas.microsoft.com/office/powerpoint/2010/main" val="20902572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01ACA-7B66-85DD-3A43-BF8452A4F8D5}"/>
              </a:ext>
            </a:extLst>
          </p:cNvPr>
          <p:cNvSpPr>
            <a:spLocks noGrp="1"/>
          </p:cNvSpPr>
          <p:nvPr>
            <p:ph type="title"/>
          </p:nvPr>
        </p:nvSpPr>
        <p:spPr>
          <a:xfrm>
            <a:off x="465690" y="1567829"/>
            <a:ext cx="11029615" cy="1497507"/>
          </a:xfrm>
        </p:spPr>
        <p:txBody>
          <a:bodyPr/>
          <a:lstStyle/>
          <a:p>
            <a:r>
              <a:rPr lang="es-AR" dirty="0"/>
              <a:t>Ahorro</a:t>
            </a:r>
          </a:p>
        </p:txBody>
      </p:sp>
      <p:sp>
        <p:nvSpPr>
          <p:cNvPr id="3" name="Marcador de texto 2">
            <a:extLst>
              <a:ext uri="{FF2B5EF4-FFF2-40B4-BE49-F238E27FC236}">
                <a16:creationId xmlns:a16="http://schemas.microsoft.com/office/drawing/2014/main" id="{2B14A386-355B-84A1-BFA6-BADF2E1405CA}"/>
              </a:ext>
            </a:extLst>
          </p:cNvPr>
          <p:cNvSpPr>
            <a:spLocks noGrp="1"/>
          </p:cNvSpPr>
          <p:nvPr>
            <p:ph type="body" idx="1"/>
          </p:nvPr>
        </p:nvSpPr>
        <p:spPr>
          <a:xfrm>
            <a:off x="465689" y="3232504"/>
            <a:ext cx="11029615" cy="858232"/>
          </a:xfrm>
        </p:spPr>
        <p:txBody>
          <a:bodyPr>
            <a:normAutofit/>
          </a:bodyPr>
          <a:lstStyle/>
          <a:p>
            <a:r>
              <a:rPr lang="es-AR" sz="2000" dirty="0">
                <a:solidFill>
                  <a:schemeClr val="tx1"/>
                </a:solidFill>
              </a:rPr>
              <a:t>EL AHORRO es la parte de la renta disponible de las familias que no se consume. Por tanto, el consumo más el ahorro será igual a la renta disponible </a:t>
            </a:r>
          </a:p>
        </p:txBody>
      </p:sp>
      <p:sp>
        <p:nvSpPr>
          <p:cNvPr id="5" name="CuadroTexto 4">
            <a:extLst>
              <a:ext uri="{FF2B5EF4-FFF2-40B4-BE49-F238E27FC236}">
                <a16:creationId xmlns:a16="http://schemas.microsoft.com/office/drawing/2014/main" id="{1ED3BB37-1614-0891-F517-371D94201F87}"/>
              </a:ext>
            </a:extLst>
          </p:cNvPr>
          <p:cNvSpPr txBox="1"/>
          <p:nvPr/>
        </p:nvSpPr>
        <p:spPr>
          <a:xfrm>
            <a:off x="757989" y="5259711"/>
            <a:ext cx="6097604" cy="461665"/>
          </a:xfrm>
          <a:prstGeom prst="rect">
            <a:avLst/>
          </a:prstGeom>
          <a:noFill/>
        </p:spPr>
        <p:txBody>
          <a:bodyPr wrap="square">
            <a:spAutoFit/>
          </a:bodyPr>
          <a:lstStyle/>
          <a:p>
            <a:r>
              <a:rPr lang="es-AR" sz="2400" dirty="0">
                <a:solidFill>
                  <a:schemeClr val="bg1"/>
                </a:solidFill>
              </a:rPr>
              <a:t>Como protección</a:t>
            </a:r>
          </a:p>
        </p:txBody>
      </p:sp>
      <p:sp>
        <p:nvSpPr>
          <p:cNvPr id="7" name="CuadroTexto 6">
            <a:extLst>
              <a:ext uri="{FF2B5EF4-FFF2-40B4-BE49-F238E27FC236}">
                <a16:creationId xmlns:a16="http://schemas.microsoft.com/office/drawing/2014/main" id="{0305A843-CE55-98D5-9B6E-E0F2EE53D03F}"/>
              </a:ext>
            </a:extLst>
          </p:cNvPr>
          <p:cNvSpPr txBox="1"/>
          <p:nvPr/>
        </p:nvSpPr>
        <p:spPr>
          <a:xfrm>
            <a:off x="757989" y="5748667"/>
            <a:ext cx="6097604" cy="461665"/>
          </a:xfrm>
          <a:prstGeom prst="rect">
            <a:avLst/>
          </a:prstGeom>
          <a:noFill/>
        </p:spPr>
        <p:txBody>
          <a:bodyPr wrap="square">
            <a:spAutoFit/>
          </a:bodyPr>
          <a:lstStyle/>
          <a:p>
            <a:r>
              <a:rPr lang="es-AR" sz="2400" dirty="0">
                <a:solidFill>
                  <a:schemeClr val="bg1"/>
                </a:solidFill>
              </a:rPr>
              <a:t>Para hacer grandes compras</a:t>
            </a:r>
          </a:p>
        </p:txBody>
      </p:sp>
      <p:sp>
        <p:nvSpPr>
          <p:cNvPr id="9" name="CuadroTexto 8">
            <a:extLst>
              <a:ext uri="{FF2B5EF4-FFF2-40B4-BE49-F238E27FC236}">
                <a16:creationId xmlns:a16="http://schemas.microsoft.com/office/drawing/2014/main" id="{8AA84C46-3882-D646-2ACB-931CD331DB8A}"/>
              </a:ext>
            </a:extLst>
          </p:cNvPr>
          <p:cNvSpPr txBox="1"/>
          <p:nvPr/>
        </p:nvSpPr>
        <p:spPr>
          <a:xfrm>
            <a:off x="5980496" y="5490543"/>
            <a:ext cx="6097604" cy="400110"/>
          </a:xfrm>
          <a:prstGeom prst="rect">
            <a:avLst/>
          </a:prstGeom>
          <a:noFill/>
        </p:spPr>
        <p:txBody>
          <a:bodyPr wrap="square">
            <a:spAutoFit/>
          </a:bodyPr>
          <a:lstStyle/>
          <a:p>
            <a:r>
              <a:rPr lang="es-AR" sz="2000" dirty="0">
                <a:solidFill>
                  <a:schemeClr val="bg1"/>
                </a:solidFill>
              </a:rPr>
              <a:t>Para conseguir una mayor renta</a:t>
            </a:r>
          </a:p>
        </p:txBody>
      </p:sp>
    </p:spTree>
    <p:extLst>
      <p:ext uri="{BB962C8B-B14F-4D97-AF65-F5344CB8AC3E}">
        <p14:creationId xmlns:p14="http://schemas.microsoft.com/office/powerpoint/2010/main" val="149613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nSpc>
                <a:spcPct val="200000"/>
              </a:lnSpc>
            </a:pPr>
            <a:r>
              <a:rPr lang="es-AR" dirty="0"/>
              <a:t>Papel del gobierno. </a:t>
            </a:r>
            <a:r>
              <a:rPr lang="es-AR" dirty="0" err="1"/>
              <a:t>Politicas</a:t>
            </a:r>
            <a:r>
              <a:rPr lang="es-AR" dirty="0"/>
              <a:t> Instrumentales</a:t>
            </a:r>
          </a:p>
        </p:txBody>
      </p:sp>
      <p:sp>
        <p:nvSpPr>
          <p:cNvPr id="3" name="3 Llamada con línea 1"/>
          <p:cNvSpPr/>
          <p:nvPr/>
        </p:nvSpPr>
        <p:spPr>
          <a:xfrm>
            <a:off x="1748290" y="2811707"/>
            <a:ext cx="3955007" cy="552777"/>
          </a:xfrm>
          <a:prstGeom prst="borderCallout1">
            <a:avLst>
              <a:gd name="adj1" fmla="val -430"/>
              <a:gd name="adj2" fmla="val 142"/>
              <a:gd name="adj3" fmla="val 112491"/>
              <a:gd name="adj4" fmla="val -6775"/>
            </a:avLst>
          </a:prstGeom>
          <a:gradFill flip="none" rotWithShape="1">
            <a:gsLst>
              <a:gs pos="0">
                <a:srgbClr val="5E9EFF"/>
              </a:gs>
              <a:gs pos="39999">
                <a:srgbClr val="85C2FF"/>
              </a:gs>
              <a:gs pos="70000">
                <a:srgbClr val="C4D6EB"/>
              </a:gs>
              <a:gs pos="100000">
                <a:srgbClr val="FFEBFA"/>
              </a:gs>
            </a:gsLst>
            <a:path path="rect">
              <a:fillToRect l="100000" t="100000"/>
            </a:path>
            <a:tileRect r="-100000" b="-100000"/>
          </a:gradFill>
          <a:ln>
            <a:gradFill>
              <a:gsLst>
                <a:gs pos="0">
                  <a:schemeClr val="bg1">
                    <a:lumMod val="65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Fiscal : impuestos y gastos</a:t>
            </a:r>
          </a:p>
        </p:txBody>
      </p:sp>
      <p:sp>
        <p:nvSpPr>
          <p:cNvPr id="4" name="4 Llamada con línea 1"/>
          <p:cNvSpPr/>
          <p:nvPr/>
        </p:nvSpPr>
        <p:spPr>
          <a:xfrm>
            <a:off x="1748290" y="3424911"/>
            <a:ext cx="7341836" cy="961286"/>
          </a:xfrm>
          <a:prstGeom prst="borderCallout1">
            <a:avLst>
              <a:gd name="adj1" fmla="val 3789"/>
              <a:gd name="adj2" fmla="val -145"/>
              <a:gd name="adj3" fmla="val 75302"/>
              <a:gd name="adj4" fmla="val -4602"/>
            </a:avLst>
          </a:prstGeom>
          <a:gradFill flip="none" rotWithShape="1">
            <a:gsLst>
              <a:gs pos="0">
                <a:srgbClr val="FBEAC7"/>
              </a:gs>
              <a:gs pos="17999">
                <a:srgbClr val="FEE7F2"/>
              </a:gs>
              <a:gs pos="36000">
                <a:srgbClr val="FAC77D"/>
              </a:gs>
              <a:gs pos="61000">
                <a:srgbClr val="FBA97D"/>
              </a:gs>
              <a:gs pos="82001">
                <a:srgbClr val="FBD49C"/>
              </a:gs>
              <a:gs pos="100000">
                <a:srgbClr val="FEE7F2"/>
              </a:gs>
            </a:gsLst>
            <a:lin ang="2700000" scaled="0"/>
            <a:tileRect/>
          </a:gra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Monetaria: oferta de dinero, control  a precios, tasa de interés, nivel de producción y bienestar. </a:t>
            </a:r>
          </a:p>
        </p:txBody>
      </p:sp>
      <p:sp>
        <p:nvSpPr>
          <p:cNvPr id="5" name="5 Llamada con línea 1"/>
          <p:cNvSpPr/>
          <p:nvPr/>
        </p:nvSpPr>
        <p:spPr>
          <a:xfrm>
            <a:off x="1748290" y="2014247"/>
            <a:ext cx="7341993" cy="644906"/>
          </a:xfrm>
          <a:prstGeom prst="borderCallout1">
            <a:avLst>
              <a:gd name="adj1" fmla="val -644"/>
              <a:gd name="adj2" fmla="val -179"/>
              <a:gd name="adj3" fmla="val 85629"/>
              <a:gd name="adj4" fmla="val -4090"/>
            </a:avLst>
          </a:prstGeom>
          <a:gradFill flip="none" rotWithShape="1">
            <a:gsLst>
              <a:gs pos="0">
                <a:srgbClr val="FFEFD1"/>
              </a:gs>
              <a:gs pos="64999">
                <a:srgbClr val="F0EBD5"/>
              </a:gs>
              <a:gs pos="100000">
                <a:srgbClr val="D1C39F"/>
              </a:gs>
            </a:gsLst>
            <a:path path="shape">
              <a:fillToRect l="50000" t="50000" r="50000" b="50000"/>
            </a:path>
            <a:tileRect/>
          </a:gradFill>
          <a:ln>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Económica: PBI, IPC, tasa de ocupación, tasa de desempleo</a:t>
            </a:r>
          </a:p>
        </p:txBody>
      </p:sp>
      <p:sp>
        <p:nvSpPr>
          <p:cNvPr id="6" name="6 Llamada con línea 1"/>
          <p:cNvSpPr/>
          <p:nvPr/>
        </p:nvSpPr>
        <p:spPr>
          <a:xfrm>
            <a:off x="1748133" y="4446624"/>
            <a:ext cx="7341993" cy="710213"/>
          </a:xfrm>
          <a:prstGeom prst="borderCallout1">
            <a:avLst>
              <a:gd name="adj1" fmla="val 1770"/>
              <a:gd name="adj2" fmla="val -34"/>
              <a:gd name="adj3" fmla="val 62280"/>
              <a:gd name="adj4" fmla="val -2545"/>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gradFill>
              <a:gsLst>
                <a:gs pos="0">
                  <a:srgbClr val="CC99FF"/>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Exterior: tipo de cambio, exportaciones e importaciones</a:t>
            </a:r>
          </a:p>
        </p:txBody>
      </p:sp>
      <p:sp>
        <p:nvSpPr>
          <p:cNvPr id="7" name="5 Llamada con línea 1"/>
          <p:cNvSpPr/>
          <p:nvPr/>
        </p:nvSpPr>
        <p:spPr>
          <a:xfrm>
            <a:off x="1748133" y="5218304"/>
            <a:ext cx="7341994" cy="500066"/>
          </a:xfrm>
          <a:prstGeom prst="borderCallout1">
            <a:avLst>
              <a:gd name="adj1" fmla="val -644"/>
              <a:gd name="adj2" fmla="val -179"/>
              <a:gd name="adj3" fmla="val 85629"/>
              <a:gd name="adj4" fmla="val -4090"/>
            </a:avLst>
          </a:prstGeom>
          <a:gradFill flip="none" rotWithShape="1">
            <a:gsLst>
              <a:gs pos="0">
                <a:srgbClr val="FFEFD1"/>
              </a:gs>
              <a:gs pos="64999">
                <a:srgbClr val="F0EBD5"/>
              </a:gs>
              <a:gs pos="100000">
                <a:srgbClr val="D1C39F"/>
              </a:gs>
            </a:gsLst>
            <a:path path="shape">
              <a:fillToRect l="50000" t="50000" r="50000" b="50000"/>
            </a:path>
            <a:tileRect/>
          </a:gradFill>
          <a:ln>
            <a:gradFill>
              <a:gsLst>
                <a:gs pos="0">
                  <a:schemeClr val="bg2">
                    <a:lumMod val="5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ingresos: control de precios y salarios, mediante diferentes formas de regulación</a:t>
            </a:r>
          </a:p>
        </p:txBody>
      </p:sp>
      <p:sp>
        <p:nvSpPr>
          <p:cNvPr id="8" name="6 Llamada con línea 1"/>
          <p:cNvSpPr/>
          <p:nvPr/>
        </p:nvSpPr>
        <p:spPr>
          <a:xfrm>
            <a:off x="1748133" y="5861246"/>
            <a:ext cx="7341993" cy="785818"/>
          </a:xfrm>
          <a:prstGeom prst="borderCallout1">
            <a:avLst>
              <a:gd name="adj1" fmla="val 1770"/>
              <a:gd name="adj2" fmla="val -34"/>
              <a:gd name="adj3" fmla="val 62280"/>
              <a:gd name="adj4" fmla="val -2545"/>
            </a:avLst>
          </a:prstGeom>
          <a:gradFill flip="none" rotWithShape="1">
            <a:gsLst>
              <a:gs pos="0">
                <a:srgbClr val="8488C4"/>
              </a:gs>
              <a:gs pos="53000">
                <a:srgbClr val="D4DEFF"/>
              </a:gs>
              <a:gs pos="83000">
                <a:srgbClr val="D4DEFF"/>
              </a:gs>
              <a:gs pos="100000">
                <a:srgbClr val="96AB94"/>
              </a:gs>
            </a:gsLst>
            <a:path path="circle">
              <a:fillToRect l="100000" t="100000"/>
            </a:path>
            <a:tileRect r="-100000" b="-100000"/>
          </a:gradFill>
          <a:ln>
            <a:gradFill>
              <a:gsLst>
                <a:gs pos="0">
                  <a:srgbClr val="CC99FF"/>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CO" sz="1600" b="1" dirty="0">
                <a:solidFill>
                  <a:schemeClr val="tx2">
                    <a:lumMod val="75000"/>
                  </a:schemeClr>
                </a:solidFill>
                <a:latin typeface="Arial" pitchFamily="34" charset="0"/>
                <a:cs typeface="Arial" pitchFamily="34" charset="0"/>
              </a:rPr>
              <a:t>Política de Oferta(caso especial de política fiscal):centrada en la oferta agregada e incrementos en la producción</a:t>
            </a:r>
          </a:p>
        </p:txBody>
      </p:sp>
    </p:spTree>
    <p:extLst>
      <p:ext uri="{BB962C8B-B14F-4D97-AF65-F5344CB8AC3E}">
        <p14:creationId xmlns:p14="http://schemas.microsoft.com/office/powerpoint/2010/main" val="422155602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0CC37-3710-F7A9-D0A7-FD2E02A49E39}"/>
              </a:ext>
            </a:extLst>
          </p:cNvPr>
          <p:cNvSpPr>
            <a:spLocks noGrp="1"/>
          </p:cNvSpPr>
          <p:nvPr>
            <p:ph type="title"/>
          </p:nvPr>
        </p:nvSpPr>
        <p:spPr/>
        <p:txBody>
          <a:bodyPr/>
          <a:lstStyle/>
          <a:p>
            <a:r>
              <a:rPr lang="es-AR" dirty="0"/>
              <a:t>Factores para ahorrar</a:t>
            </a:r>
          </a:p>
        </p:txBody>
      </p:sp>
      <p:sp>
        <p:nvSpPr>
          <p:cNvPr id="3" name="Marcador de contenido 2">
            <a:extLst>
              <a:ext uri="{FF2B5EF4-FFF2-40B4-BE49-F238E27FC236}">
                <a16:creationId xmlns:a16="http://schemas.microsoft.com/office/drawing/2014/main" id="{A876A683-7EF2-6C70-4293-7163AC17DBBE}"/>
              </a:ext>
            </a:extLst>
          </p:cNvPr>
          <p:cNvSpPr>
            <a:spLocks noGrp="1"/>
          </p:cNvSpPr>
          <p:nvPr>
            <p:ph idx="1"/>
          </p:nvPr>
        </p:nvSpPr>
        <p:spPr/>
        <p:txBody>
          <a:bodyPr>
            <a:normAutofit/>
          </a:bodyPr>
          <a:lstStyle/>
          <a:p>
            <a:pPr marL="0" indent="0">
              <a:buNone/>
            </a:pPr>
            <a:r>
              <a:rPr lang="es-AR" sz="2800" dirty="0"/>
              <a:t>El ahorro dependerá de los siguientes factores: </a:t>
            </a:r>
          </a:p>
          <a:p>
            <a:r>
              <a:rPr lang="es-AR" sz="2800" dirty="0"/>
              <a:t>1. La renta disponible. </a:t>
            </a:r>
          </a:p>
          <a:p>
            <a:r>
              <a:rPr lang="es-AR" sz="2800" dirty="0"/>
              <a:t>2. La seguridad social. </a:t>
            </a:r>
          </a:p>
          <a:p>
            <a:r>
              <a:rPr lang="es-AR" sz="2800" dirty="0"/>
              <a:t>3. El tipo de interés. </a:t>
            </a:r>
            <a:endParaRPr lang="es-AR" dirty="0"/>
          </a:p>
        </p:txBody>
      </p:sp>
    </p:spTree>
    <p:extLst>
      <p:ext uri="{BB962C8B-B14F-4D97-AF65-F5344CB8AC3E}">
        <p14:creationId xmlns:p14="http://schemas.microsoft.com/office/powerpoint/2010/main" val="37004872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EBE315-23BB-7C84-D2EF-478F71D0A634}"/>
              </a:ext>
            </a:extLst>
          </p:cNvPr>
          <p:cNvPicPr>
            <a:picLocks noChangeAspect="1"/>
          </p:cNvPicPr>
          <p:nvPr/>
        </p:nvPicPr>
        <p:blipFill>
          <a:blip r:embed="rId2"/>
          <a:srcRect/>
          <a:stretch>
            <a:fillRect/>
          </a:stretch>
        </p:blipFill>
        <p:spPr>
          <a:xfrm>
            <a:off x="2146260" y="790402"/>
            <a:ext cx="7518141" cy="5066571"/>
          </a:xfrm>
          <a:prstGeom prst="rect">
            <a:avLst/>
          </a:prstGeom>
          <a:noFill/>
          <a:ln>
            <a:noFill/>
          </a:ln>
        </p:spPr>
      </p:pic>
    </p:spTree>
    <p:extLst>
      <p:ext uri="{BB962C8B-B14F-4D97-AF65-F5344CB8AC3E}">
        <p14:creationId xmlns:p14="http://schemas.microsoft.com/office/powerpoint/2010/main" val="40825413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5325FB9-91FD-9A81-BC6E-8C324F0FADB9}"/>
              </a:ext>
            </a:extLst>
          </p:cNvPr>
          <p:cNvPicPr>
            <a:picLocks noChangeAspect="1"/>
          </p:cNvPicPr>
          <p:nvPr/>
        </p:nvPicPr>
        <p:blipFill>
          <a:blip r:embed="rId2"/>
          <a:srcRect/>
          <a:stretch>
            <a:fillRect/>
          </a:stretch>
        </p:blipFill>
        <p:spPr>
          <a:xfrm>
            <a:off x="1885634" y="1060628"/>
            <a:ext cx="7949144" cy="4925699"/>
          </a:xfrm>
          <a:prstGeom prst="rect">
            <a:avLst/>
          </a:prstGeom>
          <a:noFill/>
          <a:ln>
            <a:noFill/>
          </a:ln>
        </p:spPr>
      </p:pic>
    </p:spTree>
    <p:extLst>
      <p:ext uri="{BB962C8B-B14F-4D97-AF65-F5344CB8AC3E}">
        <p14:creationId xmlns:p14="http://schemas.microsoft.com/office/powerpoint/2010/main" val="19501358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8EBCA-D0F0-E369-DA4C-B69BF1C21C82}"/>
              </a:ext>
            </a:extLst>
          </p:cNvPr>
          <p:cNvSpPr>
            <a:spLocks noGrp="1"/>
          </p:cNvSpPr>
          <p:nvPr>
            <p:ph type="title"/>
          </p:nvPr>
        </p:nvSpPr>
        <p:spPr/>
        <p:txBody>
          <a:bodyPr/>
          <a:lstStyle/>
          <a:p>
            <a:r>
              <a:rPr lang="es-AR" dirty="0"/>
              <a:t>La función ahorro</a:t>
            </a:r>
          </a:p>
        </p:txBody>
      </p:sp>
      <p:pic>
        <p:nvPicPr>
          <p:cNvPr id="3" name="Picture 2">
            <a:extLst>
              <a:ext uri="{FF2B5EF4-FFF2-40B4-BE49-F238E27FC236}">
                <a16:creationId xmlns:a16="http://schemas.microsoft.com/office/drawing/2014/main" id="{B4923F34-6921-E4D8-5279-BAE9BE2BAAD7}"/>
              </a:ext>
            </a:extLst>
          </p:cNvPr>
          <p:cNvPicPr>
            <a:picLocks noChangeAspect="1"/>
          </p:cNvPicPr>
          <p:nvPr/>
        </p:nvPicPr>
        <p:blipFill>
          <a:blip r:embed="rId2"/>
          <a:srcRect/>
          <a:stretch>
            <a:fillRect/>
          </a:stretch>
        </p:blipFill>
        <p:spPr>
          <a:xfrm>
            <a:off x="2308424" y="2186066"/>
            <a:ext cx="7272808" cy="4671934"/>
          </a:xfrm>
          <a:prstGeom prst="rect">
            <a:avLst/>
          </a:prstGeom>
          <a:noFill/>
          <a:ln>
            <a:noFill/>
          </a:ln>
        </p:spPr>
      </p:pic>
    </p:spTree>
    <p:extLst>
      <p:ext uri="{BB962C8B-B14F-4D97-AF65-F5344CB8AC3E}">
        <p14:creationId xmlns:p14="http://schemas.microsoft.com/office/powerpoint/2010/main" val="500206380"/>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1748</TotalTime>
  <Words>5496</Words>
  <Application>Microsoft Office PowerPoint</Application>
  <PresentationFormat>Panorámica</PresentationFormat>
  <Paragraphs>621</Paragraphs>
  <Slides>93</Slides>
  <Notes>7</Notes>
  <HiddenSlides>0</HiddenSlides>
  <MMClips>0</MMClips>
  <ScaleCrop>false</ScaleCrop>
  <HeadingPairs>
    <vt:vector size="8" baseType="variant">
      <vt:variant>
        <vt:lpstr>Fuentes usadas</vt:lpstr>
      </vt:variant>
      <vt:variant>
        <vt:i4>13</vt:i4>
      </vt:variant>
      <vt:variant>
        <vt:lpstr>Tema</vt:lpstr>
      </vt:variant>
      <vt:variant>
        <vt:i4>1</vt:i4>
      </vt:variant>
      <vt:variant>
        <vt:lpstr>Servidores OLE incrustados</vt:lpstr>
      </vt:variant>
      <vt:variant>
        <vt:i4>1</vt:i4>
      </vt:variant>
      <vt:variant>
        <vt:lpstr>Títulos de diapositiva</vt:lpstr>
      </vt:variant>
      <vt:variant>
        <vt:i4>93</vt:i4>
      </vt:variant>
    </vt:vector>
  </HeadingPairs>
  <TitlesOfParts>
    <vt:vector size="108" baseType="lpstr">
      <vt:lpstr>Arial</vt:lpstr>
      <vt:lpstr>Arial Black</vt:lpstr>
      <vt:lpstr>Arial Unicode MS</vt:lpstr>
      <vt:lpstr>Book Antiqua</vt:lpstr>
      <vt:lpstr>Calibri</vt:lpstr>
      <vt:lpstr>Cambria Math</vt:lpstr>
      <vt:lpstr>Gill Sans MT</vt:lpstr>
      <vt:lpstr>Symbol</vt:lpstr>
      <vt:lpstr>Tahoma</vt:lpstr>
      <vt:lpstr>Times New Roman</vt:lpstr>
      <vt:lpstr>Verdana</vt:lpstr>
      <vt:lpstr>Wingdings</vt:lpstr>
      <vt:lpstr>Wingdings 2</vt:lpstr>
      <vt:lpstr>Dividendo</vt:lpstr>
      <vt:lpstr>Ecuación</vt:lpstr>
      <vt:lpstr>macroeconomía</vt:lpstr>
      <vt:lpstr>Presentación de PowerPoint</vt:lpstr>
      <vt:lpstr>Presentación de PowerPoint</vt:lpstr>
      <vt:lpstr>Antecedentes</vt:lpstr>
      <vt:lpstr>Origen de la Macroeconomia</vt:lpstr>
      <vt:lpstr>Presentación de PowerPoint</vt:lpstr>
      <vt:lpstr>Presentación de PowerPoint</vt:lpstr>
      <vt:lpstr>Presentación de PowerPoint</vt:lpstr>
      <vt:lpstr>Papel del gobierno. Politicas Instrumentales</vt:lpstr>
      <vt:lpstr>Indicadores Agregados</vt:lpstr>
      <vt:lpstr>Los objetivos macroeconómicos </vt:lpstr>
      <vt:lpstr>El Producto Interno Bruto (PBI)</vt:lpstr>
      <vt:lpstr>1. El PBI desde la Demanda o el gasto</vt:lpstr>
      <vt:lpstr>2. El PBI desde la Oferta</vt:lpstr>
      <vt:lpstr>Presentación de PowerPoint</vt:lpstr>
      <vt:lpstr>Presentación de PowerPoint</vt:lpstr>
      <vt:lpstr>2. El PBI desde la Oferta</vt:lpstr>
      <vt:lpstr>Presentación de PowerPoint</vt:lpstr>
      <vt:lpstr>Presentación de PowerPoint</vt:lpstr>
      <vt:lpstr>Presentación de PowerPoint</vt:lpstr>
      <vt:lpstr>Presentación de PowerPoint</vt:lpstr>
      <vt:lpstr>Métodos para medir el PBI</vt:lpstr>
      <vt:lpstr>Crecimiento Económico</vt:lpstr>
      <vt:lpstr>PBI nominal y PBI real</vt:lpstr>
      <vt:lpstr>DIFERENTES INDICADORES </vt:lpstr>
      <vt:lpstr>Producto nacional bruto</vt:lpstr>
      <vt:lpstr>Presentación de PowerPoint</vt:lpstr>
      <vt:lpstr>Presentación de PowerPoint</vt:lpstr>
      <vt:lpstr>El PBI real y el coste de la vida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IPC?  ¿Qué es la inflación? ¿Qué relación tiene con el costo de vida? ¿Cómo se mide? </vt:lpstr>
      <vt:lpstr>Analisis del entorno en general</vt:lpstr>
      <vt:lpstr>Inflacion</vt:lpstr>
      <vt:lpstr>Causas de la inflación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Costos de la Inflación</vt:lpstr>
      <vt:lpstr>Presentación de PowerPoint</vt:lpstr>
      <vt:lpstr>Presentación de PowerPoint</vt:lpstr>
      <vt:lpstr>Presentación de PowerPoint</vt:lpstr>
      <vt:lpstr>Presentación de PowerPoint</vt:lpstr>
      <vt:lpstr>MACROECONOMIA</vt:lpstr>
      <vt:lpstr>Presentación de PowerPoint</vt:lpstr>
      <vt:lpstr>Presentación de PowerPoint</vt:lpstr>
      <vt:lpstr>POBLACION DESOCUPADA</vt:lpstr>
      <vt:lpstr>POBLACION OCUPADA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determinación de los salarios</vt:lpstr>
      <vt:lpstr>La negociación salarial</vt:lpstr>
      <vt:lpstr>El nivel esperado de precios</vt:lpstr>
      <vt:lpstr>Presentación de PowerPoint</vt:lpstr>
      <vt:lpstr>Flexibilidad laboral</vt:lpstr>
      <vt:lpstr> Efectos del desempleo</vt:lpstr>
      <vt:lpstr>Presentación de PowerPoint</vt:lpstr>
      <vt:lpstr>LAS POLÍTICAS DE EMPLEO </vt:lpstr>
      <vt:lpstr>Pobreza e Indigencia</vt:lpstr>
      <vt:lpstr>Presentación de PowerPoint</vt:lpstr>
      <vt:lpstr>CONSUMO, AHORRO E INVERSIÓN</vt:lpstr>
      <vt:lpstr>Presentación de PowerPoint</vt:lpstr>
      <vt:lpstr>Consumo Privado</vt:lpstr>
      <vt:lpstr>Presentación de PowerPoint</vt:lpstr>
      <vt:lpstr>Presentación de PowerPoint</vt:lpstr>
      <vt:lpstr>Ahorro</vt:lpstr>
      <vt:lpstr>Factores para ahorrar</vt:lpstr>
      <vt:lpstr>Presentación de PowerPoint</vt:lpstr>
      <vt:lpstr>Presentación de PowerPoint</vt:lpstr>
      <vt:lpstr>La función ahorro</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40</cp:revision>
  <dcterms:created xsi:type="dcterms:W3CDTF">2020-10-17T23:02:02Z</dcterms:created>
  <dcterms:modified xsi:type="dcterms:W3CDTF">2025-04-29T01:24:28Z</dcterms:modified>
</cp:coreProperties>
</file>