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78" r:id="rId3"/>
    <p:sldId id="281" r:id="rId4"/>
    <p:sldId id="282" r:id="rId5"/>
    <p:sldId id="256" r:id="rId6"/>
    <p:sldId id="284" r:id="rId7"/>
    <p:sldId id="283" r:id="rId8"/>
    <p:sldId id="285" r:id="rId9"/>
    <p:sldId id="294" r:id="rId10"/>
    <p:sldId id="288" r:id="rId11"/>
    <p:sldId id="290" r:id="rId12"/>
    <p:sldId id="291" r:id="rId13"/>
    <p:sldId id="292" r:id="rId14"/>
    <p:sldId id="28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6BDA7DC-7A39-4ADA-860E-9710CCC1978F}">
          <p14:sldIdLst>
            <p14:sldId id="280"/>
            <p14:sldId id="278"/>
            <p14:sldId id="281"/>
            <p14:sldId id="282"/>
            <p14:sldId id="256"/>
            <p14:sldId id="284"/>
            <p14:sldId id="283"/>
            <p14:sldId id="285"/>
            <p14:sldId id="294"/>
            <p14:sldId id="288"/>
            <p14:sldId id="290"/>
            <p14:sldId id="291"/>
            <p14:sldId id="292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99"/>
    <a:srgbClr val="FF9900"/>
    <a:srgbClr val="FFFF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47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64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0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72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60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84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47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86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46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17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14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74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8104C7-2F15-B782-BAB4-8F1B865BE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35" y="1340768"/>
            <a:ext cx="8429685" cy="51125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879" y="116632"/>
            <a:ext cx="8630241" cy="1350880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chemeClr val="bg1"/>
                </a:solidFill>
              </a:rPr>
              <a:t>FORMAS BIOLÓGICAS (BIOTIPOS) DE LAS PLANTAS Y</a:t>
            </a:r>
            <a:br>
              <a:rPr lang="es-AR" sz="3200" b="1" dirty="0">
                <a:solidFill>
                  <a:schemeClr val="bg1"/>
                </a:solidFill>
              </a:rPr>
            </a:br>
            <a:r>
              <a:rPr lang="es-AR" sz="3200" b="1" dirty="0">
                <a:solidFill>
                  <a:schemeClr val="bg1"/>
                </a:solidFill>
              </a:rPr>
              <a:t>EL SISTEMA DE CLASIFICACIÓN DE RAUNKIAER</a:t>
            </a:r>
            <a:endParaRPr lang="es-AR" sz="3200" dirty="0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EE0309D-BD8E-CE02-B715-0F9503092B47}"/>
              </a:ext>
            </a:extLst>
          </p:cNvPr>
          <p:cNvSpPr txBox="1">
            <a:spLocks/>
          </p:cNvSpPr>
          <p:nvPr/>
        </p:nvSpPr>
        <p:spPr>
          <a:xfrm>
            <a:off x="5692012" y="5577924"/>
            <a:ext cx="3195108" cy="875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DRA. GABRIELA S. ENTROCASSI</a:t>
            </a:r>
          </a:p>
          <a:p>
            <a:r>
              <a:rPr lang="es-MX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DRA. CLAUDIA M. MARTÍN</a:t>
            </a:r>
          </a:p>
          <a:p>
            <a:r>
              <a:rPr lang="es-MX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LIC. MARÍA S. VILLALBA</a:t>
            </a:r>
            <a:endParaRPr lang="es-AR" sz="24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16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6521" y="548680"/>
            <a:ext cx="8424936" cy="535531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srgbClr val="7030A0"/>
                </a:solidFill>
                <a:highlight>
                  <a:srgbClr val="D3D3D3"/>
                </a:highlight>
                <a:ea typeface="Times New Roman" panose="02020603050405020304" pitchFamily="18" charset="0"/>
              </a:rPr>
              <a:t>GÉOFITOS</a:t>
            </a:r>
            <a:r>
              <a:rPr lang="es-AR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</a:p>
          <a:p>
            <a:pPr algn="ctr"/>
            <a:endParaRPr lang="es-AR" sz="24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s-AR" sz="2400" dirty="0">
                <a:solidFill>
                  <a:srgbClr val="FFFF99"/>
                </a:solidFill>
                <a:ea typeface="Times New Roman" panose="02020603050405020304" pitchFamily="18" charset="0"/>
              </a:rPr>
              <a:t>(de geo = tierra) o </a:t>
            </a:r>
            <a:r>
              <a:rPr lang="es-AR" sz="2400" dirty="0" err="1">
                <a:solidFill>
                  <a:srgbClr val="FFFF99"/>
                </a:solidFill>
                <a:ea typeface="Times New Roman" panose="02020603050405020304" pitchFamily="18" charset="0"/>
              </a:rPr>
              <a:t>Criptófitos</a:t>
            </a:r>
            <a:r>
              <a:rPr lang="es-AR" sz="2400" dirty="0">
                <a:solidFill>
                  <a:srgbClr val="FFFF99"/>
                </a:solidFill>
                <a:ea typeface="Times New Roman" panose="02020603050405020304" pitchFamily="18" charset="0"/>
              </a:rPr>
              <a:t> (de </a:t>
            </a:r>
            <a:r>
              <a:rPr lang="es-AR" sz="2400" dirty="0" err="1">
                <a:solidFill>
                  <a:srgbClr val="FFFF99"/>
                </a:solidFill>
                <a:ea typeface="Times New Roman" panose="02020603050405020304" pitchFamily="18" charset="0"/>
              </a:rPr>
              <a:t>cripto</a:t>
            </a:r>
            <a:r>
              <a:rPr lang="es-AR" sz="2400" dirty="0">
                <a:solidFill>
                  <a:srgbClr val="FFFF99"/>
                </a:solidFill>
                <a:ea typeface="Times New Roman" panose="02020603050405020304" pitchFamily="18" charset="0"/>
              </a:rPr>
              <a:t> = escondido)</a:t>
            </a:r>
          </a:p>
          <a:p>
            <a:endParaRPr lang="es-AR" sz="2400" dirty="0">
              <a:solidFill>
                <a:srgbClr val="FFFF99"/>
              </a:solidFill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rgbClr val="FFFF99"/>
                </a:solidFill>
                <a:ea typeface="Times New Roman" panose="02020603050405020304" pitchFamily="18" charset="0"/>
              </a:rPr>
              <a:t> </a:t>
            </a:r>
            <a:r>
              <a:rPr lang="es-AR" sz="2000" b="1" dirty="0">
                <a:solidFill>
                  <a:srgbClr val="FFFF99"/>
                </a:solidFill>
                <a:ea typeface="Times New Roman" panose="02020603050405020304" pitchFamily="18" charset="0"/>
              </a:rPr>
              <a:t>Plantas cuyas yemas de renuevo yacen bajo tierra (subterráneas), la parte aérea muere año tras año y las yemas quedan protegidas en bulbos, tubérculos o rizomas.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AR" sz="2000" b="1" dirty="0">
              <a:solidFill>
                <a:srgbClr val="FFFF99"/>
              </a:solidFill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sz="2000" b="1" dirty="0">
                <a:solidFill>
                  <a:srgbClr val="FFFF99"/>
                </a:solidFill>
                <a:ea typeface="Times New Roman" panose="02020603050405020304" pitchFamily="18" charset="0"/>
              </a:rPr>
              <a:t>Tipos de Geófitos:</a:t>
            </a:r>
          </a:p>
          <a:p>
            <a:pPr>
              <a:lnSpc>
                <a:spcPct val="150000"/>
              </a:lnSpc>
            </a:pPr>
            <a:r>
              <a:rPr lang="es-AR" sz="2000" b="1" dirty="0">
                <a:solidFill>
                  <a:srgbClr val="FFFF99"/>
                </a:solidFill>
                <a:ea typeface="Times New Roman" panose="02020603050405020304" pitchFamily="18" charset="0"/>
              </a:rPr>
              <a:t>      -Bulbosos: “jacinto”, “cebolla”</a:t>
            </a:r>
          </a:p>
          <a:p>
            <a:pPr>
              <a:lnSpc>
                <a:spcPct val="150000"/>
              </a:lnSpc>
            </a:pPr>
            <a:r>
              <a:rPr lang="es-AR" sz="2000" b="1" dirty="0">
                <a:solidFill>
                  <a:srgbClr val="FFFF99"/>
                </a:solidFill>
                <a:ea typeface="Times New Roman" panose="02020603050405020304" pitchFamily="18" charset="0"/>
              </a:rPr>
              <a:t>      -Tuberosos: “papa”</a:t>
            </a:r>
          </a:p>
          <a:p>
            <a:pPr>
              <a:lnSpc>
                <a:spcPct val="150000"/>
              </a:lnSpc>
            </a:pPr>
            <a:r>
              <a:rPr lang="es-AR" sz="2000" b="1" dirty="0">
                <a:solidFill>
                  <a:srgbClr val="FFFF99"/>
                </a:solidFill>
                <a:ea typeface="Times New Roman" panose="02020603050405020304" pitchFamily="18" charset="0"/>
              </a:rPr>
              <a:t>      -</a:t>
            </a:r>
            <a:r>
              <a:rPr lang="es-AR" sz="2000" b="1" dirty="0" err="1">
                <a:solidFill>
                  <a:srgbClr val="FFFF99"/>
                </a:solidFill>
                <a:ea typeface="Times New Roman" panose="02020603050405020304" pitchFamily="18" charset="0"/>
              </a:rPr>
              <a:t>Rizomatosos</a:t>
            </a:r>
            <a:r>
              <a:rPr lang="es-AR" sz="2000" b="1" dirty="0">
                <a:solidFill>
                  <a:srgbClr val="FFFF99"/>
                </a:solidFill>
                <a:ea typeface="Times New Roman" panose="02020603050405020304" pitchFamily="18" charset="0"/>
              </a:rPr>
              <a:t>: “sorgo”, “jengibre”</a:t>
            </a:r>
          </a:p>
        </p:txBody>
      </p:sp>
      <p:pic>
        <p:nvPicPr>
          <p:cNvPr id="4" name="Picture 2" descr="Verduras de Bulbo y Tubérculos, alimentos de la Madre Tier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" r="40730"/>
          <a:stretch/>
        </p:blipFill>
        <p:spPr bwMode="auto">
          <a:xfrm>
            <a:off x="4860032" y="3429000"/>
            <a:ext cx="32403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4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51820" cy="459023"/>
          </a:xfrm>
        </p:spPr>
        <p:txBody>
          <a:bodyPr>
            <a:normAutofit/>
          </a:bodyPr>
          <a:lstStyle/>
          <a:p>
            <a:r>
              <a:rPr lang="es-AR" sz="2000" b="1" dirty="0">
                <a:solidFill>
                  <a:srgbClr val="FFFF99"/>
                </a:solidFill>
              </a:rPr>
              <a:t>GEÓFITOS BULBOSOS</a:t>
            </a:r>
          </a:p>
        </p:txBody>
      </p:sp>
      <p:pic>
        <p:nvPicPr>
          <p:cNvPr id="5122" name="Picture 2" descr="https://upload.wikimedia.org/wikipedia/commons/0/03/Allium-poly3-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0" y="1061033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s plantas bulbosas - Jardin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12108"/>
          <a:stretch/>
        </p:blipFill>
        <p:spPr bwMode="auto">
          <a:xfrm>
            <a:off x="2492995" y="1628800"/>
            <a:ext cx="3543202" cy="42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ulbo (botánica)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99" y="1412776"/>
            <a:ext cx="3457501" cy="508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lantas bulbosas de otoño e invierno | Plantas bulbosas, Plant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60579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uidado de plantas bulbosas | Plantas bulbosas, Jardineria 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71027"/>
            <a:ext cx="6155903" cy="46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2674640" cy="4590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>
                <a:solidFill>
                  <a:srgbClr val="FFFF99"/>
                </a:solidFill>
              </a:rPr>
              <a:t>GEÓFITOS BULBOSOS</a:t>
            </a:r>
          </a:p>
        </p:txBody>
      </p:sp>
      <p:pic>
        <p:nvPicPr>
          <p:cNvPr id="6154" name="Picture 10" descr="Cebolla - Propiedades, Beneficios, Tipos, Características y Má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6675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634082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rgbClr val="FFFF99"/>
                </a:solidFill>
              </a:rPr>
              <a:t>GEÓFITOS TUBEROSOS</a:t>
            </a:r>
          </a:p>
        </p:txBody>
      </p:sp>
      <p:sp>
        <p:nvSpPr>
          <p:cNvPr id="3" name="AutoShape 2" descr="Tipos de tubérculos y sus características princip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178" name="Picture 10" descr="Tubérculos_pa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6777285" cy="380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prende A Cosechar Tubérculos Y Disfruta Siempre De Tenerlos En Cas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56" y="3371850"/>
            <a:ext cx="4283689" cy="32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6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326" y="300446"/>
            <a:ext cx="3512610" cy="536266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rgbClr val="FFFF99"/>
                </a:solidFill>
              </a:rPr>
              <a:t>GEÓFITOS RIZOMATOSOS</a:t>
            </a:r>
          </a:p>
        </p:txBody>
      </p:sp>
      <p:pic>
        <p:nvPicPr>
          <p:cNvPr id="4102" name="Picture 6" descr="Qué son los rizoma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9816"/>
            <a:ext cx="4539844" cy="272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IZOMAS: definición y ejemplos de plantas con F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647" y="2319510"/>
            <a:ext cx="6401767" cy="423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escubre 5 beneficios del jengibre | Plan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79" y="1330125"/>
            <a:ext cx="4671845" cy="35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in en JO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72" y="2844748"/>
            <a:ext cx="4466928" cy="29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1D83BB-AF31-BA35-9959-312E4F773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15"/>
          <a:stretch/>
        </p:blipFill>
        <p:spPr>
          <a:xfrm>
            <a:off x="-36512" y="-27460"/>
            <a:ext cx="9180512" cy="69046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9" y="1844824"/>
            <a:ext cx="8992794" cy="4824536"/>
          </a:xfrm>
        </p:spPr>
        <p:txBody>
          <a:bodyPr>
            <a:noAutofit/>
          </a:bodyPr>
          <a:lstStyle/>
          <a:p>
            <a:r>
              <a:rPr lang="es-AR" sz="3600" b="1" dirty="0">
                <a:solidFill>
                  <a:srgbClr val="FFFF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GEOBOTÁNICA</a:t>
            </a:r>
            <a:br>
              <a:rPr lang="es-AR" sz="2800" b="1" dirty="0">
                <a:solidFill>
                  <a:srgbClr val="FFFF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br>
              <a:rPr lang="es-AR" sz="2800" b="1" dirty="0">
                <a:solidFill>
                  <a:srgbClr val="FFFF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br>
              <a:rPr lang="es-AR" sz="2800" b="1" dirty="0">
                <a:solidFill>
                  <a:srgbClr val="FFFF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AR" sz="2400" b="1" dirty="0">
                <a:solidFill>
                  <a:srgbClr val="FFFF99"/>
                </a:solidFill>
              </a:rPr>
              <a:t>- ES LA CIENCIA DE LA VIDA VEGETAL Y LA BIOSFERA .</a:t>
            </a:r>
            <a:br>
              <a:rPr lang="es-AR" sz="2400" b="1" dirty="0">
                <a:solidFill>
                  <a:srgbClr val="FFFF99"/>
                </a:solidFill>
              </a:rPr>
            </a:br>
            <a:br>
              <a:rPr lang="es-AR" sz="2400" b="1" dirty="0">
                <a:solidFill>
                  <a:srgbClr val="FFFF99"/>
                </a:solidFill>
              </a:rPr>
            </a:br>
            <a:r>
              <a:rPr lang="es-AR" sz="2400" b="1" dirty="0">
                <a:solidFill>
                  <a:srgbClr val="FFFF99"/>
                </a:solidFill>
              </a:rPr>
              <a:t>-TAMBIÉN DENOMINADA  ECOLOGÍA   VEGETAL </a:t>
            </a:r>
            <a:br>
              <a:rPr lang="es-AR" sz="2400" b="1" dirty="0">
                <a:solidFill>
                  <a:srgbClr val="FFFF99"/>
                </a:solidFill>
              </a:rPr>
            </a:br>
            <a:r>
              <a:rPr lang="es-AR" sz="2400" b="1" dirty="0">
                <a:solidFill>
                  <a:srgbClr val="FFFF99"/>
                </a:solidFill>
              </a:rPr>
              <a:t>O GEOGRAFÍA BOTÁNICA.</a:t>
            </a:r>
            <a:br>
              <a:rPr lang="es-AR" sz="2400" b="1" dirty="0">
                <a:solidFill>
                  <a:srgbClr val="FFFF99"/>
                </a:solidFill>
              </a:rPr>
            </a:br>
            <a:br>
              <a:rPr lang="es-AR" sz="2400" b="1" dirty="0">
                <a:solidFill>
                  <a:srgbClr val="FFFF99"/>
                </a:solidFill>
              </a:rPr>
            </a:br>
            <a:r>
              <a:rPr lang="es-AR" sz="2400" b="1" dirty="0">
                <a:solidFill>
                  <a:srgbClr val="FFFF99"/>
                </a:solidFill>
              </a:rPr>
              <a:t>- LAS CIENCIAS EN LAS QUE SE ASIENTA LA GEOBOTÁNICA EN LA ACTUALIDAD SON: BIOCLIMATOLOGÍA, </a:t>
            </a:r>
            <a:r>
              <a:rPr lang="es-AR" sz="2400" b="1" dirty="0">
                <a:solidFill>
                  <a:srgbClr val="FFFF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BIOGEOGRAFÍA</a:t>
            </a:r>
            <a:r>
              <a:rPr lang="es-AR" sz="2400" b="1" dirty="0">
                <a:solidFill>
                  <a:srgbClr val="FFFF99"/>
                </a:solidFill>
              </a:rPr>
              <a:t>, ECOFISIOLOGÍA, EDAFOLOGÍA, FITOSOCIOLOGÍA,  GEOMORFOLOGÍA Y  TAXONOMÍA.</a:t>
            </a:r>
            <a:r>
              <a:rPr lang="es-AR" sz="2400" dirty="0">
                <a:solidFill>
                  <a:srgbClr val="FFFF99"/>
                </a:solidFill>
              </a:rPr>
              <a:t> </a:t>
            </a:r>
            <a:endParaRPr lang="es-AR" sz="24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965" y="692696"/>
            <a:ext cx="8496944" cy="1296144"/>
          </a:xfrm>
        </p:spPr>
        <p:txBody>
          <a:bodyPr>
            <a:normAutofit/>
          </a:bodyPr>
          <a:lstStyle/>
          <a:p>
            <a:r>
              <a:rPr lang="es-AR" sz="31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FORMAS BIOLÓGICAS (BIOTIPOS) DE LAS PLANTAS</a:t>
            </a:r>
            <a:br>
              <a:rPr lang="es-AR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s-AR" sz="28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3832" y="1664804"/>
            <a:ext cx="822960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AR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Raunkiaer</a:t>
            </a:r>
            <a:r>
              <a:rPr lang="es-A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(1934) propuso un sistema de clasificación centrado en la </a:t>
            </a:r>
            <a:r>
              <a:rPr lang="es-AR" sz="3200" dirty="0">
                <a:solidFill>
                  <a:srgbClr val="FFFF00"/>
                </a:solidFill>
              </a:rPr>
              <a:t>ubicación y grado de protección de las yemas de renuevo de una</a:t>
            </a:r>
            <a:r>
              <a:rPr lang="es-A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3200" dirty="0">
                <a:solidFill>
                  <a:srgbClr val="FFFF00"/>
                </a:solidFill>
              </a:rPr>
              <a:t>planta</a:t>
            </a:r>
            <a:r>
              <a:rPr lang="es-A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durante la estación desfavorable.</a:t>
            </a:r>
            <a:br>
              <a:rPr lang="es-A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s-A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br>
              <a:rPr lang="es-A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s-AR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504" y="188640"/>
            <a:ext cx="9036496" cy="616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Este sistema establece cinco </a:t>
            </a:r>
            <a:r>
              <a:rPr lang="es-AR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Formas Biológicas o Biotipos</a:t>
            </a:r>
            <a:r>
              <a:rPr lang="es-A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principales, según un orden de mayor a menor protección de las yemas de renuevo:</a:t>
            </a:r>
            <a:br>
              <a:rPr lang="es-A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s-A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s-AR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TERÓFITOS </a:t>
            </a:r>
          </a:p>
          <a:p>
            <a:pPr algn="ctr">
              <a:lnSpc>
                <a:spcPct val="150000"/>
              </a:lnSpc>
            </a:pPr>
            <a:r>
              <a:rPr lang="es-AR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GEÓFITOS </a:t>
            </a:r>
          </a:p>
          <a:p>
            <a:pPr algn="ctr">
              <a:lnSpc>
                <a:spcPct val="150000"/>
              </a:lnSpc>
            </a:pPr>
            <a:r>
              <a:rPr lang="es-AR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HEMICRIPTÓFITOS </a:t>
            </a:r>
          </a:p>
          <a:p>
            <a:pPr algn="ctr">
              <a:lnSpc>
                <a:spcPct val="150000"/>
              </a:lnSpc>
            </a:pPr>
            <a:r>
              <a:rPr lang="es-AR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CAMÉFITOS </a:t>
            </a:r>
          </a:p>
          <a:p>
            <a:pPr algn="ctr">
              <a:lnSpc>
                <a:spcPct val="150000"/>
              </a:lnSpc>
            </a:pPr>
            <a:r>
              <a:rPr lang="es-AR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FANERÓFITOS</a:t>
            </a:r>
          </a:p>
          <a:p>
            <a:pPr algn="ctr">
              <a:lnSpc>
                <a:spcPct val="150000"/>
              </a:lnSpc>
            </a:pPr>
            <a:r>
              <a:rPr lang="es-AR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HIDRÓFITOS y HELÓFITOS</a:t>
            </a:r>
          </a:p>
        </p:txBody>
      </p:sp>
    </p:spTree>
    <p:extLst>
      <p:ext uri="{BB962C8B-B14F-4D97-AF65-F5344CB8AC3E}">
        <p14:creationId xmlns:p14="http://schemas.microsoft.com/office/powerpoint/2010/main" val="11327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837" y="1196752"/>
            <a:ext cx="2743145" cy="2520280"/>
          </a:xfrm>
        </p:spPr>
        <p:txBody>
          <a:bodyPr>
            <a:normAutofit/>
          </a:bodyPr>
          <a:lstStyle/>
          <a:p>
            <a:r>
              <a:rPr lang="es-AR" sz="2000" b="1" dirty="0">
                <a:solidFill>
                  <a:srgbClr val="FFFF00"/>
                </a:solidFill>
              </a:rPr>
              <a:t>Clasificación de </a:t>
            </a:r>
            <a:r>
              <a:rPr lang="es-AR" sz="2000" b="1" dirty="0" err="1">
                <a:solidFill>
                  <a:srgbClr val="FFFF00"/>
                </a:solidFill>
              </a:rPr>
              <a:t>Raunkiaer</a:t>
            </a:r>
            <a:br>
              <a:rPr lang="es-AR" sz="2000" b="1" dirty="0">
                <a:solidFill>
                  <a:srgbClr val="FFFF00"/>
                </a:solidFill>
              </a:rPr>
            </a:br>
            <a:br>
              <a:rPr lang="es-AR" sz="2000" b="1" dirty="0">
                <a:solidFill>
                  <a:srgbClr val="FFFF00"/>
                </a:solidFill>
              </a:rPr>
            </a:br>
            <a:br>
              <a:rPr lang="es-AR" sz="2000" b="1" dirty="0">
                <a:solidFill>
                  <a:srgbClr val="FFFF00"/>
                </a:solidFill>
              </a:rPr>
            </a:br>
            <a:r>
              <a:rPr lang="es-AR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Biológicos o Biotipos: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45" y="0"/>
            <a:ext cx="62578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5556" y="4437112"/>
            <a:ext cx="2339751" cy="163121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rgbClr val="00B050"/>
                </a:solidFill>
              </a:rPr>
              <a:t>1. </a:t>
            </a:r>
            <a:r>
              <a:rPr lang="es-AR" sz="2000" b="1" dirty="0" err="1">
                <a:solidFill>
                  <a:srgbClr val="00B050"/>
                </a:solidFill>
              </a:rPr>
              <a:t>Fanerófitos</a:t>
            </a:r>
            <a:endParaRPr lang="es-AR" sz="2000" dirty="0">
              <a:solidFill>
                <a:srgbClr val="00B050"/>
              </a:solidFill>
            </a:endParaRPr>
          </a:p>
          <a:p>
            <a:pPr algn="ctr"/>
            <a:r>
              <a:rPr lang="es-AR" sz="2000" b="1" dirty="0">
                <a:solidFill>
                  <a:srgbClr val="00B050"/>
                </a:solidFill>
              </a:rPr>
              <a:t>2 .</a:t>
            </a:r>
            <a:r>
              <a:rPr lang="es-AR" sz="2000" b="1" dirty="0" err="1">
                <a:solidFill>
                  <a:srgbClr val="00B050"/>
                </a:solidFill>
              </a:rPr>
              <a:t>Caméfitos</a:t>
            </a:r>
            <a:endParaRPr lang="es-AR" sz="2000" dirty="0">
              <a:solidFill>
                <a:srgbClr val="00B050"/>
              </a:solidFill>
            </a:endParaRPr>
          </a:p>
          <a:p>
            <a:pPr algn="ctr"/>
            <a:r>
              <a:rPr lang="es-AR" sz="2000" b="1" dirty="0">
                <a:solidFill>
                  <a:srgbClr val="00B050"/>
                </a:solidFill>
              </a:rPr>
              <a:t>3. </a:t>
            </a:r>
            <a:r>
              <a:rPr lang="es-AR" sz="2000" b="1" dirty="0" err="1">
                <a:solidFill>
                  <a:srgbClr val="00B050"/>
                </a:solidFill>
              </a:rPr>
              <a:t>Hemicriptófitos</a:t>
            </a:r>
            <a:r>
              <a:rPr lang="es-AR" sz="2000" b="1" dirty="0">
                <a:solidFill>
                  <a:srgbClr val="00B050"/>
                </a:solidFill>
              </a:rPr>
              <a:t> </a:t>
            </a:r>
            <a:endParaRPr lang="es-AR" sz="2000" dirty="0">
              <a:solidFill>
                <a:srgbClr val="00B050"/>
              </a:solidFill>
            </a:endParaRPr>
          </a:p>
          <a:p>
            <a:pPr algn="ctr"/>
            <a:r>
              <a:rPr lang="es-AR" sz="2000" b="1" dirty="0">
                <a:solidFill>
                  <a:srgbClr val="00B050"/>
                </a:solidFill>
              </a:rPr>
              <a:t>4.Geófitos</a:t>
            </a:r>
          </a:p>
          <a:p>
            <a:pPr algn="ctr"/>
            <a:r>
              <a:rPr lang="es-AR" sz="2000" b="1" dirty="0">
                <a:solidFill>
                  <a:srgbClr val="00B050"/>
                </a:solidFill>
              </a:rPr>
              <a:t>5. </a:t>
            </a:r>
            <a:r>
              <a:rPr lang="es-AR" sz="2000" b="1" dirty="0" err="1">
                <a:solidFill>
                  <a:srgbClr val="00B050"/>
                </a:solidFill>
              </a:rPr>
              <a:t>Terófitos</a:t>
            </a:r>
            <a:endParaRPr lang="es-AR" sz="2000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03520" y="188640"/>
            <a:ext cx="193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Estación favorable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03520" y="3861048"/>
            <a:ext cx="222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Estación desfavorable</a:t>
            </a:r>
          </a:p>
        </p:txBody>
      </p:sp>
    </p:spTree>
    <p:extLst>
      <p:ext uri="{BB962C8B-B14F-4D97-AF65-F5344CB8AC3E}">
        <p14:creationId xmlns:p14="http://schemas.microsoft.com/office/powerpoint/2010/main" val="2698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75556" y="332656"/>
            <a:ext cx="8208912" cy="720080"/>
          </a:xfrm>
        </p:spPr>
        <p:txBody>
          <a:bodyPr>
            <a:normAutofit fontScale="90000"/>
          </a:bodyPr>
          <a:lstStyle/>
          <a:p>
            <a:r>
              <a:rPr lang="es-AR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FORMAS BIOLÓGICAS (BIOTIPOS) </a:t>
            </a:r>
            <a:br>
              <a:rPr lang="es-AR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s-AR" sz="2400" dirty="0"/>
          </a:p>
        </p:txBody>
      </p:sp>
      <p:sp>
        <p:nvSpPr>
          <p:cNvPr id="4" name="Rectángulo 3"/>
          <p:cNvSpPr/>
          <p:nvPr/>
        </p:nvSpPr>
        <p:spPr>
          <a:xfrm>
            <a:off x="359532" y="1195471"/>
            <a:ext cx="8424936" cy="446705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AR" sz="24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D3D3D3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TERÓFITOS</a:t>
            </a:r>
            <a:r>
              <a:rPr lang="es-AR" sz="24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AR" sz="2400" b="1" dirty="0">
                <a:solidFill>
                  <a:srgbClr val="FFFF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(del griego </a:t>
            </a:r>
            <a:r>
              <a:rPr lang="es-AR" sz="2400" b="1" dirty="0" err="1">
                <a:solidFill>
                  <a:srgbClr val="FFFF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theros</a:t>
            </a:r>
            <a:r>
              <a:rPr lang="es-AR" sz="2400" b="1" dirty="0">
                <a:solidFill>
                  <a:srgbClr val="FFFF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 verano)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AR" sz="2400" b="1" dirty="0">
              <a:solidFill>
                <a:srgbClr val="FFFF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AR" sz="2400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Plantas anuales</a:t>
            </a:r>
            <a:r>
              <a:rPr lang="es-AR" sz="2400" b="1" dirty="0">
                <a:solidFill>
                  <a:srgbClr val="FFFF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que se conservan sólo por sus semillas que germinan cada año en la estación favorable.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AR" sz="2400" b="1" dirty="0">
              <a:solidFill>
                <a:srgbClr val="FFFF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AR" sz="2400" b="1" dirty="0">
                <a:solidFill>
                  <a:srgbClr val="FFFF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yemas de renuevo sólo están en los </a:t>
            </a:r>
            <a:r>
              <a:rPr lang="es-AR" sz="2400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embriones de las semillas</a:t>
            </a:r>
            <a:r>
              <a:rPr lang="es-AR" sz="2400" b="1" dirty="0">
                <a:solidFill>
                  <a:srgbClr val="FFFF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AR" sz="2400" b="1" dirty="0">
              <a:solidFill>
                <a:srgbClr val="FFFF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semillas muy recomendables en la alimentación de los ciclis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676355" cy="445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mperaturas y tiempos para la germinación de las semillas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01805" cy="445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rgbClr val="FFFF99"/>
                </a:solidFill>
              </a:rPr>
              <a:t>TERÓFITOS</a:t>
            </a:r>
          </a:p>
        </p:txBody>
      </p:sp>
    </p:spTree>
    <p:extLst>
      <p:ext uri="{BB962C8B-B14F-4D97-AF65-F5344CB8AC3E}">
        <p14:creationId xmlns:p14="http://schemas.microsoft.com/office/powerpoint/2010/main" val="39491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rgbClr val="FFFF99"/>
                </a:solidFill>
              </a:rPr>
              <a:t>TERÓFITOS</a:t>
            </a:r>
          </a:p>
        </p:txBody>
      </p:sp>
      <p:pic>
        <p:nvPicPr>
          <p:cNvPr id="1028" name="Picture 4" descr="http://buscador.floraargentina.edu.ar/storage/midsize/Galinsoga%20quadriradiata-FOZ-15824%20(6).m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50"/>
          <a:stretch/>
        </p:blipFill>
        <p:spPr bwMode="auto">
          <a:xfrm>
            <a:off x="323528" y="884913"/>
            <a:ext cx="4976102" cy="487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uscador.floraargentina.edu.ar/storage/midsize/Galium%20lilloi-FOZ-15412%20(1).mi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" b="25748"/>
          <a:stretch/>
        </p:blipFill>
        <p:spPr bwMode="auto">
          <a:xfrm>
            <a:off x="716898" y="1340768"/>
            <a:ext cx="3099225" cy="52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uscador.floraargentina.edu.ar/storage/midsize/Oxalis%20compacta-Foto%20Testoni.m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07" y="3155209"/>
            <a:ext cx="3810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uscador.floraargentina.edu.ar/storage/midsize/Zinnia%20peruviana-Tucum%C3%A1n-Febrero%202007A.mi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"/>
          <a:stretch/>
        </p:blipFill>
        <p:spPr bwMode="auto">
          <a:xfrm>
            <a:off x="4424960" y="884913"/>
            <a:ext cx="4396095" cy="28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267464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>
                <a:solidFill>
                  <a:srgbClr val="FFFF99"/>
                </a:solidFill>
              </a:rPr>
              <a:t>TERÓFITOS</a:t>
            </a:r>
            <a:endParaRPr lang="es-AR" sz="2800" b="1" dirty="0">
              <a:solidFill>
                <a:srgbClr val="FFFF99"/>
              </a:solidFill>
            </a:endParaRPr>
          </a:p>
        </p:txBody>
      </p:sp>
      <p:pic>
        <p:nvPicPr>
          <p:cNvPr id="6" name="Picture 10" descr="https://www2.agrositio.com.ar/imagenes_contenidos/v_202178_305507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0" b="12890"/>
          <a:stretch/>
        </p:blipFill>
        <p:spPr bwMode="auto">
          <a:xfrm>
            <a:off x="514026" y="1231738"/>
            <a:ext cx="6323139" cy="47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En el jardin: comienza la cosecha de semillas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57327"/>
            <a:ext cx="4116863" cy="54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334</Words>
  <Application>Microsoft Office PowerPoint</Application>
  <PresentationFormat>Presentación en pantalla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Tema de Office</vt:lpstr>
      <vt:lpstr>FORMAS BIOLÓGICAS (BIOTIPOS) DE LAS PLANTAS Y EL SISTEMA DE CLASIFICACIÓN DE RAUNKIAER</vt:lpstr>
      <vt:lpstr>                         GEOBOTÁNICA   - ES LA CIENCIA DE LA VIDA VEGETAL Y LA BIOSFERA .  -TAMBIÉN DENOMINADA  ECOLOGÍA   VEGETAL  O GEOGRAFÍA BOTÁNICA.  - LAS CIENCIAS EN LAS QUE SE ASIENTA LA GEOBOTÁNICA EN LA ACTUALIDAD SON: BIOCLIMATOLOGÍA, BIOGEOGRAFÍA, ECOFISIOLOGÍA, EDAFOLOGÍA, FITOSOCIOLOGÍA,  GEOMORFOLOGÍA Y  TAXONOMÍA. </vt:lpstr>
      <vt:lpstr>FORMAS BIOLÓGICAS (BIOTIPOS) DE LAS PLANTAS </vt:lpstr>
      <vt:lpstr>Presentación de PowerPoint</vt:lpstr>
      <vt:lpstr>Clasificación de Raunkiaer   Tipos Biológicos o Biotipos:</vt:lpstr>
      <vt:lpstr>FORMAS BIOLÓGICAS (BIOTIPOS)  </vt:lpstr>
      <vt:lpstr>TERÓFITOS</vt:lpstr>
      <vt:lpstr>TERÓFITOS</vt:lpstr>
      <vt:lpstr>Presentación de PowerPoint</vt:lpstr>
      <vt:lpstr>Presentación de PowerPoint</vt:lpstr>
      <vt:lpstr>GEÓFITOS BULBOSOS</vt:lpstr>
      <vt:lpstr>Presentación de PowerPoint</vt:lpstr>
      <vt:lpstr>GEÓFITOS TUBEROSOS</vt:lpstr>
      <vt:lpstr>GEÓFITOS RIZOMATOSOS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Clasificación de Raunquiaer:  Tipos Biológicos o Biotipos</dc:title>
  <dc:creator>Administrador</dc:creator>
  <cp:lastModifiedBy>Gabi Entrocassi</cp:lastModifiedBy>
  <cp:revision>222</cp:revision>
  <dcterms:created xsi:type="dcterms:W3CDTF">2016-04-11T12:07:48Z</dcterms:created>
  <dcterms:modified xsi:type="dcterms:W3CDTF">2024-04-29T11:58:18Z</dcterms:modified>
</cp:coreProperties>
</file>