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7"/>
  </p:notesMasterIdLst>
  <p:sldIdLst>
    <p:sldId id="256" r:id="rId2"/>
    <p:sldId id="263" r:id="rId3"/>
    <p:sldId id="264" r:id="rId4"/>
    <p:sldId id="258" r:id="rId5"/>
    <p:sldId id="273" r:id="rId6"/>
    <p:sldId id="274" r:id="rId7"/>
    <p:sldId id="275" r:id="rId8"/>
    <p:sldId id="280" r:id="rId9"/>
    <p:sldId id="281" r:id="rId10"/>
    <p:sldId id="282" r:id="rId11"/>
    <p:sldId id="287" r:id="rId12"/>
    <p:sldId id="288" r:id="rId13"/>
    <p:sldId id="289" r:id="rId14"/>
    <p:sldId id="290" r:id="rId15"/>
    <p:sldId id="260" r:id="rId16"/>
    <p:sldId id="286" r:id="rId17"/>
    <p:sldId id="262" r:id="rId18"/>
    <p:sldId id="268" r:id="rId19"/>
    <p:sldId id="267" r:id="rId20"/>
    <p:sldId id="272" r:id="rId21"/>
    <p:sldId id="259" r:id="rId22"/>
    <p:sldId id="269" r:id="rId23"/>
    <p:sldId id="270" r:id="rId24"/>
    <p:sldId id="271" r:id="rId25"/>
    <p:sldId id="26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17" d="100"/>
          <a:sy n="17" d="100"/>
        </p:scale>
        <p:origin x="2778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2 Marcador de notas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8372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2AC99AA-CF5A-48DA-A429-BA2A13996D41}" type="slidenum">
              <a:rPr lang="es-ES" altLang="en-US" sz="1200">
                <a:latin typeface="Calibri" panose="020F0502020204030204" pitchFamily="34" charset="0"/>
              </a:rPr>
              <a:pPr algn="r" eaLnBrk="1" hangingPunct="1"/>
              <a:t>6</a:t>
            </a:fld>
            <a:endParaRPr lang="es-ES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030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2 Marcador de notas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4996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0EC8A23-C014-4F6F-8CBB-DF2F0E69CE11}" type="slidenum">
              <a:rPr lang="es-ES" altLang="en-US" sz="1200">
                <a:latin typeface="Calibri" panose="020F0502020204030204" pitchFamily="34" charset="0"/>
              </a:rPr>
              <a:pPr algn="r" eaLnBrk="1" hangingPunct="1"/>
              <a:t>7</a:t>
            </a:fld>
            <a:endParaRPr lang="es-ES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92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2 Marcador de notas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0660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B34994B-71E4-4040-9620-8AFB006AF7DD}" type="slidenum">
              <a:rPr lang="es-ES" altLang="en-US" sz="1200">
                <a:latin typeface="Calibri" panose="020F0502020204030204" pitchFamily="34" charset="0"/>
              </a:rPr>
              <a:pPr algn="r" eaLnBrk="1" hangingPunct="1"/>
              <a:t>11</a:t>
            </a:fld>
            <a:endParaRPr lang="es-ES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624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325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AA76854-5F1F-4CE9-903D-48438A87D598}" type="slidenum">
              <a:rPr lang="es-ES" altLang="en-US">
                <a:latin typeface="Calibri" panose="020F0502020204030204" pitchFamily="34" charset="0"/>
              </a:rPr>
              <a:pPr eaLnBrk="1" hangingPunct="1"/>
              <a:t>12</a:t>
            </a:fld>
            <a:endParaRPr lang="es-E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086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2CED31B-9ABC-4D58-B6EA-388C9FC54163}" type="slidenum">
              <a:rPr lang="es-ES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es-E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54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8828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zSC3dyszfQ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3062" y="4346664"/>
            <a:ext cx="8915399" cy="118219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1963" y="2361061"/>
            <a:ext cx="1087759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146473" y="6397632"/>
            <a:ext cx="3169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Material de uso exclusivo de la Cátedra</a:t>
            </a:r>
            <a:endParaRPr lang="en-US" sz="1200" i="1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1" y="142875"/>
            <a:ext cx="1457325" cy="18526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58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/>
          <p:nvPr/>
        </p:nvSpPr>
        <p:spPr>
          <a:xfrm>
            <a:off x="2947852" y="934916"/>
            <a:ext cx="6296295" cy="3923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ctr" anchorCtr="0" compatLnSpc="1">
            <a:normAutofit/>
          </a:bodyPr>
          <a:lstStyle/>
          <a:p>
            <a:pPr defTabSz="685800">
              <a:lnSpc>
                <a:spcPct val="8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950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2" y="1602643"/>
            <a:ext cx="7886700" cy="1952356"/>
          </a:xfrm>
          <a:prstGeom prst="rect">
            <a:avLst/>
          </a:prstGeom>
          <a:noFill/>
          <a:ln w="57150" cap="rnd">
            <a:solidFill>
              <a:srgbClr val="000000"/>
            </a:solidFill>
            <a:prstDash val="solid"/>
            <a:miter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2" y="3727591"/>
            <a:ext cx="7886700" cy="2049506"/>
          </a:xfrm>
          <a:prstGeom prst="rect">
            <a:avLst/>
          </a:prstGeom>
          <a:noFill/>
          <a:ln w="76196" cap="rnd">
            <a:solidFill>
              <a:srgbClr val="000000"/>
            </a:solidFill>
            <a:prstDash val="solid"/>
            <a:miter/>
          </a:ln>
        </p:spPr>
      </p:pic>
      <p:sp>
        <p:nvSpPr>
          <p:cNvPr id="7" name="Título 1"/>
          <p:cNvSpPr txBox="1"/>
          <p:nvPr/>
        </p:nvSpPr>
        <p:spPr>
          <a:xfrm>
            <a:off x="2270521" y="922093"/>
            <a:ext cx="7768832" cy="5492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>
            <a:solidFill>
              <a:srgbClr val="0D0D0D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68580" tIns="34290" rIns="68580" bIns="34290" anchor="t" anchorCtr="0" compatLnSpc="1">
            <a:noAutofit/>
          </a:bodyPr>
          <a:lstStyle/>
          <a:p>
            <a:pPr defTabSz="3429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000" b="1" dirty="0">
                <a:solidFill>
                  <a:srgbClr val="C00000"/>
                </a:solidFill>
                <a:latin typeface="Calibri"/>
              </a:rPr>
              <a:t>BALANCE METALÚRGICO  PROYECTADO</a:t>
            </a:r>
            <a:endParaRPr lang="es-ES" sz="30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565564" y="28956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5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4"/>
          <p:cNvSpPr>
            <a:spLocks noChangeArrowheads="1"/>
          </p:cNvSpPr>
          <p:nvPr/>
        </p:nvSpPr>
        <p:spPr bwMode="auto">
          <a:xfrm>
            <a:off x="2566989" y="1124744"/>
            <a:ext cx="4264025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2400" b="1"/>
              <a:t>Azurita</a:t>
            </a:r>
            <a:endParaRPr lang="es-ES_tradnl" altLang="en-US" sz="5400"/>
          </a:p>
        </p:txBody>
      </p:sp>
      <p:sp>
        <p:nvSpPr>
          <p:cNvPr id="69635" name="Rectangle 5"/>
          <p:cNvSpPr>
            <a:spLocks noChangeArrowheads="1"/>
          </p:cNvSpPr>
          <p:nvPr/>
        </p:nvSpPr>
        <p:spPr bwMode="auto">
          <a:xfrm>
            <a:off x="8077200" y="1524000"/>
            <a:ext cx="14478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1600" b="1"/>
              <a:t>Propiedades</a:t>
            </a:r>
            <a:endParaRPr lang="es-ES_tradnl" altLang="en-US" sz="4400"/>
          </a:p>
        </p:txBody>
      </p:sp>
      <p:sp>
        <p:nvSpPr>
          <p:cNvPr id="69641" name="13 CuadroTexto"/>
          <p:cNvSpPr txBox="1">
            <a:spLocks noChangeArrowheads="1"/>
          </p:cNvSpPr>
          <p:nvPr/>
        </p:nvSpPr>
        <p:spPr bwMode="auto">
          <a:xfrm>
            <a:off x="2522539" y="332656"/>
            <a:ext cx="5976937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n-US" sz="2400" b="1" dirty="0"/>
              <a:t>MINERALES CARBONATOS</a:t>
            </a:r>
          </a:p>
        </p:txBody>
      </p:sp>
      <p:sp>
        <p:nvSpPr>
          <p:cNvPr id="69646" name="Text Box 3"/>
          <p:cNvSpPr txBox="1">
            <a:spLocks noChangeArrowheads="1"/>
          </p:cNvSpPr>
          <p:nvPr/>
        </p:nvSpPr>
        <p:spPr bwMode="auto">
          <a:xfrm>
            <a:off x="7323139" y="1968500"/>
            <a:ext cx="3025775" cy="3981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19A141"/>
            </a:solidFill>
            <a:miter lim="800000"/>
            <a:headEnd/>
            <a:tailEnd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Fórmula química: </a:t>
            </a:r>
            <a:r>
              <a:rPr lang="es-ES_tradnl" altLang="en-US" sz="1400"/>
              <a:t>Cu</a:t>
            </a:r>
            <a:r>
              <a:rPr lang="es-ES_tradnl" altLang="en-US" sz="1400" baseline="-25000"/>
              <a:t>3</a:t>
            </a:r>
            <a:r>
              <a:rPr lang="es-ES_tradnl" altLang="en-US" sz="1400"/>
              <a:t>(CO</a:t>
            </a:r>
            <a:r>
              <a:rPr lang="es-ES_tradnl" altLang="en-US" sz="1400" baseline="-25000"/>
              <a:t>3</a:t>
            </a:r>
            <a:r>
              <a:rPr lang="es-ES_tradnl" altLang="en-US" sz="1400"/>
              <a:t>)</a:t>
            </a:r>
            <a:r>
              <a:rPr lang="es-ES_tradnl" altLang="en-US" sz="1400" baseline="-25000"/>
              <a:t>2</a:t>
            </a:r>
            <a:r>
              <a:rPr lang="es-ES_tradnl" altLang="en-US" sz="1400"/>
              <a:t>(OH)</a:t>
            </a:r>
            <a:r>
              <a:rPr lang="es-ES_tradnl" altLang="en-US" sz="1400" baseline="-25000"/>
              <a:t>2</a:t>
            </a:r>
            <a:endParaRPr lang="es-ES_tradnl" altLang="en-US" sz="1400" b="1"/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Dureza: </a:t>
            </a:r>
            <a:r>
              <a:rPr lang="es-ES_tradnl" altLang="en-US" sz="1400"/>
              <a:t>3'5 - 4 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Brillo: </a:t>
            </a:r>
            <a:r>
              <a:rPr lang="es-ES_tradnl" altLang="en-US" sz="1400"/>
              <a:t>vítreo, subadamantino o mate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Color: </a:t>
            </a:r>
            <a:r>
              <a:rPr lang="es-ES_tradnl" altLang="en-US" sz="1400"/>
              <a:t>azul marino-azul oscuro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Raya: </a:t>
            </a:r>
            <a:r>
              <a:rPr lang="es-ES_tradnl" altLang="en-US" sz="1400"/>
              <a:t>azul claro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Densidad: </a:t>
            </a:r>
            <a:r>
              <a:rPr lang="es-ES_tradnl" altLang="en-US" sz="1400"/>
              <a:t>3'8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Yacimientos:</a:t>
            </a:r>
            <a:r>
              <a:rPr lang="es-ES_tradnl" altLang="en-US" sz="1400"/>
              <a:t> Zaragoza, Toledo, Málaga y Granada.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Observaciones: </a:t>
            </a:r>
            <a:r>
              <a:rPr lang="es-ES_tradnl" altLang="en-US" sz="1400"/>
              <a:t>se forma por la unión de hidrocarbonatos con sulfuro de cobre.</a:t>
            </a:r>
          </a:p>
        </p:txBody>
      </p:sp>
      <p:pic>
        <p:nvPicPr>
          <p:cNvPr id="69647" name="Picture 16" descr="C:\Users\Beatriz\Documents\ANAYA\Guia minerales\MINERALES2\azuri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2060576"/>
            <a:ext cx="5059362" cy="3622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7078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animBg="1"/>
      <p:bldP spid="69635" grpId="0" animBg="1"/>
      <p:bldP spid="696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2566989" y="1439863"/>
            <a:ext cx="4264025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2400" b="1"/>
              <a:t>Cinabrio</a:t>
            </a:r>
            <a:endParaRPr lang="es-ES_tradnl" altLang="en-US" sz="5400"/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8077200" y="1524000"/>
            <a:ext cx="14478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1600" b="1" dirty="0"/>
              <a:t>Propiedades</a:t>
            </a:r>
            <a:endParaRPr lang="es-ES_tradnl" altLang="en-US" sz="4400" dirty="0"/>
          </a:p>
        </p:txBody>
      </p:sp>
      <p:sp>
        <p:nvSpPr>
          <p:cNvPr id="16393" name="13 CuadroTexto"/>
          <p:cNvSpPr txBox="1">
            <a:spLocks noChangeArrowheads="1"/>
          </p:cNvSpPr>
          <p:nvPr/>
        </p:nvSpPr>
        <p:spPr bwMode="auto">
          <a:xfrm>
            <a:off x="2522539" y="839788"/>
            <a:ext cx="5976937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n-US" sz="2400" b="1" dirty="0"/>
              <a:t>MINERALES SULFUROS</a:t>
            </a:r>
          </a:p>
        </p:txBody>
      </p:sp>
      <p:sp>
        <p:nvSpPr>
          <p:cNvPr id="16398" name="Text Box 3"/>
          <p:cNvSpPr txBox="1">
            <a:spLocks noChangeArrowheads="1"/>
          </p:cNvSpPr>
          <p:nvPr/>
        </p:nvSpPr>
        <p:spPr bwMode="auto">
          <a:xfrm>
            <a:off x="7464426" y="2087564"/>
            <a:ext cx="2879725" cy="34051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19A141"/>
            </a:solidFill>
            <a:miter lim="800000"/>
            <a:headEnd/>
            <a:tailEnd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Fórmula química: </a:t>
            </a:r>
            <a:r>
              <a:rPr lang="es-ES_tradnl" altLang="en-US" sz="1400" dirty="0" err="1"/>
              <a:t>HgS</a:t>
            </a:r>
            <a:endParaRPr lang="es-ES_tradnl" altLang="en-US" sz="1400" b="1" dirty="0"/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Dureza: </a:t>
            </a:r>
            <a:r>
              <a:rPr lang="es-ES_tradnl" altLang="en-US" sz="1400" dirty="0"/>
              <a:t>2 – 2,5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Brillo: </a:t>
            </a:r>
            <a:r>
              <a:rPr lang="es-ES_tradnl" altLang="en-US" sz="1400" dirty="0"/>
              <a:t>diamantino</a:t>
            </a:r>
            <a:r>
              <a:rPr lang="es-ES_tradnl" altLang="en-US" sz="1400" b="1" dirty="0"/>
              <a:t>	</a:t>
            </a:r>
            <a:endParaRPr lang="es-ES_tradnl" altLang="en-US" sz="1400" dirty="0"/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Color: </a:t>
            </a:r>
            <a:r>
              <a:rPr lang="es-ES_tradnl" altLang="en-US" sz="1400" dirty="0"/>
              <a:t>rojo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Raya: </a:t>
            </a:r>
            <a:r>
              <a:rPr lang="es-ES_tradnl" altLang="en-US" sz="1400" dirty="0"/>
              <a:t>rojo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Densidad: </a:t>
            </a:r>
            <a:r>
              <a:rPr lang="es-ES_tradnl" altLang="en-US" sz="1400" dirty="0"/>
              <a:t>8,1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Yacimientos: </a:t>
            </a:r>
            <a:endParaRPr lang="es-ES_tradnl" altLang="en-US" sz="1400" dirty="0"/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Observaciones: </a:t>
            </a:r>
            <a:r>
              <a:rPr lang="es-ES_tradnl" altLang="en-US" sz="1400" dirty="0"/>
              <a:t>forma las principales menas de extracción de mercurio.</a:t>
            </a:r>
          </a:p>
        </p:txBody>
      </p:sp>
      <p:pic>
        <p:nvPicPr>
          <p:cNvPr id="16399" name="Picture 16" descr="C:\Users\Beatriz\Documents\ANAYA\Guia minerales\MINERALES2\cinabrio_b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4" y="2078038"/>
            <a:ext cx="4949825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38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animBg="1"/>
      <p:bldP spid="16393" grpId="0" animBg="1"/>
      <p:bldP spid="1639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2566989" y="1439863"/>
            <a:ext cx="4264025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2400" b="1"/>
              <a:t>Galena</a:t>
            </a:r>
            <a:endParaRPr lang="es-ES_tradnl" altLang="en-US" sz="5400"/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8077200" y="1524000"/>
            <a:ext cx="14478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1600" b="1"/>
              <a:t>Propiedades</a:t>
            </a:r>
            <a:endParaRPr lang="es-ES_tradnl" altLang="en-US" sz="4400"/>
          </a:p>
        </p:txBody>
      </p:sp>
      <p:sp>
        <p:nvSpPr>
          <p:cNvPr id="15369" name="13 CuadroTexto"/>
          <p:cNvSpPr txBox="1">
            <a:spLocks noChangeArrowheads="1"/>
          </p:cNvSpPr>
          <p:nvPr/>
        </p:nvSpPr>
        <p:spPr bwMode="auto">
          <a:xfrm>
            <a:off x="2522539" y="839788"/>
            <a:ext cx="5976937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n-US" sz="2400" b="1" dirty="0"/>
              <a:t>MINERALES SULFUROS</a:t>
            </a:r>
          </a:p>
        </p:txBody>
      </p:sp>
      <p:pic>
        <p:nvPicPr>
          <p:cNvPr id="15370" name="Picture 5" descr="g2p2.tif                                                       009D22F3msanchez                       C4DFDB79:"/>
          <p:cNvPicPr>
            <a:picLocks noChangeAspect="1" noChangeArrowheads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133600"/>
            <a:ext cx="5181600" cy="329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1" name="Text Box 2"/>
          <p:cNvSpPr txBox="1">
            <a:spLocks noChangeArrowheads="1"/>
          </p:cNvSpPr>
          <p:nvPr/>
        </p:nvSpPr>
        <p:spPr bwMode="auto">
          <a:xfrm>
            <a:off x="7467601" y="2120901"/>
            <a:ext cx="2879725" cy="339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19A141"/>
            </a:solidFill>
            <a:miter lim="800000"/>
            <a:headEnd/>
            <a:tailEnd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Fórmula química: </a:t>
            </a:r>
            <a:r>
              <a:rPr lang="es-ES_tradnl" altLang="en-US" sz="1400" dirty="0" err="1"/>
              <a:t>PbS</a:t>
            </a:r>
            <a:endParaRPr lang="es-ES_tradnl" altLang="en-US" sz="1400" dirty="0"/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Dureza:</a:t>
            </a:r>
            <a:r>
              <a:rPr lang="es-ES_tradnl" altLang="en-US" sz="1400" dirty="0"/>
              <a:t> 2,5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Brillo:</a:t>
            </a:r>
            <a:r>
              <a:rPr lang="es-ES_tradnl" altLang="en-US" sz="1400" dirty="0"/>
              <a:t> metálico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Color: </a:t>
            </a:r>
            <a:r>
              <a:rPr lang="es-ES_tradnl" altLang="en-US" sz="1400" dirty="0"/>
              <a:t>gris oscuro plateado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Raya:</a:t>
            </a:r>
            <a:r>
              <a:rPr lang="es-ES_tradnl" altLang="en-US" sz="1400" dirty="0"/>
              <a:t> gris oscuro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Densidad:</a:t>
            </a:r>
            <a:r>
              <a:rPr lang="es-ES_tradnl" altLang="en-US" sz="1400" dirty="0"/>
              <a:t> 7,5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 dirty="0"/>
              <a:t>Observaciones</a:t>
            </a:r>
            <a:r>
              <a:rPr lang="es-ES_tradnl" altLang="en-US" sz="1400" b="1" dirty="0"/>
              <a:t>:</a:t>
            </a:r>
            <a:r>
              <a:rPr lang="es-ES_tradnl" altLang="en-US" sz="1400" dirty="0"/>
              <a:t> es la principal mena de plomo</a:t>
            </a:r>
          </a:p>
        </p:txBody>
      </p:sp>
    </p:spTree>
    <p:extLst>
      <p:ext uri="{BB962C8B-B14F-4D97-AF65-F5344CB8AC3E}">
        <p14:creationId xmlns:p14="http://schemas.microsoft.com/office/powerpoint/2010/main" val="131028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animBg="1"/>
      <p:bldP spid="15369" grpId="0" animBg="1"/>
      <p:bldP spid="1537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110" y="1301311"/>
            <a:ext cx="7059780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9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. Explotaci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94474"/>
            <a:ext cx="4914900" cy="627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547" y="225778"/>
            <a:ext cx="5742653" cy="484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6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350" y="152770"/>
            <a:ext cx="6777037" cy="582893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31" y="311537"/>
            <a:ext cx="4273943" cy="397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4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59063" y="-1420813"/>
            <a:ext cx="5962650" cy="922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5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8150" y="679856"/>
            <a:ext cx="10782300" cy="5194371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spcBef>
                <a:spcPts val="1105"/>
              </a:spcBef>
            </a:pPr>
            <a:r>
              <a:rPr sz="2000" spc="-5" dirty="0">
                <a:latin typeface="Sitka Small" panose="02000505000000020004" pitchFamily="2" charset="0"/>
                <a:cs typeface="Verdana"/>
              </a:rPr>
              <a:t>Los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objetivos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de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los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procesos de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trituración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y molienda son</a:t>
            </a:r>
            <a:r>
              <a:rPr sz="2000" spc="225" dirty="0">
                <a:latin typeface="Sitka Small" panose="02000505000000020004" pitchFamily="2" charset="0"/>
                <a:cs typeface="Verdana"/>
              </a:rPr>
              <a:t>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tres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:</a:t>
            </a:r>
            <a:endParaRPr sz="2000" dirty="0">
              <a:latin typeface="Sitka Small" panose="02000505000000020004" pitchFamily="2" charset="0"/>
              <a:cs typeface="Verdana"/>
            </a:endParaRPr>
          </a:p>
          <a:p>
            <a:pPr marL="788670" marR="360680" indent="-342900">
              <a:spcBef>
                <a:spcPts val="1005"/>
              </a:spcBef>
              <a:buAutoNum type="alphaLcParenR"/>
              <a:tabLst>
                <a:tab pos="788670" algn="l"/>
                <a:tab pos="789305" algn="l"/>
              </a:tabLst>
            </a:pPr>
            <a:r>
              <a:rPr sz="2000" spc="-5" dirty="0">
                <a:latin typeface="Sitka Small" panose="02000505000000020004" pitchFamily="2" charset="0"/>
                <a:cs typeface="Verdana"/>
              </a:rPr>
              <a:t>Liberación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del mineral valioso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de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la ganga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antes de </a:t>
            </a:r>
            <a:r>
              <a:rPr sz="2000" spc="-15" dirty="0">
                <a:latin typeface="Sitka Small" panose="02000505000000020004" pitchFamily="2" charset="0"/>
                <a:cs typeface="Verdana"/>
              </a:rPr>
              <a:t>las 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operaciones de</a:t>
            </a:r>
            <a:r>
              <a:rPr sz="2000" spc="30" dirty="0">
                <a:latin typeface="Sitka Small" panose="02000505000000020004" pitchFamily="2" charset="0"/>
                <a:cs typeface="Verdana"/>
              </a:rPr>
              <a:t>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concentración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.</a:t>
            </a:r>
            <a:endParaRPr sz="2000" dirty="0">
              <a:latin typeface="Sitka Small" panose="02000505000000020004" pitchFamily="2" charset="0"/>
              <a:cs typeface="Verdana"/>
            </a:endParaRPr>
          </a:p>
          <a:p>
            <a:pPr>
              <a:spcBef>
                <a:spcPts val="35"/>
              </a:spcBef>
              <a:buFont typeface="Verdana"/>
              <a:buAutoNum type="alphaLcParenR"/>
            </a:pPr>
            <a:endParaRPr sz="2000" dirty="0">
              <a:latin typeface="Sitka Small" panose="02000505000000020004" pitchFamily="2" charset="0"/>
              <a:cs typeface="Verdana"/>
            </a:endParaRPr>
          </a:p>
          <a:p>
            <a:pPr marL="788670" marR="160020" indent="-342900">
              <a:spcBef>
                <a:spcPts val="5"/>
              </a:spcBef>
              <a:buAutoNum type="alphaLcParenR"/>
              <a:tabLst>
                <a:tab pos="737235" algn="l"/>
              </a:tabLst>
            </a:pPr>
            <a:r>
              <a:rPr sz="2000" spc="-5" dirty="0">
                <a:latin typeface="Sitka Small" panose="02000505000000020004" pitchFamily="2" charset="0"/>
                <a:cs typeface="Verdana"/>
              </a:rPr>
              <a:t>Incrementar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la superficie especifica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de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las partículas,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por 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ejemplo, para acelerar la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velocidad de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reacción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en </a:t>
            </a:r>
            <a:r>
              <a:rPr sz="2000" spc="-15" dirty="0">
                <a:latin typeface="Sitka Small" panose="02000505000000020004" pitchFamily="2" charset="0"/>
                <a:cs typeface="Verdana"/>
              </a:rPr>
              <a:t>los 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procesos de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lixiviación,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flotación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,</a:t>
            </a:r>
            <a:r>
              <a:rPr sz="2000" spc="125" dirty="0">
                <a:latin typeface="Sitka Small" panose="02000505000000020004" pitchFamily="2" charset="0"/>
                <a:cs typeface="Verdana"/>
              </a:rPr>
              <a:t>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etc.</a:t>
            </a:r>
            <a:endParaRPr sz="2000" dirty="0">
              <a:latin typeface="Sitka Small" panose="02000505000000020004" pitchFamily="2" charset="0"/>
              <a:cs typeface="Verdana"/>
            </a:endParaRPr>
          </a:p>
          <a:p>
            <a:pPr>
              <a:spcBef>
                <a:spcPts val="35"/>
              </a:spcBef>
              <a:buFont typeface="Verdana"/>
              <a:buAutoNum type="alphaLcParenR"/>
            </a:pPr>
            <a:endParaRPr sz="2000" dirty="0">
              <a:latin typeface="Sitka Small" panose="02000505000000020004" pitchFamily="2" charset="0"/>
              <a:cs typeface="Verdana"/>
            </a:endParaRPr>
          </a:p>
          <a:p>
            <a:pPr marL="788670" marR="51435" indent="-342900">
              <a:buAutoNum type="alphaLcParenR"/>
              <a:tabLst>
                <a:tab pos="716280" algn="l"/>
              </a:tabLst>
            </a:pPr>
            <a:r>
              <a:rPr sz="2000" spc="-5" dirty="0">
                <a:latin typeface="Sitka Small" panose="02000505000000020004" pitchFamily="2" charset="0"/>
                <a:cs typeface="Verdana"/>
              </a:rPr>
              <a:t>Producir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partículas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de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mineral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o cualquier otro material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de 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tamaño y forma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definidos, las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cuales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pueden</a:t>
            </a:r>
            <a:r>
              <a:rPr sz="2000" spc="150" dirty="0">
                <a:latin typeface="Sitka Small" panose="02000505000000020004" pitchFamily="2" charset="0"/>
                <a:cs typeface="Verdana"/>
              </a:rPr>
              <a:t>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ser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:</a:t>
            </a:r>
            <a:endParaRPr sz="2000" dirty="0">
              <a:latin typeface="Sitka Small" panose="02000505000000020004" pitchFamily="2" charset="0"/>
              <a:cs typeface="Verdana"/>
            </a:endParaRPr>
          </a:p>
          <a:p>
            <a:pPr>
              <a:spcBef>
                <a:spcPts val="40"/>
              </a:spcBef>
              <a:buFont typeface="Verdana"/>
              <a:buAutoNum type="alphaLcParenR"/>
            </a:pPr>
            <a:endParaRPr sz="2000" dirty="0">
              <a:latin typeface="Sitka Small" panose="02000505000000020004" pitchFamily="2" charset="0"/>
              <a:cs typeface="Verdana"/>
            </a:endParaRPr>
          </a:p>
          <a:p>
            <a:pPr marL="1223645" marR="135890" lvl="1" indent="-274955">
              <a:buChar char="•"/>
              <a:tabLst>
                <a:tab pos="1223645" algn="l"/>
                <a:tab pos="1224280" algn="l"/>
              </a:tabLst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Sitka Small" panose="02000505000000020004" pitchFamily="2" charset="0"/>
                <a:cs typeface="Verdana"/>
              </a:rPr>
              <a:t>Partículas libres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,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son aquellas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que están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constituidas  por una sola fase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mineralógica, </a:t>
            </a:r>
            <a:r>
              <a:rPr sz="2000" spc="-20" dirty="0">
                <a:latin typeface="Sitka Small" panose="02000505000000020004" pitchFamily="2" charset="0"/>
                <a:cs typeface="Verdana"/>
              </a:rPr>
              <a:t>ya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sea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mineral  valioso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o</a:t>
            </a:r>
            <a:r>
              <a:rPr sz="2000" spc="40" dirty="0">
                <a:latin typeface="Sitka Small" panose="02000505000000020004" pitchFamily="2" charset="0"/>
                <a:cs typeface="Verdana"/>
              </a:rPr>
              <a:t>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ganga.</a:t>
            </a:r>
            <a:endParaRPr sz="2000" dirty="0">
              <a:latin typeface="Sitka Small" panose="02000505000000020004" pitchFamily="2" charset="0"/>
              <a:cs typeface="Verdana"/>
            </a:endParaRPr>
          </a:p>
          <a:p>
            <a:pPr lvl="1">
              <a:spcBef>
                <a:spcPts val="40"/>
              </a:spcBef>
              <a:buFont typeface="Verdana"/>
              <a:buChar char="•"/>
            </a:pPr>
            <a:endParaRPr sz="2000" dirty="0">
              <a:latin typeface="Sitka Small" panose="02000505000000020004" pitchFamily="2" charset="0"/>
              <a:cs typeface="Verdana"/>
            </a:endParaRPr>
          </a:p>
          <a:p>
            <a:pPr marL="1223645" lvl="1" indent="-274955">
              <a:buChar char="•"/>
              <a:tabLst>
                <a:tab pos="1223645" algn="l"/>
                <a:tab pos="1224280" algn="l"/>
              </a:tabLst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Sitka Small" panose="02000505000000020004" pitchFamily="2" charset="0"/>
                <a:cs typeface="Verdana"/>
              </a:rPr>
              <a:t>Partículas mixtas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,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son aquellas </a:t>
            </a:r>
            <a:r>
              <a:rPr sz="2000" spc="-10" dirty="0">
                <a:latin typeface="Sitka Small" panose="02000505000000020004" pitchFamily="2" charset="0"/>
                <a:cs typeface="Verdana"/>
              </a:rPr>
              <a:t>que están</a:t>
            </a:r>
            <a:r>
              <a:rPr sz="2000" spc="165" dirty="0">
                <a:latin typeface="Sitka Small" panose="02000505000000020004" pitchFamily="2" charset="0"/>
                <a:cs typeface="Verdana"/>
              </a:rPr>
              <a:t>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constituidas</a:t>
            </a:r>
            <a:endParaRPr sz="2000" dirty="0">
              <a:latin typeface="Sitka Small" panose="02000505000000020004" pitchFamily="2" charset="0"/>
              <a:cs typeface="Verdana"/>
            </a:endParaRPr>
          </a:p>
          <a:p>
            <a:pPr marL="1223645"/>
            <a:r>
              <a:rPr sz="2000" spc="-5" dirty="0">
                <a:latin typeface="Sitka Small" panose="02000505000000020004" pitchFamily="2" charset="0"/>
                <a:cs typeface="Verdana"/>
              </a:rPr>
              <a:t>por dos o mas fases</a:t>
            </a:r>
            <a:r>
              <a:rPr sz="2000" spc="55" dirty="0">
                <a:latin typeface="Sitka Small" panose="02000505000000020004" pitchFamily="2" charset="0"/>
                <a:cs typeface="Verdana"/>
              </a:rPr>
              <a:t> 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mineralógicas</a:t>
            </a:r>
            <a:r>
              <a:rPr sz="2000" spc="-5" dirty="0">
                <a:latin typeface="Sitka Small" panose="02000505000000020004" pitchFamily="2" charset="0"/>
                <a:cs typeface="Verdana"/>
              </a:rPr>
              <a:t>.</a:t>
            </a:r>
            <a:endParaRPr sz="2000" dirty="0">
              <a:latin typeface="Sitka Small" panose="02000505000000020004" pitchFamily="2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078175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41730"/>
            <a:ext cx="5853683" cy="652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52268" y="5999859"/>
            <a:ext cx="242252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00"/>
              </a:spcBef>
            </a:pPr>
            <a:r>
              <a:rPr sz="1400" i="1" spc="-5" dirty="0">
                <a:latin typeface="Verdana"/>
                <a:cs typeface="Verdana"/>
              </a:rPr>
              <a:t>Flujograma de tratamiento  para la </a:t>
            </a:r>
            <a:r>
              <a:rPr sz="1400" i="1" dirty="0">
                <a:latin typeface="Verdana"/>
                <a:cs typeface="Verdana"/>
              </a:rPr>
              <a:t>concentración </a:t>
            </a:r>
            <a:r>
              <a:rPr sz="1400" i="1" spc="-5" dirty="0">
                <a:latin typeface="Verdana"/>
                <a:cs typeface="Verdana"/>
              </a:rPr>
              <a:t>de  Minerales.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61950"/>
            <a:ext cx="6194072" cy="59055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094684" y="6406634"/>
            <a:ext cx="5984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https://www.youtube.com/watch?v=9OPQWJoxKt8</a:t>
            </a:r>
          </a:p>
        </p:txBody>
      </p:sp>
    </p:spTree>
    <p:extLst>
      <p:ext uri="{BB962C8B-B14F-4D97-AF65-F5344CB8AC3E}">
        <p14:creationId xmlns:p14="http://schemas.microsoft.com/office/powerpoint/2010/main" val="765578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847528" y="188640"/>
            <a:ext cx="369524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rgbClr val="C00000"/>
                </a:solidFill>
              </a:rPr>
              <a:t>Perfil del Ingeniero de Minas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775520" y="2852937"/>
            <a:ext cx="8352928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6.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En el área del procesamiento de los materiales, dirigir, </a:t>
            </a:r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diseñar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y </a:t>
            </a:r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optimizar 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plantas de trituración, molienda, clasificación y concentración de productos minerales, alimenticios y cualquier otro producto industrial. 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775520" y="4509121"/>
            <a:ext cx="8712968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8. Comercializar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seleccionar y abastecer insumos, maquinarias, productos e instrumentales específicos. 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Gestionar la logística para 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 producción. 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Programar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coordinar y controlar servicios y 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suministros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775520" y="1405226"/>
            <a:ext cx="8712968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4.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Dirigir y controlar </a:t>
            </a:r>
            <a:r>
              <a:rPr lang="es-E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 totalidad de las actividades requeridas hasta su efectiva concreción teniendo en cuenta los criterios de seguridad, impacto ambiental, relaciones humanas, calidad, productividad y costos.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01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485578" y="5564922"/>
            <a:ext cx="953337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2000" b="1" dirty="0">
                <a:solidFill>
                  <a:srgbClr val="C00000"/>
                </a:solidFill>
                <a:latin typeface="Century Gothic" panose="020B0502020202020204"/>
              </a:rPr>
              <a:t>Límite que diferencia la trituración de la molienda: 1</a:t>
            </a:r>
            <a:r>
              <a:rPr lang="es-ES" sz="2000" b="1" dirty="0" smtClean="0">
                <a:solidFill>
                  <a:srgbClr val="C00000"/>
                </a:solidFill>
                <a:latin typeface="Century Gothic" panose="020B0502020202020204"/>
              </a:rPr>
              <a:t>” o 1 cm según autores</a:t>
            </a:r>
            <a:endParaRPr lang="en-US" sz="20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426119" y="2228479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secundaria: reducción de partículas entre </a:t>
            </a:r>
          </a:p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3” a 2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” (5 a 8 cm)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03970" y="1006586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primaria: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Desde 1,5 m hasta 6</a:t>
            </a: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” a 8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” (15 a 20 cm)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083469" y="3942979"/>
            <a:ext cx="871296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Trituración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terciaria: </a:t>
            </a:r>
            <a:r>
              <a:rPr lang="es-ES" sz="2400" dirty="0">
                <a:solidFill>
                  <a:srgbClr val="C00000"/>
                </a:solidFill>
                <a:latin typeface="Century Gothic" panose="020B0502020202020204"/>
              </a:rPr>
              <a:t>reducción de partículas </a:t>
            </a:r>
            <a:r>
              <a:rPr lang="es-ES" sz="2400" dirty="0" smtClean="0">
                <a:solidFill>
                  <a:srgbClr val="C00000"/>
                </a:solidFill>
                <a:latin typeface="Century Gothic" panose="020B0502020202020204"/>
              </a:rPr>
              <a:t>hasta 1 o 1,5 cm.</a:t>
            </a:r>
            <a:endParaRPr lang="en-US" sz="2400" dirty="0">
              <a:solidFill>
                <a:srgbClr val="C00000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2163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7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/>
          <p:nvPr/>
        </p:nvSpPr>
        <p:spPr>
          <a:xfrm>
            <a:off x="1905000" y="752475"/>
            <a:ext cx="7334250" cy="6581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47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526" y="205011"/>
            <a:ext cx="8911687" cy="567463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991235">
              <a:spcBef>
                <a:spcPts val="105"/>
              </a:spcBef>
            </a:pPr>
            <a:r>
              <a:rPr dirty="0"/>
              <a:t>Trituración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2050" y="933277"/>
            <a:ext cx="10915650" cy="18716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5575">
              <a:spcBef>
                <a:spcPts val="95"/>
              </a:spcBef>
            </a:pPr>
            <a:r>
              <a:rPr sz="2000" spc="-20" dirty="0">
                <a:latin typeface="Verdana"/>
                <a:cs typeface="Verdana"/>
              </a:rPr>
              <a:t>Por </a:t>
            </a:r>
            <a:r>
              <a:rPr sz="2000" spc="-10" dirty="0">
                <a:latin typeface="Verdana"/>
                <a:cs typeface="Verdana"/>
              </a:rPr>
              <a:t>lo general </a:t>
            </a:r>
            <a:r>
              <a:rPr sz="2000" spc="-5" dirty="0">
                <a:latin typeface="Verdana"/>
                <a:cs typeface="Verdana"/>
              </a:rPr>
              <a:t>se realiza en</a:t>
            </a:r>
            <a:r>
              <a:rPr sz="2000" spc="8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seco</a:t>
            </a:r>
            <a:endParaRPr sz="2000" dirty="0">
              <a:latin typeface="Verdana"/>
              <a:cs typeface="Verdana"/>
            </a:endParaRPr>
          </a:p>
          <a:p>
            <a:pPr>
              <a:spcBef>
                <a:spcPts val="50"/>
              </a:spcBef>
            </a:pPr>
            <a:endParaRPr sz="2000" dirty="0">
              <a:latin typeface="Verdana"/>
              <a:cs typeface="Verdana"/>
            </a:endParaRPr>
          </a:p>
          <a:p>
            <a:pPr marL="1262380" marR="5080" indent="-1250315" algn="just">
              <a:lnSpc>
                <a:spcPct val="100499"/>
              </a:lnSpc>
            </a:pPr>
            <a:r>
              <a:rPr sz="2000" b="1" spc="-5" dirty="0">
                <a:latin typeface="Webdings"/>
                <a:cs typeface="Webdings"/>
              </a:rPr>
              <a:t>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Verdana"/>
                <a:cs typeface="Verdana"/>
              </a:rPr>
              <a:t>Por impacto</a:t>
            </a:r>
            <a:r>
              <a:rPr sz="2000" spc="-5" dirty="0">
                <a:latin typeface="Verdana"/>
                <a:cs typeface="Verdana"/>
              </a:rPr>
              <a:t>, </a:t>
            </a:r>
            <a:r>
              <a:rPr sz="2000" spc="-10" dirty="0">
                <a:latin typeface="Verdana"/>
                <a:cs typeface="Verdana"/>
              </a:rPr>
              <a:t>la </a:t>
            </a:r>
            <a:r>
              <a:rPr sz="2000" spc="-5" dirty="0">
                <a:latin typeface="Verdana"/>
                <a:cs typeface="Verdana"/>
              </a:rPr>
              <a:t>fragmentación se produce debido a un golpe  instantáneo y seco de un material sólido </a:t>
            </a:r>
            <a:r>
              <a:rPr sz="2000" spc="-10" dirty="0">
                <a:latin typeface="Verdana"/>
                <a:cs typeface="Verdana"/>
              </a:rPr>
              <a:t>duro </a:t>
            </a:r>
            <a:r>
              <a:rPr sz="2000" spc="-5" dirty="0">
                <a:latin typeface="Verdana"/>
                <a:cs typeface="Verdana"/>
              </a:rPr>
              <a:t>sobre </a:t>
            </a:r>
            <a:r>
              <a:rPr sz="2000" dirty="0">
                <a:latin typeface="Verdana"/>
                <a:cs typeface="Verdana"/>
              </a:rPr>
              <a:t>la  </a:t>
            </a:r>
            <a:r>
              <a:rPr sz="2000" spc="-5" dirty="0">
                <a:latin typeface="Verdana"/>
                <a:cs typeface="Verdana"/>
              </a:rPr>
              <a:t>partícula de </a:t>
            </a:r>
            <a:r>
              <a:rPr sz="2000" dirty="0">
                <a:latin typeface="Verdana"/>
                <a:cs typeface="Verdana"/>
              </a:rPr>
              <a:t>roca </a:t>
            </a:r>
            <a:r>
              <a:rPr sz="2000" spc="-5" dirty="0">
                <a:latin typeface="Verdana"/>
                <a:cs typeface="Verdana"/>
              </a:rPr>
              <a:t>o </a:t>
            </a:r>
            <a:r>
              <a:rPr sz="2000" spc="-10" dirty="0">
                <a:latin typeface="Verdana"/>
                <a:cs typeface="Verdana"/>
              </a:rPr>
              <a:t>mineral, </a:t>
            </a:r>
            <a:r>
              <a:rPr sz="2000" spc="-5" dirty="0">
                <a:latin typeface="Verdana"/>
                <a:cs typeface="Verdana"/>
              </a:rPr>
              <a:t>o por golpe de </a:t>
            </a:r>
            <a:r>
              <a:rPr sz="2000" spc="-10" dirty="0">
                <a:latin typeface="Verdana"/>
                <a:cs typeface="Verdana"/>
              </a:rPr>
              <a:t>la </a:t>
            </a:r>
            <a:r>
              <a:rPr sz="2000" spc="-5" dirty="0">
                <a:latin typeface="Verdana"/>
                <a:cs typeface="Verdana"/>
              </a:rPr>
              <a:t>partícula </a:t>
            </a:r>
            <a:r>
              <a:rPr sz="2000" spc="55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contra </a:t>
            </a:r>
            <a:r>
              <a:rPr sz="2000" spc="-5" dirty="0">
                <a:latin typeface="Verdana"/>
                <a:cs typeface="Verdana"/>
              </a:rPr>
              <a:t>el sólido </a:t>
            </a:r>
            <a:r>
              <a:rPr sz="2000" spc="-10" dirty="0">
                <a:latin typeface="Verdana"/>
                <a:cs typeface="Verdana"/>
              </a:rPr>
              <a:t>duro, </a:t>
            </a:r>
            <a:r>
              <a:rPr sz="2000" spc="-5" dirty="0">
                <a:latin typeface="Verdana"/>
                <a:cs typeface="Verdana"/>
              </a:rPr>
              <a:t>o finalmente </a:t>
            </a:r>
            <a:r>
              <a:rPr sz="2000" dirty="0">
                <a:latin typeface="Verdana"/>
                <a:cs typeface="Verdana"/>
              </a:rPr>
              <a:t>por </a:t>
            </a:r>
            <a:r>
              <a:rPr sz="2000" spc="-5" dirty="0">
                <a:latin typeface="Verdana"/>
                <a:cs typeface="Verdana"/>
              </a:rPr>
              <a:t>golpes o choques  entre</a:t>
            </a:r>
            <a:r>
              <a:rPr sz="2000" spc="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partículas</a:t>
            </a:r>
            <a:r>
              <a:rPr sz="2000" spc="-10" dirty="0">
                <a:latin typeface="Verdana"/>
                <a:cs typeface="Verdana"/>
              </a:rPr>
              <a:t>.</a:t>
            </a:r>
            <a:endParaRPr sz="2000" dirty="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43050" y="2965746"/>
            <a:ext cx="8382000" cy="3658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1276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6485" y="0"/>
            <a:ext cx="8911687" cy="567463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991235">
              <a:spcBef>
                <a:spcPts val="105"/>
              </a:spcBef>
            </a:pPr>
            <a:r>
              <a:rPr dirty="0"/>
              <a:t>Trituración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12774" y="952881"/>
            <a:ext cx="9119107" cy="148822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720000" marR="5080" indent="-1341755"/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 </a:t>
            </a:r>
            <a:r>
              <a:rPr sz="2400" spc="-20" dirty="0"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sz="2400" b="1" spc="-10" dirty="0">
                <a:latin typeface="Arial" panose="020B0604020202020204" pitchFamily="34" charset="0"/>
                <a:cs typeface="Arial" panose="020B0604020202020204" pitchFamily="34" charset="0"/>
              </a:rPr>
              <a:t>atrición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, las partículas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desmenuzan debido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a fuerzas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de 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fricción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generan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entre dos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superficies duras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o  entre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partículas. Como resultado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producen partículas  bastante pequeñas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también</a:t>
            </a:r>
            <a:r>
              <a:rPr sz="2400" spc="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grandes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16485" y="2826527"/>
            <a:ext cx="8627665" cy="31742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3115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7068" y="448056"/>
            <a:ext cx="10400031" cy="384401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353820" marR="5080" indent="-1341120">
              <a:lnSpc>
                <a:spcPct val="101899"/>
              </a:lnSpc>
              <a:spcBef>
                <a:spcPts val="60"/>
              </a:spcBef>
            </a:pP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 </a:t>
            </a:r>
            <a:r>
              <a:rPr sz="2400" spc="-20" dirty="0"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sz="2400" b="1" spc="-10" dirty="0">
                <a:latin typeface="Arial" panose="020B0604020202020204" pitchFamily="34" charset="0"/>
                <a:cs typeface="Arial" panose="020B0604020202020204" pitchFamily="34" charset="0"/>
              </a:rPr>
              <a:t>corte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fragmentación se produce </a:t>
            </a:r>
            <a:r>
              <a:rPr sz="2400" spc="-10" dirty="0">
                <a:latin typeface="Arial" panose="020B0604020202020204" pitchFamily="34" charset="0"/>
                <a:cs typeface="Arial" panose="020B0604020202020204" pitchFamily="34" charset="0"/>
              </a:rPr>
              <a:t>debido 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a una fuerza  cortante</a:t>
            </a: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66850" y="1466850"/>
            <a:ext cx="8382000" cy="38274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6848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28625" y="829662"/>
            <a:ext cx="5605425" cy="7514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12700" rIns="0" bIns="0" rtlCol="0" anchor="b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R="5080" indent="-1669414" algn="ctr">
              <a:spcBef>
                <a:spcPts val="100"/>
              </a:spcBef>
            </a:pPr>
            <a:r>
              <a:rPr lang="es-ES" sz="2400" b="1" dirty="0" smtClean="0"/>
              <a:t>REDUCCIÓN DEL TAMAÑO</a:t>
            </a:r>
            <a:r>
              <a:rPr lang="es-ES" sz="2400" b="1" spc="-100" dirty="0" smtClean="0"/>
              <a:t> </a:t>
            </a:r>
            <a:r>
              <a:rPr lang="es-ES" sz="2400" b="1" dirty="0" smtClean="0"/>
              <a:t>DE  PARTÍCULAS</a:t>
            </a:r>
            <a:endParaRPr lang="es-ES" sz="2400" b="1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196356"/>
              </p:ext>
            </p:extLst>
          </p:nvPr>
        </p:nvGraphicFramePr>
        <p:xfrm>
          <a:off x="6096000" y="0"/>
          <a:ext cx="5810250" cy="66103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0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5180"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TIPO DE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TRITURADORA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RELACIÓN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1336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REDUCCIÓN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596">
                <a:tc rowSpan="2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MANDÍBULAS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efecto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28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Blake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24892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</a:t>
                      </a: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efecto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6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9:1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33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GIRATORIAS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070"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Ciclo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completo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9718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Cono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10:1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104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631"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spc="28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Estándar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40"/>
                        </a:lnSpc>
                        <a:spcBef>
                          <a:spcPts val="320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4:1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6:1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85">
                <a:tc>
                  <a:txBody>
                    <a:bodyPr/>
                    <a:lstStyle/>
                    <a:p>
                      <a:pPr marL="297180">
                        <a:lnSpc>
                          <a:spcPts val="1225"/>
                        </a:lnSpc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-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Cabeza</a:t>
                      </a:r>
                      <a:r>
                        <a:rPr sz="1100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corta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2:1 –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5046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RODILLO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73380" marR="1319530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Rodillo</a:t>
                      </a:r>
                      <a:r>
                        <a:rPr sz="1100" spc="-5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  Rodillo</a:t>
                      </a:r>
                      <a:r>
                        <a:rPr sz="1100" spc="-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389890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Máximo</a:t>
                      </a:r>
                      <a:r>
                        <a:rPr sz="110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7:1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8989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Máximo</a:t>
                      </a:r>
                      <a:r>
                        <a:rPr sz="1100" spc="-6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3:1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812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100" b="1" spc="-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IMPACTO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522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Rotor</a:t>
                      </a:r>
                      <a:r>
                        <a:rPr sz="1100" spc="-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simple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921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Rotor</a:t>
                      </a:r>
                      <a:r>
                        <a:rPr sz="1100" spc="-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doble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15:1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861"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martillo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20:1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548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TRITURADORAS</a:t>
                      </a:r>
                      <a:r>
                        <a:rPr sz="1100" b="1" spc="3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ESPECIALES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34010" marR="1186815">
                        <a:lnSpc>
                          <a:spcPts val="1520"/>
                        </a:lnSpc>
                        <a:spcBef>
                          <a:spcPts val="75"/>
                        </a:spcBef>
                      </a:pP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-5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barra 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Molinos de</a:t>
                      </a:r>
                      <a:r>
                        <a:rPr sz="1100" spc="-2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bola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85750" y="2559557"/>
            <a:ext cx="4362449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404040"/>
                </a:solidFill>
                <a:latin typeface="Arial"/>
                <a:cs typeface="Arial"/>
              </a:rPr>
              <a:t>Relación de reducción</a:t>
            </a:r>
            <a:r>
              <a:rPr sz="2400" b="1" spc="-13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04040"/>
                </a:solidFill>
                <a:latin typeface="Arial"/>
                <a:cs typeface="Arial"/>
              </a:rPr>
              <a:t>de  acuerdo al tipo de  trituradora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87924" y="2559557"/>
            <a:ext cx="1025449" cy="904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Rectángulo 7"/>
          <p:cNvSpPr/>
          <p:nvPr/>
        </p:nvSpPr>
        <p:spPr>
          <a:xfrm>
            <a:off x="285750" y="6241017"/>
            <a:ext cx="5811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https://www.youtube.com/watch?v=qzSC3dyszfQ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00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847529" y="188640"/>
            <a:ext cx="747031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2000" b="1" dirty="0">
                <a:solidFill>
                  <a:srgbClr val="C00000"/>
                </a:solidFill>
                <a:latin typeface="Century Gothic" panose="020B0502020202020204"/>
              </a:rPr>
              <a:t>Perfil del Técnico Superior en Procesamiento de Minerales</a:t>
            </a:r>
            <a:endParaRPr lang="en-US" sz="20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847528" y="2852937"/>
            <a:ext cx="8352928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es-ES" sz="2000" b="1" dirty="0">
                <a:solidFill>
                  <a:srgbClr val="C00000"/>
                </a:solidFill>
              </a:rPr>
              <a:t>2.</a:t>
            </a:r>
            <a:r>
              <a:rPr lang="es-ES" sz="2000" dirty="0">
                <a:solidFill>
                  <a:srgbClr val="C00000"/>
                </a:solidFill>
              </a:rPr>
              <a:t> </a:t>
            </a:r>
            <a:r>
              <a:rPr lang="es-ES" sz="2000" b="1" dirty="0">
                <a:solidFill>
                  <a:srgbClr val="C00000"/>
                </a:solidFill>
              </a:rPr>
              <a:t>Dirigir y controlar </a:t>
            </a:r>
            <a:r>
              <a:rPr lang="es-ES" sz="2000" dirty="0">
                <a:solidFill>
                  <a:srgbClr val="C00000"/>
                </a:solidFill>
              </a:rPr>
              <a:t>la totalidad de las actividades requeridas hasta su efectiva concreción teniendo en cuenta los criterios de seguridad, impacto ambiental, relaciones humanas, calidad, productividad y costos</a:t>
            </a:r>
            <a:r>
              <a:rPr lang="es-ES" sz="2000" dirty="0">
                <a:solidFill>
                  <a:srgbClr val="C00000"/>
                </a:solidFill>
              </a:rPr>
              <a:t>.</a:t>
            </a:r>
            <a:endParaRPr lang="en-US" sz="20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775520" y="1405225"/>
            <a:ext cx="87129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s-ES" sz="2000" b="1" dirty="0">
                <a:solidFill>
                  <a:srgbClr val="C00000"/>
                </a:solidFill>
              </a:rPr>
              <a:t>1.</a:t>
            </a:r>
            <a:r>
              <a:rPr lang="es-ES" sz="2000" dirty="0">
                <a:solidFill>
                  <a:srgbClr val="C00000"/>
                </a:solidFill>
              </a:rPr>
              <a:t> </a:t>
            </a:r>
            <a:r>
              <a:rPr lang="es-ES" sz="2000" b="1" dirty="0">
                <a:solidFill>
                  <a:srgbClr val="C00000"/>
                </a:solidFill>
              </a:rPr>
              <a:t>Operar, Controlar y mantener </a:t>
            </a:r>
            <a:r>
              <a:rPr lang="es-ES" sz="2000" dirty="0">
                <a:solidFill>
                  <a:srgbClr val="C00000"/>
                </a:solidFill>
              </a:rPr>
              <a:t>los procesos relacionados con el Procesamiento de </a:t>
            </a:r>
            <a:r>
              <a:rPr lang="es-ES" sz="2000" dirty="0">
                <a:solidFill>
                  <a:srgbClr val="C00000"/>
                </a:solidFill>
              </a:rPr>
              <a:t>Minerales</a:t>
            </a:r>
            <a:endParaRPr lang="en-US" sz="2000" dirty="0">
              <a:solidFill>
                <a:srgbClr val="C00000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1856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Marcador de contenid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7" y="789709"/>
            <a:ext cx="8793298" cy="595165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07233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idx="1"/>
          </p:nvPr>
        </p:nvSpPr>
        <p:spPr>
          <a:xfrm>
            <a:off x="2351089" y="1125539"/>
            <a:ext cx="6059487" cy="676275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s-ES" altLang="en-US" b="1" dirty="0" smtClean="0"/>
              <a:t>BÓRAX o BORATO DE SODIO 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640014" y="2565401"/>
            <a:ext cx="7272337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ES" altLang="en-US"/>
          </a:p>
          <a:p>
            <a:pPr eaLnBrk="1" hangingPunct="1">
              <a:spcBef>
                <a:spcPct val="50000"/>
              </a:spcBef>
            </a:pPr>
            <a:endParaRPr lang="es-ES" altLang="en-US"/>
          </a:p>
          <a:p>
            <a:pPr eaLnBrk="1" hangingPunct="1">
              <a:spcBef>
                <a:spcPct val="50000"/>
              </a:spcBef>
            </a:pPr>
            <a:endParaRPr lang="es-ES" altLang="en-US"/>
          </a:p>
          <a:p>
            <a:pPr eaLnBrk="1" hangingPunct="1">
              <a:spcBef>
                <a:spcPct val="50000"/>
              </a:spcBef>
            </a:pPr>
            <a:endParaRPr lang="es-ES" altLang="en-US"/>
          </a:p>
          <a:p>
            <a:pPr eaLnBrk="1" hangingPunct="1">
              <a:spcBef>
                <a:spcPct val="50000"/>
              </a:spcBef>
            </a:pPr>
            <a:endParaRPr lang="es-ES" altLang="en-US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9" y="1882690"/>
            <a:ext cx="4361624" cy="300472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063751" y="2349501"/>
            <a:ext cx="4320282" cy="24314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altLang="en-US" sz="1900" b="1" dirty="0"/>
              <a:t> Cristal blanco, sólido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altLang="en-US" sz="1900" b="1" dirty="0"/>
              <a:t>Se disuelve fácilmente en agua, el Bórax comercial se deshidrata parcialmente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ES" altLang="en-US" sz="1900" b="1" dirty="0"/>
              <a:t>Se origina en lagos estacionarios </a:t>
            </a:r>
            <a:r>
              <a:rPr lang="es-ES" altLang="en-US" sz="1900" b="1" dirty="0"/>
              <a:t>(Salinas grandes, Chile</a:t>
            </a:r>
            <a:r>
              <a:rPr lang="es-ES" altLang="en-US" sz="1900" b="1" dirty="0"/>
              <a:t>, Bolivia, Tíbet</a:t>
            </a:r>
            <a:r>
              <a:rPr lang="es-ES" altLang="en-US" sz="1900" b="1" dirty="0"/>
              <a:t>…).</a:t>
            </a:r>
            <a:endParaRPr lang="es-ES" altLang="en-US" sz="1900" b="1" dirty="0"/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7896225" y="4934496"/>
            <a:ext cx="24844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b="1" dirty="0"/>
              <a:t>Na2B4O7 x 5 H2O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2135189" y="5373689"/>
            <a:ext cx="6408737" cy="3847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sz="1900" b="1"/>
              <a:t>DENSIDAD ||       PM      || P. FUSIÓN || P. EBULLICIÓN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135189" y="5805488"/>
            <a:ext cx="640873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altLang="en-US" b="1"/>
              <a:t>1,73g/cm3        381,37 u           741 ºC            1575 ºC</a:t>
            </a:r>
            <a:endParaRPr lang="es-ES" altLang="en-US" sz="1400" b="1"/>
          </a:p>
        </p:txBody>
      </p:sp>
      <p:sp>
        <p:nvSpPr>
          <p:cNvPr id="9" name="CuadroTexto 8"/>
          <p:cNvSpPr txBox="1"/>
          <p:nvPr/>
        </p:nvSpPr>
        <p:spPr>
          <a:xfrm>
            <a:off x="2020570" y="260648"/>
            <a:ext cx="8023350" cy="400110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2000" b="1" dirty="0">
                <a:solidFill>
                  <a:prstClr val="white"/>
                </a:solidFill>
                <a:latin typeface="Century Gothic" panose="020B0502020202020204"/>
              </a:rPr>
              <a:t>¿Cómo procesamos este mineral, a partir de su estado natural?</a:t>
            </a:r>
            <a:endParaRPr lang="en-US" sz="2000" b="1" dirty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614244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nimBg="1"/>
      <p:bldP spid="26633" grpId="0" animBg="1"/>
      <p:bldP spid="26634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ChangeArrowheads="1"/>
          </p:cNvSpPr>
          <p:nvPr/>
        </p:nvSpPr>
        <p:spPr bwMode="auto">
          <a:xfrm>
            <a:off x="2566989" y="1439863"/>
            <a:ext cx="4264025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2400" b="1"/>
              <a:t>Halita o sal común</a:t>
            </a:r>
            <a:endParaRPr lang="es-ES_tradnl" altLang="en-US" sz="5400"/>
          </a:p>
        </p:txBody>
      </p:sp>
      <p:sp>
        <p:nvSpPr>
          <p:cNvPr id="57347" name="Rectangle 5"/>
          <p:cNvSpPr>
            <a:spLocks noChangeArrowheads="1"/>
          </p:cNvSpPr>
          <p:nvPr/>
        </p:nvSpPr>
        <p:spPr bwMode="auto">
          <a:xfrm>
            <a:off x="8077200" y="1524000"/>
            <a:ext cx="14478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1600" b="1" dirty="0"/>
              <a:t>Propiedades</a:t>
            </a:r>
            <a:endParaRPr lang="es-ES_tradnl" altLang="en-US" sz="4400" dirty="0"/>
          </a:p>
        </p:txBody>
      </p:sp>
      <p:sp>
        <p:nvSpPr>
          <p:cNvPr id="57353" name="13 CuadroTexto"/>
          <p:cNvSpPr txBox="1">
            <a:spLocks noChangeArrowheads="1"/>
          </p:cNvSpPr>
          <p:nvPr/>
        </p:nvSpPr>
        <p:spPr bwMode="auto">
          <a:xfrm>
            <a:off x="2522539" y="404664"/>
            <a:ext cx="5976937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n-US" sz="2400" b="1" dirty="0"/>
              <a:t>MINERALES HALUROS</a:t>
            </a:r>
          </a:p>
        </p:txBody>
      </p:sp>
      <p:pic>
        <p:nvPicPr>
          <p:cNvPr id="57354" name="Picture 12" descr="g4p1.tif                                                       009D22FEmsanchez                       C4DFDB79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205039"/>
            <a:ext cx="304800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5" name="Picture 6" descr="10_M_halita_bd.jpg                                             0000597EMEM_Imagenes                   7C26EFB8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r="14174"/>
          <a:stretch>
            <a:fillRect/>
          </a:stretch>
        </p:blipFill>
        <p:spPr bwMode="auto">
          <a:xfrm>
            <a:off x="4656138" y="3284538"/>
            <a:ext cx="25146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6" name="Text Box 9"/>
          <p:cNvSpPr txBox="1">
            <a:spLocks noChangeArrowheads="1"/>
          </p:cNvSpPr>
          <p:nvPr/>
        </p:nvSpPr>
        <p:spPr bwMode="auto">
          <a:xfrm>
            <a:off x="7385050" y="2120900"/>
            <a:ext cx="2814638" cy="36845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19A141"/>
            </a:solidFill>
            <a:miter lim="800000"/>
            <a:headEnd/>
            <a:tailEnd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Fórmula química: </a:t>
            </a:r>
            <a:r>
              <a:rPr lang="es-ES_tradnl" altLang="en-US" sz="1400"/>
              <a:t>NaCl</a:t>
            </a:r>
            <a:endParaRPr lang="es-ES_tradnl" altLang="en-US" sz="1400" b="1"/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Dureza:</a:t>
            </a:r>
            <a:r>
              <a:rPr lang="es-ES_tradnl" altLang="en-US" sz="1400"/>
              <a:t> 2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Brillo:</a:t>
            </a:r>
            <a:r>
              <a:rPr lang="es-ES_tradnl" altLang="en-US" sz="1400"/>
              <a:t> vítreo o nacarado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Color: </a:t>
            </a:r>
            <a:r>
              <a:rPr lang="es-ES_tradnl" altLang="en-US" sz="1400"/>
              <a:t>incoloro, blanco o crema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Raya:</a:t>
            </a:r>
            <a:r>
              <a:rPr lang="es-ES_tradnl" altLang="en-US" sz="1400"/>
              <a:t> blanca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Densidad:</a:t>
            </a:r>
            <a:r>
              <a:rPr lang="es-ES_tradnl" altLang="en-US" sz="1400"/>
              <a:t> 2,1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Yacimientos:</a:t>
            </a:r>
            <a:r>
              <a:rPr lang="es-ES_tradnl" altLang="en-US" sz="1400"/>
              <a:t> Andalucía y la Comunidad Valenciana principalmente</a:t>
            </a:r>
          </a:p>
          <a:p>
            <a:pPr eaLnBrk="1" hangingPunct="1">
              <a:lnSpc>
                <a:spcPct val="140000"/>
              </a:lnSpc>
            </a:pPr>
            <a:r>
              <a:rPr lang="es-ES_tradnl" altLang="en-US" sz="1400" b="1"/>
              <a:t>Observaciones:</a:t>
            </a:r>
            <a:r>
              <a:rPr lang="es-ES_tradnl" altLang="en-US" sz="1400"/>
              <a:t> es un mineral abundante en las rocas sedimentarias salinas.</a:t>
            </a:r>
          </a:p>
        </p:txBody>
      </p:sp>
    </p:spTree>
    <p:extLst>
      <p:ext uri="{BB962C8B-B14F-4D97-AF65-F5344CB8AC3E}">
        <p14:creationId xmlns:p14="http://schemas.microsoft.com/office/powerpoint/2010/main" val="36398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nimBg="1"/>
      <p:bldP spid="57347" grpId="0" animBg="1"/>
      <p:bldP spid="57353" grpId="0" animBg="1"/>
      <p:bldP spid="573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4"/>
          <p:cNvSpPr>
            <a:spLocks noChangeArrowheads="1"/>
          </p:cNvSpPr>
          <p:nvPr/>
        </p:nvSpPr>
        <p:spPr bwMode="auto">
          <a:xfrm>
            <a:off x="2566989" y="1124744"/>
            <a:ext cx="4264025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2400" b="1" dirty="0"/>
              <a:t>Mica </a:t>
            </a:r>
            <a:r>
              <a:rPr lang="es-ES_tradnl" altLang="en-US" b="1" dirty="0"/>
              <a:t>(</a:t>
            </a:r>
            <a:r>
              <a:rPr lang="es-ES_tradnl" altLang="en-US" b="1" dirty="0" err="1"/>
              <a:t>Muscovita</a:t>
            </a:r>
            <a:r>
              <a:rPr lang="es-ES_tradnl" altLang="en-US" b="1" dirty="0"/>
              <a:t> </a:t>
            </a:r>
            <a:r>
              <a:rPr lang="es-ES_tradnl" altLang="en-US" b="1" dirty="0"/>
              <a:t>y Biotita)</a:t>
            </a:r>
            <a:endParaRPr lang="es-ES_tradnl" altLang="en-US" sz="5400" dirty="0"/>
          </a:p>
        </p:txBody>
      </p:sp>
      <p:sp>
        <p:nvSpPr>
          <p:cNvPr id="83971" name="Rectangle 5"/>
          <p:cNvSpPr>
            <a:spLocks noChangeArrowheads="1"/>
          </p:cNvSpPr>
          <p:nvPr/>
        </p:nvSpPr>
        <p:spPr bwMode="auto">
          <a:xfrm>
            <a:off x="8077200" y="1524000"/>
            <a:ext cx="1447800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n-US" sz="1600" b="1" dirty="0"/>
              <a:t>Propiedades</a:t>
            </a:r>
            <a:endParaRPr lang="es-ES_tradnl" altLang="en-US" sz="4400" dirty="0"/>
          </a:p>
        </p:txBody>
      </p:sp>
      <p:sp>
        <p:nvSpPr>
          <p:cNvPr id="83977" name="13 CuadroTexto"/>
          <p:cNvSpPr txBox="1">
            <a:spLocks noChangeArrowheads="1"/>
          </p:cNvSpPr>
          <p:nvPr/>
        </p:nvSpPr>
        <p:spPr bwMode="auto">
          <a:xfrm>
            <a:off x="2522539" y="523528"/>
            <a:ext cx="5976937" cy="457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n-US" sz="2400" b="1" dirty="0"/>
              <a:t>MINERALES SILICATOS</a:t>
            </a:r>
          </a:p>
        </p:txBody>
      </p:sp>
      <p:pic>
        <p:nvPicPr>
          <p:cNvPr id="83982" name="Picture 5" descr=" g8p10.tif                                                      009D230Dmsanchez                       C4DFDB79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25"/>
          <a:stretch>
            <a:fillRect/>
          </a:stretch>
        </p:blipFill>
        <p:spPr bwMode="auto">
          <a:xfrm>
            <a:off x="4151314" y="2109789"/>
            <a:ext cx="2986087" cy="18891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</p:pic>
      <p:sp>
        <p:nvSpPr>
          <p:cNvPr id="83984" name="Text Box 2"/>
          <p:cNvSpPr txBox="1">
            <a:spLocks noChangeArrowheads="1"/>
          </p:cNvSpPr>
          <p:nvPr/>
        </p:nvSpPr>
        <p:spPr bwMode="auto">
          <a:xfrm>
            <a:off x="7370764" y="2003425"/>
            <a:ext cx="3024187" cy="40147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19A141"/>
            </a:solidFill>
            <a:miter lim="800000"/>
            <a:headEnd/>
            <a:tailEnd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s-ES_tradnl" altLang="en-US" sz="1400" b="1"/>
              <a:t>Dureza:</a:t>
            </a:r>
            <a:r>
              <a:rPr lang="es-ES_tradnl" altLang="en-US" sz="1400"/>
              <a:t> 2,5</a:t>
            </a:r>
          </a:p>
          <a:p>
            <a:pPr eaLnBrk="1" hangingPunct="1">
              <a:lnSpc>
                <a:spcPct val="130000"/>
              </a:lnSpc>
            </a:pPr>
            <a:r>
              <a:rPr lang="es-ES_tradnl" altLang="en-US" sz="1400" b="1"/>
              <a:t>Brillo:</a:t>
            </a:r>
            <a:r>
              <a:rPr lang="es-ES_tradnl" altLang="en-US" sz="1400"/>
              <a:t> nacarado, vítreo o sedoso</a:t>
            </a:r>
          </a:p>
          <a:p>
            <a:pPr eaLnBrk="1" hangingPunct="1">
              <a:lnSpc>
                <a:spcPct val="130000"/>
              </a:lnSpc>
            </a:pPr>
            <a:r>
              <a:rPr lang="es-ES_tradnl" altLang="en-US" sz="1400" b="1"/>
              <a:t>Color: </a:t>
            </a:r>
            <a:r>
              <a:rPr lang="es-ES_tradnl" altLang="en-US" sz="1400"/>
              <a:t>incoloro o crema (moscovita) y negro o pardo oscuro (biotita).</a:t>
            </a:r>
          </a:p>
          <a:p>
            <a:pPr eaLnBrk="1" hangingPunct="1">
              <a:lnSpc>
                <a:spcPct val="130000"/>
              </a:lnSpc>
            </a:pPr>
            <a:r>
              <a:rPr lang="es-ES_tradnl" altLang="en-US" sz="1400" b="1"/>
              <a:t>Raya:</a:t>
            </a:r>
            <a:r>
              <a:rPr lang="es-ES_tradnl" altLang="en-US" sz="1400"/>
              <a:t> blanca o gris oscura</a:t>
            </a:r>
          </a:p>
          <a:p>
            <a:pPr eaLnBrk="1" hangingPunct="1">
              <a:lnSpc>
                <a:spcPct val="130000"/>
              </a:lnSpc>
            </a:pPr>
            <a:r>
              <a:rPr lang="es-ES_tradnl" altLang="en-US" sz="1400" b="1"/>
              <a:t>Densidad:</a:t>
            </a:r>
            <a:r>
              <a:rPr lang="es-ES_tradnl" altLang="en-US" sz="1400"/>
              <a:t> 3</a:t>
            </a:r>
          </a:p>
          <a:p>
            <a:pPr eaLnBrk="1" hangingPunct="1">
              <a:lnSpc>
                <a:spcPct val="130000"/>
              </a:lnSpc>
            </a:pPr>
            <a:r>
              <a:rPr lang="es-ES_tradnl" altLang="en-US" sz="1400" b="1"/>
              <a:t>Yacimientos:</a:t>
            </a:r>
            <a:r>
              <a:rPr lang="es-ES_tradnl" altLang="en-US" sz="1400"/>
              <a:t> muy extendida</a:t>
            </a:r>
          </a:p>
          <a:p>
            <a:pPr eaLnBrk="1" hangingPunct="1">
              <a:lnSpc>
                <a:spcPct val="130000"/>
              </a:lnSpc>
            </a:pPr>
            <a:r>
              <a:rPr lang="es-ES_tradnl" altLang="en-US" sz="1400" b="1"/>
              <a:t>Observaciones: </a:t>
            </a:r>
            <a:r>
              <a:rPr lang="es-ES_tradnl" altLang="en-US" sz="1400"/>
              <a:t>son minerales petrogenéticos que forman parte importante de rocas como el granito, la pizarra, el gneis… Presentan exfoliación en láminas muy finas.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5970588" y="2181225"/>
            <a:ext cx="120738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sz="1600" b="1" dirty="0" err="1">
                <a:solidFill>
                  <a:schemeClr val="bg1"/>
                </a:solidFill>
              </a:rPr>
              <a:t>Muscovita</a:t>
            </a:r>
            <a:endParaRPr lang="es-ES_tradnl" sz="1600" b="1" dirty="0">
              <a:solidFill>
                <a:schemeClr val="bg1"/>
              </a:solidFill>
            </a:endParaRPr>
          </a:p>
        </p:txBody>
      </p:sp>
      <p:sp>
        <p:nvSpPr>
          <p:cNvPr id="83986" name="Rectangle 10"/>
          <p:cNvSpPr>
            <a:spLocks noChangeArrowheads="1"/>
          </p:cNvSpPr>
          <p:nvPr/>
        </p:nvSpPr>
        <p:spPr bwMode="auto">
          <a:xfrm>
            <a:off x="4952430" y="4639667"/>
            <a:ext cx="10518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_tradnl" altLang="en-US" sz="1400" dirty="0"/>
              <a:t>Exfoliación</a:t>
            </a:r>
          </a:p>
          <a:p>
            <a:pPr eaLnBrk="1" hangingPunct="1"/>
            <a:r>
              <a:rPr lang="es-ES_tradnl" altLang="en-US" sz="1400" dirty="0"/>
              <a:t>de la mica</a:t>
            </a:r>
            <a:endParaRPr lang="es-ES_tradnl" altLang="en-US" sz="1600" b="1" dirty="0">
              <a:solidFill>
                <a:schemeClr val="bg1"/>
              </a:solidFill>
            </a:endParaRPr>
          </a:p>
        </p:txBody>
      </p:sp>
      <p:sp>
        <p:nvSpPr>
          <p:cNvPr id="83987" name="23 Rectángulo"/>
          <p:cNvSpPr>
            <a:spLocks noChangeArrowheads="1"/>
          </p:cNvSpPr>
          <p:nvPr/>
        </p:nvSpPr>
        <p:spPr bwMode="auto">
          <a:xfrm>
            <a:off x="2063751" y="2205038"/>
            <a:ext cx="1871663" cy="37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s-ES_tradnl" altLang="en-US" sz="1400" dirty="0"/>
              <a:t>KAl</a:t>
            </a:r>
            <a:r>
              <a:rPr lang="es-ES_tradnl" altLang="en-US" sz="1400" baseline="-25000" dirty="0"/>
              <a:t>2</a:t>
            </a:r>
            <a:r>
              <a:rPr lang="es-ES_tradnl" altLang="en-US" sz="1400" dirty="0"/>
              <a:t>(AlSi</a:t>
            </a:r>
            <a:r>
              <a:rPr lang="es-ES_tradnl" altLang="en-US" sz="1400" baseline="-25000" dirty="0"/>
              <a:t>3</a:t>
            </a:r>
            <a:r>
              <a:rPr lang="es-ES_tradnl" altLang="en-US" sz="1400" dirty="0"/>
              <a:t>O</a:t>
            </a:r>
            <a:r>
              <a:rPr lang="es-ES_tradnl" altLang="en-US" sz="1400" baseline="-25000" dirty="0"/>
              <a:t>10</a:t>
            </a:r>
            <a:r>
              <a:rPr lang="es-ES_tradnl" altLang="en-US" sz="1400" dirty="0"/>
              <a:t>)(OH)</a:t>
            </a:r>
            <a:r>
              <a:rPr lang="es-ES_tradnl" altLang="en-US" sz="1400" baseline="-25000" dirty="0"/>
              <a:t>2</a:t>
            </a:r>
            <a:endParaRPr lang="es-ES_tradnl" altLang="en-US" sz="1400" b="1" dirty="0"/>
          </a:p>
        </p:txBody>
      </p:sp>
      <p:cxnSp>
        <p:nvCxnSpPr>
          <p:cNvPr id="26" name="25 Conector recto de flecha"/>
          <p:cNvCxnSpPr/>
          <p:nvPr/>
        </p:nvCxnSpPr>
        <p:spPr>
          <a:xfrm>
            <a:off x="3792539" y="2420939"/>
            <a:ext cx="287337" cy="158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3989" name="26 Rectángulo"/>
          <p:cNvSpPr>
            <a:spLocks noChangeArrowheads="1"/>
          </p:cNvSpPr>
          <p:nvPr/>
        </p:nvSpPr>
        <p:spPr bwMode="auto">
          <a:xfrm>
            <a:off x="1703389" y="2870200"/>
            <a:ext cx="2164375" cy="37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s-ES_tradnl" altLang="en-US" sz="1400" dirty="0"/>
              <a:t>K(Mg, Fe)</a:t>
            </a:r>
            <a:r>
              <a:rPr lang="es-ES_tradnl" altLang="en-US" sz="1400" baseline="-25000" dirty="0"/>
              <a:t>3</a:t>
            </a:r>
            <a:r>
              <a:rPr lang="es-ES_tradnl" altLang="en-US" sz="1400" dirty="0"/>
              <a:t>AlSi</a:t>
            </a:r>
            <a:r>
              <a:rPr lang="es-ES_tradnl" altLang="en-US" sz="1400" baseline="-25000" dirty="0"/>
              <a:t>3</a:t>
            </a:r>
            <a:r>
              <a:rPr lang="es-ES_tradnl" altLang="en-US" sz="1400" dirty="0"/>
              <a:t>O</a:t>
            </a:r>
            <a:r>
              <a:rPr lang="es-ES_tradnl" altLang="en-US" sz="1400" baseline="-25000" dirty="0"/>
              <a:t>10</a:t>
            </a:r>
            <a:r>
              <a:rPr lang="es-ES_tradnl" altLang="en-US" sz="1400" dirty="0"/>
              <a:t>(OH)</a:t>
            </a:r>
            <a:r>
              <a:rPr lang="es-ES_tradnl" altLang="en-US" sz="1400" baseline="-25000" dirty="0"/>
              <a:t>2</a:t>
            </a:r>
            <a:endParaRPr lang="es-ES_tradnl" altLang="en-US" sz="1400" b="1" dirty="0"/>
          </a:p>
        </p:txBody>
      </p:sp>
      <p:pic>
        <p:nvPicPr>
          <p:cNvPr id="83990" name="Picture 6" descr=" g8p11.tif                                                      009D230Dmsanchez                       C4DFDB79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3527425"/>
            <a:ext cx="2057400" cy="2387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</p:pic>
      <p:cxnSp>
        <p:nvCxnSpPr>
          <p:cNvPr id="29" name="28 Conector recto de flecha"/>
          <p:cNvCxnSpPr/>
          <p:nvPr/>
        </p:nvCxnSpPr>
        <p:spPr>
          <a:xfrm rot="5400000">
            <a:off x="2640014" y="3341689"/>
            <a:ext cx="288925" cy="317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1992313" y="3600450"/>
            <a:ext cx="8112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ES_tradnl" sz="1600" b="1" dirty="0">
                <a:solidFill>
                  <a:schemeClr val="bg1"/>
                </a:solidFill>
              </a:rPr>
              <a:t>Biotita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2020570" y="44624"/>
            <a:ext cx="802335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2000" b="1" dirty="0">
                <a:solidFill>
                  <a:prstClr val="white"/>
                </a:solidFill>
                <a:latin typeface="Century Gothic" panose="020B0502020202020204"/>
              </a:rPr>
              <a:t>¿Cómo procesamos este mineral, a partir de su estado natural?</a:t>
            </a:r>
            <a:endParaRPr lang="en-US" sz="2000" b="1" dirty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656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nimBg="1"/>
      <p:bldP spid="83971" grpId="0" animBg="1"/>
      <p:bldP spid="83977" grpId="0" animBg="1"/>
      <p:bldP spid="83984" grpId="0" animBg="1"/>
      <p:bldP spid="83986" grpId="0"/>
      <p:bldP spid="83987" grpId="0"/>
      <p:bldP spid="83989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20571" y="44624"/>
            <a:ext cx="295946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2000" b="1" dirty="0">
                <a:solidFill>
                  <a:srgbClr val="C00000"/>
                </a:solidFill>
                <a:latin typeface="Century Gothic" panose="020B0502020202020204"/>
              </a:rPr>
              <a:t>Cálculos</a:t>
            </a:r>
            <a:r>
              <a:rPr lang="es-ES" sz="2000" b="1" dirty="0">
                <a:solidFill>
                  <a:prstClr val="white"/>
                </a:solidFill>
                <a:latin typeface="Century Gothic" panose="020B0502020202020204"/>
              </a:rPr>
              <a:t> metalúrgicos</a:t>
            </a:r>
            <a:endParaRPr lang="en-US" sz="2000" b="1" dirty="0">
              <a:solidFill>
                <a:prstClr val="white"/>
              </a:solidFill>
              <a:latin typeface="Century Gothic" panose="020B0502020202020204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2063552" y="980729"/>
          <a:ext cx="2336800" cy="657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6800">
                  <a:extLst>
                    <a:ext uri="{9D8B030D-6E8A-4147-A177-3AD203B41FA5}">
                      <a16:colId xmlns:a16="http://schemas.microsoft.com/office/drawing/2014/main" val="1643357437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FINO= </a:t>
                      </a:r>
                      <a:r>
                        <a:rPr lang="en-US" sz="2000" u="sng" strike="noStrike" dirty="0">
                          <a:effectLst/>
                        </a:rPr>
                        <a:t>Peso x ley</a:t>
                      </a:r>
                      <a:endParaRPr lang="en-US" sz="20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584028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7329765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/>
          </p:nvPr>
        </p:nvGraphicFramePr>
        <p:xfrm>
          <a:off x="3359696" y="2060849"/>
          <a:ext cx="6696744" cy="657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val="2246545484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 smtClean="0">
                          <a:effectLst/>
                        </a:rPr>
                        <a:t>Recuperación</a:t>
                      </a:r>
                      <a:r>
                        <a:rPr lang="en-US" sz="2000" u="none" strike="noStrike" dirty="0" smtClean="0">
                          <a:effectLst/>
                        </a:rPr>
                        <a:t> (R) </a:t>
                      </a:r>
                      <a:r>
                        <a:rPr lang="en-US" sz="2000" u="none" strike="noStrike" dirty="0">
                          <a:effectLst/>
                        </a:rPr>
                        <a:t>= </a:t>
                      </a:r>
                      <a:r>
                        <a:rPr lang="en-US" sz="2000" u="sng" strike="noStrike" dirty="0" err="1">
                          <a:effectLst/>
                        </a:rPr>
                        <a:t>Fino</a:t>
                      </a:r>
                      <a:r>
                        <a:rPr lang="en-US" sz="2000" u="sng" strike="noStrike" dirty="0">
                          <a:effectLst/>
                        </a:rPr>
                        <a:t> del </a:t>
                      </a:r>
                      <a:r>
                        <a:rPr lang="en-US" sz="2000" u="sng" strike="noStrike" dirty="0" err="1">
                          <a:effectLst/>
                        </a:rPr>
                        <a:t>concentrado</a:t>
                      </a:r>
                      <a:r>
                        <a:rPr lang="en-US" sz="2000" u="sng" strike="noStrike" dirty="0">
                          <a:effectLst/>
                        </a:rPr>
                        <a:t> x 100</a:t>
                      </a:r>
                      <a:endParaRPr lang="en-US" sz="20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624333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                             </a:t>
                      </a:r>
                      <a:r>
                        <a:rPr lang="en-US" sz="2000" u="none" strike="noStrike" dirty="0" err="1">
                          <a:effectLst/>
                        </a:rPr>
                        <a:t>Fino</a:t>
                      </a:r>
                      <a:r>
                        <a:rPr lang="en-US" sz="2000" u="none" strike="noStrike" dirty="0">
                          <a:effectLst/>
                        </a:rPr>
                        <a:t> de la </a:t>
                      </a:r>
                      <a:r>
                        <a:rPr lang="en-US" sz="2000" u="none" strike="noStrike" dirty="0" err="1">
                          <a:effectLst/>
                        </a:rPr>
                        <a:t>alimentación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4025193"/>
                  </a:ext>
                </a:extLst>
              </a:tr>
            </a:tbl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960593"/>
              </p:ext>
            </p:extLst>
          </p:nvPr>
        </p:nvGraphicFramePr>
        <p:xfrm>
          <a:off x="1775520" y="3122290"/>
          <a:ext cx="6887666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Hoja de cálculo" r:id="rId3" imgW="6286617" imgH="666825" progId="Excel.Sheet.12">
                  <p:embed/>
                </p:oleObj>
              </mc:Choice>
              <mc:Fallback>
                <p:oleObj name="Hoja de cálculo" r:id="rId3" imgW="6286617" imgH="666825" progId="Excel.Sheet.12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75520" y="3122290"/>
                        <a:ext cx="6887666" cy="66675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uadroTexto 11"/>
          <p:cNvSpPr txBox="1"/>
          <p:nvPr/>
        </p:nvSpPr>
        <p:spPr>
          <a:xfrm>
            <a:off x="4917732" y="4005065"/>
            <a:ext cx="557075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b="1" dirty="0"/>
              <a:t>K = toneladas de alimentación necesarias para </a:t>
            </a:r>
          </a:p>
          <a:p>
            <a:r>
              <a:rPr lang="es-ES" b="1" dirty="0"/>
              <a:t>obtener una tonelada de concentrado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3978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12622" y="224736"/>
            <a:ext cx="1105592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2400" b="1" dirty="0">
                <a:solidFill>
                  <a:srgbClr val="C00000"/>
                </a:solidFill>
                <a:latin typeface="Century Gothic" panose="020B0502020202020204"/>
              </a:rPr>
              <a:t>Cálculos metalúrgicos: Fórmulas </a:t>
            </a:r>
            <a:r>
              <a:rPr lang="es-ES" sz="2400" b="1" dirty="0" smtClean="0">
                <a:solidFill>
                  <a:srgbClr val="C00000"/>
                </a:solidFill>
                <a:latin typeface="Century Gothic" panose="020B0502020202020204"/>
              </a:rPr>
              <a:t>para dos </a:t>
            </a:r>
            <a:r>
              <a:rPr lang="es-ES" sz="2400" b="1" dirty="0">
                <a:solidFill>
                  <a:srgbClr val="C00000"/>
                </a:solidFill>
                <a:latin typeface="Century Gothic" panose="020B0502020202020204"/>
              </a:rPr>
              <a:t>productos y un metal</a:t>
            </a:r>
            <a:endParaRPr lang="en-US" sz="24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900087" y="1335299"/>
            <a:ext cx="12466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2400" b="1" dirty="0">
                <a:solidFill>
                  <a:srgbClr val="C00000"/>
                </a:solidFill>
                <a:latin typeface="Century Gothic" panose="020B0502020202020204"/>
              </a:rPr>
              <a:t>F, C, T  son los pesos de la Alimentación, Concentrado y Cola</a:t>
            </a:r>
            <a:endParaRPr lang="en-US" sz="24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99151" y="2055379"/>
            <a:ext cx="1217144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2400" b="1" dirty="0">
                <a:solidFill>
                  <a:srgbClr val="C00000"/>
                </a:solidFill>
                <a:latin typeface="Century Gothic" panose="020B0502020202020204"/>
              </a:rPr>
              <a:t>f</a:t>
            </a:r>
            <a:r>
              <a:rPr lang="es-ES" sz="2400" b="1" dirty="0">
                <a:solidFill>
                  <a:srgbClr val="C00000"/>
                </a:solidFill>
                <a:latin typeface="Century Gothic" panose="020B0502020202020204"/>
              </a:rPr>
              <a:t>, c, t  son las leyes de la Alimentación, Concentrado y Cola</a:t>
            </a:r>
            <a:endParaRPr lang="en-US" sz="24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763677" y="2879405"/>
            <a:ext cx="6174627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2400" b="1" dirty="0">
                <a:solidFill>
                  <a:srgbClr val="C00000"/>
                </a:solidFill>
                <a:latin typeface="Century Gothic" panose="020B0502020202020204"/>
              </a:rPr>
              <a:t>BALANCE DE PESOS = F = C + T</a:t>
            </a:r>
            <a:endParaRPr lang="en-US" sz="24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704239" y="3527477"/>
            <a:ext cx="663411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2400" b="1" dirty="0">
                <a:solidFill>
                  <a:srgbClr val="C00000"/>
                </a:solidFill>
                <a:latin typeface="Century Gothic" panose="020B0502020202020204"/>
              </a:rPr>
              <a:t>BALANCE DE FINOS = </a:t>
            </a:r>
            <a:r>
              <a:rPr lang="es-ES" sz="2400" b="1" dirty="0" err="1">
                <a:solidFill>
                  <a:srgbClr val="C00000"/>
                </a:solidFill>
                <a:latin typeface="Century Gothic" panose="020B0502020202020204"/>
              </a:rPr>
              <a:t>fF</a:t>
            </a:r>
            <a:r>
              <a:rPr lang="es-ES" sz="2400" b="1" dirty="0">
                <a:solidFill>
                  <a:srgbClr val="C00000"/>
                </a:solidFill>
                <a:latin typeface="Century Gothic" panose="020B0502020202020204"/>
              </a:rPr>
              <a:t> = </a:t>
            </a:r>
            <a:r>
              <a:rPr lang="es-ES" sz="2400" b="1" dirty="0" err="1">
                <a:solidFill>
                  <a:srgbClr val="C00000"/>
                </a:solidFill>
                <a:latin typeface="Century Gothic" panose="020B0502020202020204"/>
              </a:rPr>
              <a:t>cC</a:t>
            </a:r>
            <a:r>
              <a:rPr lang="es-ES" sz="2400" b="1" dirty="0">
                <a:solidFill>
                  <a:srgbClr val="C00000"/>
                </a:solidFill>
                <a:latin typeface="Century Gothic" panose="020B0502020202020204"/>
              </a:rPr>
              <a:t> + </a:t>
            </a:r>
            <a:r>
              <a:rPr lang="es-ES" sz="2400" b="1" dirty="0" err="1">
                <a:solidFill>
                  <a:srgbClr val="C00000"/>
                </a:solidFill>
                <a:latin typeface="Century Gothic" panose="020B0502020202020204"/>
              </a:rPr>
              <a:t>tT</a:t>
            </a:r>
            <a:endParaRPr lang="en-US" sz="2400" b="1" dirty="0">
              <a:solidFill>
                <a:srgbClr val="C00000"/>
              </a:solidFill>
              <a:latin typeface="Century Gothic" panose="020B0502020202020204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747079" y="4503651"/>
            <a:ext cx="1037197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C00000"/>
                </a:solidFill>
              </a:rPr>
              <a:t>Razón de concentración = K = F / C = (c – t) / (f – t)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778597" y="5410138"/>
            <a:ext cx="1012833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C00000"/>
                </a:solidFill>
              </a:rPr>
              <a:t>Recuperación porcentual = %R = c (f - t) / f (c – t)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58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4" grpId="0" animBg="1"/>
      <p:bldP spid="14" grpId="0" animBg="1"/>
    </p:bld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153</TotalTime>
  <Words>916</Words>
  <Application>Microsoft Office PowerPoint</Application>
  <PresentationFormat>Panorámica</PresentationFormat>
  <Paragraphs>164</Paragraphs>
  <Slides>25</Slides>
  <Notes>5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7" baseType="lpstr">
      <vt:lpstr>Arial</vt:lpstr>
      <vt:lpstr>Bauhaus 93</vt:lpstr>
      <vt:lpstr>Calibri</vt:lpstr>
      <vt:lpstr>Century Gothic</vt:lpstr>
      <vt:lpstr>Sitka Small</vt:lpstr>
      <vt:lpstr>Times New Roman</vt:lpstr>
      <vt:lpstr>Trebuchet MS</vt:lpstr>
      <vt:lpstr>Verdana</vt:lpstr>
      <vt:lpstr>Webdings</vt:lpstr>
      <vt:lpstr>Wingdings 3</vt:lpstr>
      <vt:lpstr>Espiral</vt:lpstr>
      <vt:lpstr>Hoja de cálculo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Trituración</vt:lpstr>
      <vt:lpstr>Trituración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27</cp:revision>
  <dcterms:created xsi:type="dcterms:W3CDTF">2020-05-22T09:26:34Z</dcterms:created>
  <dcterms:modified xsi:type="dcterms:W3CDTF">2020-05-22T12:00:13Z</dcterms:modified>
</cp:coreProperties>
</file>