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77" r:id="rId6"/>
    <p:sldId id="274" r:id="rId7"/>
    <p:sldId id="260" r:id="rId8"/>
    <p:sldId id="258" r:id="rId9"/>
    <p:sldId id="262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3" r:id="rId19"/>
    <p:sldId id="271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howGuides="1">
      <p:cViewPr varScale="1">
        <p:scale>
          <a:sx n="79" d="100"/>
          <a:sy n="79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70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959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133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056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644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547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39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150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408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041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882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E8A0-6BC3-47AB-AED1-3D0080C881F7}" type="datetimeFigureOut">
              <a:rPr lang="es-AR" smtClean="0"/>
              <a:pPr/>
              <a:t>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CA08F-B2F2-4461-8588-28336D6E1BC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290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ESFUERZOS EN UN PLANO OBLICUO BAJO CARGA AXIAL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640960" cy="5440362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Vimos que una barra sometida a dos fuerzas (FUERZAS AXIALES) causan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Tensiones Normales 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en su sección transversal.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Asimismo vimos que fuerzas internas TRANSVERSALES sobre pernos y pasadores, causan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Tensiones Tangenciales o Cortantes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ζ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en esas secciones.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Esas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secciones transversales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se elegían en forma perpendicular al eje del elemento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221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CARGAS REPETIDAS- FATIGAS DE MATERIALES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640960" cy="5440362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Se ha comprobado que los materiales que se descargan, dentro del periodo de elasticidad,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probeta regresa a sus condiciones iniciales.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Podría concluirse que una carga dada puede repetirse mucha veces,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siempre y cuando los esfuerzos permanezcan dentro del rango elásti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Sin embargo, cuando el proceso se repite millares o millones de veces,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fractura ocurrirá aun cuando el esfuerzo sea mucho mas bajo que la resistencia estática a la fractura.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Este fenómeno se conoce como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“fatiga” del material,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y debe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CONTEMPLADO EN EL DISEÑO DE ELEMENTOS MECANICOS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CARGAS REPETIDAS- FATIGAS DE MATERIALES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7638"/>
            <a:ext cx="8712968" cy="5440362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Una falla de fatiga es de naturaleza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“frágil”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aun para materiales naturalmente dúctiles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Algunas cargas son además de naturaleza fluctuante.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El número de ciclos necesarios de carga para causar una falla en espécimen a través de cargas sucesivas o inversas repetidas puede determinarse experimentalmente para cualquier nivel dado de esfuerzo máximo y los datos se pueden graficar en una curva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“n”,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debiéndose graficar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absisas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) en escala logarítmica.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CARGAS REPETIDAS- FATIGAS DE MATERIALES</a:t>
            </a:r>
            <a:endParaRPr lang="es-AR" dirty="0"/>
          </a:p>
        </p:txBody>
      </p:sp>
      <p:pic>
        <p:nvPicPr>
          <p:cNvPr id="1026" name="Picture 2" descr="F:\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59" y="1333053"/>
            <a:ext cx="5350933" cy="55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CARGAS REPETIDAS- FATIGAS DE MATERIALES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 fontScale="925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Nótese que al reducirse la magnitud de la tensión, el número de ciclos para alcanzar la rotura (n), aumenta,  hasta alcanzarse un valor de esfuerzo denominado </a:t>
            </a:r>
            <a:r>
              <a:rPr lang="es-A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límite de resistencia a la fatiga, que es el esfuerzo a partir del cual la falla no ocurrirá, aún cuando haya un número infinitamente grande de ciclos de cargas.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el caso del acero de bajo contenido de carbono, este valor es de </a:t>
            </a:r>
            <a:r>
              <a:rPr lang="es-A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aproximadamente la mitad del de la rotura</a:t>
            </a:r>
            <a:endParaRPr lang="es-A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CARGAS REPETIDAS- FATIGAS DE MATERIALES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41168"/>
          </a:xfrm>
        </p:spPr>
        <p:txBody>
          <a:bodyPr>
            <a:normAutofit lnSpcReduction="1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este tipo de elementos sometidos a ciclos de cargas, </a:t>
            </a:r>
            <a:r>
              <a:rPr lang="es-A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 condición superficial del elemento tiene una especial importancia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el límite de fatiga, </a:t>
            </a:r>
            <a:r>
              <a:rPr lang="es-A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siendo este mayor en superficies maquinadas y pulidas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Las fallas por fatiga se producen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gralmente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en una grieta microscópica del material o imperfección similar.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GRIETA A EMPIEZA A  AGRANDARSE Y SOBREVIENE LA RUPTURA EN FORMA FRÁGIL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aún en materiales dúctiles.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CONCENTRACION DE TENSIONES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544616"/>
          </a:xfrm>
        </p:spPr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Cuando un elemento tiene una discontinuidad en su sección transversal (agujero o cambio repentino de su sección)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producen grandes esfuerzos localizados cerca de su discontinuidad.</a:t>
            </a:r>
          </a:p>
          <a:p>
            <a:pPr marL="0" indent="0"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 métodos foto elástico se obtiene las siguientes distribuciones de los ensayos realizados a ambas barras</a:t>
            </a:r>
            <a:r>
              <a:rPr lang="es-AR" dirty="0" smtClean="0"/>
              <a:t>: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9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CONCENTRACION DE TENSIONES</a:t>
            </a:r>
            <a:endParaRPr lang="es-AR" dirty="0"/>
          </a:p>
        </p:txBody>
      </p:sp>
      <p:pic>
        <p:nvPicPr>
          <p:cNvPr id="2050" name="Picture 2" descr="F:\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8" y="1417638"/>
            <a:ext cx="9305281" cy="49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CONCENTRACION DE TENSIONES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Los resultados obtenidos en ensayos son independientes del tamaño y del material, pero dependen exclusivamente de razones geométricas , tales como la razón r/D del agujero circular y de r/d y de D/d en el segundo caso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estos casos, el diseñador está preocupado por el valor máximo del esfuerzo más que en su distribución, por lo que se define la razón: 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K =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MAX  /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; siendo K = FACTOR DE </a:t>
            </a:r>
          </a:p>
          <a:p>
            <a:pPr marL="0" indent="0">
              <a:buNone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CONCENTRACION DE ESFUERZOS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 discontinuidad dada.</a:t>
            </a:r>
            <a:r>
              <a:rPr lang="es-A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CONCENTRACION DE TENSIONES</a:t>
            </a:r>
            <a:endParaRPr lang="es-AR" dirty="0"/>
          </a:p>
        </p:txBody>
      </p:sp>
      <p:pic>
        <p:nvPicPr>
          <p:cNvPr id="3074" name="Picture 2" descr="F:\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3" y="1628800"/>
            <a:ext cx="91493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9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CONCENTRACION DE TENSIONES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7638"/>
            <a:ext cx="8856984" cy="5323730"/>
          </a:xfrm>
        </p:spPr>
        <p:txBody>
          <a:bodyPr>
            <a:normAutofit lnSpcReduction="10000"/>
          </a:bodyPr>
          <a:lstStyle/>
          <a:p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Siendo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s-AR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la mayor tensión que se produce en la discontinuidad, y no debe de pasar, en lo posible, el valor de </a:t>
            </a: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4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  <a:r>
              <a:rPr lang="es-AR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tensión que se calcula con  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P/A con A =  Área de la sección crítica (mas angosta).</a:t>
            </a:r>
          </a:p>
          <a:p>
            <a:pPr marL="0" indent="0">
              <a:buNone/>
            </a:pP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9988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ESFUERZOS EN UN PLANO OBLICUO BAJO CARGA AXIAL</a:t>
            </a:r>
            <a:endParaRPr lang="es-AR" dirty="0"/>
          </a:p>
        </p:txBody>
      </p:sp>
      <p:pic>
        <p:nvPicPr>
          <p:cNvPr id="4098" name="Picture 2" descr="F:\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08663"/>
            <a:ext cx="4752528" cy="52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ESFUERZOS EN UN PLANO OBLICUO BAJO CARGA AXIAL</a:t>
            </a:r>
            <a:endParaRPr lang="es-AR" dirty="0"/>
          </a:p>
        </p:txBody>
      </p:sp>
      <p:pic>
        <p:nvPicPr>
          <p:cNvPr id="5122" name="Picture 2" descr="F:\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6" y="1916832"/>
            <a:ext cx="888343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ESFUERZOS EN UN PLANO OBLICUO BAJO CARGA AXIAL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7638"/>
            <a:ext cx="8568952" cy="5323730"/>
          </a:xfrm>
        </p:spPr>
        <p:txBody>
          <a:bodyPr>
            <a:normAutofit lnSpcReduction="10000"/>
          </a:bodyPr>
          <a:lstStyle/>
          <a:p>
            <a:r>
              <a:rPr lang="es-AR" sz="4000" dirty="0" smtClean="0">
                <a:latin typeface="Arial" pitchFamily="34" charset="0"/>
                <a:cs typeface="Arial" pitchFamily="34" charset="0"/>
              </a:rPr>
              <a:t>Ahora se verá que las </a:t>
            </a:r>
            <a:r>
              <a:rPr lang="es-A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Fuerzas Axiales </a:t>
            </a:r>
            <a:r>
              <a:rPr lang="es-AR" sz="4000" dirty="0" smtClean="0">
                <a:latin typeface="Arial" pitchFamily="34" charset="0"/>
                <a:cs typeface="Arial" pitchFamily="34" charset="0"/>
              </a:rPr>
              <a:t>causan tensiones tanto </a:t>
            </a:r>
            <a:r>
              <a:rPr lang="el-G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como </a:t>
            </a:r>
            <a:r>
              <a:rPr lang="el-G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ζ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secciones que no son normales al eje de la sección transversal de la barra</a:t>
            </a:r>
            <a:r>
              <a:rPr lang="es-AR" sz="4000" dirty="0" smtClean="0">
                <a:latin typeface="Arial" pitchFamily="34" charset="0"/>
                <a:cs typeface="Arial" pitchFamily="34" charset="0"/>
              </a:rPr>
              <a:t> y que las </a:t>
            </a:r>
            <a:r>
              <a:rPr lang="es-A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Fuerzas Transversales 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causan tensiones tanto </a:t>
            </a:r>
            <a:r>
              <a:rPr lang="el-G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como </a:t>
            </a:r>
            <a:r>
              <a:rPr lang="el-G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ζ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secciones que no son normales al eje del perno o pasador.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31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ESFUERZOS EN UN PLANO OBLICUO BAJO CARGA AXIAL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Ahora realicemos un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corte de sección en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ángulo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respecto del plano normal, y realizamos un DSL. Podemos descomponer a la Fuerza P en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(Normal al plano inclinado) y 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(Contenida en él). </a:t>
            </a:r>
          </a:p>
          <a:p>
            <a:r>
              <a:rPr lang="es-A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 F =   P .  </a:t>
            </a:r>
            <a:r>
              <a:rPr lang="es-AR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cos</a:t>
            </a:r>
            <a:r>
              <a:rPr lang="es-A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el-G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θ</a:t>
            </a:r>
            <a:r>
              <a:rPr lang="es-A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;</a:t>
            </a:r>
          </a:p>
          <a:p>
            <a:r>
              <a:rPr lang="es-AR" sz="4400" dirty="0" smtClean="0">
                <a:latin typeface="Arial" pitchFamily="34" charset="0"/>
                <a:cs typeface="Arial" pitchFamily="34" charset="0"/>
                <a:sym typeface="Wingdings"/>
              </a:rPr>
              <a:t> V =   P.   </a:t>
            </a:r>
            <a:r>
              <a:rPr lang="es-AR" sz="4400" dirty="0" err="1" smtClean="0">
                <a:latin typeface="Arial" pitchFamily="34" charset="0"/>
                <a:cs typeface="Arial" pitchFamily="34" charset="0"/>
                <a:sym typeface="Wingdings"/>
              </a:rPr>
              <a:t>sen</a:t>
            </a:r>
            <a:r>
              <a:rPr lang="es-AR" sz="4400" dirty="0" smtClean="0"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el-GR" sz="4400" dirty="0" smtClean="0">
                <a:latin typeface="Arial" pitchFamily="34" charset="0"/>
                <a:cs typeface="Arial" pitchFamily="34" charset="0"/>
                <a:sym typeface="Wingdings"/>
              </a:rPr>
              <a:t>θ</a:t>
            </a:r>
            <a:r>
              <a:rPr lang="es-AR" sz="4400" dirty="0" smtClean="0">
                <a:latin typeface="Arial" pitchFamily="34" charset="0"/>
                <a:cs typeface="Arial" pitchFamily="34" charset="0"/>
                <a:sym typeface="Wingdings"/>
              </a:rPr>
              <a:t>;</a:t>
            </a:r>
            <a:endParaRPr lang="es-AR" sz="4400" dirty="0" smtClean="0">
              <a:latin typeface="Arial" pitchFamily="34" charset="0"/>
              <a:cs typeface="Arial" pitchFamily="34" charset="0"/>
            </a:endParaRPr>
          </a:p>
          <a:p>
            <a:endParaRPr lang="es-AR" sz="4400" dirty="0"/>
          </a:p>
        </p:txBody>
      </p:sp>
      <p:pic>
        <p:nvPicPr>
          <p:cNvPr id="5" name="Picture 2" descr="F:\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57489"/>
            <a:ext cx="2016224" cy="26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ESFUERZOS EN UN PLANO OBLICUO BAJO CARGA AXIAL</a:t>
            </a:r>
            <a:endParaRPr lang="es-AR" dirty="0"/>
          </a:p>
        </p:txBody>
      </p:sp>
      <p:pic>
        <p:nvPicPr>
          <p:cNvPr id="6146" name="Picture 2" descr="F:\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417638"/>
            <a:ext cx="4176465" cy="552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ESFUERZOS EN UN PLANO OBLICUO BAJO CARGA AXIAL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2352" y="1417638"/>
            <a:ext cx="8610128" cy="5286400"/>
          </a:xfrm>
        </p:spPr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Sus valores promedios serán:</a:t>
            </a:r>
          </a:p>
          <a:p>
            <a:r>
              <a:rPr lang="es-A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l-G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 F / A</a:t>
            </a:r>
            <a:r>
              <a:rPr lang="el-GR" sz="36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s-AR" sz="36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l-G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 V / A</a:t>
            </a:r>
            <a:r>
              <a:rPr lang="el-GR" sz="36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s-AR" sz="36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Sustituyendo</a:t>
            </a:r>
            <a:r>
              <a:rPr lang="es-A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por las ecuaciones halladas oportunamente,  y considerando que:</a:t>
            </a:r>
          </a:p>
          <a:p>
            <a:pPr marL="0" indent="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A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          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A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Reemplazando, se obtendrá: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05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ESFUERZOS EN UN PLANO OBLICUO BAJO CARGA AXIAL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l-GR" dirty="0" smtClean="0"/>
              <a:t>σ</a:t>
            </a:r>
            <a:r>
              <a:rPr lang="es-AR" dirty="0" smtClean="0"/>
              <a:t>  = </a:t>
            </a:r>
            <a:r>
              <a:rPr lang="es-AR" u="sng" dirty="0" smtClean="0"/>
              <a:t>P. </a:t>
            </a:r>
            <a:r>
              <a:rPr lang="es-AR" u="sng" dirty="0" err="1" smtClean="0"/>
              <a:t>cos</a:t>
            </a:r>
            <a:r>
              <a:rPr lang="es-AR" u="sng" dirty="0" smtClean="0"/>
              <a:t> </a:t>
            </a:r>
            <a:r>
              <a:rPr lang="el-GR" u="sng" dirty="0"/>
              <a:t>θ</a:t>
            </a:r>
            <a:r>
              <a:rPr lang="es-AR" u="sng" dirty="0" smtClean="0"/>
              <a:t> </a:t>
            </a:r>
          </a:p>
          <a:p>
            <a:pPr marL="0" indent="0">
              <a:buNone/>
            </a:pPr>
            <a:r>
              <a:rPr lang="es-AR" dirty="0" smtClean="0"/>
              <a:t>          A</a:t>
            </a:r>
            <a:r>
              <a:rPr lang="es-AR" baseline="-25000" dirty="0" smtClean="0"/>
              <a:t>O / </a:t>
            </a:r>
            <a:r>
              <a:rPr lang="es-AR" dirty="0" err="1" smtClean="0"/>
              <a:t>cos</a:t>
            </a:r>
            <a:r>
              <a:rPr lang="es-AR" dirty="0" smtClean="0"/>
              <a:t> </a:t>
            </a:r>
            <a:r>
              <a:rPr lang="el-GR" dirty="0" smtClean="0"/>
              <a:t>θ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  </a:t>
            </a:r>
            <a:r>
              <a:rPr lang="el-GR" dirty="0" smtClean="0"/>
              <a:t>ζ</a:t>
            </a:r>
            <a:r>
              <a:rPr lang="es-AR" dirty="0" smtClean="0"/>
              <a:t> =   </a:t>
            </a:r>
            <a:r>
              <a:rPr lang="es-AR" u="sng" dirty="0" smtClean="0"/>
              <a:t>P.  </a:t>
            </a:r>
            <a:r>
              <a:rPr lang="es-AR" u="sng" dirty="0" err="1" smtClean="0"/>
              <a:t>Sen</a:t>
            </a:r>
            <a:r>
              <a:rPr lang="es-AR" u="sng" dirty="0" smtClean="0"/>
              <a:t> </a:t>
            </a:r>
            <a:r>
              <a:rPr lang="el-GR" u="sng" dirty="0" smtClean="0"/>
              <a:t>θ</a:t>
            </a:r>
            <a:endParaRPr lang="es-AR" u="sng" dirty="0" smtClean="0"/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A</a:t>
            </a:r>
            <a:r>
              <a:rPr lang="es-AR" baseline="-25000" dirty="0" smtClean="0"/>
              <a:t>O / </a:t>
            </a:r>
            <a:r>
              <a:rPr lang="es-AR" dirty="0" err="1" smtClean="0"/>
              <a:t>cos</a:t>
            </a:r>
            <a:r>
              <a:rPr lang="es-AR" dirty="0" smtClean="0"/>
              <a:t> </a:t>
            </a:r>
            <a:r>
              <a:rPr lang="el-GR" dirty="0" smtClean="0"/>
              <a:t>θ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l-GR" dirty="0" smtClean="0">
                <a:sym typeface="Wingdings"/>
              </a:rPr>
              <a:t></a:t>
            </a:r>
            <a:r>
              <a:rPr lang="es-AR" dirty="0" smtClean="0">
                <a:sym typeface="Wingdings"/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P.  (</a:t>
            </a:r>
            <a:r>
              <a:rPr lang="es-A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AR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s-A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P.  (</a:t>
            </a:r>
            <a:r>
              <a:rPr lang="es-A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A</a:t>
            </a:r>
            <a:r>
              <a:rPr lang="es-A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                                                         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ESFUERZOS EN UN PLANO OBLICUO BAJO CARGA AXIAL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568952" cy="5440362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De la primera de las ecuaciones, observamos que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máx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cuando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°, es decir cuando el plano de la sección 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perpendicular al eje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siendo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AR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P/A  </a:t>
            </a:r>
            <a:endParaRPr lang="es-A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En ese plano es :    </a:t>
            </a:r>
            <a:r>
              <a:rPr lang="el-G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s-A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buNone/>
            </a:pP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segunda ecuación establece que cuando</a:t>
            </a:r>
          </a:p>
          <a:p>
            <a:pPr marL="0" indent="0">
              <a:buNone/>
            </a:pPr>
            <a:r>
              <a:rPr lang="es-A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0° y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90°     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 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ζ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= 0 </a:t>
            </a:r>
          </a:p>
          <a:p>
            <a:pPr marL="0" indent="0">
              <a:buNone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pero cuando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= 45°,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ζ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es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max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  </a:t>
            </a:r>
          </a:p>
          <a:p>
            <a:pPr marL="0" indent="0">
              <a:buNone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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ζ</a:t>
            </a:r>
            <a:r>
              <a:rPr lang="es-AR" b="1" baseline="-25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max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= P/A</a:t>
            </a:r>
            <a:r>
              <a:rPr lang="es-AR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. Cos</a:t>
            </a:r>
            <a:r>
              <a:rPr lang="es-AR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45  = P / 2A</a:t>
            </a:r>
            <a:r>
              <a:rPr lang="es-AR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   </a:t>
            </a:r>
          </a:p>
          <a:p>
            <a:pPr marL="0" indent="0">
              <a:buNone/>
            </a:pPr>
            <a:r>
              <a:rPr lang="es-AR" dirty="0">
                <a:sym typeface="Wingdings"/>
              </a:rPr>
              <a:t> </a:t>
            </a:r>
            <a:r>
              <a:rPr lang="es-AR" dirty="0" smtClean="0">
                <a:sym typeface="Wingdings"/>
              </a:rPr>
              <a:t>     También en ese plano de 45°: 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σ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= </a:t>
            </a:r>
            <a:r>
              <a:rPr lang="el-G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ζ</a:t>
            </a:r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= P / 2A</a:t>
            </a:r>
            <a:r>
              <a:rPr lang="es-AR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 </a:t>
            </a:r>
            <a:endParaRPr lang="es-A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1005</Words>
  <Application>Microsoft Office PowerPoint</Application>
  <PresentationFormat>Presentación en pantalla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de Office</vt:lpstr>
      <vt:lpstr>ESFUERZOS EN UN PLANO OBLICUO BAJO CARGA AXIAL</vt:lpstr>
      <vt:lpstr>ESFUERZOS EN UN PLANO OBLICUO BAJO CARGA AXIAL</vt:lpstr>
      <vt:lpstr>ESFUERZOS EN UN PLANO OBLICUO BAJO CARGA AXIAL</vt:lpstr>
      <vt:lpstr>ESFUERZOS EN UN PLANO OBLICUO BAJO CARGA AXIAL</vt:lpstr>
      <vt:lpstr>ESFUERZOS EN UN PLANO OBLICUO BAJO CARGA AXIAL</vt:lpstr>
      <vt:lpstr>ESFUERZOS EN UN PLANO OBLICUO BAJO CARGA AXIAL</vt:lpstr>
      <vt:lpstr>ESFUERZOS EN UN PLANO OBLICUO BAJO CARGA AXIAL</vt:lpstr>
      <vt:lpstr>ESFUERZOS EN UN PLANO OBLICUO BAJO CARGA AXIAL</vt:lpstr>
      <vt:lpstr>ESFUERZOS EN UN PLANO OBLICUO BAJO CARGA AXIAL</vt:lpstr>
      <vt:lpstr>CARGAS REPETIDAS- FATIGAS DE MATERIALES</vt:lpstr>
      <vt:lpstr>CARGAS REPETIDAS- FATIGAS DE MATERIALES</vt:lpstr>
      <vt:lpstr>CARGAS REPETIDAS- FATIGAS DE MATERIALES</vt:lpstr>
      <vt:lpstr>CARGAS REPETIDAS- FATIGAS DE MATERIALES</vt:lpstr>
      <vt:lpstr>CARGAS REPETIDAS- FATIGAS DE MATERIALES</vt:lpstr>
      <vt:lpstr>CONCENTRACION DE TENSIONES</vt:lpstr>
      <vt:lpstr>CONCENTRACION DE TENSIONES</vt:lpstr>
      <vt:lpstr>CONCENTRACION DE TENSIONES</vt:lpstr>
      <vt:lpstr>CONCENTRACION DE TENSIONES</vt:lpstr>
      <vt:lpstr>CONCENTRACION DE TENSIONES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ESFUERZOS EN UN PLANO OBLICUO BAJO CARGA AXIAL</dc:title>
  <dc:creator>RUBEN</dc:creator>
  <cp:lastModifiedBy>RUBEN ANTONIO SELUY</cp:lastModifiedBy>
  <cp:revision>26</cp:revision>
  <dcterms:created xsi:type="dcterms:W3CDTF">2014-05-12T17:54:08Z</dcterms:created>
  <dcterms:modified xsi:type="dcterms:W3CDTF">2019-10-01T12:39:10Z</dcterms:modified>
</cp:coreProperties>
</file>