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73" r:id="rId4"/>
    <p:sldId id="269" r:id="rId5"/>
    <p:sldId id="290" r:id="rId6"/>
    <p:sldId id="270" r:id="rId7"/>
    <p:sldId id="291" r:id="rId8"/>
    <p:sldId id="271" r:id="rId9"/>
    <p:sldId id="272" r:id="rId10"/>
    <p:sldId id="292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93" r:id="rId19"/>
    <p:sldId id="281" r:id="rId20"/>
    <p:sldId id="294" r:id="rId21"/>
    <p:sldId id="282" r:id="rId22"/>
    <p:sldId id="295" r:id="rId23"/>
    <p:sldId id="283" r:id="rId24"/>
    <p:sldId id="284" r:id="rId25"/>
    <p:sldId id="297" r:id="rId26"/>
    <p:sldId id="285" r:id="rId27"/>
    <p:sldId id="298" r:id="rId28"/>
    <p:sldId id="286" r:id="rId29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0" autoAdjust="0"/>
    <p:restoredTop sz="94660"/>
  </p:normalViewPr>
  <p:slideViewPr>
    <p:cSldViewPr showGuides="1">
      <p:cViewPr varScale="1">
        <p:scale>
          <a:sx n="79" d="100"/>
          <a:sy n="79" d="100"/>
        </p:scale>
        <p:origin x="9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B964-8194-405E-96EE-A49705D3A3CD}" type="datetimeFigureOut">
              <a:rPr lang="es-AR" smtClean="0"/>
              <a:pPr/>
              <a:t>22/10/2020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C598-A0A7-48E1-80A8-88B323DFAA21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73186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B964-8194-405E-96EE-A49705D3A3CD}" type="datetimeFigureOut">
              <a:rPr lang="es-AR" smtClean="0"/>
              <a:pPr/>
              <a:t>22/10/2020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C598-A0A7-48E1-80A8-88B323DFAA21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14316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B964-8194-405E-96EE-A49705D3A3CD}" type="datetimeFigureOut">
              <a:rPr lang="es-AR" smtClean="0"/>
              <a:pPr/>
              <a:t>22/10/2020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C598-A0A7-48E1-80A8-88B323DFAA21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87292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B964-8194-405E-96EE-A49705D3A3CD}" type="datetimeFigureOut">
              <a:rPr lang="es-AR" smtClean="0"/>
              <a:pPr/>
              <a:t>22/10/2020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C598-A0A7-48E1-80A8-88B323DFAA21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55667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B964-8194-405E-96EE-A49705D3A3CD}" type="datetimeFigureOut">
              <a:rPr lang="es-AR" smtClean="0"/>
              <a:pPr/>
              <a:t>22/10/2020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C598-A0A7-48E1-80A8-88B323DFAA21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90367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B964-8194-405E-96EE-A49705D3A3CD}" type="datetimeFigureOut">
              <a:rPr lang="es-AR" smtClean="0"/>
              <a:pPr/>
              <a:t>22/10/2020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C598-A0A7-48E1-80A8-88B323DFAA21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47119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B964-8194-405E-96EE-A49705D3A3CD}" type="datetimeFigureOut">
              <a:rPr lang="es-AR" smtClean="0"/>
              <a:pPr/>
              <a:t>22/10/2020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C598-A0A7-48E1-80A8-88B323DFAA21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74698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B964-8194-405E-96EE-A49705D3A3CD}" type="datetimeFigureOut">
              <a:rPr lang="es-AR" smtClean="0"/>
              <a:pPr/>
              <a:t>22/10/2020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C598-A0A7-48E1-80A8-88B323DFAA21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10163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B964-8194-405E-96EE-A49705D3A3CD}" type="datetimeFigureOut">
              <a:rPr lang="es-AR" smtClean="0"/>
              <a:pPr/>
              <a:t>22/10/2020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C598-A0A7-48E1-80A8-88B323DFAA21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34657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B964-8194-405E-96EE-A49705D3A3CD}" type="datetimeFigureOut">
              <a:rPr lang="es-AR" smtClean="0"/>
              <a:pPr/>
              <a:t>22/10/2020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C598-A0A7-48E1-80A8-88B323DFAA21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37331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1B964-8194-405E-96EE-A49705D3A3CD}" type="datetimeFigureOut">
              <a:rPr lang="es-AR" smtClean="0"/>
              <a:pPr/>
              <a:t>22/10/2020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C598-A0A7-48E1-80A8-88B323DFAA21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58728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1B964-8194-405E-96EE-A49705D3A3CD}" type="datetimeFigureOut">
              <a:rPr lang="es-AR" smtClean="0"/>
              <a:pPr/>
              <a:t>22/10/2020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AC598-A0A7-48E1-80A8-88B323DFAA21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2275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562074"/>
          </a:xfrm>
        </p:spPr>
        <p:txBody>
          <a:bodyPr>
            <a:normAutofit fontScale="90000"/>
          </a:bodyPr>
          <a:lstStyle/>
          <a:p>
            <a:endParaRPr lang="es-A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124744"/>
            <a:ext cx="8507288" cy="57332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AR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ESFUERZOS </a:t>
            </a:r>
            <a:r>
              <a:rPr lang="es-AR" sz="9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CORTANTES EN VIGAS</a:t>
            </a:r>
            <a:endParaRPr lang="es-AR" sz="9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003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Esfuerzos cortantes en la cara horizontal de un elemento de viga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417638"/>
            <a:ext cx="8579296" cy="5323730"/>
          </a:xfrm>
        </p:spPr>
        <p:txBody>
          <a:bodyPr>
            <a:normAutofit/>
          </a:bodyPr>
          <a:lstStyle/>
          <a:p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Esto nos lleva a definir que el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Momento Estático 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de la superficie </a:t>
            </a:r>
            <a:r>
              <a:rPr lang="es-AR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“ᶐ”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ubicado en la parte superior es </a:t>
            </a:r>
            <a:r>
              <a:rPr lang="es-AR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igual y opuesto 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AR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Momento Estático </a:t>
            </a:r>
            <a:r>
              <a:rPr lang="es-AR" u="sng" dirty="0">
                <a:latin typeface="Arial" panose="020B0604020202020204" pitchFamily="34" charset="0"/>
                <a:cs typeface="Arial" panose="020B0604020202020204" pitchFamily="34" charset="0"/>
              </a:rPr>
              <a:t>de la superficie </a:t>
            </a:r>
            <a:r>
              <a:rPr lang="es-AR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“ᶐ´</a:t>
            </a:r>
            <a:r>
              <a:rPr lang="es-AR" u="sng" dirty="0" smtClean="0">
                <a:latin typeface="Arial" panose="020B0604020202020204" pitchFamily="34" charset="0"/>
                <a:cs typeface="Arial" panose="020B0604020202020204" pitchFamily="34" charset="0"/>
              </a:rPr>
              <a:t>”ubicado </a:t>
            </a:r>
            <a:r>
              <a:rPr lang="es-AR" u="sng" dirty="0">
                <a:latin typeface="Arial" panose="020B0604020202020204" pitchFamily="34" charset="0"/>
                <a:cs typeface="Arial" panose="020B0604020202020204" pitchFamily="34" charset="0"/>
              </a:rPr>
              <a:t>por debajo.</a:t>
            </a:r>
          </a:p>
          <a:p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</a:rPr>
              <a:t>Momento Estático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de las suma de ambas áreas (que en realidad es el área total de la sección transversal), </a:t>
            </a:r>
            <a:r>
              <a:rPr lang="es-A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respecto al eje </a:t>
            </a:r>
            <a:r>
              <a:rPr lang="es-A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centroidal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= 0, como era de suponerse por lo que vimos precedentemente. 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48658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Esfuerzos cortantes en la cara horizontal de un elemento de viga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997152"/>
          </a:xfrm>
        </p:spPr>
        <p:txBody>
          <a:bodyPr>
            <a:normAutofit fontScale="85000" lnSpcReduction="10000"/>
          </a:bodyPr>
          <a:lstStyle/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 la fuerza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Δ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H depende del valor que tome </a:t>
            </a:r>
            <a:r>
              <a:rPr lang="es-A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S</a:t>
            </a:r>
            <a:r>
              <a:rPr lang="es-AR" b="1" baseline="-25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ᶐ</a:t>
            </a:r>
            <a:r>
              <a:rPr lang="es-AR" baseline="-25000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el que a su vez depende de </a:t>
            </a:r>
            <a:r>
              <a:rPr lang="es-A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ᶐ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, es decir </a:t>
            </a:r>
            <a:r>
              <a:rPr lang="es-A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depende de la distancia y</a:t>
            </a:r>
            <a:r>
              <a:rPr lang="es-AR" b="1" baseline="-250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1</a:t>
            </a:r>
            <a:r>
              <a:rPr lang="es-A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respecto del eje neutro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-</a:t>
            </a:r>
          </a:p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El </a:t>
            </a: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máximo </a:t>
            </a:r>
            <a:r>
              <a:rPr lang="es-A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valor de S</a:t>
            </a:r>
            <a:r>
              <a:rPr lang="es-AR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ᶐ  </a:t>
            </a:r>
            <a:r>
              <a:rPr lang="es-AR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,</a:t>
            </a: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corresponderá al valor máximo de la integral</a:t>
            </a:r>
            <a:r>
              <a:rPr lang="es-AR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,</a:t>
            </a: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y ocurrirá para </a:t>
            </a:r>
            <a:r>
              <a:rPr lang="es-AR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y</a:t>
            </a:r>
            <a:r>
              <a:rPr lang="es-AR" b="1" baseline="-25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1</a:t>
            </a:r>
            <a:r>
              <a:rPr lang="es-AR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= 0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(valor máximo del momento Estático del área que corresponde tomar a partir del eje neutro)-</a:t>
            </a:r>
          </a:p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El </a:t>
            </a: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corte horizontal por unidad de longitud </a:t>
            </a:r>
            <a:r>
              <a:rPr lang="es-AR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q</a:t>
            </a: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,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se obtiene de dividir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Δ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H por la longitud en la que actúa, esto es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Δ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x </a:t>
            </a:r>
          </a:p>
          <a:p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 </a:t>
            </a:r>
            <a:r>
              <a:rPr lang="es-A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q </a:t>
            </a: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= </a:t>
            </a:r>
            <a:r>
              <a:rPr lang="el-GR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Δ</a:t>
            </a:r>
            <a:r>
              <a:rPr lang="es-AR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H</a:t>
            </a:r>
            <a:r>
              <a:rPr lang="es-A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=  </a:t>
            </a:r>
            <a:r>
              <a:rPr lang="es-AR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Q . S</a:t>
            </a:r>
            <a:r>
              <a:rPr lang="es-AR" b="1" baseline="-25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ᶐ</a:t>
            </a:r>
          </a:p>
          <a:p>
            <a:pPr marL="0" indent="0">
              <a:buNone/>
            </a:pPr>
            <a:r>
              <a:rPr lang="es-A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             </a:t>
            </a:r>
            <a:r>
              <a:rPr lang="el-G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Δ</a:t>
            </a:r>
            <a:r>
              <a:rPr lang="es-A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x          I</a:t>
            </a:r>
            <a:endParaRPr lang="es-AR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endParaRPr lang="es-A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0796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Esfuerzos cortantes en la cara horizontal de un elemento de viga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417638"/>
            <a:ext cx="8820472" cy="5440362"/>
          </a:xfrm>
        </p:spPr>
        <p:txBody>
          <a:bodyPr>
            <a:normAutofit fontScale="85000" lnSpcReduction="20000"/>
          </a:bodyPr>
          <a:lstStyle/>
          <a:p>
            <a:r>
              <a:rPr lang="es-A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Ese valor de </a:t>
            </a:r>
            <a:r>
              <a:rPr lang="es-AR" sz="3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s-A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se denomina </a:t>
            </a:r>
            <a:r>
              <a:rPr lang="es-A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“Flujo Cortante”</a:t>
            </a:r>
          </a:p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El valor de </a:t>
            </a:r>
            <a:r>
              <a:rPr lang="es-AR" sz="3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se presenta en el Plano Horizontal Inferior del elemento ubicado por encima, es decir localizado a la distancia </a:t>
            </a:r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</a:rPr>
              <a:t>y = y</a:t>
            </a:r>
            <a:r>
              <a:rPr lang="es-AR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, (o del plano superior del elemento inferior ubicado a la misma distancia).</a:t>
            </a:r>
          </a:p>
          <a:p>
            <a:r>
              <a:rPr lang="es-AR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“I”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es el Momento de 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nercia respecto del eje neutro de la sección transversal.</a:t>
            </a:r>
          </a:p>
          <a:p>
            <a:r>
              <a:rPr lang="es-A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“Q</a:t>
            </a:r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es la Fuerza de Corte localizada en la sección transversal que se está estableciendo.</a:t>
            </a:r>
          </a:p>
          <a:p>
            <a:r>
              <a:rPr lang="es-A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Es necesario destacar que todavía </a:t>
            </a:r>
            <a:r>
              <a:rPr lang="es-AR" sz="36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 sabemos nada acerca de los esfuerzos que se producen en la viga ni de su distribución</a:t>
            </a:r>
            <a:r>
              <a:rPr lang="es-A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 como consecuencia de los </a:t>
            </a:r>
            <a:r>
              <a:rPr lang="es-AR" sz="3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efectos del corte Q </a:t>
            </a:r>
            <a:r>
              <a:rPr lang="es-A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o del </a:t>
            </a:r>
            <a:r>
              <a:rPr lang="es-A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flujo cortante q.</a:t>
            </a:r>
            <a:endParaRPr lang="es-A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756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Determinación de los esfuerzos cortantes de una viga</a:t>
            </a:r>
            <a:endParaRPr lang="es-AR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1417638"/>
            <a:ext cx="8712968" cy="5827786"/>
          </a:xfrm>
        </p:spPr>
        <p:txBody>
          <a:bodyPr>
            <a:normAutofit/>
          </a:bodyPr>
          <a:lstStyle/>
          <a:p>
            <a:r>
              <a:rPr lang="es-AR" sz="3000" dirty="0" smtClean="0">
                <a:latin typeface="Arial" pitchFamily="34" charset="0"/>
                <a:cs typeface="Arial" pitchFamily="34" charset="0"/>
              </a:rPr>
              <a:t>Repasando la viga anterior sometida a un estado de cargas concentradas y distribuidas, y separado un elemento de longitud </a:t>
            </a:r>
            <a:r>
              <a:rPr lang="el-GR" sz="3000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es-AR" sz="3000" dirty="0" smtClean="0">
                <a:latin typeface="Arial" pitchFamily="34" charset="0"/>
                <a:cs typeface="Arial" pitchFamily="34" charset="0"/>
              </a:rPr>
              <a:t>x , habíamos encontrado  la expresión de la fuerza de corte </a:t>
            </a:r>
            <a:r>
              <a:rPr lang="el-GR" sz="3000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es-AR" sz="3000" dirty="0" smtClean="0">
                <a:latin typeface="Arial" pitchFamily="34" charset="0"/>
                <a:cs typeface="Arial" pitchFamily="34" charset="0"/>
              </a:rPr>
              <a:t>H en las caras superior (o inferior) según que consideráramos un elemento inferior o superior ubicado a una distancia y = y</a:t>
            </a:r>
            <a:r>
              <a:rPr lang="es-AR" sz="3000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s-AR" sz="3000" dirty="0" smtClean="0">
                <a:latin typeface="Arial" pitchFamily="34" charset="0"/>
                <a:cs typeface="Arial" pitchFamily="34" charset="0"/>
              </a:rPr>
              <a:t> del eje neutro.</a:t>
            </a:r>
          </a:p>
          <a:p>
            <a:r>
              <a:rPr lang="es-AR" sz="3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/>
              </a:rPr>
              <a:t>     </a:t>
            </a:r>
            <a:r>
              <a:rPr lang="el-GR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/>
              </a:rPr>
              <a:t>Δ</a:t>
            </a:r>
            <a:r>
              <a:rPr lang="es-AR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/>
              </a:rPr>
              <a:t>H = </a:t>
            </a:r>
            <a:r>
              <a:rPr lang="es-AR" sz="36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  s</a:t>
            </a:r>
            <a:r>
              <a:rPr lang="es-AR" sz="3600" b="1" baseline="-25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ᶐ </a:t>
            </a:r>
            <a:r>
              <a:rPr lang="es-AR" sz="36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l-GR" sz="36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Δ</a:t>
            </a:r>
            <a:r>
              <a:rPr lang="es-AR" sz="36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</a:t>
            </a:r>
            <a:endParaRPr lang="es-AR" sz="3600" b="1" u="sng" baseline="-25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AR" sz="3600" b="1" baseline="-25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AR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</a:t>
            </a:r>
            <a:r>
              <a:rPr lang="es-AR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I</a:t>
            </a:r>
            <a:r>
              <a:rPr lang="es-AR" sz="3600" b="1" u="sng" baseline="-25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endParaRPr lang="es-A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AR" dirty="0" smtClean="0"/>
          </a:p>
          <a:p>
            <a:endParaRPr lang="es-AR" dirty="0"/>
          </a:p>
        </p:txBody>
      </p:sp>
      <p:pic>
        <p:nvPicPr>
          <p:cNvPr id="7170" name="Picture 2" descr="F:\18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0421" y="4653136"/>
            <a:ext cx="2671175" cy="2204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637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Determinación de los esfuerzos cortantes de una viga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5141168"/>
          </a:xfrm>
        </p:spPr>
        <p:txBody>
          <a:bodyPr/>
          <a:lstStyle/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Como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H actúa sobre el plano horizontal de área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A de longitud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x, tendremos que el </a:t>
            </a:r>
            <a:r>
              <a:rPr lang="es-AR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esfuerzo cortante promedio </a:t>
            </a:r>
            <a:r>
              <a:rPr lang="el-GR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ζ</a:t>
            </a:r>
            <a:r>
              <a:rPr lang="es-AR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b="1" baseline="-250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prom</a:t>
            </a:r>
            <a:r>
              <a:rPr lang="es-AR" b="1" baseline="-25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 dicha cara se obtiene dividiendo </a:t>
            </a:r>
            <a:r>
              <a:rPr lang="el-GR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es-AR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H/</a:t>
            </a:r>
            <a:r>
              <a:rPr lang="el-G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Δ</a:t>
            </a:r>
            <a:r>
              <a:rPr lang="es-A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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ζ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prom</a:t>
            </a:r>
            <a:r>
              <a:rPr lang="es-AR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H/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 Δ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A = </a:t>
            </a:r>
            <a:r>
              <a:rPr lang="es-AR" u="sng" dirty="0">
                <a:latin typeface="Arial" pitchFamily="34" charset="0"/>
                <a:cs typeface="Arial" pitchFamily="34" charset="0"/>
              </a:rPr>
              <a:t>Q  s</a:t>
            </a:r>
            <a:r>
              <a:rPr lang="es-AR" u="sng" baseline="-25000" dirty="0">
                <a:latin typeface="Arial" pitchFamily="34" charset="0"/>
                <a:cs typeface="Arial" pitchFamily="34" charset="0"/>
              </a:rPr>
              <a:t>ᶐ </a:t>
            </a:r>
            <a:r>
              <a:rPr lang="es-AR" u="sng" baseline="-25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s-AR" u="sng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l-GR" u="sng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es-AR" u="sng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s-AR" u="sng" dirty="0" smtClean="0">
                <a:latin typeface="Arial" pitchFamily="34" charset="0"/>
                <a:cs typeface="Arial" pitchFamily="34" charset="0"/>
              </a:rPr>
              <a:t>;</a:t>
            </a:r>
            <a:endParaRPr lang="es-AR" u="sng" baseline="-25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AR" baseline="-25000" dirty="0">
                <a:latin typeface="Arial" pitchFamily="34" charset="0"/>
                <a:cs typeface="Arial" pitchFamily="34" charset="0"/>
              </a:rPr>
              <a:t> </a:t>
            </a:r>
            <a:r>
              <a:rPr lang="es-AR" dirty="0">
                <a:latin typeface="Arial" pitchFamily="34" charset="0"/>
                <a:cs typeface="Arial" pitchFamily="34" charset="0"/>
              </a:rPr>
              <a:t>                     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                  I</a:t>
            </a:r>
            <a:r>
              <a:rPr lang="es-AR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es-AR" dirty="0">
                <a:latin typeface="Arial" pitchFamily="34" charset="0"/>
                <a:cs typeface="Arial" pitchFamily="34" charset="0"/>
              </a:rPr>
              <a:t>x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. t</a:t>
            </a:r>
          </a:p>
          <a:p>
            <a:pPr marL="0" indent="0">
              <a:buNone/>
            </a:pPr>
            <a:r>
              <a:rPr lang="es-AR" dirty="0">
                <a:latin typeface="Arial" pitchFamily="34" charset="0"/>
                <a:cs typeface="Arial" pitchFamily="34" charset="0"/>
                <a:sym typeface="Wingdings"/>
              </a:rPr>
              <a:t> </a:t>
            </a:r>
            <a:r>
              <a:rPr lang="es-AR" dirty="0" smtClean="0">
                <a:latin typeface="Arial" pitchFamily="34" charset="0"/>
                <a:cs typeface="Arial" pitchFamily="34" charset="0"/>
                <a:sym typeface="Wingdings"/>
              </a:rPr>
              <a:t>    </a:t>
            </a:r>
            <a:r>
              <a:rPr lang="el-G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ζ</a:t>
            </a:r>
            <a:r>
              <a:rPr lang="es-A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4000" b="1" baseline="-25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prom</a:t>
            </a:r>
            <a:r>
              <a:rPr lang="es-AR" sz="40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40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 </a:t>
            </a:r>
            <a:r>
              <a:rPr lang="es-AR" sz="4000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  s</a:t>
            </a:r>
            <a:r>
              <a:rPr lang="es-AR" sz="4000" u="sng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ᶐ </a:t>
            </a:r>
          </a:p>
          <a:p>
            <a:pPr marL="0" indent="0">
              <a:buNone/>
            </a:pPr>
            <a:r>
              <a:rPr lang="es-AR" sz="4000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AR" sz="4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</a:t>
            </a:r>
            <a:r>
              <a:rPr lang="es-AR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I</a:t>
            </a:r>
            <a:r>
              <a:rPr lang="es-AR" sz="4000" baseline="-25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AR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 t</a:t>
            </a:r>
            <a:endParaRPr lang="es-AR" sz="4000" baseline="-25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719901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Determinación de los esfuerzos cortantes de una viga</a:t>
            </a:r>
            <a:endParaRPr lang="es-A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417638"/>
            <a:ext cx="8686800" cy="5440362"/>
          </a:xfrm>
        </p:spPr>
        <p:txBody>
          <a:bodyPr>
            <a:normAutofit/>
          </a:bodyPr>
          <a:lstStyle/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Como ya sabemos cuando obran esfuerzos cortantes  </a:t>
            </a:r>
            <a:r>
              <a:rPr lang="es-A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l-G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ζ</a:t>
            </a:r>
            <a:r>
              <a:rPr lang="es-A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en una cara (horizontal de un elemento), aparecen otros </a:t>
            </a:r>
            <a:r>
              <a:rPr lang="es-A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l-G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ζ</a:t>
            </a:r>
            <a:r>
              <a:rPr lang="es-A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igual en la cara vertical .</a:t>
            </a:r>
          </a:p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En este caso los esfuerzos cortantes </a:t>
            </a:r>
            <a:r>
              <a:rPr lang="el-GR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ζ</a:t>
            </a:r>
            <a:r>
              <a:rPr lang="es-AR" sz="3600" b="1" baseline="-25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xy</a:t>
            </a:r>
            <a:r>
              <a:rPr lang="es-AR" sz="3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l-GR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ζ</a:t>
            </a:r>
            <a:r>
              <a:rPr lang="es-AR" sz="3600" b="1" baseline="-25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yx</a:t>
            </a:r>
            <a:r>
              <a:rPr lang="es-AR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ejercidos respectivamente sobre un plano transversal y en un plano horizontal a través de un elemento D´ son iguales, la expresión obtenida representa también el valor promedio de </a:t>
            </a:r>
            <a:r>
              <a:rPr lang="el-GR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ζ</a:t>
            </a:r>
            <a:r>
              <a:rPr lang="es-AR" b="1" baseline="-25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prom</a:t>
            </a:r>
            <a:r>
              <a:rPr lang="es-AR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s-AR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la línea   D´</a:t>
            </a:r>
            <a:r>
              <a:rPr lang="es-AR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D´</a:t>
            </a:r>
            <a:r>
              <a:rPr lang="es-AR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s-AR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AR" baseline="-25000" dirty="0"/>
          </a:p>
        </p:txBody>
      </p:sp>
    </p:spTree>
    <p:extLst>
      <p:ext uri="{BB962C8B-B14F-4D97-AF65-F5344CB8AC3E}">
        <p14:creationId xmlns:p14="http://schemas.microsoft.com/office/powerpoint/2010/main" val="1292944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Determinación de los esfuerzos cortantes de una viga</a:t>
            </a:r>
            <a:endParaRPr lang="es-AR" dirty="0"/>
          </a:p>
        </p:txBody>
      </p:sp>
      <p:pic>
        <p:nvPicPr>
          <p:cNvPr id="8194" name="Picture 2" descr="F:\18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432" y="1340768"/>
            <a:ext cx="3020377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F:\18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8683" y="3819893"/>
            <a:ext cx="2641509" cy="2736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1177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Determinación de los esfuerzos cortantes de una viga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5257800"/>
          </a:xfrm>
        </p:spPr>
        <p:txBody>
          <a:bodyPr>
            <a:normAutofit/>
          </a:bodyPr>
          <a:lstStyle/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Obsérvese que las tensiones </a:t>
            </a:r>
            <a:r>
              <a:rPr lang="el-GR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ζ</a:t>
            </a:r>
            <a:r>
              <a:rPr lang="es-AR" sz="4000" b="1" baseline="-250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yx</a:t>
            </a:r>
            <a:r>
              <a:rPr lang="es-AR" sz="3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s-A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s-AR" sz="3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ζ</a:t>
            </a:r>
            <a:r>
              <a:rPr lang="es-AR" sz="3600" b="1" baseline="-25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xy</a:t>
            </a:r>
            <a:r>
              <a:rPr lang="es-AR" sz="3600" b="1" baseline="-25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en las </a:t>
            </a: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caras superior e inferior son = 0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debido a que son superficies de terminación y </a:t>
            </a:r>
            <a:r>
              <a:rPr lang="es-AR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no hay fuerzas horizontales sobre esas caras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A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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s-A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las tensiones </a:t>
            </a:r>
            <a:r>
              <a:rPr lang="el-GR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ζ</a:t>
            </a:r>
            <a:r>
              <a:rPr lang="es-AR" sz="4000" b="1" baseline="-25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xy</a:t>
            </a:r>
            <a:r>
              <a:rPr lang="es-AR" sz="4000" b="1" baseline="-25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AR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ó</a:t>
            </a:r>
            <a:r>
              <a:rPr lang="es-AR" sz="40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l-GR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ζ</a:t>
            </a:r>
            <a:r>
              <a:rPr lang="es-AR" sz="4000" b="1" baseline="-250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xy</a:t>
            </a:r>
            <a:r>
              <a:rPr lang="es-AR" sz="4000" b="1" baseline="-25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van a ser nulas a lo largo de los </a:t>
            </a:r>
            <a:r>
              <a:rPr lang="es-AR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bordes superior e inferior de la sección transversal.</a:t>
            </a:r>
          </a:p>
          <a:p>
            <a:endParaRPr lang="es-AR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243102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Determinación de los esfuerzos cortantes de una </a:t>
            </a: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viga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5141168"/>
          </a:xfrm>
        </p:spPr>
        <p:txBody>
          <a:bodyPr>
            <a:normAutofit fontScale="92500"/>
          </a:bodyPr>
          <a:lstStyle/>
          <a:p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También se analiza que para </a:t>
            </a:r>
            <a:r>
              <a:rPr lang="es-AR" b="1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s-AR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s-AR" b="1" dirty="0">
                <a:latin typeface="Arial" panose="020B0604020202020204" pitchFamily="34" charset="0"/>
                <a:cs typeface="Arial" panose="020B0604020202020204" pitchFamily="34" charset="0"/>
              </a:rPr>
              <a:t> =0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s-AR" b="1" u="sng" dirty="0">
                <a:latin typeface="Arial" panose="020B0604020202020204" pitchFamily="34" charset="0"/>
                <a:cs typeface="Arial" panose="020B0604020202020204" pitchFamily="34" charset="0"/>
              </a:rPr>
              <a:t>momento estático va a ser máximo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, pero todavía no podría concluirse que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ζ</a:t>
            </a:r>
            <a:r>
              <a:rPr lang="es-AR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xy</a:t>
            </a:r>
            <a:r>
              <a:rPr lang="es-AR" baseline="-25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sería máximo a lo largo de esa línea neutra porque , al menos para el caso de nuestro ejemplo también influye el valor del  </a:t>
            </a:r>
            <a:r>
              <a:rPr lang="es-AR" b="1" u="sng" dirty="0">
                <a:latin typeface="Arial" panose="020B0604020202020204" pitchFamily="34" charset="0"/>
                <a:cs typeface="Arial" panose="020B0604020202020204" pitchFamily="34" charset="0"/>
              </a:rPr>
              <a:t>ancho </a:t>
            </a:r>
            <a:r>
              <a:rPr lang="es-AR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“t” </a:t>
            </a:r>
            <a:r>
              <a:rPr lang="es-AR" b="1" u="sng" dirty="0">
                <a:latin typeface="Arial" panose="020B0604020202020204" pitchFamily="34" charset="0"/>
                <a:cs typeface="Arial" panose="020B0604020202020204" pitchFamily="34" charset="0"/>
              </a:rPr>
              <a:t>en cada altura de la sección transversal.</a:t>
            </a:r>
          </a:p>
          <a:p>
            <a:r>
              <a:rPr lang="es-AR" b="1" dirty="0">
                <a:latin typeface="Arial" panose="020B0604020202020204" pitchFamily="34" charset="0"/>
                <a:cs typeface="Arial" panose="020B0604020202020204" pitchFamily="34" charset="0"/>
              </a:rPr>
              <a:t>Estudios experimentales demuestran que en realidad tampoco es constante el valor de 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ζ</a:t>
            </a:r>
            <a:r>
              <a:rPr lang="es-AR" b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yx</a:t>
            </a:r>
            <a:r>
              <a:rPr lang="es-AR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AR" b="1" dirty="0">
                <a:latin typeface="Arial" panose="020B0604020202020204" pitchFamily="34" charset="0"/>
                <a:cs typeface="Arial" panose="020B0604020202020204" pitchFamily="34" charset="0"/>
              </a:rPr>
              <a:t>a lo largo de la </a:t>
            </a:r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</a:rPr>
              <a:t>línea </a:t>
            </a:r>
            <a:r>
              <a:rPr lang="es-AR" b="1" dirty="0">
                <a:latin typeface="Arial" panose="020B0604020202020204" pitchFamily="34" charset="0"/>
                <a:cs typeface="Arial" panose="020B0604020202020204" pitchFamily="34" charset="0"/>
              </a:rPr>
              <a:t>transversal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48183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Determinación de los esfuerzos cortantes de una viga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417638"/>
            <a:ext cx="8568952" cy="5440362"/>
          </a:xfrm>
        </p:spPr>
        <p:txBody>
          <a:bodyPr>
            <a:normAutofit/>
          </a:bodyPr>
          <a:lstStyle/>
          <a:p>
            <a:r>
              <a:rPr lang="es-AR" sz="2800" dirty="0" smtClean="0">
                <a:latin typeface="Arial" pitchFamily="34" charset="0"/>
                <a:cs typeface="Arial" pitchFamily="34" charset="0"/>
              </a:rPr>
              <a:t>Sin embargo se ha comprobado que siempre que </a:t>
            </a:r>
            <a:r>
              <a:rPr lang="es-A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siempre que el ancho de la viga permanezca pequeño comparado con la altura</a:t>
            </a:r>
            <a:r>
              <a:rPr lang="es-AR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 esfuerzo cortante varía suavemente a lo </a:t>
            </a:r>
            <a:r>
              <a:rPr lang="es-A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largo de la </a:t>
            </a:r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línea </a:t>
            </a:r>
            <a:r>
              <a:rPr lang="es-A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D´</a:t>
            </a:r>
            <a:r>
              <a:rPr lang="es-AR" sz="28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 </a:t>
            </a:r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D´</a:t>
            </a:r>
            <a:r>
              <a:rPr lang="es-AR" sz="28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 </a:t>
            </a:r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 </a:t>
            </a:r>
            <a:r>
              <a:rPr lang="es-A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 toma como válida la ecuación de </a:t>
            </a: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ζ</a:t>
            </a:r>
            <a:r>
              <a:rPr lang="es-AR" sz="2800" b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xy</a:t>
            </a:r>
            <a:r>
              <a:rPr lang="es-AR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AR" sz="28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A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hallada.</a:t>
            </a:r>
          </a:p>
          <a:p>
            <a:r>
              <a:rPr lang="es-AR" sz="2800" dirty="0" smtClean="0">
                <a:latin typeface="Arial" pitchFamily="34" charset="0"/>
                <a:cs typeface="Arial" pitchFamily="34" charset="0"/>
              </a:rPr>
              <a:t>La realidad indica que los esfuerzos </a:t>
            </a: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ζ</a:t>
            </a:r>
            <a:r>
              <a:rPr lang="es-AR" sz="2800" b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xy</a:t>
            </a:r>
            <a:r>
              <a:rPr lang="es-AR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AR" sz="28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A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son mayores en los extremos D´</a:t>
            </a:r>
            <a:r>
              <a:rPr lang="es-AR" sz="28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 </a:t>
            </a:r>
            <a:r>
              <a:rPr lang="es-A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</a:t>
            </a:r>
            <a:r>
              <a:rPr lang="es-AR" sz="28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es-A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D´</a:t>
            </a:r>
            <a:r>
              <a:rPr lang="es-AR" sz="28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 </a:t>
            </a:r>
            <a:r>
              <a:rPr lang="es-AR" sz="28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A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que en el medio </a:t>
            </a:r>
            <a:r>
              <a:rPr lang="es-A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</a:t>
            </a:r>
            <a:r>
              <a:rPr lang="es-A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´.</a:t>
            </a:r>
          </a:p>
          <a:p>
            <a:pPr marL="0" indent="0">
              <a:buNone/>
            </a:pPr>
            <a:endParaRPr lang="es-AR" dirty="0"/>
          </a:p>
        </p:txBody>
      </p:sp>
      <p:pic>
        <p:nvPicPr>
          <p:cNvPr id="9218" name="Picture 2" descr="F:\18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941168"/>
            <a:ext cx="2088232" cy="2563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F:\18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4777" y="4941168"/>
            <a:ext cx="2364750" cy="1916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924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Esfuerzos cortantes en la cara Horizontal de un elemento de viga</a:t>
            </a:r>
            <a:endParaRPr lang="es-A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1600200"/>
            <a:ext cx="8579296" cy="5257800"/>
          </a:xfrm>
        </p:spPr>
        <p:txBody>
          <a:bodyPr>
            <a:normAutofit fontScale="85000" lnSpcReduction="20000"/>
          </a:bodyPr>
          <a:lstStyle/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Consideremos una viga prismática AB </a:t>
            </a:r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 un plano vertical de simetría que soporta varias cargas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concentradas y distribuidas.</a:t>
            </a:r>
          </a:p>
          <a:p>
            <a:endParaRPr lang="es-AR" dirty="0"/>
          </a:p>
          <a:p>
            <a:endParaRPr lang="es-AR" dirty="0" smtClean="0"/>
          </a:p>
          <a:p>
            <a:pPr marL="0" indent="0">
              <a:buNone/>
            </a:pPr>
            <a:endParaRPr lang="es-AR" dirty="0" smtClean="0"/>
          </a:p>
          <a:p>
            <a:pPr marL="0" indent="0">
              <a:buNone/>
            </a:pPr>
            <a:endParaRPr lang="es-AR" dirty="0"/>
          </a:p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A una distancia x del extremo A, se desprende de la viga un elemento CDC´D´, de </a:t>
            </a:r>
            <a:r>
              <a:rPr lang="es-A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long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x, </a:t>
            </a:r>
            <a:r>
              <a:rPr lang="es-AR" sz="4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el cual se extiende a todo el ancho de la viga .</a:t>
            </a:r>
            <a:endParaRPr lang="es-A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A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Ese elemento está </a:t>
            </a:r>
            <a:r>
              <a:rPr lang="es-AR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s-A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hasta</a:t>
            </a:r>
            <a:r>
              <a:rPr lang="es-AR" sz="3600" b="1" dirty="0">
                <a:latin typeface="Arial" panose="020B0604020202020204" pitchFamily="34" charset="0"/>
                <a:cs typeface="Arial" panose="020B0604020202020204" pitchFamily="34" charset="0"/>
              </a:rPr>
              <a:t> un plano ubicado a distancia </a:t>
            </a:r>
            <a:r>
              <a:rPr lang="es-AR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“y</a:t>
            </a:r>
            <a:r>
              <a:rPr lang="es-AR" sz="3600" b="1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s-AR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“ </a:t>
            </a:r>
            <a:r>
              <a:rPr lang="es-AR" sz="3600" b="1" dirty="0">
                <a:latin typeface="Arial" panose="020B0604020202020204" pitchFamily="34" charset="0"/>
                <a:cs typeface="Arial" panose="020B0604020202020204" pitchFamily="34" charset="0"/>
              </a:rPr>
              <a:t>del eje </a:t>
            </a:r>
            <a:r>
              <a:rPr lang="es-AR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neutro</a:t>
            </a:r>
            <a:r>
              <a:rPr lang="es-AR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omprendido</a:t>
            </a:r>
            <a:r>
              <a:rPr lang="es-A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desde la cara superior.</a:t>
            </a:r>
            <a:endParaRPr lang="es-A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F:\17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708920"/>
            <a:ext cx="5155047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9517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Determinación de los esfuerzos cortantes de una viga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5141168"/>
          </a:xfrm>
        </p:spPr>
        <p:txBody>
          <a:bodyPr>
            <a:normAutofit/>
          </a:bodyPr>
          <a:lstStyle/>
          <a:p>
            <a:r>
              <a:rPr lang="es-AR" dirty="0">
                <a:latin typeface="Arial" pitchFamily="34" charset="0"/>
                <a:cs typeface="Arial" pitchFamily="34" charset="0"/>
              </a:rPr>
              <a:t>Se ha demostrado además que si en una viga rectangular es </a:t>
            </a:r>
            <a:r>
              <a:rPr lang="es-A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 = h/4</a:t>
            </a:r>
            <a:r>
              <a:rPr lang="es-AR" dirty="0">
                <a:latin typeface="Arial" pitchFamily="34" charset="0"/>
                <a:cs typeface="Arial" pitchFamily="34" charset="0"/>
              </a:rPr>
              <a:t>, el valor del 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Esfuerzo </a:t>
            </a:r>
            <a:r>
              <a:rPr lang="es-AR" dirty="0">
                <a:latin typeface="Arial" pitchFamily="34" charset="0"/>
                <a:cs typeface="Arial" pitchFamily="34" charset="0"/>
              </a:rPr>
              <a:t>en los puntos C</a:t>
            </a:r>
            <a:r>
              <a:rPr lang="es-AR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es-AR" dirty="0">
                <a:latin typeface="Arial" pitchFamily="34" charset="0"/>
                <a:cs typeface="Arial" pitchFamily="34" charset="0"/>
              </a:rPr>
              <a:t> 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s-AR" dirty="0">
                <a:latin typeface="Arial" pitchFamily="34" charset="0"/>
                <a:cs typeface="Arial" pitchFamily="34" charset="0"/>
              </a:rPr>
              <a:t>C</a:t>
            </a:r>
            <a:r>
              <a:rPr lang="es-AR" baseline="-25000" dirty="0">
                <a:latin typeface="Arial" pitchFamily="34" charset="0"/>
                <a:cs typeface="Arial" pitchFamily="34" charset="0"/>
              </a:rPr>
              <a:t>2   </a:t>
            </a:r>
            <a:r>
              <a:rPr lang="es-AR" dirty="0">
                <a:latin typeface="Arial" pitchFamily="34" charset="0"/>
                <a:cs typeface="Arial" pitchFamily="34" charset="0"/>
              </a:rPr>
              <a:t>, </a:t>
            </a:r>
            <a:r>
              <a:rPr lang="es-A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excede en no mas que  un 0,8 </a:t>
            </a: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%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AR" dirty="0">
                <a:latin typeface="Arial" pitchFamily="34" charset="0"/>
                <a:cs typeface="Arial" pitchFamily="34" charset="0"/>
              </a:rPr>
              <a:t>el valor del esfuerzo calculado con la 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  fórmula </a:t>
            </a:r>
            <a:r>
              <a:rPr lang="es-AR" dirty="0">
                <a:latin typeface="Arial" pitchFamily="34" charset="0"/>
                <a:cs typeface="Arial" pitchFamily="34" charset="0"/>
              </a:rPr>
              <a:t>como 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 valor promedio </a:t>
            </a:r>
            <a:r>
              <a:rPr lang="es-AR" dirty="0">
                <a:latin typeface="Arial" pitchFamily="34" charset="0"/>
                <a:cs typeface="Arial" pitchFamily="34" charset="0"/>
              </a:rPr>
              <a:t>a lo largo del eje </a:t>
            </a:r>
            <a:endParaRPr lang="es-AR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AR" dirty="0">
                <a:latin typeface="Arial" pitchFamily="34" charset="0"/>
                <a:cs typeface="Arial" pitchFamily="34" charset="0"/>
              </a:rPr>
              <a:t> 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  neutro</a:t>
            </a:r>
            <a:r>
              <a:rPr lang="es-AR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s-AR" sz="2400" dirty="0"/>
          </a:p>
        </p:txBody>
      </p:sp>
      <p:pic>
        <p:nvPicPr>
          <p:cNvPr id="4" name="Picture 2" descr="F:\18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032447"/>
            <a:ext cx="2206539" cy="2708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059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Esfuerzos cortantes </a:t>
            </a: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ζ</a:t>
            </a:r>
            <a:r>
              <a:rPr lang="es-A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xy</a:t>
            </a: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tipos comunes de vigas </a:t>
            </a:r>
            <a:endParaRPr lang="es-A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4124" y="1417638"/>
            <a:ext cx="8363272" cy="5440362"/>
          </a:xfrm>
        </p:spPr>
        <p:txBody>
          <a:bodyPr>
            <a:noAutofit/>
          </a:bodyPr>
          <a:lstStyle/>
          <a:p>
            <a:r>
              <a:rPr lang="es-A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Para una viga rectangular delgada con valores de b menor o igual que h/4, se puede calcular el valor de</a:t>
            </a:r>
          </a:p>
          <a:p>
            <a:pPr marL="0" indent="0">
              <a:buNone/>
            </a:pPr>
            <a:r>
              <a:rPr lang="es-A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l-GR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ζ</a:t>
            </a:r>
            <a:r>
              <a:rPr lang="es-AR" b="1" baseline="-25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xy</a:t>
            </a:r>
            <a:r>
              <a:rPr lang="es-AR" b="1" baseline="-25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s-AR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 .  S</a:t>
            </a:r>
            <a:r>
              <a:rPr lang="es-AR" b="1" baseline="-25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ᶐ</a:t>
            </a:r>
          </a:p>
          <a:p>
            <a:pPr marL="0" indent="0">
              <a:buNone/>
            </a:pPr>
            <a:r>
              <a:rPr lang="es-AR" b="1" baseline="-25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b="1" baseline="-25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es-AR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  .  I</a:t>
            </a:r>
          </a:p>
          <a:p>
            <a:r>
              <a:rPr lang="es-A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Observando que la distancia desde el eje neutro al centroide C´ de A es </a:t>
            </a:r>
            <a:r>
              <a:rPr lang="es-A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s-AR" sz="28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s-A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= ½ (</a:t>
            </a:r>
            <a:r>
              <a:rPr lang="es-A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c+y</a:t>
            </a:r>
            <a:r>
              <a:rPr lang="es-A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),  </a:t>
            </a:r>
            <a:r>
              <a:rPr lang="es-A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 recordando que </a:t>
            </a:r>
          </a:p>
          <a:p>
            <a:pPr marL="0" indent="0">
              <a:buNone/>
            </a:pPr>
            <a:r>
              <a:rPr lang="es-A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S</a:t>
            </a:r>
            <a:r>
              <a:rPr lang="es-AR" sz="24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A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=  A. </a:t>
            </a:r>
            <a:r>
              <a:rPr lang="es-AR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s-AR" sz="2400" b="1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s-A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s-AR" sz="2400" b="1" dirty="0">
                <a:latin typeface="Arial" panose="020B0604020202020204" pitchFamily="34" charset="0"/>
                <a:cs typeface="Arial" panose="020B0604020202020204" pitchFamily="34" charset="0"/>
              </a:rPr>
              <a:t>b ½ </a:t>
            </a:r>
            <a:r>
              <a:rPr lang="es-A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(c- y) (c +y) </a:t>
            </a:r>
          </a:p>
          <a:p>
            <a:pPr marL="0" indent="0">
              <a:buNone/>
            </a:pPr>
            <a:r>
              <a:rPr lang="es-A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</a:t>
            </a:r>
          </a:p>
          <a:p>
            <a:r>
              <a:rPr lang="es-AR" sz="24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   </a:t>
            </a:r>
            <a:r>
              <a:rPr lang="es-A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s-AR" sz="24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A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s-AR" sz="24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½</a:t>
            </a:r>
            <a:r>
              <a:rPr lang="es-AR" sz="2400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A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 ( c</a:t>
            </a:r>
            <a:r>
              <a:rPr lang="es-AR" sz="24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  </a:t>
            </a:r>
            <a:r>
              <a:rPr lang="es-A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-  y</a:t>
            </a:r>
            <a:r>
              <a:rPr lang="es-AR" sz="24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s-A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s-A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Recordando que    </a:t>
            </a:r>
            <a:r>
              <a:rPr lang="es-A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s-A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  </a:t>
            </a:r>
            <a:r>
              <a:rPr lang="es-AR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 . h</a:t>
            </a:r>
            <a:r>
              <a:rPr lang="es-AR" sz="2400" b="1" u="sng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   </a:t>
            </a:r>
            <a:r>
              <a:rPr lang="es-A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 </a:t>
            </a:r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</a:rPr>
              <a:t>2/3 b. c</a:t>
            </a:r>
            <a:r>
              <a:rPr lang="es-AR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marL="0" indent="0">
              <a:buNone/>
            </a:pPr>
            <a:r>
              <a:rPr lang="es-AR" sz="24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12</a:t>
            </a:r>
          </a:p>
        </p:txBody>
      </p:sp>
    </p:spTree>
    <p:extLst>
      <p:ext uri="{BB962C8B-B14F-4D97-AF65-F5344CB8AC3E}">
        <p14:creationId xmlns:p14="http://schemas.microsoft.com/office/powerpoint/2010/main" val="288402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Esfuerzos cortantes 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ζ</a:t>
            </a: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xy</a:t>
            </a: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tipos comunes de vigas 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1520" y="1417638"/>
            <a:ext cx="8712968" cy="5440362"/>
          </a:xfrm>
        </p:spPr>
        <p:txBody>
          <a:bodyPr/>
          <a:lstStyle/>
          <a:p>
            <a:r>
              <a:rPr lang="es-AR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 </a:t>
            </a:r>
            <a:r>
              <a:rPr lang="es-A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ζ</a:t>
            </a:r>
            <a:r>
              <a:rPr lang="es-AR" b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xy</a:t>
            </a:r>
            <a:r>
              <a:rPr lang="es-AR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  =   </a:t>
            </a:r>
            <a:r>
              <a:rPr lang="es-AR" b="1" u="sng" dirty="0">
                <a:latin typeface="Arial" panose="020B0604020202020204" pitchFamily="34" charset="0"/>
                <a:cs typeface="Arial" panose="020B0604020202020204" pitchFamily="34" charset="0"/>
              </a:rPr>
              <a:t>Q . S</a:t>
            </a:r>
            <a:r>
              <a:rPr lang="es-AR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ᶐ     =   </a:t>
            </a:r>
            <a:r>
              <a:rPr lang="es-AR" b="1" u="sng" dirty="0">
                <a:latin typeface="Arial" panose="020B0604020202020204" pitchFamily="34" charset="0"/>
                <a:cs typeface="Arial" panose="020B0604020202020204" pitchFamily="34" charset="0"/>
              </a:rPr>
              <a:t>3  </a:t>
            </a:r>
            <a:r>
              <a:rPr lang="es-AR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(c</a:t>
            </a:r>
            <a:r>
              <a:rPr lang="es-AR" b="1" u="sng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  </a:t>
            </a:r>
            <a:r>
              <a:rPr lang="es-AR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- y</a:t>
            </a:r>
            <a:r>
              <a:rPr lang="es-AR" b="1" u="sng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AR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)  Q</a:t>
            </a:r>
            <a:endParaRPr lang="es-AR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AR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AR" b="1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</a:rPr>
              <a:t>b </a:t>
            </a:r>
            <a:r>
              <a:rPr lang="es-AR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</a:rPr>
              <a:t> I        4   b </a:t>
            </a:r>
            <a:r>
              <a:rPr lang="es-AR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</a:rPr>
              <a:t> c </a:t>
            </a:r>
            <a:r>
              <a:rPr lang="es-AR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AR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marL="0" indent="0">
              <a:buNone/>
            </a:pPr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</a:rPr>
              <a:t>  y </a:t>
            </a:r>
            <a:r>
              <a:rPr lang="es-AR" b="1" dirty="0">
                <a:latin typeface="Arial" panose="020B0604020202020204" pitchFamily="34" charset="0"/>
                <a:cs typeface="Arial" panose="020B0604020202020204" pitchFamily="34" charset="0"/>
              </a:rPr>
              <a:t>notando que el área transversal </a:t>
            </a:r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</a:p>
          <a:p>
            <a:pPr marL="0" indent="0">
              <a:buNone/>
            </a:pPr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A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A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2 </a:t>
            </a:r>
            <a:r>
              <a:rPr lang="es-A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 . c</a:t>
            </a:r>
          </a:p>
          <a:p>
            <a:pPr marL="0" indent="0">
              <a:buNone/>
            </a:pPr>
            <a:endParaRPr lang="es-A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AR" b="1" dirty="0">
                <a:latin typeface="Arial" panose="020B0604020202020204" pitchFamily="34" charset="0"/>
                <a:cs typeface="Arial" panose="020B0604020202020204" pitchFamily="34" charset="0"/>
              </a:rPr>
              <a:t>Queda entonces que </a:t>
            </a:r>
            <a:endParaRPr lang="es-A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ζ</a:t>
            </a:r>
            <a:r>
              <a:rPr lang="es-AR" sz="4000" b="1" baseline="-250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xy</a:t>
            </a:r>
            <a:r>
              <a:rPr lang="es-AR" sz="4000" b="1" baseline="-25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=</a:t>
            </a:r>
            <a:r>
              <a:rPr lang="es-AR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AR" sz="4000" b="1" u="sng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 Q  </a:t>
            </a:r>
            <a:r>
              <a:rPr lang="es-AR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(1 -  </a:t>
            </a:r>
            <a:r>
              <a:rPr lang="es-AR" sz="4000" b="1" u="sng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s-AR" sz="4000" b="1" u="sng" baseline="30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s-AR" sz="4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es-AR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s-AR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 A           c</a:t>
            </a:r>
            <a:r>
              <a:rPr lang="es-AR" sz="4000" b="1" baseline="30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s-AR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99759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Determinación de los esfuerzos cortantes de una viga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417638"/>
            <a:ext cx="8640960" cy="5323730"/>
          </a:xfrm>
        </p:spPr>
        <p:txBody>
          <a:bodyPr>
            <a:normAutofit fontScale="85000" lnSpcReduction="20000"/>
          </a:bodyPr>
          <a:lstStyle/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La fórmula anterior establece que la distribución de las tensiones de corte a lo largo de la sección transversal de la viga es </a:t>
            </a:r>
            <a:r>
              <a:rPr lang="es-AR" sz="39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parabólica </a:t>
            </a:r>
          </a:p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Además ya se indicó que en las líneas extremas (bordes de la sección transversal), </a:t>
            </a:r>
            <a:r>
              <a:rPr lang="es-AR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valores de </a:t>
            </a:r>
            <a:r>
              <a:rPr lang="el-GR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ζ</a:t>
            </a:r>
            <a:r>
              <a:rPr lang="es-AR" sz="3500" b="1" baseline="-25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xy</a:t>
            </a:r>
            <a:r>
              <a:rPr lang="es-AR" sz="3500" b="1" baseline="-25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3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 nulos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. ( y = +/- c)</a:t>
            </a:r>
          </a:p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Se analiza también en la fórmula que para y = 0 (posición del eje neutro</a:t>
            </a:r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s-AR" sz="39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valores de corte son máximos.</a:t>
            </a:r>
          </a:p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 colocando y =0 en la ecuación anterior, obtendremos que:      </a:t>
            </a:r>
            <a:r>
              <a:rPr lang="el-GR" sz="43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ζ</a:t>
            </a:r>
            <a:r>
              <a:rPr lang="es-AR" sz="4300" b="1" baseline="-25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máx</a:t>
            </a:r>
            <a:r>
              <a:rPr lang="es-AR" sz="4300" b="1" baseline="-25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</a:t>
            </a:r>
            <a:r>
              <a:rPr lang="es-AR" sz="43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= </a:t>
            </a:r>
            <a:r>
              <a:rPr lang="es-AR" sz="43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3</a:t>
            </a:r>
            <a:r>
              <a:rPr lang="es-AR" sz="43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  </a:t>
            </a:r>
            <a:r>
              <a:rPr lang="es-AR" sz="43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Q</a:t>
            </a:r>
          </a:p>
          <a:p>
            <a:pPr marL="0" indent="0">
              <a:buNone/>
            </a:pPr>
            <a:r>
              <a:rPr lang="es-AR" sz="43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s-AR" sz="43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                                    2     A</a:t>
            </a:r>
          </a:p>
          <a:p>
            <a:pPr marL="0" indent="0">
              <a:buNone/>
            </a:pPr>
            <a:endParaRPr lang="es-A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A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A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A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A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A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A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A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A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A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A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A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0309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Determinación de los esfuerzos cortantes de una viga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1600200"/>
            <a:ext cx="8579296" cy="5257800"/>
          </a:xfrm>
        </p:spPr>
        <p:txBody>
          <a:bodyPr/>
          <a:lstStyle/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La expresión anterior </a:t>
            </a: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ya nos está indicando que el valor del corte máximo es un </a:t>
            </a:r>
            <a:r>
              <a:rPr lang="es-A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50 %</a:t>
            </a: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mayor que un valor teórico erróneamente formulado de 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ζ</a:t>
            </a:r>
            <a:r>
              <a:rPr lang="es-AR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prom</a:t>
            </a:r>
            <a:endParaRPr lang="es-AR" b="1" baseline="-25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AR" dirty="0"/>
          </a:p>
        </p:txBody>
      </p:sp>
      <p:pic>
        <p:nvPicPr>
          <p:cNvPr id="10242" name="Picture 2" descr="F:\19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3624" y="3177508"/>
            <a:ext cx="2217072" cy="3674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2321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4" name="Picture 2" descr="F:\19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74638"/>
            <a:ext cx="3965618" cy="6571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1353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Determinación de los esfuerzos cortantes de una viga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5141168"/>
          </a:xfrm>
        </p:spPr>
        <p:txBody>
          <a:bodyPr/>
          <a:lstStyle/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En el caso de vigas de </a:t>
            </a:r>
            <a:r>
              <a:rPr lang="es-AR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Perfil Doble 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, al </a:t>
            </a: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variar el ancho t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del lugar donde se calcula el valor del esfuerzo, podremos aplicar la formula Gral. del corte para determinar su valor en una sección como la a </a:t>
            </a:r>
            <a:r>
              <a:rPr lang="es-A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´ o bien sobre otra b </a:t>
            </a:r>
            <a:r>
              <a:rPr lang="es-A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´, dentro de la sección transversal de la viga</a:t>
            </a:r>
            <a:r>
              <a:rPr lang="es-AR" dirty="0" smtClean="0"/>
              <a:t>.</a:t>
            </a:r>
          </a:p>
          <a:p>
            <a:endParaRPr lang="es-AR" dirty="0"/>
          </a:p>
        </p:txBody>
      </p:sp>
      <p:pic>
        <p:nvPicPr>
          <p:cNvPr id="11266" name="Picture 2" descr="F:\1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653136"/>
            <a:ext cx="4330040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070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4" name="Picture 2" descr="F:\1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39" y="2204863"/>
            <a:ext cx="8071561" cy="3892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363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Determinación de los esfuerzos cortantes de una viga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417638"/>
            <a:ext cx="8507288" cy="5323730"/>
          </a:xfrm>
        </p:spPr>
        <p:txBody>
          <a:bodyPr>
            <a:normAutofit fontScale="92500" lnSpcReduction="10000"/>
          </a:bodyPr>
          <a:lstStyle/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En el caso del alma, el esfuerzo cortante </a:t>
            </a: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ζ</a:t>
            </a:r>
            <a:r>
              <a:rPr lang="es-AR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xy</a:t>
            </a:r>
            <a:r>
              <a:rPr lang="es-AR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puede suponerse igual al promedio </a:t>
            </a: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ζ</a:t>
            </a:r>
            <a:r>
              <a:rPr lang="es-AR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prom</a:t>
            </a:r>
            <a:r>
              <a:rPr lang="es-AR" b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En la práctica, es viable suponer que </a:t>
            </a: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todo el esfuerzo de corte lo absorbe la sección del alma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y que </a:t>
            </a:r>
            <a:r>
              <a:rPr lang="es-AR" u="sng" dirty="0" smtClean="0">
                <a:latin typeface="Arial" panose="020B0604020202020204" pitchFamily="34" charset="0"/>
                <a:cs typeface="Arial" panose="020B0604020202020204" pitchFamily="34" charset="0"/>
              </a:rPr>
              <a:t>una buena aproximación de su valor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se consigue dividiendo el valor de la fuerza de corte Q en la sección del alma </a:t>
            </a:r>
            <a:r>
              <a:rPr lang="es-A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AR" b="1" baseline="-25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alma</a:t>
            </a:r>
            <a:r>
              <a:rPr lang="es-AR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s-AR" baseline="-2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  </a:t>
            </a:r>
            <a:r>
              <a:rPr lang="el-GR" sz="4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ζ</a:t>
            </a:r>
            <a:r>
              <a:rPr lang="es-AR" sz="4800" b="1" baseline="-250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máx</a:t>
            </a:r>
            <a:r>
              <a:rPr lang="es-AR" sz="4800" b="1" baseline="-25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s-AR" sz="4800" b="1" baseline="-25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= </a:t>
            </a:r>
            <a:r>
              <a:rPr lang="es-AR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s-AR" sz="48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Q</a:t>
            </a:r>
          </a:p>
          <a:p>
            <a:pPr marL="0" indent="0">
              <a:buNone/>
            </a:pPr>
            <a:r>
              <a:rPr lang="es-AR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              </a:t>
            </a:r>
            <a:r>
              <a:rPr lang="es-AR" sz="4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A</a:t>
            </a:r>
            <a:r>
              <a:rPr lang="es-AR" sz="4800" b="1" baseline="-250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alma</a:t>
            </a:r>
            <a:endParaRPr lang="es-AR" sz="48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181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490066"/>
          </a:xfrm>
        </p:spPr>
        <p:txBody>
          <a:bodyPr>
            <a:normAutofit fontScale="90000"/>
          </a:bodyPr>
          <a:lstStyle/>
          <a:p>
            <a:r>
              <a:rPr lang="es-A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Esfuerzos cortantes en la cara horizontal de un elemento de viga</a:t>
            </a:r>
            <a:endParaRPr lang="es-AR" dirty="0"/>
          </a:p>
        </p:txBody>
      </p:sp>
      <p:pic>
        <p:nvPicPr>
          <p:cNvPr id="5122" name="Picture 2" descr="F:\17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276" y="3789040"/>
            <a:ext cx="8617448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F:\17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160" y="1340768"/>
            <a:ext cx="8550564" cy="2388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345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Esfuerzos cortantes en la cara horizontal de un elemento de viga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417638"/>
            <a:ext cx="8507288" cy="5440362"/>
          </a:xfrm>
        </p:spPr>
        <p:txBody>
          <a:bodyPr>
            <a:normAutofit/>
          </a:bodyPr>
          <a:lstStyle/>
          <a:p>
            <a:r>
              <a:rPr lang="es-AR" sz="2400" dirty="0" smtClean="0">
                <a:latin typeface="Arial" pitchFamily="34" charset="0"/>
                <a:cs typeface="Arial" pitchFamily="34" charset="0"/>
              </a:rPr>
              <a:t>Al aislar ese elemento tenemos que colocarle todas las </a:t>
            </a:r>
            <a:r>
              <a:rPr lang="es-A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Fuerzas Internas </a:t>
            </a:r>
            <a:r>
              <a:rPr lang="es-AR" sz="2400" dirty="0" smtClean="0">
                <a:latin typeface="Arial" pitchFamily="34" charset="0"/>
                <a:cs typeface="Arial" pitchFamily="34" charset="0"/>
              </a:rPr>
              <a:t>que existen en las secciones de corte, a saber: Las </a:t>
            </a:r>
            <a:r>
              <a:rPr lang="es-A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Fuerzas Cortantes Verticales V</a:t>
            </a:r>
            <a:r>
              <a:rPr lang="es-AR" b="1" baseline="-25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es-A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y  </a:t>
            </a:r>
            <a:r>
              <a:rPr lang="es-AR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</a:t>
            </a:r>
            <a:r>
              <a:rPr lang="es-AR" sz="2400" b="1" baseline="-25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 </a:t>
            </a:r>
            <a:r>
              <a:rPr lang="es-AR" sz="2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es-A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AR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una Fuerza Cortante Horizontal </a:t>
            </a:r>
            <a:r>
              <a:rPr lang="el-GR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Δ</a:t>
            </a:r>
            <a:r>
              <a:rPr lang="es-AR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 ejercida sobre la cara horizontal del elemento</a:t>
            </a:r>
            <a:r>
              <a:rPr lang="es-AR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AR" sz="2400" dirty="0" smtClean="0">
                <a:latin typeface="Arial" pitchFamily="34" charset="0"/>
                <a:cs typeface="Arial" pitchFamily="34" charset="0"/>
              </a:rPr>
              <a:t>y las fuerzas horizontales elementales (y normales a C y D)  </a:t>
            </a:r>
            <a:r>
              <a:rPr lang="el-GR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σ</a:t>
            </a:r>
            <a:r>
              <a:rPr lang="es-AR" sz="2400" b="1" baseline="-25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 </a:t>
            </a:r>
            <a:r>
              <a:rPr lang="es-AR" sz="24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</a:t>
            </a:r>
            <a:r>
              <a:rPr lang="es-AR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es-AR" sz="24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l-GR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σ</a:t>
            </a:r>
            <a:r>
              <a:rPr lang="es-AR" sz="2400" b="1" baseline="-250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</a:t>
            </a:r>
            <a:r>
              <a:rPr lang="es-AR" sz="2400" b="1" baseline="-25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es-AR" sz="2400" b="1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</a:t>
            </a:r>
            <a:r>
              <a:rPr lang="es-AR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AR" sz="2400" dirty="0" smtClean="0">
                <a:latin typeface="Arial" pitchFamily="34" charset="0"/>
                <a:cs typeface="Arial" pitchFamily="34" charset="0"/>
              </a:rPr>
              <a:t>y la carga externa  </a:t>
            </a:r>
            <a:r>
              <a:rPr lang="es-AR" sz="24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  dx.</a:t>
            </a:r>
          </a:p>
          <a:p>
            <a:pPr marL="0" indent="0">
              <a:buNone/>
            </a:pPr>
            <a:r>
              <a:rPr lang="es-AR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A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</a:t>
            </a:r>
          </a:p>
          <a:p>
            <a:pPr marL="0" indent="0">
              <a:buNone/>
            </a:pPr>
            <a:endParaRPr lang="es-AR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F:\17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3386" y="4365104"/>
            <a:ext cx="3484462" cy="2302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75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418058"/>
          </a:xfrm>
        </p:spPr>
        <p:txBody>
          <a:bodyPr>
            <a:normAutofit fontScale="90000"/>
          </a:bodyPr>
          <a:lstStyle/>
          <a:p>
            <a:r>
              <a:rPr lang="es-A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Esfuerzos cortantes en la cara </a:t>
            </a: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Horizontal </a:t>
            </a:r>
            <a:r>
              <a:rPr lang="es-A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un elemento de viga</a:t>
            </a:r>
            <a:endParaRPr lang="es-AR" dirty="0"/>
          </a:p>
        </p:txBody>
      </p:sp>
      <p:pic>
        <p:nvPicPr>
          <p:cNvPr id="4" name="Picture 2" descr="F:\17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84578"/>
            <a:ext cx="8640960" cy="5709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674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Esfuerzos cortantes en la cara horizontal de un elemento de viga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417638"/>
            <a:ext cx="8496944" cy="5323730"/>
          </a:xfrm>
        </p:spPr>
        <p:txBody>
          <a:bodyPr>
            <a:normAutofit/>
          </a:bodyPr>
          <a:lstStyle/>
          <a:p>
            <a:r>
              <a:rPr lang="es-AR" sz="3400" dirty="0" smtClean="0">
                <a:latin typeface="Arial" pitchFamily="34" charset="0"/>
                <a:cs typeface="Arial" pitchFamily="34" charset="0"/>
              </a:rPr>
              <a:t>Se plantea la primera ecuación de equilibrio: </a:t>
            </a:r>
            <a:r>
              <a:rPr lang="es-AR" sz="3400" b="1" dirty="0" smtClean="0">
                <a:latin typeface="Arial" pitchFamily="34" charset="0"/>
                <a:cs typeface="Arial" pitchFamily="34" charset="0"/>
              </a:rPr>
              <a:t>∑ F</a:t>
            </a:r>
            <a:r>
              <a:rPr lang="es-AR" sz="3400" b="1" baseline="-25000" dirty="0" smtClean="0">
                <a:latin typeface="Arial" pitchFamily="34" charset="0"/>
                <a:cs typeface="Arial" pitchFamily="34" charset="0"/>
              </a:rPr>
              <a:t>X </a:t>
            </a:r>
            <a:r>
              <a:rPr lang="es-AR" sz="3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0.</a:t>
            </a:r>
          </a:p>
          <a:p>
            <a:pPr marL="0" indent="0">
              <a:buNone/>
            </a:pP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>
              <a:buNone/>
            </a:pP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l-GR" sz="45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Δ</a:t>
            </a:r>
            <a:r>
              <a:rPr lang="es-AR" sz="45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 - ᶘ</a:t>
            </a:r>
            <a:r>
              <a:rPr lang="es-AR" sz="4500" b="1" baseline="-25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ᶐ</a:t>
            </a:r>
            <a:r>
              <a:rPr lang="es-AR" sz="45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l-GR" sz="45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s-AR" sz="4500" b="1" baseline="-25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 </a:t>
            </a:r>
            <a:r>
              <a:rPr lang="es-AR" sz="4500" b="1" baseline="-25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el-GR" sz="45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s-AR" sz="4500" b="1" baseline="-25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s-AR" sz="45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)</a:t>
            </a:r>
            <a:r>
              <a:rPr lang="es-AR" sz="4500" b="1" baseline="-25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AR" sz="45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dA</a:t>
            </a:r>
            <a:r>
              <a:rPr lang="es-AR" sz="45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= 0</a:t>
            </a:r>
            <a:r>
              <a:rPr lang="es-AR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s-AR" sz="4000" dirty="0" smtClean="0">
                <a:latin typeface="Arial" pitchFamily="34" charset="0"/>
                <a:cs typeface="Arial" pitchFamily="34" charset="0"/>
              </a:rPr>
              <a:t>(A )</a:t>
            </a:r>
          </a:p>
          <a:p>
            <a:pPr marL="0" indent="0">
              <a:buNone/>
            </a:pPr>
            <a:r>
              <a:rPr lang="es-AR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marL="0" indent="0">
              <a:buNone/>
            </a:pPr>
            <a:r>
              <a:rPr lang="es-AR" dirty="0" smtClean="0">
                <a:latin typeface="Arial" pitchFamily="34" charset="0"/>
                <a:cs typeface="Arial" pitchFamily="34" charset="0"/>
              </a:rPr>
              <a:t>      (La integral se extiende sobre el área      </a:t>
            </a:r>
          </a:p>
          <a:p>
            <a:pPr marL="0" indent="0">
              <a:buNone/>
            </a:pP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    sombreada </a:t>
            </a:r>
            <a:r>
              <a:rPr lang="es-AR" sz="3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“ᶐ”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por </a:t>
            </a:r>
            <a:r>
              <a:rPr lang="es-AR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encima</a:t>
            </a:r>
            <a:r>
              <a:rPr lang="es-AR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línea      </a:t>
            </a:r>
          </a:p>
          <a:p>
            <a:pPr marL="0" indent="0">
              <a:buNone/>
            </a:pPr>
            <a:r>
              <a:rPr lang="es-AR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separada y</a:t>
            </a:r>
            <a:r>
              <a:rPr lang="es-AR" baseline="-25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s-AR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eje neutro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16790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778098"/>
          </a:xfrm>
        </p:spPr>
        <p:txBody>
          <a:bodyPr>
            <a:normAutofit fontScale="90000"/>
          </a:bodyPr>
          <a:lstStyle/>
          <a:p>
            <a:r>
              <a:rPr lang="es-A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Esfuerzos cortantes en la cara horizontal de un elemento de viga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7260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Considerando que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l-GR" sz="3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</a:t>
            </a:r>
            <a:r>
              <a:rPr lang="es-AR" sz="3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3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s-AR" sz="3800" b="1" u="sng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.</a:t>
            </a:r>
            <a:r>
              <a:rPr lang="es-AR" sz="3800" b="1" u="sng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s-AR" sz="38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AR" sz="3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I</a:t>
            </a:r>
          </a:p>
          <a:p>
            <a:pPr marL="0" indent="0">
              <a:buNone/>
            </a:pP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reemplazamos </a:t>
            </a:r>
            <a:r>
              <a:rPr lang="el-GR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AR" b="1" dirty="0">
                <a:latin typeface="Arial" panose="020B0604020202020204" pitchFamily="34" charset="0"/>
                <a:cs typeface="Arial" panose="020B0604020202020204" pitchFamily="34" charset="0"/>
              </a:rPr>
              <a:t>(A)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es-A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y despejando </a:t>
            </a:r>
            <a:r>
              <a:rPr lang="el-GR" dirty="0">
                <a:latin typeface="Arial" pitchFamily="34" charset="0"/>
                <a:cs typeface="Arial" pitchFamily="34" charset="0"/>
              </a:rPr>
              <a:t>Δ</a:t>
            </a:r>
            <a:r>
              <a:rPr lang="es-AR" dirty="0">
                <a:latin typeface="Arial" pitchFamily="34" charset="0"/>
                <a:cs typeface="Arial" pitchFamily="34" charset="0"/>
              </a:rPr>
              <a:t>H, obtenemos que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buNone/>
            </a:pPr>
            <a:endParaRPr lang="es-AR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AR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3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Δ</a:t>
            </a:r>
            <a:r>
              <a:rPr lang="es-AR" sz="3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</a:t>
            </a:r>
            <a:r>
              <a:rPr lang="es-AR" sz="3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= </a:t>
            </a:r>
            <a:r>
              <a:rPr lang="es-AR" sz="38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</a:t>
            </a:r>
            <a:r>
              <a:rPr lang="es-AR" sz="3800" b="1" baseline="-25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</a:t>
            </a:r>
            <a:r>
              <a:rPr lang="es-AR" sz="38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– M</a:t>
            </a:r>
            <a:r>
              <a:rPr lang="es-AR" sz="3800" b="1" baseline="-25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   </a:t>
            </a:r>
            <a:r>
              <a:rPr lang="es-AR" sz="3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ᶘ</a:t>
            </a:r>
            <a:r>
              <a:rPr lang="es-AR" sz="3800" b="1" baseline="-25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ᶐ </a:t>
            </a:r>
            <a:r>
              <a:rPr lang="es-AR" sz="3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 . </a:t>
            </a:r>
            <a:r>
              <a:rPr lang="es-AR" sz="38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</a:t>
            </a:r>
            <a:endParaRPr lang="es-AR" sz="3800" b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AR" sz="3800" b="1" baseline="-25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AR" sz="3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</a:t>
            </a:r>
            <a:r>
              <a:rPr lang="es-AR" sz="3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endParaRPr lang="es-AR" b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   siendo  ᶘ</a:t>
            </a:r>
            <a:r>
              <a:rPr lang="es-AR" baseline="-25000" dirty="0">
                <a:latin typeface="Arial" pitchFamily="34" charset="0"/>
                <a:cs typeface="Arial" pitchFamily="34" charset="0"/>
              </a:rPr>
              <a:t>ᶐ 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y . </a:t>
            </a:r>
            <a:r>
              <a:rPr lang="es-AR" dirty="0" err="1"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 el </a:t>
            </a:r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</a:rPr>
              <a:t>Momento Estático </a:t>
            </a:r>
            <a:r>
              <a:rPr lang="es-AR" b="1" dirty="0">
                <a:latin typeface="Arial" panose="020B0604020202020204" pitchFamily="34" charset="0"/>
                <a:cs typeface="Arial" panose="020B0604020202020204" pitchFamily="34" charset="0"/>
              </a:rPr>
              <a:t>del área ᶐ </a:t>
            </a:r>
          </a:p>
          <a:p>
            <a:pPr marL="0" indent="0">
              <a:buNone/>
            </a:pP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   ubicada </a:t>
            </a:r>
            <a:r>
              <a:rPr lang="es-A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 encina de la línea y = y</a:t>
            </a:r>
            <a:r>
              <a:rPr lang="es-AR" b="1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es-AR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AR" dirty="0">
                <a:latin typeface="Arial" pitchFamily="34" charset="0"/>
                <a:cs typeface="Arial" pitchFamily="34" charset="0"/>
              </a:rPr>
              <a:t>, </a:t>
            </a:r>
            <a:r>
              <a:rPr lang="es-AR" b="1" dirty="0">
                <a:latin typeface="Arial" pitchFamily="34" charset="0"/>
                <a:cs typeface="Arial" pitchFamily="34" charset="0"/>
              </a:rPr>
              <a:t>respecto del </a:t>
            </a:r>
            <a:endParaRPr lang="es-AR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AR" b="1" dirty="0">
                <a:latin typeface="Arial" pitchFamily="34" charset="0"/>
                <a:cs typeface="Arial" pitchFamily="34" charset="0"/>
              </a:rPr>
              <a:t> </a:t>
            </a:r>
            <a:r>
              <a:rPr lang="es-AR" b="1" dirty="0" smtClean="0">
                <a:latin typeface="Arial" pitchFamily="34" charset="0"/>
                <a:cs typeface="Arial" pitchFamily="34" charset="0"/>
              </a:rPr>
              <a:t>   eje </a:t>
            </a:r>
            <a:r>
              <a:rPr lang="es-AR" b="1" dirty="0">
                <a:latin typeface="Arial" pitchFamily="34" charset="0"/>
                <a:cs typeface="Arial" pitchFamily="34" charset="0"/>
              </a:rPr>
              <a:t>neutro.</a:t>
            </a:r>
          </a:p>
          <a:p>
            <a:pPr marL="0" indent="0">
              <a:buNone/>
            </a:pPr>
            <a:r>
              <a:rPr lang="es-AR" dirty="0">
                <a:latin typeface="Arial" pitchFamily="34" charset="0"/>
                <a:cs typeface="Arial" pitchFamily="34" charset="0"/>
              </a:rPr>
              <a:t>    Llamaremos </a:t>
            </a:r>
            <a:r>
              <a:rPr lang="es-AR" dirty="0">
                <a:latin typeface="Arial" pitchFamily="34" charset="0"/>
                <a:cs typeface="Arial" pitchFamily="34" charset="0"/>
                <a:sym typeface="Wingdings"/>
              </a:rPr>
              <a:t> </a:t>
            </a:r>
            <a:r>
              <a:rPr lang="es-AR" dirty="0">
                <a:latin typeface="Arial" pitchFamily="34" charset="0"/>
                <a:cs typeface="Arial" pitchFamily="34" charset="0"/>
              </a:rPr>
              <a:t> </a:t>
            </a:r>
            <a:r>
              <a:rPr lang="es-AR" sz="47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Sᶐ  = ᶘ</a:t>
            </a:r>
            <a:r>
              <a:rPr lang="es-AR" sz="4700" baseline="-25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ᶐ </a:t>
            </a:r>
            <a:r>
              <a:rPr lang="es-AR" sz="47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. </a:t>
            </a:r>
            <a:r>
              <a:rPr lang="es-AR" sz="47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lang="es-AR" sz="47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; </a:t>
            </a:r>
            <a:endParaRPr lang="es-AR" sz="4700" u="sng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81045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Esfuerzos cortantes en la cara horizontal de un elemento de viga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1600200"/>
            <a:ext cx="8579296" cy="514116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AR" dirty="0" smtClean="0">
                <a:sym typeface="Wingdings"/>
              </a:rPr>
              <a:t> </a:t>
            </a:r>
            <a:r>
              <a:rPr lang="el-GR" b="1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Δ</a:t>
            </a:r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H = </a:t>
            </a:r>
            <a:r>
              <a:rPr lang="es-AR" b="1" u="sng" dirty="0">
                <a:latin typeface="Arial" pitchFamily="34" charset="0"/>
                <a:cs typeface="Arial" pitchFamily="34" charset="0"/>
              </a:rPr>
              <a:t>M</a:t>
            </a:r>
            <a:r>
              <a:rPr lang="es-AR" b="1" baseline="-25000" dirty="0">
                <a:latin typeface="Arial" pitchFamily="34" charset="0"/>
                <a:cs typeface="Arial" pitchFamily="34" charset="0"/>
              </a:rPr>
              <a:t>D</a:t>
            </a:r>
            <a:r>
              <a:rPr lang="es-AR" b="1" u="sng" dirty="0">
                <a:latin typeface="Arial" pitchFamily="34" charset="0"/>
                <a:cs typeface="Arial" pitchFamily="34" charset="0"/>
              </a:rPr>
              <a:t> – M</a:t>
            </a:r>
            <a:r>
              <a:rPr lang="es-AR" b="1" baseline="-25000" dirty="0">
                <a:latin typeface="Arial" pitchFamily="34" charset="0"/>
                <a:cs typeface="Arial" pitchFamily="34" charset="0"/>
              </a:rPr>
              <a:t>C   </a:t>
            </a:r>
            <a:r>
              <a:rPr lang="es-AR" b="1" baseline="-25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s-AR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s-AR" b="1" baseline="-25000" dirty="0" smtClean="0">
                <a:latin typeface="Arial" pitchFamily="34" charset="0"/>
                <a:cs typeface="Arial" pitchFamily="34" charset="0"/>
              </a:rPr>
              <a:t>ᶐ</a:t>
            </a:r>
            <a:endParaRPr lang="es-AR" b="1" u="sng" baseline="-25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AR" b="1" baseline="-25000" dirty="0">
                <a:latin typeface="Arial" pitchFamily="34" charset="0"/>
                <a:cs typeface="Arial" pitchFamily="34" charset="0"/>
              </a:rPr>
              <a:t> </a:t>
            </a:r>
            <a:r>
              <a:rPr lang="es-AR" b="1" dirty="0">
                <a:latin typeface="Arial" pitchFamily="34" charset="0"/>
                <a:cs typeface="Arial" pitchFamily="34" charset="0"/>
              </a:rPr>
              <a:t>               </a:t>
            </a:r>
            <a:r>
              <a:rPr lang="es-AR" b="1" dirty="0" smtClean="0">
                <a:latin typeface="Arial" pitchFamily="34" charset="0"/>
                <a:cs typeface="Arial" pitchFamily="34" charset="0"/>
              </a:rPr>
              <a:t>   I</a:t>
            </a:r>
            <a:r>
              <a:rPr lang="es-AR" b="1" u="sng" baseline="-25000" dirty="0" smtClean="0">
                <a:latin typeface="Arial" pitchFamily="34" charset="0"/>
                <a:cs typeface="Arial" pitchFamily="34" charset="0"/>
              </a:rPr>
              <a:t>                       </a:t>
            </a:r>
            <a:r>
              <a:rPr lang="es-AR" u="sng" baseline="-25000" dirty="0" smtClean="0">
                <a:latin typeface="Arial" pitchFamily="34" charset="0"/>
                <a:cs typeface="Arial" pitchFamily="34" charset="0"/>
              </a:rPr>
              <a:t>              </a:t>
            </a:r>
            <a:endParaRPr lang="es-AR" u="sng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Por lo que vimos en estática, existe una relación:</a:t>
            </a:r>
          </a:p>
          <a:p>
            <a:pPr marL="0" indent="0">
              <a:buNone/>
            </a:pPr>
            <a:r>
              <a:rPr lang="es-A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Q</a:t>
            </a:r>
            <a:r>
              <a:rPr lang="es-A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= </a:t>
            </a:r>
            <a:r>
              <a:rPr lang="es-AR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d M</a:t>
            </a:r>
            <a:r>
              <a:rPr lang="es-AR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;     En nuestro caso </a:t>
            </a:r>
            <a:r>
              <a:rPr lang="es-AR" b="1" dirty="0">
                <a:latin typeface="Arial" pitchFamily="34" charset="0"/>
                <a:cs typeface="Arial" pitchFamily="34" charset="0"/>
              </a:rPr>
              <a:t>M</a:t>
            </a:r>
            <a:r>
              <a:rPr lang="es-AR" b="1" baseline="-25000" dirty="0">
                <a:latin typeface="Arial" pitchFamily="34" charset="0"/>
                <a:cs typeface="Arial" pitchFamily="34" charset="0"/>
              </a:rPr>
              <a:t>D</a:t>
            </a:r>
            <a:r>
              <a:rPr lang="es-AR" b="1" dirty="0">
                <a:latin typeface="Arial" pitchFamily="34" charset="0"/>
                <a:cs typeface="Arial" pitchFamily="34" charset="0"/>
              </a:rPr>
              <a:t> – M</a:t>
            </a:r>
            <a:r>
              <a:rPr lang="es-AR" b="1" baseline="-25000" dirty="0">
                <a:latin typeface="Arial" pitchFamily="34" charset="0"/>
                <a:cs typeface="Arial" pitchFamily="34" charset="0"/>
              </a:rPr>
              <a:t>C </a:t>
            </a:r>
            <a:r>
              <a:rPr lang="es-AR" b="1" baseline="-250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l-GR" b="1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Δ</a:t>
            </a:r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M</a:t>
            </a:r>
          </a:p>
          <a:p>
            <a:pPr marL="0" indent="0">
              <a:buNone/>
            </a:pPr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     </a:t>
            </a:r>
            <a:r>
              <a:rPr lang="es-AR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d x</a:t>
            </a:r>
            <a:r>
              <a:rPr lang="es-A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   </a:t>
            </a:r>
          </a:p>
          <a:p>
            <a:pPr>
              <a:buFont typeface="Wingdings"/>
              <a:buChar char="Ü"/>
            </a:pP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Haciendo  </a:t>
            </a:r>
            <a:r>
              <a:rPr lang="es-AR" u="sng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l-GR" b="1" u="sng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Δ</a:t>
            </a:r>
            <a:r>
              <a:rPr lang="es-AR" b="1" u="sng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M</a:t>
            </a:r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= Q      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 </a:t>
            </a:r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Δ</a:t>
            </a:r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M = Q </a:t>
            </a:r>
            <a:r>
              <a:rPr lang="el-GR" b="1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Δ</a:t>
            </a:r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x</a:t>
            </a:r>
          </a:p>
          <a:p>
            <a:pPr marL="0" indent="0">
              <a:buNone/>
            </a:pPr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                      </a:t>
            </a:r>
            <a:r>
              <a:rPr lang="el-GR" b="1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Δ</a:t>
            </a:r>
            <a:r>
              <a:rPr lang="es-AR" b="1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x</a:t>
            </a:r>
          </a:p>
          <a:p>
            <a:pPr marL="0" indent="0">
              <a:buNone/>
            </a:pP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 </a:t>
            </a:r>
            <a:r>
              <a:rPr lang="el-G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Δ</a:t>
            </a:r>
            <a:r>
              <a:rPr lang="es-A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H</a:t>
            </a:r>
            <a:r>
              <a:rPr lang="es-A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= </a:t>
            </a:r>
            <a:r>
              <a:rPr lang="es-AR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Q  S</a:t>
            </a:r>
            <a:r>
              <a:rPr lang="es-AR" b="1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ᶐ </a:t>
            </a:r>
            <a:r>
              <a:rPr lang="es-AR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Δ</a:t>
            </a:r>
            <a:r>
              <a:rPr lang="es-AR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es-AR" b="1" u="sng" baseline="-250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AR" b="1" baseline="-250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AR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   </a:t>
            </a:r>
            <a:r>
              <a:rPr lang="es-AR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I</a:t>
            </a:r>
            <a:r>
              <a:rPr lang="es-AR" b="1" u="sng" baseline="-25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AR" b="1" u="sng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582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Esfuerzos cortantes en la cara horizontal de un elemento de viga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5257800"/>
          </a:xfrm>
        </p:spPr>
        <p:txBody>
          <a:bodyPr>
            <a:normAutofit fontScale="85000" lnSpcReduction="20000"/>
          </a:bodyPr>
          <a:lstStyle/>
          <a:p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El mismo resultado se hubiere encontrado si en lugar de utilizar el área del elemento CDC´D´, hubiésemos utilizado el elemento inferior C´D´C´´D´´, 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ubicado bajo la </a:t>
            </a:r>
            <a:r>
              <a:rPr lang="es-A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linea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y = y</a:t>
            </a:r>
            <a:r>
              <a:rPr lang="es-AR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endParaRPr lang="es-AR" dirty="0" smtClean="0"/>
          </a:p>
          <a:p>
            <a:endParaRPr lang="es-AR" dirty="0" smtClean="0"/>
          </a:p>
          <a:p>
            <a:endParaRPr lang="es-AR" dirty="0"/>
          </a:p>
          <a:p>
            <a:endParaRPr lang="es-AR" dirty="0" smtClean="0"/>
          </a:p>
          <a:p>
            <a:endParaRPr lang="es-AR" dirty="0" smtClean="0"/>
          </a:p>
          <a:p>
            <a:pPr marL="0" indent="0">
              <a:buNone/>
            </a:pPr>
            <a:endParaRPr lang="es-AR" dirty="0"/>
          </a:p>
          <a:p>
            <a:r>
              <a:rPr lang="es-A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Ello se debe a que las fuerzas cortantes </a:t>
            </a:r>
            <a:r>
              <a:rPr lang="el-G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es-A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H = </a:t>
            </a:r>
            <a:r>
              <a:rPr lang="el-G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es-A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H´ ejercidas por los dos elementos son </a:t>
            </a:r>
            <a:r>
              <a:rPr lang="es-AR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iguales y opuestas</a:t>
            </a:r>
            <a:r>
              <a:rPr lang="es-A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pic>
        <p:nvPicPr>
          <p:cNvPr id="6146" name="Picture 2" descr="F:\17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89" y="3068959"/>
            <a:ext cx="7436055" cy="2407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4055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1853</Words>
  <Application>Microsoft Office PowerPoint</Application>
  <PresentationFormat>Presentación en pantalla (4:3)</PresentationFormat>
  <Paragraphs>140</Paragraphs>
  <Slides>28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2" baseType="lpstr">
      <vt:lpstr>Arial</vt:lpstr>
      <vt:lpstr>Calibri</vt:lpstr>
      <vt:lpstr>Wingdings</vt:lpstr>
      <vt:lpstr>Tema de Office</vt:lpstr>
      <vt:lpstr>Presentación de PowerPoint</vt:lpstr>
      <vt:lpstr>Esfuerzos cortantes en la cara Horizontal de un elemento de viga</vt:lpstr>
      <vt:lpstr>Esfuerzos cortantes en la cara horizontal de un elemento de viga</vt:lpstr>
      <vt:lpstr>Esfuerzos cortantes en la cara horizontal de un elemento de viga</vt:lpstr>
      <vt:lpstr>Esfuerzos cortantes en la cara Horizontal de un elemento de viga</vt:lpstr>
      <vt:lpstr>Esfuerzos cortantes en la cara horizontal de un elemento de viga</vt:lpstr>
      <vt:lpstr>Esfuerzos cortantes en la cara horizontal de un elemento de viga</vt:lpstr>
      <vt:lpstr>Esfuerzos cortantes en la cara horizontal de un elemento de viga</vt:lpstr>
      <vt:lpstr>Esfuerzos cortantes en la cara horizontal de un elemento de viga</vt:lpstr>
      <vt:lpstr>Esfuerzos cortantes en la cara horizontal de un elemento de viga</vt:lpstr>
      <vt:lpstr>Esfuerzos cortantes en la cara horizontal de un elemento de viga</vt:lpstr>
      <vt:lpstr>Esfuerzos cortantes en la cara horizontal de un elemento de viga</vt:lpstr>
      <vt:lpstr>Determinación de los esfuerzos cortantes de una viga</vt:lpstr>
      <vt:lpstr>Determinación de los esfuerzos cortantes de una viga</vt:lpstr>
      <vt:lpstr>Determinación de los esfuerzos cortantes de una viga</vt:lpstr>
      <vt:lpstr>Determinación de los esfuerzos cortantes de una viga</vt:lpstr>
      <vt:lpstr>Determinación de los esfuerzos cortantes de una viga</vt:lpstr>
      <vt:lpstr>Determinación de los esfuerzos cortantes de una viga</vt:lpstr>
      <vt:lpstr>Determinación de los esfuerzos cortantes de una viga</vt:lpstr>
      <vt:lpstr>Determinación de los esfuerzos cortantes de una viga</vt:lpstr>
      <vt:lpstr>Esfuerzos cortantes ζxy en tipos comunes de vigas </vt:lpstr>
      <vt:lpstr>Esfuerzos cortantes ζ xy en tipos comunes de vigas </vt:lpstr>
      <vt:lpstr>Determinación de los esfuerzos cortantes de una viga</vt:lpstr>
      <vt:lpstr>Determinación de los esfuerzos cortantes de una viga</vt:lpstr>
      <vt:lpstr>Presentación de PowerPoint</vt:lpstr>
      <vt:lpstr>Determinación de los esfuerzos cortantes de una viga</vt:lpstr>
      <vt:lpstr>Presentación de PowerPoint</vt:lpstr>
      <vt:lpstr>Determinación de los esfuerzos cortantes de una viga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RUBEN</dc:creator>
  <cp:lastModifiedBy>RUBEN ANTONIO SELUY</cp:lastModifiedBy>
  <cp:revision>63</cp:revision>
  <dcterms:created xsi:type="dcterms:W3CDTF">2014-06-09T13:58:29Z</dcterms:created>
  <dcterms:modified xsi:type="dcterms:W3CDTF">2020-10-22T14:58:15Z</dcterms:modified>
</cp:coreProperties>
</file>