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3"/>
  </p:notesMasterIdLst>
  <p:sldIdLst>
    <p:sldId id="256" r:id="rId2"/>
    <p:sldId id="353" r:id="rId3"/>
    <p:sldId id="328" r:id="rId4"/>
    <p:sldId id="329" r:id="rId5"/>
    <p:sldId id="331" r:id="rId6"/>
    <p:sldId id="334" r:id="rId7"/>
    <p:sldId id="325" r:id="rId8"/>
    <p:sldId id="326" r:id="rId9"/>
    <p:sldId id="327" r:id="rId10"/>
    <p:sldId id="302" r:id="rId11"/>
    <p:sldId id="344" r:id="rId12"/>
    <p:sldId id="358" r:id="rId13"/>
    <p:sldId id="301" r:id="rId14"/>
    <p:sldId id="355" r:id="rId15"/>
    <p:sldId id="289" r:id="rId16"/>
    <p:sldId id="293" r:id="rId17"/>
    <p:sldId id="346" r:id="rId18"/>
    <p:sldId id="347" r:id="rId19"/>
    <p:sldId id="348" r:id="rId20"/>
    <p:sldId id="349" r:id="rId21"/>
    <p:sldId id="351" r:id="rId22"/>
    <p:sldId id="359" r:id="rId23"/>
    <p:sldId id="360" r:id="rId24"/>
    <p:sldId id="361" r:id="rId25"/>
    <p:sldId id="324" r:id="rId26"/>
    <p:sldId id="356" r:id="rId27"/>
    <p:sldId id="357" r:id="rId28"/>
    <p:sldId id="363" r:id="rId29"/>
    <p:sldId id="362" r:id="rId30"/>
    <p:sldId id="338" r:id="rId31"/>
    <p:sldId id="336" r:id="rId3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EAF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 varScale="1">
        <p:scale>
          <a:sx n="65" d="100"/>
          <a:sy n="65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0E442-16B7-4D1B-ABF1-CF1C251A9A9D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1535A-DD9E-4B60-821F-B66FE30D47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201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147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603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101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785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664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950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074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085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135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957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058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374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467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023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963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536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835696" y="1196752"/>
            <a:ext cx="5682054" cy="3816424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  <a:t>FITOGEOGRAFÍA 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  <a:t>DE LA 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  <a:t>PROVINCIA DE JUJUY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endParaRPr lang="es-ES_tradnl" sz="3200" b="1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s-ES_tradnl" sz="3200" b="1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es-ES_tradnl" sz="2000" b="1" i="1" dirty="0">
                <a:solidFill>
                  <a:schemeClr val="bg1"/>
                </a:solidFill>
                <a:latin typeface="Constantia" pitchFamily="18" charset="0"/>
              </a:rPr>
              <a:t>Sensu CABRERA 1994</a:t>
            </a:r>
            <a:endParaRPr lang="es-AR" sz="20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86866B-6B78-9D24-2A6A-5C631BB4B4D8}"/>
              </a:ext>
            </a:extLst>
          </p:cNvPr>
          <p:cNvSpPr txBox="1"/>
          <p:nvPr/>
        </p:nvSpPr>
        <p:spPr>
          <a:xfrm>
            <a:off x="5580112" y="5740604"/>
            <a:ext cx="337329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</a:rPr>
              <a:t>DRA. GABRIELA S. ENTROCASSI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DRA. CLAUDIA M. MARTÍN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LIC. MARÍA SOLEDAD VILLALBA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707465" y="142852"/>
            <a:ext cx="3429024" cy="17716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PRINCIPALES FORMACIONES VEGETALES</a:t>
            </a:r>
          </a:p>
        </p:txBody>
      </p:sp>
      <p:sp>
        <p:nvSpPr>
          <p:cNvPr id="5" name="4 Elipse"/>
          <p:cNvSpPr/>
          <p:nvPr/>
        </p:nvSpPr>
        <p:spPr>
          <a:xfrm>
            <a:off x="285720" y="2357430"/>
            <a:ext cx="1985938" cy="14859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arbustivas</a:t>
            </a:r>
          </a:p>
        </p:txBody>
      </p:sp>
      <p:sp>
        <p:nvSpPr>
          <p:cNvPr id="6" name="5 Elipse"/>
          <p:cNvSpPr/>
          <p:nvPr/>
        </p:nvSpPr>
        <p:spPr>
          <a:xfrm>
            <a:off x="6357950" y="2071678"/>
            <a:ext cx="2128846" cy="155734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Vegas</a:t>
            </a:r>
          </a:p>
        </p:txBody>
      </p:sp>
      <p:sp>
        <p:nvSpPr>
          <p:cNvPr id="7" name="6 Elipse"/>
          <p:cNvSpPr/>
          <p:nvPr/>
        </p:nvSpPr>
        <p:spPr>
          <a:xfrm>
            <a:off x="1373118" y="4413938"/>
            <a:ext cx="1985970" cy="1700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herbáceas</a:t>
            </a:r>
          </a:p>
        </p:txBody>
      </p:sp>
      <p:sp>
        <p:nvSpPr>
          <p:cNvPr id="8" name="7 Elipse"/>
          <p:cNvSpPr/>
          <p:nvPr/>
        </p:nvSpPr>
        <p:spPr>
          <a:xfrm>
            <a:off x="3880249" y="4461648"/>
            <a:ext cx="2128846" cy="1700218"/>
          </a:xfrm>
          <a:prstGeom prst="ellipse">
            <a:avLst/>
          </a:prstGeom>
          <a:solidFill>
            <a:srgbClr val="F68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halófilas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rot="10800000" flipV="1">
            <a:off x="2000232" y="1785926"/>
            <a:ext cx="1143008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cxnSpLocks/>
          </p:cNvCxnSpPr>
          <p:nvPr/>
        </p:nvCxnSpPr>
        <p:spPr>
          <a:xfrm>
            <a:off x="4644839" y="2285992"/>
            <a:ext cx="65639" cy="209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643570" y="1643050"/>
            <a:ext cx="857256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9 Conector recto de flecha">
            <a:extLst>
              <a:ext uri="{FF2B5EF4-FFF2-40B4-BE49-F238E27FC236}">
                <a16:creationId xmlns:a16="http://schemas.microsoft.com/office/drawing/2014/main" id="{BA1E1300-8FF9-A2D5-27E4-C0AC5EB3C6C7}"/>
              </a:ext>
            </a:extLst>
          </p:cNvPr>
          <p:cNvCxnSpPr>
            <a:cxnSpLocks/>
          </p:cNvCxnSpPr>
          <p:nvPr/>
        </p:nvCxnSpPr>
        <p:spPr>
          <a:xfrm flipH="1">
            <a:off x="2628309" y="2100250"/>
            <a:ext cx="1407906" cy="2257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 Elipse">
            <a:extLst>
              <a:ext uri="{FF2B5EF4-FFF2-40B4-BE49-F238E27FC236}">
                <a16:creationId xmlns:a16="http://schemas.microsoft.com/office/drawing/2014/main" id="{4A6E85C9-96F4-C075-C38A-A94AF4C79281}"/>
              </a:ext>
            </a:extLst>
          </p:cNvPr>
          <p:cNvSpPr/>
          <p:nvPr/>
        </p:nvSpPr>
        <p:spPr>
          <a:xfrm>
            <a:off x="6234106" y="3981837"/>
            <a:ext cx="2128846" cy="15573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sammófilas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13 Conector recto de flecha">
            <a:extLst>
              <a:ext uri="{FF2B5EF4-FFF2-40B4-BE49-F238E27FC236}">
                <a16:creationId xmlns:a16="http://schemas.microsoft.com/office/drawing/2014/main" id="{A4C826B0-9228-B7F2-500F-F21C671E4458}"/>
              </a:ext>
            </a:extLst>
          </p:cNvPr>
          <p:cNvCxnSpPr>
            <a:cxnSpLocks/>
          </p:cNvCxnSpPr>
          <p:nvPr/>
        </p:nvCxnSpPr>
        <p:spPr>
          <a:xfrm>
            <a:off x="5198255" y="2100250"/>
            <a:ext cx="1621681" cy="188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28CE6-A948-2EBE-8687-B9011BDC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886700" cy="6336704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+mn-lt"/>
              </a:rPr>
              <a:t>ESPECIES CARACTERÍSTICAS</a:t>
            </a:r>
            <a:br>
              <a:rPr lang="es-MX" sz="2400" dirty="0">
                <a:solidFill>
                  <a:schemeClr val="bg1"/>
                </a:solidFill>
                <a:latin typeface="+mn-lt"/>
              </a:rPr>
            </a:br>
            <a:br>
              <a:rPr lang="es-MX" sz="2400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 Fabiana densa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Adesmia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horridiuscula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Baccharis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boliviensis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Junellia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seriphioides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Baccharis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incarum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Acantholippia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hastulata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Tetraglochin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cristatum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Nardophyllum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armatum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Ephedra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breana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Adesmia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spinossisima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Polylepis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tomentella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Parastrephia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lepidophylla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Satureja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parviflora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Pennisetum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chilense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-Lampaya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castellanii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Scirpus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atacamensis</a:t>
            </a:r>
            <a:endParaRPr lang="es-AR" sz="24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891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55B929-2AE1-982B-A9FB-86847BC5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4058933" cy="34909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17D553-B1EC-2565-2397-5478504E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84" y="2737973"/>
            <a:ext cx="5436096" cy="3461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8F9020-21DE-81E0-F0EB-0CB44C9E3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437112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Resultado de imagen para canj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6" b="7987"/>
          <a:stretch/>
        </p:blipFill>
        <p:spPr bwMode="auto">
          <a:xfrm>
            <a:off x="4139952" y="620688"/>
            <a:ext cx="4792946" cy="517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16111" r="50000" b="50000"/>
          <a:stretch/>
        </p:blipFill>
        <p:spPr bwMode="auto">
          <a:xfrm>
            <a:off x="539552" y="404664"/>
            <a:ext cx="3239136" cy="191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08DC86-743C-05A4-D057-4FEC9E08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2" y="2780928"/>
            <a:ext cx="3810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dón Castro Tolay: pequeño cofre de la arqueología puneñ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2" y="476672"/>
            <a:ext cx="444760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CB5F422-FCD9-D826-CB0C-834B81D9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02221"/>
            <a:ext cx="3810000" cy="25431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E2FDE8-D4EC-187B-D2D8-465DC1EB6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472" y="2497659"/>
            <a:ext cx="38100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42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Resultado de imagen para abrapampa el huan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13" y="3808258"/>
            <a:ext cx="4683569" cy="28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C58E2D-4781-9DC0-C13C-4D8B12F4A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96752"/>
            <a:ext cx="2808531" cy="42127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481F40-2358-96BD-7A80-3F705B5CC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239" y="189130"/>
            <a:ext cx="4437521" cy="33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55"/>
            <a:ext cx="5400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zorella compacta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79" y="2944496"/>
            <a:ext cx="3653805" cy="3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A25D75-FB11-0A3A-9C56-FEF4BDC52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50" y="470197"/>
            <a:ext cx="3508474" cy="23419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5D7A77-D24C-80B4-CC6E-8A69EA532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23" y="3871070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01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835696" y="1916832"/>
            <a:ext cx="5682054" cy="2448272"/>
          </a:xfrm>
          <a:solidFill>
            <a:srgbClr val="68EAF8"/>
          </a:solidFill>
        </p:spPr>
        <p:txBody>
          <a:bodyPr>
            <a:noAutofit/>
          </a:bodyPr>
          <a:lstStyle/>
          <a:p>
            <a:pPr algn="ctr"/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endParaRPr lang="es-ES_tradnl" sz="3200" b="1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es-ES_tradnl" sz="3200" b="1" dirty="0">
                <a:solidFill>
                  <a:srgbClr val="002060"/>
                </a:solidFill>
                <a:latin typeface="Constantia" pitchFamily="18" charset="0"/>
              </a:rPr>
              <a:t>PROVINCIA ALTOANDINA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endParaRPr lang="es-ES_tradnl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8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2000232" y="285728"/>
            <a:ext cx="2143140" cy="1200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AMAZÓNICO</a:t>
            </a:r>
          </a:p>
        </p:txBody>
      </p:sp>
      <p:sp>
        <p:nvSpPr>
          <p:cNvPr id="4" name="3 Elipse"/>
          <p:cNvSpPr/>
          <p:nvPr/>
        </p:nvSpPr>
        <p:spPr>
          <a:xfrm>
            <a:off x="5357818" y="285728"/>
            <a:ext cx="2000264" cy="120015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PROVINCIA DE LAS YUNGAS</a:t>
            </a:r>
          </a:p>
        </p:txBody>
      </p:sp>
      <p:sp>
        <p:nvSpPr>
          <p:cNvPr id="5" name="4 Elipse"/>
          <p:cNvSpPr/>
          <p:nvPr/>
        </p:nvSpPr>
        <p:spPr>
          <a:xfrm>
            <a:off x="2490896" y="2471734"/>
            <a:ext cx="2000264" cy="105727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DOMINIO CHAQUEÑO</a:t>
            </a:r>
          </a:p>
        </p:txBody>
      </p:sp>
      <p:sp>
        <p:nvSpPr>
          <p:cNvPr id="6" name="5 Elipse"/>
          <p:cNvSpPr/>
          <p:nvPr/>
        </p:nvSpPr>
        <p:spPr>
          <a:xfrm>
            <a:off x="5357818" y="1785926"/>
            <a:ext cx="1928826" cy="10572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PROVINCIA CHAQUEÑA</a:t>
            </a:r>
          </a:p>
        </p:txBody>
      </p:sp>
      <p:sp>
        <p:nvSpPr>
          <p:cNvPr id="7" name="6 Elipse"/>
          <p:cNvSpPr/>
          <p:nvPr/>
        </p:nvSpPr>
        <p:spPr>
          <a:xfrm>
            <a:off x="5357818" y="3000372"/>
            <a:ext cx="1985970" cy="112871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PROVINCIA  DE LA PREPUNA</a:t>
            </a:r>
          </a:p>
        </p:txBody>
      </p:sp>
      <p:sp>
        <p:nvSpPr>
          <p:cNvPr id="8" name="7 Elipse"/>
          <p:cNvSpPr/>
          <p:nvPr/>
        </p:nvSpPr>
        <p:spPr>
          <a:xfrm>
            <a:off x="1785918" y="4786322"/>
            <a:ext cx="2271722" cy="112871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ANDINO-PATAGÓNICO</a:t>
            </a:r>
          </a:p>
        </p:txBody>
      </p:sp>
      <p:sp>
        <p:nvSpPr>
          <p:cNvPr id="9" name="8 Elipse"/>
          <p:cNvSpPr/>
          <p:nvPr/>
        </p:nvSpPr>
        <p:spPr>
          <a:xfrm>
            <a:off x="5357818" y="4357694"/>
            <a:ext cx="1928826" cy="985838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PUNEÑA</a:t>
            </a:r>
          </a:p>
        </p:txBody>
      </p:sp>
      <p:sp>
        <p:nvSpPr>
          <p:cNvPr id="10" name="9 Elipse"/>
          <p:cNvSpPr/>
          <p:nvPr/>
        </p:nvSpPr>
        <p:spPr>
          <a:xfrm>
            <a:off x="5214942" y="5572140"/>
            <a:ext cx="2214578" cy="1128714"/>
          </a:xfrm>
          <a:prstGeom prst="ellipse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ALTOANDINA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286248" y="857232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4317266" y="2285992"/>
            <a:ext cx="969114" cy="393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388704" y="3197224"/>
            <a:ext cx="923993" cy="3597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4071934" y="4857760"/>
            <a:ext cx="1214446" cy="214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071934" y="5643578"/>
            <a:ext cx="1071570" cy="500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19" idx="0"/>
            <a:endCxn id="3" idx="3"/>
          </p:cNvCxnSpPr>
          <p:nvPr/>
        </p:nvCxnSpPr>
        <p:spPr>
          <a:xfrm flipV="1">
            <a:off x="1142976" y="1310122"/>
            <a:ext cx="1171112" cy="11544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1643042" y="2928934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19" idx="2"/>
          </p:cNvCxnSpPr>
          <p:nvPr/>
        </p:nvCxnSpPr>
        <p:spPr>
          <a:xfrm>
            <a:off x="1142976" y="4077485"/>
            <a:ext cx="857256" cy="994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 Rectángulo"/>
          <p:cNvSpPr/>
          <p:nvPr/>
        </p:nvSpPr>
        <p:spPr>
          <a:xfrm>
            <a:off x="80808" y="2464587"/>
            <a:ext cx="2124336" cy="1612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TERRITORIOS FITOGEOGRÁFICOS DE LA PROVINCIA DE JUJUY</a:t>
            </a:r>
            <a:endParaRPr lang="es-ES" b="1" dirty="0"/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802F4DE5-B92A-1052-209B-66B4D60317E9}"/>
              </a:ext>
            </a:extLst>
          </p:cNvPr>
          <p:cNvSpPr/>
          <p:nvPr/>
        </p:nvSpPr>
        <p:spPr>
          <a:xfrm rot="5400000">
            <a:off x="7686925" y="3198982"/>
            <a:ext cx="1643074" cy="602913"/>
          </a:xfrm>
          <a:prstGeom prst="rect">
            <a:avLst/>
          </a:prstGeom>
          <a:solidFill>
            <a:srgbClr val="BAEF4F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6600"/>
                </a:solidFill>
              </a:rPr>
              <a:t>REGIÓN </a:t>
            </a:r>
          </a:p>
          <a:p>
            <a:pPr algn="ctr"/>
            <a:r>
              <a:rPr lang="es-ES" sz="1400" b="1" dirty="0">
                <a:solidFill>
                  <a:srgbClr val="006600"/>
                </a:solidFill>
              </a:rPr>
              <a:t>NEOTROPICAL</a:t>
            </a: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814C5147-714E-366B-D216-D9FE5980D219}"/>
              </a:ext>
            </a:extLst>
          </p:cNvPr>
          <p:cNvSpPr/>
          <p:nvPr/>
        </p:nvSpPr>
        <p:spPr>
          <a:xfrm>
            <a:off x="7358082" y="285728"/>
            <a:ext cx="681734" cy="6415126"/>
          </a:xfrm>
          <a:prstGeom prst="rightBrac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83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932040" y="1124744"/>
            <a:ext cx="3456384" cy="2516139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s-AR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solidFill>
                  <a:srgbClr val="002060"/>
                </a:solidFill>
              </a:rPr>
              <a:t>PROVINCIA ALTOANDINA</a:t>
            </a:r>
          </a:p>
        </p:txBody>
      </p:sp>
      <p:pic>
        <p:nvPicPr>
          <p:cNvPr id="11" name="Picture 2" descr="H:\Documents and Settings\usuario\Mis documentos\Mis imágenes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404664"/>
            <a:ext cx="4443420" cy="6150497"/>
          </a:xfrm>
          <a:prstGeom prst="rect">
            <a:avLst/>
          </a:prstGeom>
          <a:noFill/>
        </p:spPr>
      </p:pic>
      <p:cxnSp>
        <p:nvCxnSpPr>
          <p:cNvPr id="10" name="Conector recto de flecha 9"/>
          <p:cNvCxnSpPr>
            <a:cxnSpLocks/>
          </p:cNvCxnSpPr>
          <p:nvPr/>
        </p:nvCxnSpPr>
        <p:spPr>
          <a:xfrm>
            <a:off x="1547664" y="1412776"/>
            <a:ext cx="3888432" cy="6861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4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63688" y="1556792"/>
            <a:ext cx="6120680" cy="3168352"/>
          </a:xfrm>
          <a:solidFill>
            <a:schemeClr val="accent2">
              <a:lumMod val="75000"/>
            </a:schemeClr>
          </a:solidFill>
          <a:effectLst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pPr algn="ctr"/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PROVINCIA PUNEÑA</a:t>
            </a:r>
            <a:br>
              <a:rPr lang="es-ES_tradnl" sz="4400" b="1" i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br>
              <a:rPr lang="es-ES_tradnl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s-ES_tradnl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_tradnl" sz="4400" b="1" dirty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FITOGEOGRAFÍA </a:t>
            </a: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DE LA </a:t>
            </a: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PROVINCIA DE JUJUY:</a:t>
            </a: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br>
              <a:rPr lang="es-ES_tradnl" sz="44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es-ES_tradnl" sz="2700" b="1" i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SENSU CABRERA 1996</a:t>
            </a:r>
            <a:br>
              <a:rPr lang="es-ES_tradnl" sz="2700" b="1" i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endParaRPr lang="es-ES_tradnl" sz="2700" b="1" i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6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73616" cy="562074"/>
          </a:xfrm>
          <a:solidFill>
            <a:srgbClr val="68EAF8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REGIONES FITOGEOGRÁFICAS DE LA PROVINCIA DE JUJUY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239616" y="2725469"/>
            <a:ext cx="19813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ALTOANDINA</a:t>
            </a:r>
          </a:p>
        </p:txBody>
      </p:sp>
      <p:pic>
        <p:nvPicPr>
          <p:cNvPr id="11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7" y="1227649"/>
            <a:ext cx="5208775" cy="4867848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1979712" y="3140968"/>
            <a:ext cx="424847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V="1">
            <a:off x="1475656" y="3356992"/>
            <a:ext cx="4752528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36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 Bioclimático Term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836712"/>
            <a:ext cx="4059603" cy="57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ctor recto de flecha 3"/>
          <p:cNvCxnSpPr/>
          <p:nvPr/>
        </p:nvCxnSpPr>
        <p:spPr>
          <a:xfrm flipV="1">
            <a:off x="3131840" y="2852936"/>
            <a:ext cx="3600400" cy="57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2 Marcador de contenido"/>
          <p:cNvSpPr txBox="1">
            <a:spLocks/>
          </p:cNvSpPr>
          <p:nvPr/>
        </p:nvSpPr>
        <p:spPr>
          <a:xfrm>
            <a:off x="6426460" y="1908766"/>
            <a:ext cx="2195736" cy="15221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s-AR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AR" sz="2000" b="1" dirty="0">
                <a:solidFill>
                  <a:srgbClr val="002060"/>
                </a:solidFill>
              </a:rPr>
              <a:t>PROVINCIA ALTOANDINA</a:t>
            </a:r>
          </a:p>
        </p:txBody>
      </p:sp>
    </p:spTree>
    <p:extLst>
      <p:ext uri="{BB962C8B-B14F-4D97-AF65-F5344CB8AC3E}">
        <p14:creationId xmlns:p14="http://schemas.microsoft.com/office/powerpoint/2010/main" val="14591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812" y="1556792"/>
            <a:ext cx="8395490" cy="453650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-DISTRIBUCIÓN</a:t>
            </a:r>
            <a:r>
              <a:rPr lang="es-ES_tradnl" sz="2000" b="1" dirty="0"/>
              <a:t>:   Altas montañas por encima de 4400 msnm.</a:t>
            </a:r>
          </a:p>
          <a:p>
            <a:pPr algn="just">
              <a:buNone/>
            </a:pPr>
            <a:r>
              <a:rPr lang="es-ES_tradnl" sz="2000" b="1" dirty="0"/>
              <a:t> </a:t>
            </a:r>
          </a:p>
          <a:p>
            <a:pPr marL="0" indent="0" algn="just">
              <a:buNone/>
            </a:pPr>
            <a:r>
              <a:rPr lang="es-ES_tradnl" sz="2000" b="1" dirty="0"/>
              <a:t>-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BIOCLIMA</a:t>
            </a:r>
            <a:r>
              <a:rPr lang="es-ES_tradnl" sz="2000" b="1" dirty="0"/>
              <a:t>: Tropical Xérico Seco,  con  </a:t>
            </a:r>
            <a:r>
              <a:rPr lang="es-ES_tradnl" sz="2000" b="1" dirty="0" err="1"/>
              <a:t>Termotipos</a:t>
            </a:r>
            <a:r>
              <a:rPr lang="es-ES_tradnl" sz="2000" b="1" dirty="0"/>
              <a:t> </a:t>
            </a:r>
            <a:r>
              <a:rPr lang="es-ES_tradnl" sz="2000" b="1" dirty="0" err="1"/>
              <a:t>Orotropical</a:t>
            </a:r>
            <a:r>
              <a:rPr lang="es-ES_tradnl" sz="2000" b="1" dirty="0"/>
              <a:t> superior y </a:t>
            </a:r>
            <a:r>
              <a:rPr lang="es-ES_tradnl" sz="2000" b="1" dirty="0" err="1"/>
              <a:t>Criorotropical</a:t>
            </a:r>
            <a:r>
              <a:rPr lang="es-ES_tradnl" sz="2000" b="1" dirty="0"/>
              <a:t>.  T= 5,9°C y  254  </a:t>
            </a:r>
            <a:r>
              <a:rPr lang="es-ES" sz="2000" b="1" dirty="0" err="1"/>
              <a:t>mm.</a:t>
            </a:r>
            <a:r>
              <a:rPr lang="es-ES" sz="2000" b="1" dirty="0"/>
              <a:t> </a:t>
            </a:r>
          </a:p>
          <a:p>
            <a:pPr algn="just">
              <a:buNone/>
            </a:pPr>
            <a:endParaRPr lang="es-ES" sz="2000" b="1" dirty="0"/>
          </a:p>
          <a:p>
            <a:pPr marL="0" indent="0" algn="just">
              <a:buNone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-LOCALIDADES</a:t>
            </a:r>
            <a:r>
              <a:rPr lang="es-ES" sz="2000" b="1" dirty="0"/>
              <a:t>: </a:t>
            </a:r>
            <a:r>
              <a:rPr lang="es-ES" sz="2000" b="1" dirty="0" err="1"/>
              <a:t>Coranzulí</a:t>
            </a:r>
            <a:r>
              <a:rPr lang="es-ES" sz="2000" b="1" dirty="0"/>
              <a:t>.</a:t>
            </a:r>
          </a:p>
          <a:p>
            <a:pPr marL="0" indent="0" algn="just">
              <a:buNone/>
            </a:pPr>
            <a:endParaRPr lang="es-MX" sz="2000" b="1" dirty="0"/>
          </a:p>
          <a:p>
            <a:pPr marL="0" indent="0" algn="just">
              <a:buNone/>
            </a:pPr>
            <a:r>
              <a:rPr lang="es-ES" sz="2000" b="1" dirty="0"/>
              <a:t>-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FORMACIONES VEGETALES CARACTERÍSTICAS</a:t>
            </a:r>
            <a:r>
              <a:rPr lang="es-ES" sz="2000" b="1" dirty="0"/>
              <a:t>: Estepas herbáceas, estepas de </a:t>
            </a:r>
            <a:r>
              <a:rPr lang="es-ES" sz="2000" b="1" dirty="0" err="1"/>
              <a:t>caméfitos</a:t>
            </a:r>
            <a:r>
              <a:rPr lang="es-ES" sz="2000" b="1" dirty="0"/>
              <a:t>, vegas y </a:t>
            </a:r>
            <a:r>
              <a:rPr lang="es-ES" sz="2000" b="1" dirty="0" err="1"/>
              <a:t>semidesiertos</a:t>
            </a:r>
            <a:r>
              <a:rPr lang="es-ES" sz="2000" b="1" dirty="0"/>
              <a:t> de líquenes.</a:t>
            </a:r>
            <a:endParaRPr lang="es-ES_tradnl" sz="20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85472" y="404664"/>
            <a:ext cx="8395489" cy="571504"/>
          </a:xfrm>
          <a:prstGeom prst="rect">
            <a:avLst/>
          </a:prstGeom>
          <a:solidFill>
            <a:srgbClr val="68EAF8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2400" b="1" dirty="0">
                <a:solidFill>
                  <a:schemeClr val="tx1"/>
                </a:solidFill>
                <a:latin typeface="+mn-lt"/>
              </a:rPr>
              <a:t>PROVINCIA ALTOANDINA</a:t>
            </a:r>
            <a:endParaRPr lang="es-ES_tradnl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39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707465" y="142852"/>
            <a:ext cx="3429024" cy="1771656"/>
          </a:xfrm>
          <a:prstGeom prst="ellipse">
            <a:avLst/>
          </a:prstGeom>
          <a:solidFill>
            <a:srgbClr val="68EA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PRINCIPALES FORMACIONES VEGETALES</a:t>
            </a:r>
          </a:p>
        </p:txBody>
      </p:sp>
      <p:sp>
        <p:nvSpPr>
          <p:cNvPr id="5" name="4 Elipse"/>
          <p:cNvSpPr/>
          <p:nvPr/>
        </p:nvSpPr>
        <p:spPr>
          <a:xfrm>
            <a:off x="285720" y="2357430"/>
            <a:ext cx="1985938" cy="14859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herbáceas</a:t>
            </a:r>
          </a:p>
        </p:txBody>
      </p:sp>
      <p:sp>
        <p:nvSpPr>
          <p:cNvPr id="6" name="5 Elipse"/>
          <p:cNvSpPr/>
          <p:nvPr/>
        </p:nvSpPr>
        <p:spPr>
          <a:xfrm>
            <a:off x="6357950" y="2071678"/>
            <a:ext cx="2128846" cy="155734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Vegas</a:t>
            </a:r>
          </a:p>
        </p:txBody>
      </p:sp>
      <p:sp>
        <p:nvSpPr>
          <p:cNvPr id="7" name="6 Elipse"/>
          <p:cNvSpPr/>
          <p:nvPr/>
        </p:nvSpPr>
        <p:spPr>
          <a:xfrm>
            <a:off x="2286227" y="4409142"/>
            <a:ext cx="1985970" cy="1700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de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caméfitos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 rot="10800000" flipV="1">
            <a:off x="2000232" y="1785926"/>
            <a:ext cx="1143008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643570" y="1643050"/>
            <a:ext cx="857256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9 Conector recto de flecha">
            <a:extLst>
              <a:ext uri="{FF2B5EF4-FFF2-40B4-BE49-F238E27FC236}">
                <a16:creationId xmlns:a16="http://schemas.microsoft.com/office/drawing/2014/main" id="{BA1E1300-8FF9-A2D5-27E4-C0AC5EB3C6C7}"/>
              </a:ext>
            </a:extLst>
          </p:cNvPr>
          <p:cNvCxnSpPr>
            <a:cxnSpLocks/>
          </p:cNvCxnSpPr>
          <p:nvPr/>
        </p:nvCxnSpPr>
        <p:spPr>
          <a:xfrm flipH="1">
            <a:off x="2628309" y="2100250"/>
            <a:ext cx="1407906" cy="2257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 Elipse">
            <a:extLst>
              <a:ext uri="{FF2B5EF4-FFF2-40B4-BE49-F238E27FC236}">
                <a16:creationId xmlns:a16="http://schemas.microsoft.com/office/drawing/2014/main" id="{4A6E85C9-96F4-C075-C38A-A94AF4C79281}"/>
              </a:ext>
            </a:extLst>
          </p:cNvPr>
          <p:cNvSpPr/>
          <p:nvPr/>
        </p:nvSpPr>
        <p:spPr>
          <a:xfrm>
            <a:off x="4944672" y="4439037"/>
            <a:ext cx="2363632" cy="15573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Semidesiertos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de líquenes</a:t>
            </a:r>
          </a:p>
        </p:txBody>
      </p:sp>
      <p:cxnSp>
        <p:nvCxnSpPr>
          <p:cNvPr id="13" name="13 Conector recto de flecha">
            <a:extLst>
              <a:ext uri="{FF2B5EF4-FFF2-40B4-BE49-F238E27FC236}">
                <a16:creationId xmlns:a16="http://schemas.microsoft.com/office/drawing/2014/main" id="{A4C826B0-9228-B7F2-500F-F21C671E4458}"/>
              </a:ext>
            </a:extLst>
          </p:cNvPr>
          <p:cNvCxnSpPr>
            <a:cxnSpLocks/>
          </p:cNvCxnSpPr>
          <p:nvPr/>
        </p:nvCxnSpPr>
        <p:spPr>
          <a:xfrm>
            <a:off x="5198254" y="2050237"/>
            <a:ext cx="445316" cy="23074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07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28CE6-A948-2EBE-8687-B9011BDC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886700" cy="6336704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+mn-lt"/>
              </a:rPr>
              <a:t>ESPECIES CARACTERÍSTICAS</a:t>
            </a:r>
            <a:br>
              <a:rPr lang="es-MX" sz="2400" dirty="0">
                <a:solidFill>
                  <a:schemeClr val="bg1"/>
                </a:solidFill>
                <a:latin typeface="+mn-lt"/>
              </a:rPr>
            </a:br>
            <a:br>
              <a:rPr lang="es-MX" sz="2400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Festuca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ortophylla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Festuca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crysophylla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-Poa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gymnantha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-Stipa frígida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Deyeuxia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cabrerae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Werneria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poposa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Azorella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compacta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Oxalis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compacta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Oxychloe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andina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Distichia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muscoides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Baccharis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incarum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Senecio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graveolens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Junellia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digitata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Pycnophyllum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brioides</a:t>
            </a:r>
            <a:endParaRPr lang="es-AR" sz="24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707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99281" cy="44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98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a Laguna y el Volcán Vilama, dos maravillas en la triple fronter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81037"/>
            <a:ext cx="7334250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724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gunas de Vilama, Jujuy | mis fotos de 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0" y="703852"/>
            <a:ext cx="8056221" cy="227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FDC56D-3CB5-6172-8D7D-BAB348B7C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8" y="3429000"/>
            <a:ext cx="8108383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69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8066DF-7BED-3119-0A79-1F6CB480C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64" y="620688"/>
            <a:ext cx="757267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1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297FB6-5A56-FC68-0A87-2C18E993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8640"/>
            <a:ext cx="4536504" cy="30960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D5C697-98DB-10ED-C2BE-6313C16CB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20" y="3429000"/>
            <a:ext cx="6012160" cy="33166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CEAA96-9812-D2D1-0565-A3019BB4F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32656"/>
            <a:ext cx="3743832" cy="28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2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0210" y="2285992"/>
            <a:ext cx="2124336" cy="1612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TERRITORIOS FITOGEOGRÁFICOS DE LA PROVINCIA DE JUJUY</a:t>
            </a:r>
            <a:endParaRPr lang="es-ES" b="1" dirty="0"/>
          </a:p>
        </p:txBody>
      </p:sp>
      <p:sp>
        <p:nvSpPr>
          <p:cNvPr id="3" name="2 Elipse"/>
          <p:cNvSpPr/>
          <p:nvPr/>
        </p:nvSpPr>
        <p:spPr>
          <a:xfrm>
            <a:off x="2000232" y="285728"/>
            <a:ext cx="2143140" cy="1200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AMAZÓNICO</a:t>
            </a:r>
          </a:p>
        </p:txBody>
      </p:sp>
      <p:sp>
        <p:nvSpPr>
          <p:cNvPr id="4" name="3 Elipse"/>
          <p:cNvSpPr/>
          <p:nvPr/>
        </p:nvSpPr>
        <p:spPr>
          <a:xfrm>
            <a:off x="5357818" y="285728"/>
            <a:ext cx="2000264" cy="120015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PROVINCIA DE LAS YUNGAS</a:t>
            </a:r>
          </a:p>
        </p:txBody>
      </p:sp>
      <p:sp>
        <p:nvSpPr>
          <p:cNvPr id="5" name="4 Elipse"/>
          <p:cNvSpPr/>
          <p:nvPr/>
        </p:nvSpPr>
        <p:spPr>
          <a:xfrm>
            <a:off x="2428860" y="2381256"/>
            <a:ext cx="1714512" cy="105727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DOMINIO CHAQUEÑO</a:t>
            </a:r>
          </a:p>
        </p:txBody>
      </p:sp>
      <p:sp>
        <p:nvSpPr>
          <p:cNvPr id="6" name="5 Elipse"/>
          <p:cNvSpPr/>
          <p:nvPr/>
        </p:nvSpPr>
        <p:spPr>
          <a:xfrm>
            <a:off x="5357818" y="1785926"/>
            <a:ext cx="1928826" cy="10572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PROVINCIA CHAQUEÑA</a:t>
            </a:r>
          </a:p>
        </p:txBody>
      </p:sp>
      <p:sp>
        <p:nvSpPr>
          <p:cNvPr id="7" name="6 Elipse"/>
          <p:cNvSpPr/>
          <p:nvPr/>
        </p:nvSpPr>
        <p:spPr>
          <a:xfrm>
            <a:off x="5357818" y="3000372"/>
            <a:ext cx="1985970" cy="11287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PROVINCIA  DE LA PREPUNA</a:t>
            </a:r>
          </a:p>
        </p:txBody>
      </p:sp>
      <p:sp>
        <p:nvSpPr>
          <p:cNvPr id="8" name="7 Elipse"/>
          <p:cNvSpPr/>
          <p:nvPr/>
        </p:nvSpPr>
        <p:spPr>
          <a:xfrm>
            <a:off x="1785918" y="4699002"/>
            <a:ext cx="2271722" cy="112871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ANDINO-PATAGÓNICO</a:t>
            </a:r>
          </a:p>
        </p:txBody>
      </p:sp>
      <p:sp>
        <p:nvSpPr>
          <p:cNvPr id="9" name="8 Elipse"/>
          <p:cNvSpPr/>
          <p:nvPr/>
        </p:nvSpPr>
        <p:spPr>
          <a:xfrm>
            <a:off x="5357818" y="4357694"/>
            <a:ext cx="1928826" cy="985838"/>
          </a:xfrm>
          <a:prstGeom prst="ellipse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PUNEÑA</a:t>
            </a:r>
          </a:p>
        </p:txBody>
      </p:sp>
      <p:sp>
        <p:nvSpPr>
          <p:cNvPr id="10" name="9 Elipse"/>
          <p:cNvSpPr/>
          <p:nvPr/>
        </p:nvSpPr>
        <p:spPr>
          <a:xfrm>
            <a:off x="5214942" y="5572140"/>
            <a:ext cx="2214578" cy="112871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ALTOANDINA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286248" y="857232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4071934" y="2285992"/>
            <a:ext cx="121444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143372" y="3071810"/>
            <a:ext cx="1071570" cy="428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4071934" y="4857760"/>
            <a:ext cx="1214446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071934" y="5643578"/>
            <a:ext cx="107157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endCxn id="3" idx="3"/>
          </p:cNvCxnSpPr>
          <p:nvPr/>
        </p:nvCxnSpPr>
        <p:spPr>
          <a:xfrm flipV="1">
            <a:off x="1285852" y="1310122"/>
            <a:ext cx="1028236" cy="975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2195736" y="2928934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2" idx="2"/>
          </p:cNvCxnSpPr>
          <p:nvPr/>
        </p:nvCxnSpPr>
        <p:spPr>
          <a:xfrm>
            <a:off x="1152378" y="3898890"/>
            <a:ext cx="847854" cy="10660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Rectángulo">
            <a:extLst>
              <a:ext uri="{FF2B5EF4-FFF2-40B4-BE49-F238E27FC236}">
                <a16:creationId xmlns:a16="http://schemas.microsoft.com/office/drawing/2014/main" id="{6EAED9D9-9265-2516-935D-38CC80581F7C}"/>
              </a:ext>
            </a:extLst>
          </p:cNvPr>
          <p:cNvSpPr/>
          <p:nvPr/>
        </p:nvSpPr>
        <p:spPr>
          <a:xfrm rot="5400000">
            <a:off x="7686925" y="3198982"/>
            <a:ext cx="1643074" cy="602913"/>
          </a:xfrm>
          <a:prstGeom prst="rect">
            <a:avLst/>
          </a:prstGeom>
          <a:solidFill>
            <a:srgbClr val="BAEF4F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6600"/>
                </a:solidFill>
              </a:rPr>
              <a:t>REGIÓN </a:t>
            </a:r>
          </a:p>
          <a:p>
            <a:pPr algn="ctr"/>
            <a:r>
              <a:rPr lang="es-ES" sz="1400" b="1" dirty="0">
                <a:solidFill>
                  <a:srgbClr val="006600"/>
                </a:solidFill>
              </a:rPr>
              <a:t>NEOTROPICAL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D8028D57-F35B-C0B4-FA69-489CAA64833D}"/>
              </a:ext>
            </a:extLst>
          </p:cNvPr>
          <p:cNvSpPr/>
          <p:nvPr/>
        </p:nvSpPr>
        <p:spPr>
          <a:xfrm>
            <a:off x="7358082" y="285728"/>
            <a:ext cx="681734" cy="6415126"/>
          </a:xfrm>
          <a:prstGeom prst="rightBrac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88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466BE7-0544-4ACC-01A3-EF5C48AE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63479"/>
            <a:ext cx="5760640" cy="3614802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71" y="260648"/>
            <a:ext cx="399423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488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332822-4451-EDF1-8A11-BF0DE9FE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8" y="3746090"/>
            <a:ext cx="3810000" cy="25431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0B680A-287B-A91C-35A4-93148A10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7" y="568735"/>
            <a:ext cx="3810000" cy="25431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88B72E-C3A0-9D46-5DEE-79DA91E4F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7109"/>
            <a:ext cx="2578088" cy="29648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7B1079-699C-C79E-6BC1-B87AEA1D1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718" y="3588927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6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5366719" y="2600907"/>
            <a:ext cx="3456384" cy="1656185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s-AR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solidFill>
                  <a:schemeClr val="accent6">
                    <a:lumMod val="50000"/>
                  </a:schemeClr>
                </a:solidFill>
              </a:rPr>
              <a:t>PROVINCIA PUNEÑA</a:t>
            </a:r>
          </a:p>
        </p:txBody>
      </p:sp>
      <p:pic>
        <p:nvPicPr>
          <p:cNvPr id="11" name="Picture 2" descr="H:\Documents and Settings\usuario\Mis documentos\Mis imágenes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404664"/>
            <a:ext cx="4443420" cy="6150497"/>
          </a:xfrm>
          <a:prstGeom prst="rect">
            <a:avLst/>
          </a:prstGeom>
          <a:noFill/>
        </p:spPr>
      </p:pic>
      <p:cxnSp>
        <p:nvCxnSpPr>
          <p:cNvPr id="10" name="Conector recto de flecha 9"/>
          <p:cNvCxnSpPr/>
          <p:nvPr/>
        </p:nvCxnSpPr>
        <p:spPr>
          <a:xfrm>
            <a:off x="1691680" y="1268760"/>
            <a:ext cx="3816424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73616" cy="562074"/>
          </a:xfrm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+mn-lt"/>
              </a:rPr>
              <a:t>REGIONES FITOGEOGRÁFICAS DE LA PROVINCIA DE JUJUY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53242" y="2941492"/>
            <a:ext cx="27924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PUNEÑA</a:t>
            </a:r>
          </a:p>
        </p:txBody>
      </p:sp>
      <p:pic>
        <p:nvPicPr>
          <p:cNvPr id="11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7" y="1227649"/>
            <a:ext cx="5208775" cy="4867848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3419872" y="3172324"/>
            <a:ext cx="2633370" cy="1348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87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2528" y="1412776"/>
            <a:ext cx="8395490" cy="453650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-DISTRIBUCIÓN</a:t>
            </a:r>
            <a:r>
              <a:rPr lang="es-ES_tradnl" sz="2000" b="1" dirty="0"/>
              <a:t>:   Cordillera Oriental y mesetas elevadas entre 3400-4500 msnm.</a:t>
            </a:r>
          </a:p>
          <a:p>
            <a:pPr algn="just">
              <a:buNone/>
            </a:pPr>
            <a:r>
              <a:rPr lang="es-ES_tradnl" sz="2000" b="1" dirty="0"/>
              <a:t> </a:t>
            </a:r>
          </a:p>
          <a:p>
            <a:pPr marL="0" indent="0" algn="just">
              <a:buNone/>
            </a:pPr>
            <a:r>
              <a:rPr lang="es-ES_tradnl" sz="2000" b="1" dirty="0"/>
              <a:t>-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BIOCLIMA</a:t>
            </a:r>
            <a:r>
              <a:rPr lang="es-ES_tradnl" sz="2000" b="1" dirty="0"/>
              <a:t>: Tropical Xérico Seco y Semiárido,  con </a:t>
            </a:r>
            <a:r>
              <a:rPr lang="es-ES_tradnl" sz="2000" b="1" dirty="0" err="1"/>
              <a:t>Termotipos</a:t>
            </a:r>
            <a:r>
              <a:rPr lang="es-ES_tradnl" sz="2000" b="1" dirty="0"/>
              <a:t> </a:t>
            </a:r>
            <a:r>
              <a:rPr lang="es-ES_tradnl" sz="2000" b="1" dirty="0" err="1"/>
              <a:t>Supratropical</a:t>
            </a:r>
            <a:r>
              <a:rPr lang="es-ES_tradnl" sz="2000" b="1" dirty="0"/>
              <a:t> superior y </a:t>
            </a:r>
            <a:r>
              <a:rPr lang="es-ES_tradnl" sz="2000" b="1" dirty="0" err="1"/>
              <a:t>Orotropical</a:t>
            </a:r>
            <a:r>
              <a:rPr lang="es-ES_tradnl" sz="2000" b="1" dirty="0"/>
              <a:t> superior e inferior.  T= 5,9- 12 ⁰C y  152-357  </a:t>
            </a:r>
            <a:r>
              <a:rPr lang="es-ES" sz="2000" b="1" dirty="0"/>
              <a:t>mm. </a:t>
            </a:r>
          </a:p>
          <a:p>
            <a:pPr algn="just">
              <a:buNone/>
            </a:pPr>
            <a:endParaRPr lang="es-ES" sz="2000" b="1" dirty="0"/>
          </a:p>
          <a:p>
            <a:pPr marL="0" indent="0" algn="just">
              <a:buNone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-LOCALIDADES</a:t>
            </a:r>
            <a:r>
              <a:rPr lang="es-ES" sz="2000" b="1" dirty="0"/>
              <a:t>: La Quiaca, Abra Pampa, Tres Cruces, Abdón Castro </a:t>
            </a:r>
            <a:r>
              <a:rPr lang="es-ES" sz="2000" b="1" dirty="0" err="1"/>
              <a:t>Tolay</a:t>
            </a:r>
            <a:r>
              <a:rPr lang="es-ES" sz="2000" b="1" dirty="0"/>
              <a:t>, </a:t>
            </a:r>
            <a:r>
              <a:rPr lang="es-ES" sz="2000" b="1" dirty="0" err="1"/>
              <a:t>Cochinoca</a:t>
            </a:r>
            <a:r>
              <a:rPr lang="es-ES" sz="2000" b="1" dirty="0"/>
              <a:t>, </a:t>
            </a:r>
            <a:r>
              <a:rPr lang="es-ES" sz="2000" b="1" dirty="0" err="1"/>
              <a:t>Susques</a:t>
            </a:r>
            <a:r>
              <a:rPr lang="es-ES" sz="2000" b="1" dirty="0"/>
              <a:t>,</a:t>
            </a:r>
            <a:r>
              <a:rPr lang="es-MX" sz="2000" b="1" dirty="0"/>
              <a:t> </a:t>
            </a:r>
            <a:r>
              <a:rPr lang="es-MX" sz="2000" b="1" dirty="0" err="1"/>
              <a:t>Coctaca</a:t>
            </a:r>
            <a:r>
              <a:rPr lang="es-MX" sz="2000" b="1" dirty="0"/>
              <a:t>, El Moreno, Iturbe, Palca de </a:t>
            </a:r>
            <a:r>
              <a:rPr lang="es-MX" sz="2000" b="1" dirty="0" err="1"/>
              <a:t>Aparzo</a:t>
            </a:r>
            <a:r>
              <a:rPr lang="es-MX" sz="2000" b="1" dirty="0"/>
              <a:t>, Puesto del Marques, </a:t>
            </a:r>
            <a:r>
              <a:rPr lang="es-MX" sz="2000" b="1" dirty="0" err="1"/>
              <a:t>Yavi</a:t>
            </a:r>
            <a:r>
              <a:rPr lang="es-MX" sz="2000" b="1" dirty="0"/>
              <a:t>, Abra </a:t>
            </a:r>
            <a:r>
              <a:rPr lang="es-MX" sz="2000" b="1" dirty="0" err="1"/>
              <a:t>Laite</a:t>
            </a:r>
            <a:r>
              <a:rPr lang="es-MX" sz="2000" b="1" dirty="0"/>
              <a:t>, Barrios, Inti Cancha, </a:t>
            </a:r>
            <a:r>
              <a:rPr lang="es-MX" sz="2000" b="1" dirty="0" err="1"/>
              <a:t>Suripugio</a:t>
            </a:r>
            <a:r>
              <a:rPr lang="es-MX" sz="2000" b="1" dirty="0"/>
              <a:t>, Oratorio, </a:t>
            </a:r>
            <a:r>
              <a:rPr lang="es-MX" sz="2000" b="1" dirty="0" err="1"/>
              <a:t>Pumahuasi</a:t>
            </a:r>
            <a:r>
              <a:rPr lang="es-MX" sz="2000" b="1" dirty="0"/>
              <a:t>, Sey.</a:t>
            </a:r>
          </a:p>
          <a:p>
            <a:pPr marL="0" indent="0" algn="just">
              <a:buNone/>
            </a:pPr>
            <a:endParaRPr lang="es-MX" sz="2000" b="1" dirty="0"/>
          </a:p>
          <a:p>
            <a:pPr marL="0" indent="0" algn="just">
              <a:buNone/>
            </a:pPr>
            <a:r>
              <a:rPr lang="es-ES" sz="2000" b="1" dirty="0"/>
              <a:t>-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FORMACIONES VEGETALES CARACTERÍSTICAS</a:t>
            </a:r>
            <a:r>
              <a:rPr lang="es-ES" sz="2000" b="1" dirty="0"/>
              <a:t>: Estepas arbustivas, estepas herbáceas, estepas halófilas, estepas </a:t>
            </a:r>
            <a:r>
              <a:rPr lang="es-ES" sz="2000" b="1" dirty="0" err="1"/>
              <a:t>sammófilas</a:t>
            </a:r>
            <a:r>
              <a:rPr lang="es-ES" sz="2000" b="1" dirty="0"/>
              <a:t> y vegas.</a:t>
            </a:r>
            <a:endParaRPr lang="es-ES_tradnl" sz="20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85473" y="404664"/>
            <a:ext cx="8229600" cy="571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2400" b="1" dirty="0">
                <a:solidFill>
                  <a:schemeClr val="tx1"/>
                </a:solidFill>
                <a:latin typeface="+mn-lt"/>
              </a:rPr>
              <a:t>PROVINCIA PUNEÑA</a:t>
            </a:r>
            <a:endParaRPr lang="es-ES_tradnl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833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992874" y="2603712"/>
            <a:ext cx="168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PUNEÑA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2D965E-C727-9189-D05C-72C98E6DF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02" y="444362"/>
            <a:ext cx="4218798" cy="5980694"/>
          </a:xfrm>
          <a:prstGeom prst="rect">
            <a:avLst/>
          </a:prstGeom>
        </p:spPr>
      </p:pic>
      <p:cxnSp>
        <p:nvCxnSpPr>
          <p:cNvPr id="5" name="Conector recto de flecha 4"/>
          <p:cNvCxnSpPr>
            <a:cxnSpLocks/>
            <a:endCxn id="4" idx="1"/>
          </p:cNvCxnSpPr>
          <p:nvPr/>
        </p:nvCxnSpPr>
        <p:spPr>
          <a:xfrm>
            <a:off x="2555776" y="3019211"/>
            <a:ext cx="443709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02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 Bioclimático Term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836712"/>
            <a:ext cx="4059603" cy="57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/>
          <p:cNvSpPr txBox="1"/>
          <p:nvPr/>
        </p:nvSpPr>
        <p:spPr>
          <a:xfrm>
            <a:off x="7029758" y="3019211"/>
            <a:ext cx="168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PUNEÑA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3923928" y="3422194"/>
            <a:ext cx="2838802" cy="68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8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a Bioclimático Ombr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692696"/>
            <a:ext cx="4150223" cy="58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/>
          <p:cNvSpPr txBox="1"/>
          <p:nvPr/>
        </p:nvSpPr>
        <p:spPr>
          <a:xfrm>
            <a:off x="7029758" y="3019211"/>
            <a:ext cx="168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PUNEÑA</a:t>
            </a:r>
          </a:p>
        </p:txBody>
      </p:sp>
      <p:cxnSp>
        <p:nvCxnSpPr>
          <p:cNvPr id="5" name="Conector recto de flecha 4"/>
          <p:cNvCxnSpPr>
            <a:cxnSpLocks/>
            <a:endCxn id="4" idx="1"/>
          </p:cNvCxnSpPr>
          <p:nvPr/>
        </p:nvCxnSpPr>
        <p:spPr>
          <a:xfrm>
            <a:off x="4139952" y="3212976"/>
            <a:ext cx="2889806" cy="2217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998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4015</TotalTime>
  <Words>516</Words>
  <Application>Microsoft Office PowerPoint</Application>
  <PresentationFormat>Presentación en pantalla (4:3)</PresentationFormat>
  <Paragraphs>83</Paragraphs>
  <Slides>31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Constantia</vt:lpstr>
      <vt:lpstr>Times New Roman</vt:lpstr>
      <vt:lpstr>Wingdings</vt:lpstr>
      <vt:lpstr>Tema de Office</vt:lpstr>
      <vt:lpstr>Presentación de PowerPoint</vt:lpstr>
      <vt:lpstr>                         PROVINCIA PUNEÑA                     FITOGEOGRAFÍA  DE LA  PROVINCIA DE JUJUY:  SENSU CABRERA 1996 </vt:lpstr>
      <vt:lpstr>Presentación de PowerPoint</vt:lpstr>
      <vt:lpstr>Presentación de PowerPoint</vt:lpstr>
      <vt:lpstr>REGIONES FITOGEOGRÁFICAS DE LA PROVINCIA DE JUJUY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ESPECIES CARACTERÍSTICAS  - Fabiana densa - Adesmia horridiuscula -Baccharis boliviensis -Junellia seriphioides -Baccharis incarum -Acantholippia hastulata -Tetraglochin cristatum -Nardophyllum armatum -Ephedra breana -Adesmia spinossisima -Polylepis tomentella -Parastrephia lepidophylla -Satureja parviflora -Pennisetum chilense -Lampaya castellanii -Scirpus atacamensis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REGIONES FITOGEOGRÁFICAS DE LA PROVINCIA DE JUJUY</vt:lpstr>
      <vt:lpstr>Presentación de PowerPoint</vt:lpstr>
      <vt:lpstr>Presentación de PowerPoint</vt:lpstr>
      <vt:lpstr>Presentación de PowerPoint</vt:lpstr>
      <vt:lpstr>ESPECIES CARACTERÍSTICAS  -Festuca ortophylla -Festuca crysophylla -Poa gymnantha -Stipa frígida -Deyeuxia cabrerae -Werneria poposa -Azorella compacta -Oxalis compacta -Oxychloe andina -Distichia muscoides -Baccharis incarum -Senecio graveolens -Junellia digitata -Pycnophyllum brioides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sobre biogeografia  de la provincia de jujuy</dc:title>
  <dc:creator>Alumno</dc:creator>
  <cp:lastModifiedBy>Gabi Entrocassi</cp:lastModifiedBy>
  <cp:revision>546</cp:revision>
  <dcterms:created xsi:type="dcterms:W3CDTF">2019-05-10T20:32:23Z</dcterms:created>
  <dcterms:modified xsi:type="dcterms:W3CDTF">2024-05-10T19:09:15Z</dcterms:modified>
</cp:coreProperties>
</file>