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3"/>
  </p:notesMasterIdLst>
  <p:sldIdLst>
    <p:sldId id="256" r:id="rId2"/>
    <p:sldId id="353" r:id="rId3"/>
    <p:sldId id="328" r:id="rId4"/>
    <p:sldId id="329" r:id="rId5"/>
    <p:sldId id="331" r:id="rId6"/>
    <p:sldId id="334" r:id="rId7"/>
    <p:sldId id="325" r:id="rId8"/>
    <p:sldId id="326" r:id="rId9"/>
    <p:sldId id="327" r:id="rId10"/>
    <p:sldId id="302" r:id="rId11"/>
    <p:sldId id="344" r:id="rId12"/>
    <p:sldId id="358" r:id="rId13"/>
    <p:sldId id="301" r:id="rId14"/>
    <p:sldId id="355" r:id="rId15"/>
    <p:sldId id="289" r:id="rId16"/>
    <p:sldId id="293" r:id="rId17"/>
    <p:sldId id="346" r:id="rId18"/>
    <p:sldId id="347" r:id="rId19"/>
    <p:sldId id="348" r:id="rId20"/>
    <p:sldId id="349" r:id="rId21"/>
    <p:sldId id="351" r:id="rId22"/>
    <p:sldId id="359" r:id="rId23"/>
    <p:sldId id="360" r:id="rId24"/>
    <p:sldId id="361" r:id="rId25"/>
    <p:sldId id="324" r:id="rId26"/>
    <p:sldId id="356" r:id="rId27"/>
    <p:sldId id="357" r:id="rId28"/>
    <p:sldId id="363" r:id="rId29"/>
    <p:sldId id="362" r:id="rId30"/>
    <p:sldId id="338" r:id="rId31"/>
    <p:sldId id="336" r:id="rId32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EAF8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2" autoAdjust="0"/>
    <p:restoredTop sz="94660"/>
  </p:normalViewPr>
  <p:slideViewPr>
    <p:cSldViewPr>
      <p:cViewPr varScale="1">
        <p:scale>
          <a:sx n="65" d="100"/>
          <a:sy n="65" d="100"/>
        </p:scale>
        <p:origin x="145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0E442-16B7-4D1B-ABF1-CF1C251A9A9D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1535A-DD9E-4B60-821F-B66FE30D472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52019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1535A-DD9E-4B60-821F-B66FE30D4721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01473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1535A-DD9E-4B60-821F-B66FE30D4721}" type="slidenum">
              <a:rPr lang="es-AR" smtClean="0"/>
              <a:t>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56035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1535A-DD9E-4B60-821F-B66FE30D4721}" type="slidenum">
              <a:rPr lang="es-AR" smtClean="0"/>
              <a:t>15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41017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1535A-DD9E-4B60-821F-B66FE30D4721}" type="slidenum">
              <a:rPr lang="es-AR" smtClean="0"/>
              <a:t>17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7856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1535A-DD9E-4B60-821F-B66FE30D4721}" type="slidenum">
              <a:rPr lang="es-AR" smtClean="0"/>
              <a:t>19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26648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39502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80743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3085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21355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19574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60585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93742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94677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80237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66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99630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D05C8-1524-4AD8-AFF7-1869B6EC41FE}" type="datetimeFigureOut">
              <a:rPr lang="es-AR" smtClean="0"/>
              <a:t>10/5/2024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330DC-84AE-43A2-B31F-3DEE7B8C48F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25360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1835696" y="1196752"/>
            <a:ext cx="5682054" cy="3816424"/>
          </a:xfrm>
          <a:solidFill>
            <a:schemeClr val="accent2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s-ES_tradnl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es-ES_tradnl" sz="3200" b="1" dirty="0">
                <a:solidFill>
                  <a:schemeClr val="bg1"/>
                </a:solidFill>
                <a:latin typeface="Constantia" pitchFamily="18" charset="0"/>
              </a:rPr>
              <a:t>FITOGEOGRAFÍA </a:t>
            </a:r>
            <a:br>
              <a:rPr lang="es-ES_tradnl" sz="3200" b="1" dirty="0">
                <a:solidFill>
                  <a:schemeClr val="bg1"/>
                </a:solidFill>
                <a:latin typeface="Constantia" pitchFamily="18" charset="0"/>
              </a:rPr>
            </a:br>
            <a:r>
              <a:rPr lang="es-ES_tradnl" sz="3200" b="1" dirty="0">
                <a:solidFill>
                  <a:schemeClr val="bg1"/>
                </a:solidFill>
                <a:latin typeface="Constantia" pitchFamily="18" charset="0"/>
              </a:rPr>
              <a:t>DE LA </a:t>
            </a:r>
            <a:br>
              <a:rPr lang="es-ES_tradnl" sz="3200" b="1" dirty="0">
                <a:solidFill>
                  <a:schemeClr val="bg1"/>
                </a:solidFill>
                <a:latin typeface="Constantia" pitchFamily="18" charset="0"/>
              </a:rPr>
            </a:br>
            <a:r>
              <a:rPr lang="es-ES_tradnl" sz="3200" b="1" dirty="0">
                <a:solidFill>
                  <a:schemeClr val="bg1"/>
                </a:solidFill>
                <a:latin typeface="Constantia" pitchFamily="18" charset="0"/>
              </a:rPr>
              <a:t>PROVINCIA DE JUJUY</a:t>
            </a:r>
            <a:br>
              <a:rPr lang="es-ES_tradnl" sz="3200" b="1" dirty="0">
                <a:solidFill>
                  <a:schemeClr val="bg1"/>
                </a:solidFill>
                <a:latin typeface="Constantia" pitchFamily="18" charset="0"/>
              </a:rPr>
            </a:br>
            <a:endParaRPr lang="es-ES_tradnl" sz="3200" b="1" dirty="0">
              <a:solidFill>
                <a:schemeClr val="bg1"/>
              </a:solidFill>
              <a:latin typeface="Constantia" pitchFamily="18" charset="0"/>
            </a:endParaRPr>
          </a:p>
          <a:p>
            <a:pPr algn="ctr"/>
            <a:endParaRPr lang="es-ES_tradnl" sz="3200" b="1" dirty="0">
              <a:solidFill>
                <a:schemeClr val="bg1"/>
              </a:solidFill>
              <a:latin typeface="Constantia" pitchFamily="18" charset="0"/>
            </a:endParaRPr>
          </a:p>
          <a:p>
            <a:pPr algn="ctr"/>
            <a:r>
              <a:rPr lang="es-ES_tradnl" sz="2000" b="1" i="1" dirty="0">
                <a:solidFill>
                  <a:schemeClr val="bg1"/>
                </a:solidFill>
                <a:latin typeface="Constantia" pitchFamily="18" charset="0"/>
              </a:rPr>
              <a:t>Sensu CABRERA 1994</a:t>
            </a:r>
            <a:endParaRPr lang="es-AR" sz="2000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986866B-6B78-9D24-2A6A-5C631BB4B4D8}"/>
              </a:ext>
            </a:extLst>
          </p:cNvPr>
          <p:cNvSpPr txBox="1"/>
          <p:nvPr/>
        </p:nvSpPr>
        <p:spPr>
          <a:xfrm>
            <a:off x="5580112" y="5740604"/>
            <a:ext cx="3373296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MX" sz="1600" b="1" dirty="0">
                <a:solidFill>
                  <a:schemeClr val="bg1"/>
                </a:solidFill>
              </a:rPr>
              <a:t>DRA. GABRIELA S. ENTROCASSI</a:t>
            </a:r>
          </a:p>
          <a:p>
            <a:r>
              <a:rPr lang="es-MX" sz="1600" b="1" dirty="0">
                <a:solidFill>
                  <a:schemeClr val="bg1"/>
                </a:solidFill>
              </a:rPr>
              <a:t>DRA. CLAUDIA M. MARTÍN</a:t>
            </a:r>
          </a:p>
          <a:p>
            <a:r>
              <a:rPr lang="es-MX" sz="1600" b="1" dirty="0">
                <a:solidFill>
                  <a:schemeClr val="bg1"/>
                </a:solidFill>
              </a:rPr>
              <a:t>LIC. MARÍA SOLEDAD VILLALBA</a:t>
            </a:r>
            <a:endParaRPr lang="es-A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59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Elipse"/>
          <p:cNvSpPr/>
          <p:nvPr/>
        </p:nvSpPr>
        <p:spPr>
          <a:xfrm>
            <a:off x="2707465" y="142852"/>
            <a:ext cx="3429024" cy="17716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accent5">
                    <a:lumMod val="50000"/>
                  </a:schemeClr>
                </a:solidFill>
              </a:rPr>
              <a:t>PRINCIPALES FORMACIONES VEGETALES</a:t>
            </a:r>
          </a:p>
        </p:txBody>
      </p:sp>
      <p:sp>
        <p:nvSpPr>
          <p:cNvPr id="5" name="4 Elipse"/>
          <p:cNvSpPr/>
          <p:nvPr/>
        </p:nvSpPr>
        <p:spPr>
          <a:xfrm>
            <a:off x="285720" y="2357430"/>
            <a:ext cx="1985938" cy="148590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Estepas arbustivas</a:t>
            </a:r>
          </a:p>
        </p:txBody>
      </p:sp>
      <p:sp>
        <p:nvSpPr>
          <p:cNvPr id="6" name="5 Elipse"/>
          <p:cNvSpPr/>
          <p:nvPr/>
        </p:nvSpPr>
        <p:spPr>
          <a:xfrm>
            <a:off x="6357950" y="2071678"/>
            <a:ext cx="2128846" cy="1557342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Vegas</a:t>
            </a:r>
          </a:p>
        </p:txBody>
      </p:sp>
      <p:sp>
        <p:nvSpPr>
          <p:cNvPr id="7" name="6 Elipse"/>
          <p:cNvSpPr/>
          <p:nvPr/>
        </p:nvSpPr>
        <p:spPr>
          <a:xfrm>
            <a:off x="1373118" y="4413938"/>
            <a:ext cx="1985970" cy="170021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Estepas herbáceas</a:t>
            </a:r>
          </a:p>
        </p:txBody>
      </p:sp>
      <p:sp>
        <p:nvSpPr>
          <p:cNvPr id="8" name="7 Elipse"/>
          <p:cNvSpPr/>
          <p:nvPr/>
        </p:nvSpPr>
        <p:spPr>
          <a:xfrm>
            <a:off x="3880249" y="4461648"/>
            <a:ext cx="2128846" cy="1700218"/>
          </a:xfrm>
          <a:prstGeom prst="ellipse">
            <a:avLst/>
          </a:prstGeom>
          <a:solidFill>
            <a:srgbClr val="F68D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Estepas halófilas</a:t>
            </a:r>
          </a:p>
        </p:txBody>
      </p:sp>
      <p:cxnSp>
        <p:nvCxnSpPr>
          <p:cNvPr id="10" name="9 Conector recto de flecha"/>
          <p:cNvCxnSpPr/>
          <p:nvPr/>
        </p:nvCxnSpPr>
        <p:spPr>
          <a:xfrm rot="10800000" flipV="1">
            <a:off x="2000232" y="1785926"/>
            <a:ext cx="1143008" cy="7143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>
            <a:cxnSpLocks/>
          </p:cNvCxnSpPr>
          <p:nvPr/>
        </p:nvCxnSpPr>
        <p:spPr>
          <a:xfrm>
            <a:off x="4644839" y="2285992"/>
            <a:ext cx="65639" cy="209753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5643570" y="1643050"/>
            <a:ext cx="857256" cy="6429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9 Conector recto de flecha">
            <a:extLst>
              <a:ext uri="{FF2B5EF4-FFF2-40B4-BE49-F238E27FC236}">
                <a16:creationId xmlns:a16="http://schemas.microsoft.com/office/drawing/2014/main" id="{BA1E1300-8FF9-A2D5-27E4-C0AC5EB3C6C7}"/>
              </a:ext>
            </a:extLst>
          </p:cNvPr>
          <p:cNvCxnSpPr>
            <a:cxnSpLocks/>
          </p:cNvCxnSpPr>
          <p:nvPr/>
        </p:nvCxnSpPr>
        <p:spPr>
          <a:xfrm flipH="1">
            <a:off x="2628309" y="2100250"/>
            <a:ext cx="1407906" cy="225744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5 Elipse">
            <a:extLst>
              <a:ext uri="{FF2B5EF4-FFF2-40B4-BE49-F238E27FC236}">
                <a16:creationId xmlns:a16="http://schemas.microsoft.com/office/drawing/2014/main" id="{4A6E85C9-96F4-C075-C38A-A94AF4C79281}"/>
              </a:ext>
            </a:extLst>
          </p:cNvPr>
          <p:cNvSpPr/>
          <p:nvPr/>
        </p:nvSpPr>
        <p:spPr>
          <a:xfrm>
            <a:off x="6234106" y="3981837"/>
            <a:ext cx="2128846" cy="155734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Estepas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</a:rPr>
              <a:t>sammófilas</a:t>
            </a:r>
            <a:endParaRPr lang="es-E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13" name="13 Conector recto de flecha">
            <a:extLst>
              <a:ext uri="{FF2B5EF4-FFF2-40B4-BE49-F238E27FC236}">
                <a16:creationId xmlns:a16="http://schemas.microsoft.com/office/drawing/2014/main" id="{A4C826B0-9228-B7F2-500F-F21C671E4458}"/>
              </a:ext>
            </a:extLst>
          </p:cNvPr>
          <p:cNvCxnSpPr>
            <a:cxnSpLocks/>
          </p:cNvCxnSpPr>
          <p:nvPr/>
        </p:nvCxnSpPr>
        <p:spPr>
          <a:xfrm>
            <a:off x="5198255" y="2100250"/>
            <a:ext cx="1621681" cy="188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728CE6-A948-2EBE-8687-B9011BDC6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260648"/>
            <a:ext cx="7886700" cy="6336704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s-MX" sz="2400" b="1" dirty="0">
                <a:solidFill>
                  <a:schemeClr val="bg1"/>
                </a:solidFill>
                <a:latin typeface="+mn-lt"/>
              </a:rPr>
              <a:t>ESPECIES CARACTERÍSTICAS</a:t>
            </a:r>
            <a:br>
              <a:rPr lang="es-MX" sz="2400" dirty="0">
                <a:solidFill>
                  <a:schemeClr val="bg1"/>
                </a:solidFill>
                <a:latin typeface="+mn-lt"/>
              </a:rPr>
            </a:br>
            <a:br>
              <a:rPr lang="es-MX" sz="2400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 Fabiana densa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Adesmia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horridiuscula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Baccharis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boliviensis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Junellia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seriphioides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Baccharis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incarum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Acantholippia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hastulata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Tetraglochin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cristatum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Nardophyllum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armatum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Ephedra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breana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Adesmia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spinossisima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Polylepis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tomentella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Parastrephia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lepidophylla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Satureja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parviflora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Pennisetum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chilense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-Lampaya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castellanii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Scirpus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atacamensis</a:t>
            </a:r>
            <a:endParaRPr lang="es-AR" sz="2400" b="1" i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68917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655B929-2AE1-982B-A9FB-86847BC51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60648"/>
            <a:ext cx="4058933" cy="349093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117D553-B1EC-2565-2397-5478504E28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6384" y="2737973"/>
            <a:ext cx="5436096" cy="346126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A8F9020-21DE-81E0-F0EB-0CB44C9E36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4437112"/>
            <a:ext cx="2600325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889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Resultado de imagen para canj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36" b="7987"/>
          <a:stretch/>
        </p:blipFill>
        <p:spPr bwMode="auto">
          <a:xfrm>
            <a:off x="4139952" y="620688"/>
            <a:ext cx="4792946" cy="5179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7" t="16111" r="50000" b="50000"/>
          <a:stretch/>
        </p:blipFill>
        <p:spPr bwMode="auto">
          <a:xfrm>
            <a:off x="539552" y="404664"/>
            <a:ext cx="3239136" cy="1911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508DC86-743C-05A4-D057-4FEC9E086F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102" y="2780928"/>
            <a:ext cx="3810000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030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bdón Castro Tolay: pequeño cofre de la arqueología puneñ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42" y="476672"/>
            <a:ext cx="4447601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CB5F422-FCD9-D826-CB0C-834B81D95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902221"/>
            <a:ext cx="3810000" cy="254317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6E2FDE8-D4EC-187B-D2D8-465DC1EB68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472" y="2497659"/>
            <a:ext cx="3810000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842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Resultado de imagen para abrapampa el huanc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213" y="3808258"/>
            <a:ext cx="4683569" cy="283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1C58E2D-4781-9DC0-C13C-4D8B12F4A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1196752"/>
            <a:ext cx="2808531" cy="421279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2481F40-2358-96BD-7A80-3F705B5CC6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8239" y="189130"/>
            <a:ext cx="4437521" cy="333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266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355"/>
            <a:ext cx="540060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Azorella compacta - Wikipedia, la enciclopedia lib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579" y="2944496"/>
            <a:ext cx="3653805" cy="367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3A25D75-FB11-0A3A-9C56-FEF4BDC52D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0750" y="470197"/>
            <a:ext cx="3508474" cy="234190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15D7A77-D24C-80B4-CC6E-8A69EA5327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423" y="3871070"/>
            <a:ext cx="3810000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01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1835696" y="1916832"/>
            <a:ext cx="5682054" cy="2448272"/>
          </a:xfrm>
          <a:solidFill>
            <a:srgbClr val="68EAF8"/>
          </a:solidFill>
        </p:spPr>
        <p:txBody>
          <a:bodyPr>
            <a:noAutofit/>
          </a:bodyPr>
          <a:lstStyle/>
          <a:p>
            <a:pPr algn="ctr"/>
            <a:r>
              <a:rPr lang="es-ES_tradnl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algn="ctr"/>
            <a:endParaRPr lang="es-ES_tradnl" sz="3200" b="1" dirty="0">
              <a:solidFill>
                <a:schemeClr val="bg1"/>
              </a:solidFill>
              <a:latin typeface="Constantia" pitchFamily="18" charset="0"/>
            </a:endParaRPr>
          </a:p>
          <a:p>
            <a:pPr algn="ctr"/>
            <a:r>
              <a:rPr lang="es-ES_tradnl" sz="3200" b="1" dirty="0">
                <a:solidFill>
                  <a:srgbClr val="002060"/>
                </a:solidFill>
                <a:latin typeface="Constantia" pitchFamily="18" charset="0"/>
              </a:rPr>
              <a:t>PROVINCIA ALTOANDINA</a:t>
            </a:r>
            <a:br>
              <a:rPr lang="es-ES_tradnl" sz="3200" b="1" dirty="0">
                <a:solidFill>
                  <a:schemeClr val="bg1"/>
                </a:solidFill>
                <a:latin typeface="Constantia" pitchFamily="18" charset="0"/>
              </a:rPr>
            </a:br>
            <a:endParaRPr lang="es-ES_tradnl" sz="3200" b="1" dirty="0">
              <a:solidFill>
                <a:schemeClr val="bg1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1849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Elipse"/>
          <p:cNvSpPr/>
          <p:nvPr/>
        </p:nvSpPr>
        <p:spPr>
          <a:xfrm>
            <a:off x="2000232" y="285728"/>
            <a:ext cx="2143140" cy="120015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DOMINIO AMAZÓNICO</a:t>
            </a:r>
          </a:p>
        </p:txBody>
      </p:sp>
      <p:sp>
        <p:nvSpPr>
          <p:cNvPr id="4" name="3 Elipse"/>
          <p:cNvSpPr/>
          <p:nvPr/>
        </p:nvSpPr>
        <p:spPr>
          <a:xfrm>
            <a:off x="5357818" y="285728"/>
            <a:ext cx="2000264" cy="1200152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PROVINCIA DE LAS YUNGAS</a:t>
            </a:r>
          </a:p>
        </p:txBody>
      </p:sp>
      <p:sp>
        <p:nvSpPr>
          <p:cNvPr id="5" name="4 Elipse"/>
          <p:cNvSpPr/>
          <p:nvPr/>
        </p:nvSpPr>
        <p:spPr>
          <a:xfrm>
            <a:off x="2490896" y="2471734"/>
            <a:ext cx="2000264" cy="1057276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DOMINIO CHAQUEÑO</a:t>
            </a:r>
          </a:p>
        </p:txBody>
      </p:sp>
      <p:sp>
        <p:nvSpPr>
          <p:cNvPr id="6" name="5 Elipse"/>
          <p:cNvSpPr/>
          <p:nvPr/>
        </p:nvSpPr>
        <p:spPr>
          <a:xfrm>
            <a:off x="5357818" y="1785926"/>
            <a:ext cx="1928826" cy="105727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PROVINCIA CHAQUEÑA</a:t>
            </a:r>
          </a:p>
        </p:txBody>
      </p:sp>
      <p:sp>
        <p:nvSpPr>
          <p:cNvPr id="7" name="6 Elipse"/>
          <p:cNvSpPr/>
          <p:nvPr/>
        </p:nvSpPr>
        <p:spPr>
          <a:xfrm>
            <a:off x="5357818" y="3000372"/>
            <a:ext cx="1985970" cy="1128714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PROVINCIA  DE LA PREPUNA</a:t>
            </a:r>
          </a:p>
        </p:txBody>
      </p:sp>
      <p:sp>
        <p:nvSpPr>
          <p:cNvPr id="8" name="7 Elipse"/>
          <p:cNvSpPr/>
          <p:nvPr/>
        </p:nvSpPr>
        <p:spPr>
          <a:xfrm>
            <a:off x="1785918" y="4786322"/>
            <a:ext cx="2271722" cy="1128714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DOMINIO ANDINO-PATAGÓNICO</a:t>
            </a:r>
          </a:p>
        </p:txBody>
      </p:sp>
      <p:sp>
        <p:nvSpPr>
          <p:cNvPr id="9" name="8 Elipse"/>
          <p:cNvSpPr/>
          <p:nvPr/>
        </p:nvSpPr>
        <p:spPr>
          <a:xfrm>
            <a:off x="5357818" y="4357694"/>
            <a:ext cx="1928826" cy="985838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PROVINCIA PUNEÑA</a:t>
            </a:r>
          </a:p>
        </p:txBody>
      </p:sp>
      <p:sp>
        <p:nvSpPr>
          <p:cNvPr id="10" name="9 Elipse"/>
          <p:cNvSpPr/>
          <p:nvPr/>
        </p:nvSpPr>
        <p:spPr>
          <a:xfrm>
            <a:off x="5214942" y="5572140"/>
            <a:ext cx="2214578" cy="1128714"/>
          </a:xfrm>
          <a:prstGeom prst="ellipse">
            <a:avLst/>
          </a:prstGeom>
          <a:ln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PROVINCIA ALTOANDINA</a:t>
            </a:r>
          </a:p>
        </p:txBody>
      </p:sp>
      <p:cxnSp>
        <p:nvCxnSpPr>
          <p:cNvPr id="12" name="11 Conector recto de flecha"/>
          <p:cNvCxnSpPr/>
          <p:nvPr/>
        </p:nvCxnSpPr>
        <p:spPr>
          <a:xfrm>
            <a:off x="4286248" y="857232"/>
            <a:ext cx="92869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/>
          <p:nvPr/>
        </p:nvCxnSpPr>
        <p:spPr>
          <a:xfrm flipV="1">
            <a:off x="4317266" y="2285992"/>
            <a:ext cx="969114" cy="39370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4388704" y="3197224"/>
            <a:ext cx="923993" cy="35978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 flipV="1">
            <a:off x="4071934" y="4857760"/>
            <a:ext cx="1214446" cy="21431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/>
        </p:nvCxnSpPr>
        <p:spPr>
          <a:xfrm>
            <a:off x="4071934" y="5643578"/>
            <a:ext cx="1071570" cy="50006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 de flecha"/>
          <p:cNvCxnSpPr>
            <a:stCxn id="19" idx="0"/>
            <a:endCxn id="3" idx="3"/>
          </p:cNvCxnSpPr>
          <p:nvPr/>
        </p:nvCxnSpPr>
        <p:spPr>
          <a:xfrm flipV="1">
            <a:off x="1142976" y="1310122"/>
            <a:ext cx="1171112" cy="115446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 de flecha"/>
          <p:cNvCxnSpPr/>
          <p:nvPr/>
        </p:nvCxnSpPr>
        <p:spPr>
          <a:xfrm>
            <a:off x="1643042" y="2928934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>
            <a:stCxn id="19" idx="2"/>
          </p:cNvCxnSpPr>
          <p:nvPr/>
        </p:nvCxnSpPr>
        <p:spPr>
          <a:xfrm>
            <a:off x="1142976" y="4077485"/>
            <a:ext cx="857256" cy="99458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 Rectángulo"/>
          <p:cNvSpPr/>
          <p:nvPr/>
        </p:nvSpPr>
        <p:spPr>
          <a:xfrm>
            <a:off x="80808" y="2464587"/>
            <a:ext cx="2124336" cy="161289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TERRITORIOS FITOGEOGRÁFICOS DE LA PROVINCIA DE JUJUY</a:t>
            </a:r>
            <a:endParaRPr lang="es-ES" b="1" dirty="0"/>
          </a:p>
        </p:txBody>
      </p:sp>
      <p:sp>
        <p:nvSpPr>
          <p:cNvPr id="2" name="1 Rectángulo">
            <a:extLst>
              <a:ext uri="{FF2B5EF4-FFF2-40B4-BE49-F238E27FC236}">
                <a16:creationId xmlns:a16="http://schemas.microsoft.com/office/drawing/2014/main" id="{802F4DE5-B92A-1052-209B-66B4D60317E9}"/>
              </a:ext>
            </a:extLst>
          </p:cNvPr>
          <p:cNvSpPr/>
          <p:nvPr/>
        </p:nvSpPr>
        <p:spPr>
          <a:xfrm rot="5400000">
            <a:off x="7686925" y="3198982"/>
            <a:ext cx="1643074" cy="602913"/>
          </a:xfrm>
          <a:prstGeom prst="rect">
            <a:avLst/>
          </a:prstGeom>
          <a:solidFill>
            <a:srgbClr val="BAEF4F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rgbClr val="006600"/>
                </a:solidFill>
              </a:rPr>
              <a:t>REGIÓN </a:t>
            </a:r>
          </a:p>
          <a:p>
            <a:pPr algn="ctr"/>
            <a:r>
              <a:rPr lang="es-ES" sz="1400" b="1" dirty="0">
                <a:solidFill>
                  <a:srgbClr val="006600"/>
                </a:solidFill>
              </a:rPr>
              <a:t>NEOTROPICAL</a:t>
            </a:r>
          </a:p>
        </p:txBody>
      </p:sp>
      <p:sp>
        <p:nvSpPr>
          <p:cNvPr id="11" name="Cerrar llave 10">
            <a:extLst>
              <a:ext uri="{FF2B5EF4-FFF2-40B4-BE49-F238E27FC236}">
                <a16:creationId xmlns:a16="http://schemas.microsoft.com/office/drawing/2014/main" id="{814C5147-714E-366B-D216-D9FE5980D219}"/>
              </a:ext>
            </a:extLst>
          </p:cNvPr>
          <p:cNvSpPr/>
          <p:nvPr/>
        </p:nvSpPr>
        <p:spPr>
          <a:xfrm>
            <a:off x="7358082" y="285728"/>
            <a:ext cx="681734" cy="6415126"/>
          </a:xfrm>
          <a:prstGeom prst="rightBrac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0835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2 Marcador de contenido"/>
          <p:cNvSpPr>
            <a:spLocks noGrp="1"/>
          </p:cNvSpPr>
          <p:nvPr>
            <p:ph idx="1"/>
          </p:nvPr>
        </p:nvSpPr>
        <p:spPr>
          <a:xfrm>
            <a:off x="4932040" y="1124744"/>
            <a:ext cx="3456384" cy="2516139"/>
          </a:xfrm>
          <a:noFill/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s-AR" dirty="0">
              <a:latin typeface="Arial Black" panose="020B0A0402010202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s-AR" sz="2800" b="1" dirty="0">
                <a:solidFill>
                  <a:srgbClr val="002060"/>
                </a:solidFill>
              </a:rPr>
              <a:t>PROVINCIA ALTOANDINA</a:t>
            </a:r>
          </a:p>
        </p:txBody>
      </p:sp>
      <p:pic>
        <p:nvPicPr>
          <p:cNvPr id="11" name="Picture 2" descr="H:\Documents and Settings\usuario\Mis documentos\Mis imágenes\untitled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404664"/>
            <a:ext cx="4443420" cy="6150497"/>
          </a:xfrm>
          <a:prstGeom prst="rect">
            <a:avLst/>
          </a:prstGeom>
          <a:noFill/>
        </p:spPr>
      </p:pic>
      <p:cxnSp>
        <p:nvCxnSpPr>
          <p:cNvPr id="10" name="Conector recto de flecha 9"/>
          <p:cNvCxnSpPr>
            <a:cxnSpLocks/>
          </p:cNvCxnSpPr>
          <p:nvPr/>
        </p:nvCxnSpPr>
        <p:spPr>
          <a:xfrm>
            <a:off x="1547664" y="1412776"/>
            <a:ext cx="3888432" cy="68614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641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dir="in"/>
      </p:transition>
    </mc:Choice>
    <mc:Fallback xmlns="">
      <p:transition spd="slow">
        <p:split dir="in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763688" y="1556792"/>
            <a:ext cx="6120680" cy="3168352"/>
          </a:xfrm>
          <a:solidFill>
            <a:schemeClr val="accent2">
              <a:lumMod val="75000"/>
            </a:schemeClr>
          </a:solidFill>
          <a:effectLst>
            <a:reflection blurRad="6350" stA="50000" endA="300" endPos="55000" dir="5400000" sy="-100000" algn="bl" rotWithShape="0"/>
          </a:effectLst>
        </p:spPr>
        <p:txBody>
          <a:bodyPr>
            <a:normAutofit fontScale="90000"/>
          </a:bodyPr>
          <a:lstStyle/>
          <a:p>
            <a:pPr algn="ctr"/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es-ES_tradnl" sz="4400" b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PROVINCIA PUNEÑA</a:t>
            </a:r>
            <a:br>
              <a:rPr lang="es-ES_tradnl" sz="4400" b="1" i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</a:br>
            <a:br>
              <a:rPr lang="es-ES_tradnl" dirty="0">
                <a:solidFill>
                  <a:srgbClr val="00206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ES_tradnl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es-ES_tradnl" sz="4400" b="1" dirty="0">
                <a:solidFill>
                  <a:schemeClr val="accent2">
                    <a:lumMod val="75000"/>
                  </a:schemeClr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</a:rPr>
              <a:t> </a:t>
            </a:r>
            <a:r>
              <a:rPr lang="es-ES_tradnl" sz="4400" b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  <a:t>FITOGEOGRAFÍA </a:t>
            </a:r>
            <a:br>
              <a:rPr lang="es-ES_tradnl" sz="4400" b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</a:br>
            <a:r>
              <a:rPr lang="es-ES_tradnl" sz="4400" b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  <a:t>DE LA </a:t>
            </a:r>
            <a:br>
              <a:rPr lang="es-ES_tradnl" sz="4400" b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</a:br>
            <a:r>
              <a:rPr lang="es-ES_tradnl" sz="4400" b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  <a:t>PROVINCIA DE JUJUY:</a:t>
            </a:r>
            <a:br>
              <a:rPr lang="es-ES_tradnl" sz="4400" b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</a:br>
            <a:br>
              <a:rPr lang="es-ES_tradnl" sz="4400" b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</a:br>
            <a:r>
              <a:rPr lang="es-ES_tradnl" sz="2700" b="1" i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  <a:t>SENSU CABRERA 1996</a:t>
            </a:r>
            <a:br>
              <a:rPr lang="es-ES_tradnl" sz="2700" b="1" i="1" dirty="0">
                <a:solidFill>
                  <a:schemeClr val="bg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</a:br>
            <a:endParaRPr lang="es-ES_tradnl" sz="2700" b="1" i="1" dirty="0">
              <a:solidFill>
                <a:schemeClr val="bg1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868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373616" cy="562074"/>
          </a:xfrm>
          <a:solidFill>
            <a:srgbClr val="68EAF8"/>
          </a:solidFill>
        </p:spPr>
        <p:txBody>
          <a:bodyPr>
            <a:normAutofit/>
          </a:bodyPr>
          <a:lstStyle/>
          <a:p>
            <a:pPr algn="ctr"/>
            <a:r>
              <a:rPr lang="es-AR" sz="24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002060"/>
                </a:solidFill>
                <a:latin typeface="+mn-lt"/>
              </a:rPr>
              <a:t>REGIONES FITOGEOGRÁFICAS DE LA PROVINCIA DE JUJUY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6239616" y="2725469"/>
            <a:ext cx="198135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PROVINCIA ALTOANDINA</a:t>
            </a:r>
          </a:p>
        </p:txBody>
      </p:sp>
      <p:pic>
        <p:nvPicPr>
          <p:cNvPr id="11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37" y="1227649"/>
            <a:ext cx="5208775" cy="4867848"/>
          </a:xfrm>
          <a:prstGeom prst="rect">
            <a:avLst/>
          </a:prstGeom>
        </p:spPr>
      </p:pic>
      <p:cxnSp>
        <p:nvCxnSpPr>
          <p:cNvPr id="12" name="Conector recto de flecha 11"/>
          <p:cNvCxnSpPr/>
          <p:nvPr/>
        </p:nvCxnSpPr>
        <p:spPr>
          <a:xfrm>
            <a:off x="1979712" y="3140968"/>
            <a:ext cx="424847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/>
          <p:cNvCxnSpPr/>
          <p:nvPr/>
        </p:nvCxnSpPr>
        <p:spPr>
          <a:xfrm flipV="1">
            <a:off x="1475656" y="3356992"/>
            <a:ext cx="4752528" cy="79208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24364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apa Bioclimático Termotip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752" y="836712"/>
            <a:ext cx="4059603" cy="5734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Conector recto de flecha 3"/>
          <p:cNvCxnSpPr/>
          <p:nvPr/>
        </p:nvCxnSpPr>
        <p:spPr>
          <a:xfrm flipV="1">
            <a:off x="3131840" y="2852936"/>
            <a:ext cx="3600400" cy="571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2 Marcador de contenido"/>
          <p:cNvSpPr txBox="1">
            <a:spLocks/>
          </p:cNvSpPr>
          <p:nvPr/>
        </p:nvSpPr>
        <p:spPr>
          <a:xfrm>
            <a:off x="6426460" y="1908766"/>
            <a:ext cx="2195736" cy="15221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endParaRPr lang="es-AR" dirty="0">
              <a:latin typeface="Arial Black" panose="020B0A04020102020204" pitchFamily="34" charset="0"/>
            </a:endParaRP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s-AR" sz="2000" b="1" dirty="0">
                <a:solidFill>
                  <a:srgbClr val="002060"/>
                </a:solidFill>
              </a:rPr>
              <a:t>PROVINCIA ALTOANDINA</a:t>
            </a:r>
          </a:p>
        </p:txBody>
      </p:sp>
    </p:spTree>
    <p:extLst>
      <p:ext uri="{BB962C8B-B14F-4D97-AF65-F5344CB8AC3E}">
        <p14:creationId xmlns:p14="http://schemas.microsoft.com/office/powerpoint/2010/main" val="145918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02812" y="1556792"/>
            <a:ext cx="8395490" cy="453650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s-ES_tradnl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-DISTRIBUCIÓN</a:t>
            </a:r>
            <a:r>
              <a:rPr lang="es-ES_tradnl" sz="2000" b="1" dirty="0"/>
              <a:t>:   Altas montañas por encima de 4400 msnm.</a:t>
            </a:r>
          </a:p>
          <a:p>
            <a:pPr algn="just">
              <a:buNone/>
            </a:pPr>
            <a:r>
              <a:rPr lang="es-ES_tradnl" sz="2000" b="1" dirty="0"/>
              <a:t> </a:t>
            </a:r>
          </a:p>
          <a:p>
            <a:pPr marL="0" indent="0" algn="just">
              <a:buNone/>
            </a:pPr>
            <a:r>
              <a:rPr lang="es-ES_tradnl" sz="2000" b="1" dirty="0"/>
              <a:t>-</a:t>
            </a:r>
            <a:r>
              <a:rPr lang="es-ES_tradnl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BIOCLIMA</a:t>
            </a:r>
            <a:r>
              <a:rPr lang="es-ES_tradnl" sz="2000" b="1" dirty="0"/>
              <a:t>: Tropical Xérico Seco,  con  </a:t>
            </a:r>
            <a:r>
              <a:rPr lang="es-ES_tradnl" sz="2000" b="1" dirty="0" err="1"/>
              <a:t>Termotipos</a:t>
            </a:r>
            <a:r>
              <a:rPr lang="es-ES_tradnl" sz="2000" b="1" dirty="0"/>
              <a:t> </a:t>
            </a:r>
            <a:r>
              <a:rPr lang="es-ES_tradnl" sz="2000" b="1" dirty="0" err="1"/>
              <a:t>Orotropical</a:t>
            </a:r>
            <a:r>
              <a:rPr lang="es-ES_tradnl" sz="2000" b="1" dirty="0"/>
              <a:t> superior y </a:t>
            </a:r>
            <a:r>
              <a:rPr lang="es-ES_tradnl" sz="2000" b="1" dirty="0" err="1"/>
              <a:t>Criorotropical</a:t>
            </a:r>
            <a:r>
              <a:rPr lang="es-ES_tradnl" sz="2000" b="1" dirty="0"/>
              <a:t>.  T= 5,9°C y  254  </a:t>
            </a:r>
            <a:r>
              <a:rPr lang="es-ES" sz="2000" b="1" dirty="0" err="1"/>
              <a:t>mm.</a:t>
            </a:r>
            <a:r>
              <a:rPr lang="es-ES" sz="2000" b="1" dirty="0"/>
              <a:t> </a:t>
            </a:r>
          </a:p>
          <a:p>
            <a:pPr algn="just">
              <a:buNone/>
            </a:pPr>
            <a:endParaRPr lang="es-ES" sz="2000" b="1" dirty="0"/>
          </a:p>
          <a:p>
            <a:pPr marL="0" indent="0" algn="just">
              <a:buNone/>
            </a:pP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-LOCALIDADES</a:t>
            </a:r>
            <a:r>
              <a:rPr lang="es-ES" sz="2000" b="1" dirty="0"/>
              <a:t>: </a:t>
            </a:r>
            <a:r>
              <a:rPr lang="es-ES" sz="2000" b="1" dirty="0" err="1"/>
              <a:t>Coranzulí</a:t>
            </a:r>
            <a:r>
              <a:rPr lang="es-ES" sz="2000" b="1" dirty="0"/>
              <a:t>.</a:t>
            </a:r>
          </a:p>
          <a:p>
            <a:pPr marL="0" indent="0" algn="just">
              <a:buNone/>
            </a:pPr>
            <a:endParaRPr lang="es-MX" sz="2000" b="1" dirty="0"/>
          </a:p>
          <a:p>
            <a:pPr marL="0" indent="0" algn="just">
              <a:buNone/>
            </a:pPr>
            <a:r>
              <a:rPr lang="es-ES" sz="2000" b="1" dirty="0"/>
              <a:t>-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FORMACIONES VEGETALES CARACTERÍSTICAS</a:t>
            </a:r>
            <a:r>
              <a:rPr lang="es-ES" sz="2000" b="1" dirty="0"/>
              <a:t>: Estepas herbáceas, estepas de </a:t>
            </a:r>
            <a:r>
              <a:rPr lang="es-ES" sz="2000" b="1" dirty="0" err="1"/>
              <a:t>caméfitos</a:t>
            </a:r>
            <a:r>
              <a:rPr lang="es-ES" sz="2000" b="1" dirty="0"/>
              <a:t>, vegas y </a:t>
            </a:r>
            <a:r>
              <a:rPr lang="es-ES" sz="2000" b="1" dirty="0" err="1"/>
              <a:t>semidesiertos</a:t>
            </a:r>
            <a:r>
              <a:rPr lang="es-ES" sz="2000" b="1" dirty="0"/>
              <a:t> de líquenes.</a:t>
            </a:r>
            <a:endParaRPr lang="es-ES_tradnl" sz="2000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385472" y="404664"/>
            <a:ext cx="8395489" cy="571504"/>
          </a:xfrm>
          <a:prstGeom prst="rect">
            <a:avLst/>
          </a:prstGeom>
          <a:solidFill>
            <a:srgbClr val="68EAF8"/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_tradnl" sz="2400" b="1" dirty="0">
                <a:solidFill>
                  <a:schemeClr val="tx1"/>
                </a:solidFill>
                <a:latin typeface="+mn-lt"/>
              </a:rPr>
              <a:t>PROVINCIA ALTOANDINA</a:t>
            </a:r>
            <a:endParaRPr lang="es-ES_tradnl" sz="24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473964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Elipse"/>
          <p:cNvSpPr/>
          <p:nvPr/>
        </p:nvSpPr>
        <p:spPr>
          <a:xfrm>
            <a:off x="2707465" y="142852"/>
            <a:ext cx="3429024" cy="1771656"/>
          </a:xfrm>
          <a:prstGeom prst="ellipse">
            <a:avLst/>
          </a:prstGeom>
          <a:solidFill>
            <a:srgbClr val="68EA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accent5">
                    <a:lumMod val="50000"/>
                  </a:schemeClr>
                </a:solidFill>
              </a:rPr>
              <a:t>PRINCIPALES FORMACIONES VEGETALES</a:t>
            </a:r>
          </a:p>
        </p:txBody>
      </p:sp>
      <p:sp>
        <p:nvSpPr>
          <p:cNvPr id="5" name="4 Elipse"/>
          <p:cNvSpPr/>
          <p:nvPr/>
        </p:nvSpPr>
        <p:spPr>
          <a:xfrm>
            <a:off x="285720" y="2357430"/>
            <a:ext cx="1985938" cy="148590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Estepas herbáceas</a:t>
            </a:r>
          </a:p>
        </p:txBody>
      </p:sp>
      <p:sp>
        <p:nvSpPr>
          <p:cNvPr id="6" name="5 Elipse"/>
          <p:cNvSpPr/>
          <p:nvPr/>
        </p:nvSpPr>
        <p:spPr>
          <a:xfrm>
            <a:off x="6357950" y="2071678"/>
            <a:ext cx="2128846" cy="1557342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Vegas</a:t>
            </a:r>
          </a:p>
        </p:txBody>
      </p:sp>
      <p:sp>
        <p:nvSpPr>
          <p:cNvPr id="7" name="6 Elipse"/>
          <p:cNvSpPr/>
          <p:nvPr/>
        </p:nvSpPr>
        <p:spPr>
          <a:xfrm>
            <a:off x="2286227" y="4409142"/>
            <a:ext cx="1985970" cy="170021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Estepas de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</a:rPr>
              <a:t>caméfitos</a:t>
            </a:r>
            <a:endParaRPr lang="es-E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rot="10800000" flipV="1">
            <a:off x="2000232" y="1785926"/>
            <a:ext cx="1143008" cy="7143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5643570" y="1643050"/>
            <a:ext cx="857256" cy="6429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9 Conector recto de flecha">
            <a:extLst>
              <a:ext uri="{FF2B5EF4-FFF2-40B4-BE49-F238E27FC236}">
                <a16:creationId xmlns:a16="http://schemas.microsoft.com/office/drawing/2014/main" id="{BA1E1300-8FF9-A2D5-27E4-C0AC5EB3C6C7}"/>
              </a:ext>
            </a:extLst>
          </p:cNvPr>
          <p:cNvCxnSpPr>
            <a:cxnSpLocks/>
          </p:cNvCxnSpPr>
          <p:nvPr/>
        </p:nvCxnSpPr>
        <p:spPr>
          <a:xfrm flipH="1">
            <a:off x="2628309" y="2100250"/>
            <a:ext cx="1407906" cy="225744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5 Elipse">
            <a:extLst>
              <a:ext uri="{FF2B5EF4-FFF2-40B4-BE49-F238E27FC236}">
                <a16:creationId xmlns:a16="http://schemas.microsoft.com/office/drawing/2014/main" id="{4A6E85C9-96F4-C075-C38A-A94AF4C79281}"/>
              </a:ext>
            </a:extLst>
          </p:cNvPr>
          <p:cNvSpPr/>
          <p:nvPr/>
        </p:nvSpPr>
        <p:spPr>
          <a:xfrm>
            <a:off x="4944672" y="4439037"/>
            <a:ext cx="2363632" cy="155734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err="1">
                <a:solidFill>
                  <a:schemeClr val="accent5">
                    <a:lumMod val="50000"/>
                  </a:schemeClr>
                </a:solidFill>
              </a:rPr>
              <a:t>Semidesiertos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 de líquenes</a:t>
            </a:r>
          </a:p>
        </p:txBody>
      </p:sp>
      <p:cxnSp>
        <p:nvCxnSpPr>
          <p:cNvPr id="13" name="13 Conector recto de flecha">
            <a:extLst>
              <a:ext uri="{FF2B5EF4-FFF2-40B4-BE49-F238E27FC236}">
                <a16:creationId xmlns:a16="http://schemas.microsoft.com/office/drawing/2014/main" id="{A4C826B0-9228-B7F2-500F-F21C671E4458}"/>
              </a:ext>
            </a:extLst>
          </p:cNvPr>
          <p:cNvCxnSpPr>
            <a:cxnSpLocks/>
          </p:cNvCxnSpPr>
          <p:nvPr/>
        </p:nvCxnSpPr>
        <p:spPr>
          <a:xfrm>
            <a:off x="5198254" y="2050237"/>
            <a:ext cx="445316" cy="230745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69073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728CE6-A948-2EBE-8687-B9011BDC6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260648"/>
            <a:ext cx="7886700" cy="6336704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s-MX" sz="2400" b="1" dirty="0">
                <a:solidFill>
                  <a:schemeClr val="bg1"/>
                </a:solidFill>
                <a:latin typeface="+mn-lt"/>
              </a:rPr>
              <a:t>ESPECIES CARACTERÍSTICAS</a:t>
            </a:r>
            <a:br>
              <a:rPr lang="es-MX" sz="2400" dirty="0">
                <a:solidFill>
                  <a:schemeClr val="bg1"/>
                </a:solidFill>
                <a:latin typeface="+mn-lt"/>
              </a:rPr>
            </a:br>
            <a:br>
              <a:rPr lang="es-MX" sz="2400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Festuca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ortophylla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Festuca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crysophylla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-Poa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gymnantha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-Stipa frígida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Deyeuxia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cabrerae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Werneria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poposa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Azorella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compacta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Oxalis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compacta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Oxychloe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andina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Distichia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muscoides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Baccharis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incarum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Senecio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graveolens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Junellia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digitata</a:t>
            </a:r>
            <a:br>
              <a:rPr lang="es-MX" sz="2400" b="1" i="1" dirty="0">
                <a:solidFill>
                  <a:schemeClr val="bg1"/>
                </a:solidFill>
                <a:latin typeface="+mn-lt"/>
              </a:rPr>
            </a:br>
            <a:r>
              <a:rPr lang="es-MX" sz="2400" b="1" i="1" dirty="0">
                <a:solidFill>
                  <a:schemeClr val="bg1"/>
                </a:solidFill>
                <a:latin typeface="+mn-lt"/>
              </a:rPr>
              <a:t>-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Pycnophyllum</a:t>
            </a:r>
            <a:r>
              <a:rPr lang="es-MX" sz="24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MX" sz="2400" b="1" i="1" dirty="0" err="1">
                <a:solidFill>
                  <a:schemeClr val="bg1"/>
                </a:solidFill>
                <a:latin typeface="+mn-lt"/>
              </a:rPr>
              <a:t>brioides</a:t>
            </a:r>
            <a:endParaRPr lang="es-AR" sz="2400" b="1" i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02707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8099281" cy="4433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70984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La Laguna y el Volcán Vilama, dos maravillas en la triple fronter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681037"/>
            <a:ext cx="7334250" cy="549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7242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Lagunas de Vilama, Jujuy | mis fotos de av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010" y="703852"/>
            <a:ext cx="8056221" cy="227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2FDC56D-3CB5-6172-8D7D-BAB348B7C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848" y="3429000"/>
            <a:ext cx="8108383" cy="27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4697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8066DF-7BED-3119-0A79-1F6CB480C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664" y="620688"/>
            <a:ext cx="7572672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0418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A297FB6-5A56-FC68-0A87-2C18E9936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188640"/>
            <a:ext cx="4536504" cy="309602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DD5C697-98DB-10ED-C2BE-6313C16CB1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5920" y="3429000"/>
            <a:ext cx="6012160" cy="331666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ACEAA96-9812-D2D1-0565-A3019BB4F2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332656"/>
            <a:ext cx="3743832" cy="280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329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0210" y="2285992"/>
            <a:ext cx="2124336" cy="161289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TERRITORIOS FITOGEOGRÁFICOS DE LA PROVINCIA DE JUJUY</a:t>
            </a:r>
            <a:endParaRPr lang="es-ES" b="1" dirty="0"/>
          </a:p>
        </p:txBody>
      </p:sp>
      <p:sp>
        <p:nvSpPr>
          <p:cNvPr id="3" name="2 Elipse"/>
          <p:cNvSpPr/>
          <p:nvPr/>
        </p:nvSpPr>
        <p:spPr>
          <a:xfrm>
            <a:off x="2000232" y="285728"/>
            <a:ext cx="2143140" cy="120015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DOMINIO AMAZÓNICO</a:t>
            </a:r>
          </a:p>
        </p:txBody>
      </p:sp>
      <p:sp>
        <p:nvSpPr>
          <p:cNvPr id="4" name="3 Elipse"/>
          <p:cNvSpPr/>
          <p:nvPr/>
        </p:nvSpPr>
        <p:spPr>
          <a:xfrm>
            <a:off x="5357818" y="285728"/>
            <a:ext cx="2000264" cy="1200152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PROVINCIA DE LAS YUNGAS</a:t>
            </a:r>
          </a:p>
        </p:txBody>
      </p:sp>
      <p:sp>
        <p:nvSpPr>
          <p:cNvPr id="5" name="4 Elipse"/>
          <p:cNvSpPr/>
          <p:nvPr/>
        </p:nvSpPr>
        <p:spPr>
          <a:xfrm>
            <a:off x="2428860" y="2381256"/>
            <a:ext cx="1714512" cy="1057276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DOMINIO CHAQUEÑO</a:t>
            </a:r>
          </a:p>
        </p:txBody>
      </p:sp>
      <p:sp>
        <p:nvSpPr>
          <p:cNvPr id="6" name="5 Elipse"/>
          <p:cNvSpPr/>
          <p:nvPr/>
        </p:nvSpPr>
        <p:spPr>
          <a:xfrm>
            <a:off x="5357818" y="1785926"/>
            <a:ext cx="1928826" cy="105727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PROVINCIA CHAQUEÑA</a:t>
            </a:r>
          </a:p>
        </p:txBody>
      </p:sp>
      <p:sp>
        <p:nvSpPr>
          <p:cNvPr id="7" name="6 Elipse"/>
          <p:cNvSpPr/>
          <p:nvPr/>
        </p:nvSpPr>
        <p:spPr>
          <a:xfrm>
            <a:off x="5357818" y="3000372"/>
            <a:ext cx="1985970" cy="112871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PROVINCIA  DE LA PREPUNA</a:t>
            </a:r>
          </a:p>
        </p:txBody>
      </p:sp>
      <p:sp>
        <p:nvSpPr>
          <p:cNvPr id="8" name="7 Elipse"/>
          <p:cNvSpPr/>
          <p:nvPr/>
        </p:nvSpPr>
        <p:spPr>
          <a:xfrm>
            <a:off x="1785918" y="4699002"/>
            <a:ext cx="2271722" cy="1128714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DOMINIO ANDINO-PATAGÓNICO</a:t>
            </a:r>
          </a:p>
        </p:txBody>
      </p:sp>
      <p:sp>
        <p:nvSpPr>
          <p:cNvPr id="9" name="8 Elipse"/>
          <p:cNvSpPr/>
          <p:nvPr/>
        </p:nvSpPr>
        <p:spPr>
          <a:xfrm>
            <a:off x="5357818" y="4357694"/>
            <a:ext cx="1928826" cy="985838"/>
          </a:xfrm>
          <a:prstGeom prst="ellipse">
            <a:avLst/>
          </a:prstGeom>
          <a:ln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PROVINCIA PUNEÑA</a:t>
            </a:r>
          </a:p>
        </p:txBody>
      </p:sp>
      <p:sp>
        <p:nvSpPr>
          <p:cNvPr id="10" name="9 Elipse"/>
          <p:cNvSpPr/>
          <p:nvPr/>
        </p:nvSpPr>
        <p:spPr>
          <a:xfrm>
            <a:off x="5214942" y="5572140"/>
            <a:ext cx="2214578" cy="1128714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PROVINCIA ALTOANDINA</a:t>
            </a:r>
          </a:p>
        </p:txBody>
      </p:sp>
      <p:cxnSp>
        <p:nvCxnSpPr>
          <p:cNvPr id="12" name="11 Conector recto de flecha"/>
          <p:cNvCxnSpPr/>
          <p:nvPr/>
        </p:nvCxnSpPr>
        <p:spPr>
          <a:xfrm>
            <a:off x="4286248" y="857232"/>
            <a:ext cx="92869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/>
          <p:nvPr/>
        </p:nvCxnSpPr>
        <p:spPr>
          <a:xfrm flipV="1">
            <a:off x="4071934" y="2285992"/>
            <a:ext cx="1214446" cy="35719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4143372" y="3071810"/>
            <a:ext cx="1071570" cy="4286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 flipV="1">
            <a:off x="4071934" y="4857760"/>
            <a:ext cx="1214446" cy="21431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/>
        </p:nvCxnSpPr>
        <p:spPr>
          <a:xfrm>
            <a:off x="4071934" y="5643578"/>
            <a:ext cx="1071570" cy="5000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 de flecha"/>
          <p:cNvCxnSpPr>
            <a:endCxn id="3" idx="3"/>
          </p:cNvCxnSpPr>
          <p:nvPr/>
        </p:nvCxnSpPr>
        <p:spPr>
          <a:xfrm flipV="1">
            <a:off x="1285852" y="1310122"/>
            <a:ext cx="1028236" cy="97587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 de flecha"/>
          <p:cNvCxnSpPr/>
          <p:nvPr/>
        </p:nvCxnSpPr>
        <p:spPr>
          <a:xfrm>
            <a:off x="2195736" y="2928934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>
            <a:stCxn id="2" idx="2"/>
          </p:cNvCxnSpPr>
          <p:nvPr/>
        </p:nvCxnSpPr>
        <p:spPr>
          <a:xfrm>
            <a:off x="1152378" y="3898890"/>
            <a:ext cx="847854" cy="106602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 Rectángulo">
            <a:extLst>
              <a:ext uri="{FF2B5EF4-FFF2-40B4-BE49-F238E27FC236}">
                <a16:creationId xmlns:a16="http://schemas.microsoft.com/office/drawing/2014/main" id="{6EAED9D9-9265-2516-935D-38CC80581F7C}"/>
              </a:ext>
            </a:extLst>
          </p:cNvPr>
          <p:cNvSpPr/>
          <p:nvPr/>
        </p:nvSpPr>
        <p:spPr>
          <a:xfrm rot="5400000">
            <a:off x="7686925" y="3198982"/>
            <a:ext cx="1643074" cy="602913"/>
          </a:xfrm>
          <a:prstGeom prst="rect">
            <a:avLst/>
          </a:prstGeom>
          <a:solidFill>
            <a:srgbClr val="BAEF4F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rgbClr val="006600"/>
                </a:solidFill>
              </a:rPr>
              <a:t>REGIÓN </a:t>
            </a:r>
          </a:p>
          <a:p>
            <a:pPr algn="ctr"/>
            <a:r>
              <a:rPr lang="es-ES" sz="1400" b="1" dirty="0">
                <a:solidFill>
                  <a:srgbClr val="006600"/>
                </a:solidFill>
              </a:rPr>
              <a:t>NEOTROPICAL</a:t>
            </a:r>
          </a:p>
        </p:txBody>
      </p:sp>
      <p:sp>
        <p:nvSpPr>
          <p:cNvPr id="13" name="Cerrar llave 12">
            <a:extLst>
              <a:ext uri="{FF2B5EF4-FFF2-40B4-BE49-F238E27FC236}">
                <a16:creationId xmlns:a16="http://schemas.microsoft.com/office/drawing/2014/main" id="{D8028D57-F35B-C0B4-FA69-489CAA64833D}"/>
              </a:ext>
            </a:extLst>
          </p:cNvPr>
          <p:cNvSpPr/>
          <p:nvPr/>
        </p:nvSpPr>
        <p:spPr>
          <a:xfrm>
            <a:off x="7358082" y="285728"/>
            <a:ext cx="681734" cy="6415126"/>
          </a:xfrm>
          <a:prstGeom prst="rightBrac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9889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4466BE7-0544-4ACC-01A3-EF5C48AE8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963479"/>
            <a:ext cx="5760640" cy="3614802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671" y="260648"/>
            <a:ext cx="3994238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44889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8332822-4451-EDF1-8A11-BF0DE9FE0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718" y="3746090"/>
            <a:ext cx="3810000" cy="254317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20B680A-287B-A91C-35A4-93148A10A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397" y="568735"/>
            <a:ext cx="3810000" cy="254317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E88B72E-C3A0-9D46-5DEE-79DA91E4F0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096" y="147109"/>
            <a:ext cx="2578088" cy="296480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07B1079-699C-C79E-6BC1-B87AEA1D15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6718" y="3588927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468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2 Marcador de contenido"/>
          <p:cNvSpPr>
            <a:spLocks noGrp="1"/>
          </p:cNvSpPr>
          <p:nvPr>
            <p:ph idx="1"/>
          </p:nvPr>
        </p:nvSpPr>
        <p:spPr>
          <a:xfrm>
            <a:off x="5366719" y="2600907"/>
            <a:ext cx="3456384" cy="1656185"/>
          </a:xfrm>
          <a:noFill/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s-AR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s-AR" sz="2800" b="1" dirty="0">
                <a:solidFill>
                  <a:schemeClr val="accent6">
                    <a:lumMod val="50000"/>
                  </a:schemeClr>
                </a:solidFill>
              </a:rPr>
              <a:t>PROVINCIA PUNEÑA</a:t>
            </a:r>
          </a:p>
        </p:txBody>
      </p:sp>
      <p:pic>
        <p:nvPicPr>
          <p:cNvPr id="11" name="Picture 2" descr="H:\Documents and Settings\usuario\Mis documentos\Mis imágenes\untitled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404664"/>
            <a:ext cx="4443420" cy="6150497"/>
          </a:xfrm>
          <a:prstGeom prst="rect">
            <a:avLst/>
          </a:prstGeom>
          <a:noFill/>
        </p:spPr>
      </p:pic>
      <p:cxnSp>
        <p:nvCxnSpPr>
          <p:cNvPr id="10" name="Conector recto de flecha 9"/>
          <p:cNvCxnSpPr/>
          <p:nvPr/>
        </p:nvCxnSpPr>
        <p:spPr>
          <a:xfrm>
            <a:off x="1691680" y="1268760"/>
            <a:ext cx="3816424" cy="208823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53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dir="in"/>
      </p:transition>
    </mc:Choice>
    <mc:Fallback xmlns="">
      <p:transition spd="slow">
        <p:split dir="in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373616" cy="562074"/>
          </a:xfrm>
        </p:spPr>
        <p:txBody>
          <a:bodyPr>
            <a:normAutofit/>
          </a:bodyPr>
          <a:lstStyle/>
          <a:p>
            <a:pPr algn="ctr"/>
            <a:r>
              <a:rPr lang="es-AR" sz="24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latin typeface="+mn-lt"/>
              </a:rPr>
              <a:t>REGIONES FITOGEOGRÁFICAS DE LA PROVINCIA DE JUJUY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6053242" y="2941492"/>
            <a:ext cx="2792496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s-AR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PROVINCIA PUNEÑA</a:t>
            </a:r>
          </a:p>
        </p:txBody>
      </p:sp>
      <p:pic>
        <p:nvPicPr>
          <p:cNvPr id="11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37" y="1227649"/>
            <a:ext cx="5208775" cy="4867848"/>
          </a:xfrm>
          <a:prstGeom prst="rect">
            <a:avLst/>
          </a:prstGeom>
        </p:spPr>
      </p:pic>
      <p:cxnSp>
        <p:nvCxnSpPr>
          <p:cNvPr id="12" name="Conector recto de flecha 11"/>
          <p:cNvCxnSpPr/>
          <p:nvPr/>
        </p:nvCxnSpPr>
        <p:spPr>
          <a:xfrm>
            <a:off x="3419872" y="3172324"/>
            <a:ext cx="2633370" cy="1348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0876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2528" y="1412776"/>
            <a:ext cx="8395490" cy="453650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s-ES_tradnl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-DISTRIBUCIÓN</a:t>
            </a:r>
            <a:r>
              <a:rPr lang="es-ES_tradnl" sz="2000" b="1" dirty="0"/>
              <a:t>:   Cordillera Oriental y mesetas elevadas entre 3400-4500 msnm.</a:t>
            </a:r>
          </a:p>
          <a:p>
            <a:pPr algn="just">
              <a:buNone/>
            </a:pPr>
            <a:r>
              <a:rPr lang="es-ES_tradnl" sz="2000" b="1" dirty="0"/>
              <a:t> </a:t>
            </a:r>
          </a:p>
          <a:p>
            <a:pPr marL="0" indent="0" algn="just">
              <a:buNone/>
            </a:pPr>
            <a:r>
              <a:rPr lang="es-ES_tradnl" sz="2000" b="1" dirty="0"/>
              <a:t>-</a:t>
            </a:r>
            <a:r>
              <a:rPr lang="es-ES_tradnl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BIOCLIMA</a:t>
            </a:r>
            <a:r>
              <a:rPr lang="es-ES_tradnl" sz="2000" b="1" dirty="0"/>
              <a:t>: Tropical Xérico Seco y Semiárido,  con </a:t>
            </a:r>
            <a:r>
              <a:rPr lang="es-ES_tradnl" sz="2000" b="1" dirty="0" err="1"/>
              <a:t>Termotipos</a:t>
            </a:r>
            <a:r>
              <a:rPr lang="es-ES_tradnl" sz="2000" b="1" dirty="0"/>
              <a:t> </a:t>
            </a:r>
            <a:r>
              <a:rPr lang="es-ES_tradnl" sz="2000" b="1" dirty="0" err="1"/>
              <a:t>Supratropical</a:t>
            </a:r>
            <a:r>
              <a:rPr lang="es-ES_tradnl" sz="2000" b="1" dirty="0"/>
              <a:t> superior y </a:t>
            </a:r>
            <a:r>
              <a:rPr lang="es-ES_tradnl" sz="2000" b="1" dirty="0" err="1"/>
              <a:t>Orotropical</a:t>
            </a:r>
            <a:r>
              <a:rPr lang="es-ES_tradnl" sz="2000" b="1" dirty="0"/>
              <a:t> superior e inferior.  T= 5,9- 12 ⁰C y  152-357  </a:t>
            </a:r>
            <a:r>
              <a:rPr lang="es-ES" sz="2000" b="1" dirty="0"/>
              <a:t>mm. </a:t>
            </a:r>
          </a:p>
          <a:p>
            <a:pPr algn="just">
              <a:buNone/>
            </a:pPr>
            <a:endParaRPr lang="es-ES" sz="2000" b="1" dirty="0"/>
          </a:p>
          <a:p>
            <a:pPr marL="0" indent="0" algn="just">
              <a:buNone/>
            </a:pP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-LOCALIDADES</a:t>
            </a:r>
            <a:r>
              <a:rPr lang="es-ES" sz="2000" b="1" dirty="0"/>
              <a:t>: La Quiaca, Abra Pampa, Tres Cruces, Abdón Castro </a:t>
            </a:r>
            <a:r>
              <a:rPr lang="es-ES" sz="2000" b="1" dirty="0" err="1"/>
              <a:t>Tolay</a:t>
            </a:r>
            <a:r>
              <a:rPr lang="es-ES" sz="2000" b="1" dirty="0"/>
              <a:t>, </a:t>
            </a:r>
            <a:r>
              <a:rPr lang="es-ES" sz="2000" b="1" dirty="0" err="1"/>
              <a:t>Cochinoca</a:t>
            </a:r>
            <a:r>
              <a:rPr lang="es-ES" sz="2000" b="1" dirty="0"/>
              <a:t>, </a:t>
            </a:r>
            <a:r>
              <a:rPr lang="es-ES" sz="2000" b="1" dirty="0" err="1"/>
              <a:t>Susques</a:t>
            </a:r>
            <a:r>
              <a:rPr lang="es-ES" sz="2000" b="1" dirty="0"/>
              <a:t>,</a:t>
            </a:r>
            <a:r>
              <a:rPr lang="es-MX" sz="2000" b="1" dirty="0"/>
              <a:t> </a:t>
            </a:r>
            <a:r>
              <a:rPr lang="es-MX" sz="2000" b="1" dirty="0" err="1"/>
              <a:t>Coctaca</a:t>
            </a:r>
            <a:r>
              <a:rPr lang="es-MX" sz="2000" b="1" dirty="0"/>
              <a:t>, El Moreno, Iturbe, Palca de </a:t>
            </a:r>
            <a:r>
              <a:rPr lang="es-MX" sz="2000" b="1" dirty="0" err="1"/>
              <a:t>Aparzo</a:t>
            </a:r>
            <a:r>
              <a:rPr lang="es-MX" sz="2000" b="1" dirty="0"/>
              <a:t>, Puesto del Marques, </a:t>
            </a:r>
            <a:r>
              <a:rPr lang="es-MX" sz="2000" b="1" dirty="0" err="1"/>
              <a:t>Yavi</a:t>
            </a:r>
            <a:r>
              <a:rPr lang="es-MX" sz="2000" b="1" dirty="0"/>
              <a:t>, Abra </a:t>
            </a:r>
            <a:r>
              <a:rPr lang="es-MX" sz="2000" b="1" dirty="0" err="1"/>
              <a:t>Laite</a:t>
            </a:r>
            <a:r>
              <a:rPr lang="es-MX" sz="2000" b="1" dirty="0"/>
              <a:t>, Barrios, Inti Cancha, </a:t>
            </a:r>
            <a:r>
              <a:rPr lang="es-MX" sz="2000" b="1" dirty="0" err="1"/>
              <a:t>Suripugio</a:t>
            </a:r>
            <a:r>
              <a:rPr lang="es-MX" sz="2000" b="1" dirty="0"/>
              <a:t>, Oratorio, </a:t>
            </a:r>
            <a:r>
              <a:rPr lang="es-MX" sz="2000" b="1" dirty="0" err="1"/>
              <a:t>Pumahuasi</a:t>
            </a:r>
            <a:r>
              <a:rPr lang="es-MX" sz="2000" b="1" dirty="0"/>
              <a:t>, Sey.</a:t>
            </a:r>
          </a:p>
          <a:p>
            <a:pPr marL="0" indent="0" algn="just">
              <a:buNone/>
            </a:pPr>
            <a:endParaRPr lang="es-MX" sz="2000" b="1" dirty="0"/>
          </a:p>
          <a:p>
            <a:pPr marL="0" indent="0" algn="just">
              <a:buNone/>
            </a:pPr>
            <a:r>
              <a:rPr lang="es-ES" sz="2000" b="1" dirty="0"/>
              <a:t>-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FORMACIONES VEGETALES CARACTERÍSTICAS</a:t>
            </a:r>
            <a:r>
              <a:rPr lang="es-ES" sz="2000" b="1" dirty="0"/>
              <a:t>: Estepas arbustivas, estepas herbáceas, estepas halófilas, estepas </a:t>
            </a:r>
            <a:r>
              <a:rPr lang="es-ES" sz="2000" b="1" dirty="0" err="1"/>
              <a:t>sammófilas</a:t>
            </a:r>
            <a:r>
              <a:rPr lang="es-ES" sz="2000" b="1" dirty="0"/>
              <a:t> y vegas.</a:t>
            </a:r>
            <a:endParaRPr lang="es-ES_tradnl" sz="2000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385473" y="404664"/>
            <a:ext cx="8229600" cy="5715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_tradnl" sz="2400" b="1" dirty="0">
                <a:solidFill>
                  <a:schemeClr val="tx1"/>
                </a:solidFill>
                <a:latin typeface="+mn-lt"/>
              </a:rPr>
              <a:t>PROVINCIA PUNEÑA</a:t>
            </a:r>
            <a:endParaRPr lang="es-ES_tradnl" sz="24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8337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6992874" y="2603712"/>
            <a:ext cx="16880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PROVINCIA </a:t>
            </a:r>
          </a:p>
          <a:p>
            <a:pPr algn="ctr"/>
            <a:r>
              <a:rPr lang="es-A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PUNEÑA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42D965E-C727-9189-D05C-72C98E6DF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702" y="444362"/>
            <a:ext cx="4218798" cy="5980694"/>
          </a:xfrm>
          <a:prstGeom prst="rect">
            <a:avLst/>
          </a:prstGeom>
        </p:spPr>
      </p:pic>
      <p:cxnSp>
        <p:nvCxnSpPr>
          <p:cNvPr id="5" name="Conector recto de flecha 4"/>
          <p:cNvCxnSpPr>
            <a:cxnSpLocks/>
            <a:endCxn id="4" idx="1"/>
          </p:cNvCxnSpPr>
          <p:nvPr/>
        </p:nvCxnSpPr>
        <p:spPr>
          <a:xfrm>
            <a:off x="2555776" y="3019211"/>
            <a:ext cx="4437098" cy="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0028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apa Bioclimático Termotip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752" y="836712"/>
            <a:ext cx="4059603" cy="5734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uadroTexto 3"/>
          <p:cNvSpPr txBox="1"/>
          <p:nvPr/>
        </p:nvSpPr>
        <p:spPr>
          <a:xfrm>
            <a:off x="7029758" y="3019211"/>
            <a:ext cx="16880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PROVINCIA </a:t>
            </a:r>
          </a:p>
          <a:p>
            <a:pPr algn="ctr"/>
            <a:r>
              <a:rPr lang="es-A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PUNEÑA</a:t>
            </a:r>
          </a:p>
        </p:txBody>
      </p:sp>
      <p:cxnSp>
        <p:nvCxnSpPr>
          <p:cNvPr id="5" name="Conector recto de flecha 4"/>
          <p:cNvCxnSpPr/>
          <p:nvPr/>
        </p:nvCxnSpPr>
        <p:spPr>
          <a:xfrm flipV="1">
            <a:off x="3923928" y="3422194"/>
            <a:ext cx="2838802" cy="6806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883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apa Bioclimático Ombrotip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3768" y="692696"/>
            <a:ext cx="4150223" cy="585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uadroTexto 3"/>
          <p:cNvSpPr txBox="1"/>
          <p:nvPr/>
        </p:nvSpPr>
        <p:spPr>
          <a:xfrm>
            <a:off x="7029758" y="3019211"/>
            <a:ext cx="16880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PROVINCIA </a:t>
            </a:r>
          </a:p>
          <a:p>
            <a:pPr algn="ctr"/>
            <a:r>
              <a:rPr lang="es-A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PUNEÑA</a:t>
            </a:r>
          </a:p>
        </p:txBody>
      </p:sp>
      <p:cxnSp>
        <p:nvCxnSpPr>
          <p:cNvPr id="5" name="Conector recto de flecha 4"/>
          <p:cNvCxnSpPr>
            <a:cxnSpLocks/>
            <a:endCxn id="4" idx="1"/>
          </p:cNvCxnSpPr>
          <p:nvPr/>
        </p:nvCxnSpPr>
        <p:spPr>
          <a:xfrm>
            <a:off x="4139952" y="3212976"/>
            <a:ext cx="2889806" cy="221734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3998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4015</TotalTime>
  <Words>516</Words>
  <Application>Microsoft Office PowerPoint</Application>
  <PresentationFormat>Presentación en pantalla (4:3)</PresentationFormat>
  <Paragraphs>83</Paragraphs>
  <Slides>31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9" baseType="lpstr">
      <vt:lpstr>Arial</vt:lpstr>
      <vt:lpstr>Arial Black</vt:lpstr>
      <vt:lpstr>Calibri</vt:lpstr>
      <vt:lpstr>Calibri Light</vt:lpstr>
      <vt:lpstr>Constantia</vt:lpstr>
      <vt:lpstr>Times New Roman</vt:lpstr>
      <vt:lpstr>Wingdings</vt:lpstr>
      <vt:lpstr>Tema de Office</vt:lpstr>
      <vt:lpstr>Presentación de PowerPoint</vt:lpstr>
      <vt:lpstr>                         PROVINCIA PUNEÑA                     FITOGEOGRAFÍA  DE LA  PROVINCIA DE JUJUY:  SENSU CABRERA 1996 </vt:lpstr>
      <vt:lpstr>Presentación de PowerPoint</vt:lpstr>
      <vt:lpstr>Presentación de PowerPoint</vt:lpstr>
      <vt:lpstr>REGIONES FITOGEOGRÁFICAS DE LA PROVINCIA DE JUJUY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ESPECIES CARACTERÍSTICAS  - Fabiana densa - Adesmia horridiuscula -Baccharis boliviensis -Junellia seriphioides -Baccharis incarum -Acantholippia hastulata -Tetraglochin cristatum -Nardophyllum armatum -Ephedra breana -Adesmia spinossisima -Polylepis tomentella -Parastrephia lepidophylla -Satureja parviflora -Pennisetum chilense -Lampaya castellanii -Scirpus atacamensis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REGIONES FITOGEOGRÁFICAS DE LA PROVINCIA DE JUJUY</vt:lpstr>
      <vt:lpstr>Presentación de PowerPoint</vt:lpstr>
      <vt:lpstr>Presentación de PowerPoint</vt:lpstr>
      <vt:lpstr>Presentación de PowerPoint</vt:lpstr>
      <vt:lpstr>ESPECIES CARACTERÍSTICAS  -Festuca ortophylla -Festuca crysophylla -Poa gymnantha -Stipa frígida -Deyeuxia cabrerae -Werneria poposa -Azorella compacta -Oxalis compacta -Oxychloe andina -Distichia muscoides -Baccharis incarum -Senecio graveolens -Junellia digitata -Pycnophyllum brioides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Jornada sobre biogeografia  de la provincia de jujuy</dc:title>
  <dc:creator>Alumno</dc:creator>
  <cp:lastModifiedBy>Gabi Entrocassi</cp:lastModifiedBy>
  <cp:revision>546</cp:revision>
  <dcterms:created xsi:type="dcterms:W3CDTF">2019-05-10T20:32:23Z</dcterms:created>
  <dcterms:modified xsi:type="dcterms:W3CDTF">2024-05-10T19:09:15Z</dcterms:modified>
</cp:coreProperties>
</file>