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303" r:id="rId3"/>
    <p:sldId id="305" r:id="rId4"/>
    <p:sldId id="304" r:id="rId5"/>
    <p:sldId id="315" r:id="rId6"/>
    <p:sldId id="316" r:id="rId7"/>
    <p:sldId id="308" r:id="rId8"/>
    <p:sldId id="307" r:id="rId9"/>
    <p:sldId id="309" r:id="rId10"/>
    <p:sldId id="310" r:id="rId11"/>
    <p:sldId id="311" r:id="rId12"/>
    <p:sldId id="312" r:id="rId13"/>
    <p:sldId id="313" r:id="rId14"/>
    <p:sldId id="314" r:id="rId15"/>
    <p:sldId id="317" r:id="rId16"/>
    <p:sldId id="318" r:id="rId17"/>
    <p:sldId id="319" r:id="rId18"/>
    <p:sldId id="320" r:id="rId19"/>
    <p:sldId id="321" r:id="rId20"/>
    <p:sldId id="322" r:id="rId21"/>
    <p:sldId id="323" r:id="rId22"/>
    <p:sldId id="324" r:id="rId23"/>
    <p:sldId id="325" r:id="rId24"/>
    <p:sldId id="326" r:id="rId25"/>
    <p:sldId id="327" r:id="rId26"/>
    <p:sldId id="271" r:id="rId27"/>
    <p:sldId id="25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66" d="100"/>
          <a:sy n="66"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4811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4830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‹Nº›</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8937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9954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855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2480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002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4686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4934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3541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5873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6877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0332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7224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0430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2816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8/21/2023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00454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5160" y="2031745"/>
            <a:ext cx="8645502" cy="2262781"/>
          </a:xfrm>
        </p:spPr>
        <p:txBody>
          <a:bodyPr>
            <a:normAutofit fontScale="90000"/>
          </a:bodyPr>
          <a:lstStyle/>
          <a:p>
            <a:pPr algn="ctr"/>
            <a:br>
              <a:rPr lang="es-ES" dirty="0"/>
            </a:br>
            <a:br>
              <a:rPr lang="es-ES" dirty="0"/>
            </a:br>
            <a:r>
              <a:rPr lang="es-ES" dirty="0"/>
              <a:t>Seguridad y Auditoria Informática</a:t>
            </a:r>
          </a:p>
        </p:txBody>
      </p:sp>
      <p:sp>
        <p:nvSpPr>
          <p:cNvPr id="3" name="Subtítulo 2"/>
          <p:cNvSpPr>
            <a:spLocks noGrp="1"/>
          </p:cNvSpPr>
          <p:nvPr>
            <p:ph type="subTitle" idx="1"/>
          </p:nvPr>
        </p:nvSpPr>
        <p:spPr>
          <a:xfrm>
            <a:off x="-106559" y="4120355"/>
            <a:ext cx="8915399" cy="1126283"/>
          </a:xfrm>
        </p:spPr>
        <p:txBody>
          <a:bodyPr/>
          <a:lstStyle/>
          <a:p>
            <a:pPr algn="ctr"/>
            <a:endParaRPr lang="es-ES" dirty="0"/>
          </a:p>
          <a:p>
            <a:pPr algn="ctr"/>
            <a:r>
              <a:rPr lang="es-ES" dirty="0">
                <a:solidFill>
                  <a:schemeClr val="tx1"/>
                </a:solidFill>
              </a:rPr>
              <a:t>Ing. Maria Aparicio</a:t>
            </a:r>
          </a:p>
        </p:txBody>
      </p:sp>
    </p:spTree>
    <p:extLst>
      <p:ext uri="{BB962C8B-B14F-4D97-AF65-F5344CB8AC3E}">
        <p14:creationId xmlns:p14="http://schemas.microsoft.com/office/powerpoint/2010/main" val="39148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141395"/>
            <a:ext cx="8567500" cy="796796"/>
          </a:xfrm>
        </p:spPr>
        <p:txBody>
          <a:bodyPr/>
          <a:lstStyle/>
          <a:p>
            <a:r>
              <a:rPr lang="es-ES" dirty="0"/>
              <a:t>Seguridad – Tipos de RAID</a:t>
            </a:r>
          </a:p>
        </p:txBody>
      </p:sp>
      <p:sp>
        <p:nvSpPr>
          <p:cNvPr id="6" name="Marcador de contenido 2"/>
          <p:cNvSpPr>
            <a:spLocks noGrp="1"/>
          </p:cNvSpPr>
          <p:nvPr>
            <p:ph idx="1"/>
          </p:nvPr>
        </p:nvSpPr>
        <p:spPr>
          <a:xfrm>
            <a:off x="304800" y="1209437"/>
            <a:ext cx="8675077" cy="2461611"/>
          </a:xfrm>
        </p:spPr>
        <p:txBody>
          <a:bodyPr>
            <a:noAutofit/>
          </a:bodyPr>
          <a:lstStyle/>
          <a:p>
            <a:pPr marL="0" lvl="3" indent="0">
              <a:buNone/>
            </a:pPr>
            <a:r>
              <a:rPr lang="es-ES_tradnl" sz="1800" b="1" dirty="0"/>
              <a:t>RAID 3: "Acceso síncrono con un disco dedicado a paridad”</a:t>
            </a:r>
            <a:r>
              <a:rPr lang="es-ES_tradnl" sz="1800" dirty="0"/>
              <a:t> </a:t>
            </a:r>
            <a:endParaRPr lang="es-ES" sz="1800" dirty="0"/>
          </a:p>
          <a:p>
            <a:pPr marL="742950" lvl="5" indent="-285750" algn="just">
              <a:buFont typeface="Wingdings" panose="05000000000000000000" pitchFamily="2" charset="2"/>
              <a:buChar char="ü"/>
            </a:pPr>
            <a:r>
              <a:rPr lang="es-ES_tradnl" sz="1700" dirty="0"/>
              <a:t>Dedica un único disco al almacenamiento de información de paridad. </a:t>
            </a:r>
            <a:endParaRPr lang="es-ES" sz="1700" dirty="0"/>
          </a:p>
          <a:p>
            <a:pPr marL="742950" lvl="5" indent="-285750" algn="just">
              <a:buFont typeface="Wingdings" panose="05000000000000000000" pitchFamily="2" charset="2"/>
              <a:buChar char="ü"/>
            </a:pPr>
            <a:r>
              <a:rPr lang="es-ES_tradnl" sz="1700" dirty="0"/>
              <a:t>La información de ECC (Error </a:t>
            </a:r>
            <a:r>
              <a:rPr lang="es-ES_tradnl" sz="1700" dirty="0" err="1"/>
              <a:t>Checking</a:t>
            </a:r>
            <a:r>
              <a:rPr lang="es-ES_tradnl" sz="1700" dirty="0"/>
              <a:t> and </a:t>
            </a:r>
            <a:r>
              <a:rPr lang="es-ES_tradnl" sz="1700" dirty="0" err="1"/>
              <a:t>Correction</a:t>
            </a:r>
            <a:r>
              <a:rPr lang="es-ES_tradnl" sz="1700" dirty="0"/>
              <a:t>) se usa para detectar errores.</a:t>
            </a:r>
            <a:endParaRPr lang="es-ES" sz="1700" dirty="0"/>
          </a:p>
          <a:p>
            <a:pPr marL="742950" lvl="5" indent="-285750" algn="just">
              <a:buFont typeface="Wingdings" panose="05000000000000000000" pitchFamily="2" charset="2"/>
              <a:buChar char="ü"/>
            </a:pPr>
            <a:r>
              <a:rPr lang="es-ES_tradnl" sz="1700" dirty="0"/>
              <a:t>La operación I/O accede a todos los discos al mismo tiempo.</a:t>
            </a:r>
            <a:endParaRPr lang="es-ES" sz="1700" dirty="0"/>
          </a:p>
          <a:p>
            <a:pPr marL="742950" lvl="5" indent="-285750" algn="just">
              <a:buFont typeface="Wingdings" panose="05000000000000000000" pitchFamily="2" charset="2"/>
              <a:buChar char="ü"/>
            </a:pPr>
            <a:r>
              <a:rPr lang="es-ES_tradnl" sz="1700" dirty="0"/>
              <a:t>Se necesita un mínimo de tres unidades para implementar una solución RAID 3.</a:t>
            </a:r>
            <a:endParaRPr lang="es-ES" sz="1700" dirty="0"/>
          </a:p>
          <a:p>
            <a:pPr marL="0" indent="0" algn="just">
              <a:spcBef>
                <a:spcPts val="1200"/>
              </a:spcBef>
              <a:buNone/>
            </a:pPr>
            <a:endParaRPr lang="es-ES" dirty="0"/>
          </a:p>
        </p:txBody>
      </p:sp>
      <p:pic>
        <p:nvPicPr>
          <p:cNvPr id="7173" name="Picture 5" descr="http://cdn.ttgtmedia.com/rms/onlineImages/storage_raid_03.png"/>
          <p:cNvPicPr>
            <a:picLocks noChangeAspect="1" noChangeArrowheads="1"/>
          </p:cNvPicPr>
          <p:nvPr/>
        </p:nvPicPr>
        <p:blipFill rotWithShape="1">
          <a:blip r:embed="rId2">
            <a:extLst>
              <a:ext uri="{28A0092B-C50C-407E-A947-70E740481C1C}">
                <a14:useLocalDpi xmlns:a14="http://schemas.microsoft.com/office/drawing/2010/main" val="0"/>
              </a:ext>
            </a:extLst>
          </a:blip>
          <a:srcRect t="3274" b="7563"/>
          <a:stretch/>
        </p:blipFill>
        <p:spPr bwMode="auto">
          <a:xfrm>
            <a:off x="1472431" y="3671048"/>
            <a:ext cx="5449805" cy="306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21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4459" y="193803"/>
            <a:ext cx="9568236" cy="796796"/>
          </a:xfrm>
        </p:spPr>
        <p:txBody>
          <a:bodyPr/>
          <a:lstStyle/>
          <a:p>
            <a:r>
              <a:rPr lang="es-ES" dirty="0"/>
              <a:t>Seguridad – Tipos de RAID</a:t>
            </a:r>
          </a:p>
        </p:txBody>
      </p:sp>
      <p:sp>
        <p:nvSpPr>
          <p:cNvPr id="5" name="Marcador de contenido 2"/>
          <p:cNvSpPr>
            <a:spLocks noGrp="1"/>
          </p:cNvSpPr>
          <p:nvPr>
            <p:ph idx="1"/>
          </p:nvPr>
        </p:nvSpPr>
        <p:spPr>
          <a:xfrm>
            <a:off x="351692" y="853833"/>
            <a:ext cx="8557847" cy="2461611"/>
          </a:xfrm>
        </p:spPr>
        <p:txBody>
          <a:bodyPr>
            <a:noAutofit/>
          </a:bodyPr>
          <a:lstStyle/>
          <a:p>
            <a:pPr marL="0" lvl="3" indent="0" algn="just">
              <a:spcBef>
                <a:spcPts val="1200"/>
              </a:spcBef>
              <a:buNone/>
            </a:pPr>
            <a:r>
              <a:rPr lang="es-ES_tradnl" sz="1800" b="1" dirty="0"/>
              <a:t>RAID 4: "Comprobación. Acceso Independiente con un disco dedicado a paridad.”</a:t>
            </a:r>
            <a:endParaRPr lang="es-ES" sz="1800" dirty="0"/>
          </a:p>
          <a:p>
            <a:pPr marL="93663" lvl="3" indent="-93663" algn="just">
              <a:spcBef>
                <a:spcPts val="1200"/>
              </a:spcBef>
              <a:buFont typeface="Wingdings" panose="05000000000000000000" pitchFamily="2" charset="2"/>
              <a:buChar char="ü"/>
            </a:pPr>
            <a:r>
              <a:rPr lang="es-ES_tradnl" sz="1700" dirty="0"/>
              <a:t>Sistema de discos independientes con disco de control de errores. Dedica un disco para guardar la información de paridad de los otros discos.</a:t>
            </a:r>
          </a:p>
          <a:p>
            <a:pPr marL="93663" lvl="3" indent="-93663" algn="just">
              <a:spcBef>
                <a:spcPts val="1200"/>
              </a:spcBef>
              <a:buFont typeface="Wingdings" panose="05000000000000000000" pitchFamily="2" charset="2"/>
              <a:buChar char="ü"/>
            </a:pPr>
            <a:r>
              <a:rPr lang="es-ES_tradnl" sz="1700" dirty="0"/>
              <a:t>Cada disco graba un bloque de datos distinto y el acceso al arreglo de discos es paralelo pero no simultaneo.</a:t>
            </a:r>
            <a:endParaRPr lang="es-ES" sz="1700" dirty="0"/>
          </a:p>
          <a:p>
            <a:pPr marL="93663" lvl="3" indent="-93663" algn="just">
              <a:spcBef>
                <a:spcPts val="1200"/>
              </a:spcBef>
              <a:buFont typeface="Wingdings" panose="05000000000000000000" pitchFamily="2" charset="2"/>
              <a:buChar char="ü"/>
            </a:pPr>
            <a:r>
              <a:rPr lang="es-ES_tradnl" sz="1700" dirty="0"/>
              <a:t>Se necesita un mínimo de tres unidades para implementar una solución RAID 4. </a:t>
            </a:r>
            <a:endParaRPr lang="es-ES" sz="1700" dirty="0"/>
          </a:p>
          <a:p>
            <a:pPr marL="93663" lvl="3" indent="-93663" algn="just">
              <a:spcBef>
                <a:spcPts val="1200"/>
              </a:spcBef>
              <a:buFont typeface="Wingdings" panose="05000000000000000000" pitchFamily="2" charset="2"/>
              <a:buChar char="ü"/>
            </a:pPr>
            <a:r>
              <a:rPr lang="es-ES_tradnl" sz="1700" dirty="0"/>
              <a:t>La diferencia con el RAID 3 está en que se puede acceder a los discos de forma individual. Este nivel de RAID se implementa poco comercialmente. </a:t>
            </a:r>
            <a:endParaRPr lang="es-ES" sz="1700" dirty="0"/>
          </a:p>
          <a:p>
            <a:pPr marL="93663" lvl="3" indent="-93663" algn="just">
              <a:spcBef>
                <a:spcPts val="1200"/>
              </a:spcBef>
              <a:buFont typeface="Wingdings" panose="05000000000000000000" pitchFamily="2" charset="2"/>
              <a:buChar char="ü"/>
            </a:pPr>
            <a:endParaRPr lang="es-ES" sz="1700" dirty="0"/>
          </a:p>
        </p:txBody>
      </p:sp>
      <p:pic>
        <p:nvPicPr>
          <p:cNvPr id="7171" name="Picture 3" descr="RAID 4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t="7560" b="9724"/>
          <a:stretch/>
        </p:blipFill>
        <p:spPr bwMode="auto">
          <a:xfrm>
            <a:off x="2389094" y="4185257"/>
            <a:ext cx="4832321" cy="252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48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105508"/>
            <a:ext cx="8368208" cy="796796"/>
          </a:xfrm>
        </p:spPr>
        <p:txBody>
          <a:bodyPr/>
          <a:lstStyle/>
          <a:p>
            <a:r>
              <a:rPr lang="es-ES" dirty="0"/>
              <a:t>Seguridad – Tipos de RAID</a:t>
            </a:r>
          </a:p>
        </p:txBody>
      </p:sp>
      <p:sp>
        <p:nvSpPr>
          <p:cNvPr id="5" name="Marcador de contenido 2"/>
          <p:cNvSpPr>
            <a:spLocks noGrp="1"/>
          </p:cNvSpPr>
          <p:nvPr>
            <p:ph idx="1"/>
          </p:nvPr>
        </p:nvSpPr>
        <p:spPr>
          <a:xfrm>
            <a:off x="412377" y="1107762"/>
            <a:ext cx="8567500" cy="2461611"/>
          </a:xfrm>
        </p:spPr>
        <p:txBody>
          <a:bodyPr>
            <a:noAutofit/>
          </a:bodyPr>
          <a:lstStyle/>
          <a:p>
            <a:pPr marL="0" lvl="3" indent="0" algn="just">
              <a:buNone/>
            </a:pPr>
            <a:r>
              <a:rPr lang="es-ES_tradnl" sz="1800" b="1" dirty="0"/>
              <a:t>RAID 5: "Comprobación y rapidez. Seguridad y velocidad. Acceso independiente con paridad distribuida.”</a:t>
            </a:r>
            <a:r>
              <a:rPr lang="es-ES_tradnl" sz="1800" dirty="0"/>
              <a:t> </a:t>
            </a:r>
            <a:endParaRPr lang="es-ES" sz="1800" dirty="0"/>
          </a:p>
          <a:p>
            <a:pPr marL="285750" lvl="4" indent="-285750" algn="just">
              <a:buFont typeface="Wingdings" panose="05000000000000000000" pitchFamily="2" charset="2"/>
              <a:buChar char="ü"/>
            </a:pPr>
            <a:r>
              <a:rPr lang="es-ES_tradnl" sz="1700" dirty="0"/>
              <a:t>Este </a:t>
            </a:r>
            <a:r>
              <a:rPr lang="es-ES_tradnl" sz="1700" dirty="0" err="1"/>
              <a:t>array</a:t>
            </a:r>
            <a:r>
              <a:rPr lang="es-ES_tradnl" sz="1700" dirty="0"/>
              <a:t> optimiza la capacidad del sistema permitiendo una utilización de hasta el 80% de la capacidad del conjunto de discos. Esto lo consigue mediante el cálculo de información de paridad y su almacenamiento alternativo por bloques en todos los discos del conjunto. </a:t>
            </a:r>
            <a:endParaRPr lang="es-ES" sz="1700" dirty="0"/>
          </a:p>
          <a:p>
            <a:pPr marL="285750" lvl="4" indent="-285750" algn="just">
              <a:buFont typeface="Wingdings" panose="05000000000000000000" pitchFamily="2" charset="2"/>
              <a:buChar char="ü"/>
            </a:pPr>
            <a:r>
              <a:rPr lang="es-ES_tradnl" sz="1700" dirty="0"/>
              <a:t>Si cualquiera de las unidades de disco falla, se puede recuperar la información en tiempo real, sin que el servidor deje de funcionar.</a:t>
            </a:r>
            <a:endParaRPr lang="es-ES" sz="1700" dirty="0"/>
          </a:p>
        </p:txBody>
      </p:sp>
      <p:pic>
        <p:nvPicPr>
          <p:cNvPr id="9218" name="Picture 2" descr="RAID 5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t="6915" b="9273"/>
          <a:stretch/>
        </p:blipFill>
        <p:spPr bwMode="auto">
          <a:xfrm>
            <a:off x="2070053" y="3774831"/>
            <a:ext cx="5541107" cy="293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1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117810"/>
            <a:ext cx="8215808" cy="796796"/>
          </a:xfrm>
        </p:spPr>
        <p:txBody>
          <a:bodyPr/>
          <a:lstStyle/>
          <a:p>
            <a:r>
              <a:rPr lang="es-ES" dirty="0"/>
              <a:t>Seguridad – Tipos de RAID</a:t>
            </a:r>
          </a:p>
        </p:txBody>
      </p:sp>
      <p:sp>
        <p:nvSpPr>
          <p:cNvPr id="5" name="Marcador de contenido 2"/>
          <p:cNvSpPr>
            <a:spLocks noGrp="1"/>
          </p:cNvSpPr>
          <p:nvPr>
            <p:ph idx="1"/>
          </p:nvPr>
        </p:nvSpPr>
        <p:spPr>
          <a:xfrm>
            <a:off x="412377" y="1313329"/>
            <a:ext cx="8473715" cy="2461611"/>
          </a:xfrm>
        </p:spPr>
        <p:txBody>
          <a:bodyPr>
            <a:noAutofit/>
          </a:bodyPr>
          <a:lstStyle/>
          <a:p>
            <a:pPr marL="0" lvl="3" indent="0">
              <a:buNone/>
            </a:pPr>
            <a:r>
              <a:rPr lang="es-ES_tradnl" sz="1800" b="1" dirty="0"/>
              <a:t>RAID 6: "Acceso independiente con doble paridad”</a:t>
            </a:r>
            <a:endParaRPr lang="es-ES" sz="1800" dirty="0"/>
          </a:p>
          <a:p>
            <a:pPr marL="285750" lvl="4" indent="-285750">
              <a:buFont typeface="Wingdings" panose="05000000000000000000" pitchFamily="2" charset="2"/>
              <a:buChar char="ü"/>
            </a:pPr>
            <a:r>
              <a:rPr lang="es-ES_tradnl" sz="1700" dirty="0"/>
              <a:t>Similar al RAID 5, pero incluye un segundo esquema de paridad distribuido por los distintos discos.</a:t>
            </a:r>
            <a:endParaRPr lang="es-ES" sz="1700" dirty="0"/>
          </a:p>
          <a:p>
            <a:pPr marL="285750" lvl="4" indent="-285750">
              <a:buFont typeface="Wingdings" panose="05000000000000000000" pitchFamily="2" charset="2"/>
              <a:buChar char="ü"/>
            </a:pPr>
            <a:r>
              <a:rPr lang="es-ES_tradnl" sz="1700" dirty="0"/>
              <a:t>Tolerancia extremadamente alta a los fallos y a las caídas de disco, ofreciendo dos niveles de redundancia. </a:t>
            </a:r>
            <a:endParaRPr lang="es-ES" sz="1700" dirty="0"/>
          </a:p>
          <a:p>
            <a:pPr marL="285750" lvl="4" indent="-285750">
              <a:buFont typeface="Wingdings" panose="05000000000000000000" pitchFamily="2" charset="2"/>
              <a:buChar char="ü"/>
            </a:pPr>
            <a:r>
              <a:rPr lang="es-ES_tradnl" sz="1700" dirty="0"/>
              <a:t>Coste de implementación es mayor al de otros niveles RAID y controladoras más complejas y caras que las de otros niveles RAID. </a:t>
            </a:r>
            <a:endParaRPr lang="es-ES" sz="1700" dirty="0"/>
          </a:p>
        </p:txBody>
      </p:sp>
      <p:pic>
        <p:nvPicPr>
          <p:cNvPr id="10242" name="Picture 2" descr="http://cdn.ttgtmedia.com/rms/onlineImages/storage_raid_06.png"/>
          <p:cNvPicPr>
            <a:picLocks noChangeAspect="1" noChangeArrowheads="1"/>
          </p:cNvPicPr>
          <p:nvPr/>
        </p:nvPicPr>
        <p:blipFill rotWithShape="1">
          <a:blip r:embed="rId2">
            <a:extLst>
              <a:ext uri="{28A0092B-C50C-407E-A947-70E740481C1C}">
                <a14:useLocalDpi xmlns:a14="http://schemas.microsoft.com/office/drawing/2010/main" val="0"/>
              </a:ext>
            </a:extLst>
          </a:blip>
          <a:srcRect t="4381" b="7229"/>
          <a:stretch/>
        </p:blipFill>
        <p:spPr bwMode="auto">
          <a:xfrm>
            <a:off x="1732879" y="3775590"/>
            <a:ext cx="6039521" cy="296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7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225702"/>
            <a:ext cx="8438546" cy="796796"/>
          </a:xfrm>
        </p:spPr>
        <p:txBody>
          <a:bodyPr/>
          <a:lstStyle/>
          <a:p>
            <a:r>
              <a:rPr lang="es-ES" dirty="0"/>
              <a:t>Seguridad – Tipos de RAID</a:t>
            </a:r>
          </a:p>
        </p:txBody>
      </p:sp>
      <p:sp>
        <p:nvSpPr>
          <p:cNvPr id="5" name="Marcador de contenido 2"/>
          <p:cNvSpPr>
            <a:spLocks noGrp="1"/>
          </p:cNvSpPr>
          <p:nvPr>
            <p:ph idx="1"/>
          </p:nvPr>
        </p:nvSpPr>
        <p:spPr>
          <a:xfrm>
            <a:off x="316523" y="1115968"/>
            <a:ext cx="8534400" cy="1708576"/>
          </a:xfrm>
        </p:spPr>
        <p:txBody>
          <a:bodyPr>
            <a:noAutofit/>
          </a:bodyPr>
          <a:lstStyle/>
          <a:p>
            <a:pPr marL="0" lvl="3" indent="0">
              <a:buNone/>
            </a:pPr>
            <a:r>
              <a:rPr lang="es-ES_tradnl" sz="1800" b="1" dirty="0"/>
              <a:t>RAID 10 – RAID 1+0: “</a:t>
            </a:r>
            <a:r>
              <a:rPr lang="es-ES_tradnl" sz="1800" b="1" dirty="0" err="1"/>
              <a:t>Striping</a:t>
            </a:r>
            <a:r>
              <a:rPr lang="es-ES_tradnl" sz="1800" b="1" dirty="0"/>
              <a:t> de arreglos duplicados”</a:t>
            </a:r>
            <a:r>
              <a:rPr lang="es-ES_tradnl" sz="1800" dirty="0"/>
              <a:t> </a:t>
            </a:r>
            <a:endParaRPr lang="es-ES" sz="1800" dirty="0"/>
          </a:p>
          <a:p>
            <a:pPr algn="just"/>
            <a:r>
              <a:rPr lang="es-ES" sz="1700" dirty="0"/>
              <a:t>La información se distribuyen en bloques como el RAID  0 y cada disco se duplica como RAID 1.</a:t>
            </a:r>
          </a:p>
          <a:p>
            <a:pPr algn="just"/>
            <a:r>
              <a:rPr lang="es-ES" sz="1700" dirty="0"/>
              <a:t>Se requieren dos canales, dos discos para cada canal y se utilizan el 50 % de la capacidad para información de control.</a:t>
            </a:r>
          </a:p>
        </p:txBody>
      </p:sp>
      <p:pic>
        <p:nvPicPr>
          <p:cNvPr id="11266" name="Picture 2" descr="RAID 10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t="2416" b="3574"/>
          <a:stretch/>
        </p:blipFill>
        <p:spPr bwMode="auto">
          <a:xfrm>
            <a:off x="4737158" y="3191979"/>
            <a:ext cx="4301335" cy="296539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p:cNvSpPr txBox="1">
            <a:spLocks/>
          </p:cNvSpPr>
          <p:nvPr/>
        </p:nvSpPr>
        <p:spPr>
          <a:xfrm>
            <a:off x="316523" y="2906291"/>
            <a:ext cx="4315127" cy="357865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S" sz="1700" dirty="0"/>
              <a:t>Es de alta seguridad, ya que ofrece un 100% de redundancia de la información y un soporte para grandes volúmenes de datos, donde el precio no es un factor importante. </a:t>
            </a:r>
          </a:p>
          <a:p>
            <a:pPr algn="just"/>
            <a:r>
              <a:rPr lang="es-ES" sz="1700" dirty="0"/>
              <a:t>Es ideal para sistemas de emisión critica, donde se requiera mayor confiabilidad de la información, ya que pueden fallar dos discos inclusive (uno por cada canal) y los datos todavía se mantienen en línea. </a:t>
            </a:r>
          </a:p>
        </p:txBody>
      </p:sp>
    </p:spTree>
    <p:extLst>
      <p:ext uri="{BB962C8B-B14F-4D97-AF65-F5344CB8AC3E}">
        <p14:creationId xmlns:p14="http://schemas.microsoft.com/office/powerpoint/2010/main" val="272296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140677"/>
            <a:ext cx="8485438" cy="796796"/>
          </a:xfrm>
        </p:spPr>
        <p:txBody>
          <a:bodyPr/>
          <a:lstStyle/>
          <a:p>
            <a:r>
              <a:rPr lang="es-ES" dirty="0"/>
              <a:t>Mantenimiento de los equipos.</a:t>
            </a:r>
          </a:p>
        </p:txBody>
      </p:sp>
      <p:sp>
        <p:nvSpPr>
          <p:cNvPr id="5" name="Marcador de contenido 2"/>
          <p:cNvSpPr>
            <a:spLocks noGrp="1"/>
          </p:cNvSpPr>
          <p:nvPr>
            <p:ph idx="1"/>
          </p:nvPr>
        </p:nvSpPr>
        <p:spPr>
          <a:xfrm>
            <a:off x="412377" y="1162201"/>
            <a:ext cx="8393723" cy="1569276"/>
          </a:xfrm>
        </p:spPr>
        <p:txBody>
          <a:bodyPr>
            <a:noAutofit/>
          </a:bodyPr>
          <a:lstStyle/>
          <a:p>
            <a:pPr marL="0" lvl="3" indent="0" algn="just">
              <a:buNone/>
            </a:pPr>
            <a:r>
              <a:rPr lang="es-ES" sz="1800" dirty="0"/>
              <a:t>Tiene como finalidad conseguir que los equipos sean operativos el mayor tiempo posible y que, durante ese tiempo, funcionen de la manera más eficaz y con el máximo de seguridad para el personal que los utiliza. El mantenimiento de un sistema informático implica tanto el mantenimiento software como hardware.</a:t>
            </a:r>
            <a:endParaRPr lang="es-ES" dirty="0"/>
          </a:p>
        </p:txBody>
      </p:sp>
      <p:pic>
        <p:nvPicPr>
          <p:cNvPr id="15362" name="Picture 2" descr="sistema comput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923" y="2889286"/>
            <a:ext cx="4564343" cy="345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33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48253" y="164841"/>
            <a:ext cx="8895747" cy="796796"/>
          </a:xfrm>
        </p:spPr>
        <p:txBody>
          <a:bodyPr/>
          <a:lstStyle/>
          <a:p>
            <a:r>
              <a:rPr lang="es-ES" dirty="0"/>
              <a:t>Mantenimiento de los equipos - Niveles</a:t>
            </a:r>
          </a:p>
        </p:txBody>
      </p:sp>
      <p:sp>
        <p:nvSpPr>
          <p:cNvPr id="6" name="Marcador de contenido 2"/>
          <p:cNvSpPr txBox="1">
            <a:spLocks/>
          </p:cNvSpPr>
          <p:nvPr/>
        </p:nvSpPr>
        <p:spPr>
          <a:xfrm>
            <a:off x="339969" y="1094727"/>
            <a:ext cx="8510954" cy="564604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S" b="1" dirty="0"/>
              <a:t>Niveles de mantenimiento de sistemas informáticos</a:t>
            </a:r>
            <a:endParaRPr lang="es-ES" dirty="0"/>
          </a:p>
          <a:p>
            <a:r>
              <a:rPr lang="es-ES" dirty="0"/>
              <a:t>En el mantenimiento de un sistema informático se lleva a cabo en tres niveles: </a:t>
            </a:r>
          </a:p>
          <a:p>
            <a:pPr lvl="1"/>
            <a:r>
              <a:rPr lang="es-ES" b="1" dirty="0"/>
              <a:t>Hardware</a:t>
            </a:r>
          </a:p>
          <a:p>
            <a:pPr lvl="2"/>
            <a:r>
              <a:rPr lang="es-ES" sz="1500" dirty="0"/>
              <a:t>Limpieza de los dispositivos hardware.</a:t>
            </a:r>
          </a:p>
          <a:p>
            <a:pPr lvl="2"/>
            <a:r>
              <a:rPr lang="es-ES" sz="1500" dirty="0"/>
              <a:t>Control del funcionamiento en condiciones de estrés del equipo (voltaje, temperatura, </a:t>
            </a:r>
            <a:r>
              <a:rPr lang="es-ES" sz="1500" dirty="0" err="1"/>
              <a:t>etc</a:t>
            </a:r>
            <a:r>
              <a:rPr lang="es-ES" sz="1500" dirty="0"/>
              <a:t>)</a:t>
            </a:r>
          </a:p>
          <a:p>
            <a:pPr lvl="2"/>
            <a:r>
              <a:rPr lang="es-ES" sz="1500" dirty="0"/>
              <a:t>Reemplazo o reparación de componentes que funcionan en mal estado</a:t>
            </a:r>
          </a:p>
          <a:p>
            <a:pPr lvl="1"/>
            <a:r>
              <a:rPr lang="es-ES" b="1" dirty="0"/>
              <a:t>Software</a:t>
            </a:r>
          </a:p>
          <a:p>
            <a:pPr lvl="2"/>
            <a:r>
              <a:rPr lang="es-ES" sz="1500" dirty="0"/>
              <a:t>Limpieza de archivos y programas en los equipos</a:t>
            </a:r>
          </a:p>
          <a:p>
            <a:pPr lvl="2"/>
            <a:r>
              <a:rPr lang="es-ES" sz="1500" dirty="0"/>
              <a:t>Mantenimiento de la información almacenada</a:t>
            </a:r>
          </a:p>
          <a:p>
            <a:pPr lvl="2"/>
            <a:r>
              <a:rPr lang="es-ES" sz="1500" dirty="0"/>
              <a:t>Configuración adecuada del sistema operativo</a:t>
            </a:r>
          </a:p>
          <a:p>
            <a:pPr lvl="2"/>
            <a:r>
              <a:rPr lang="es-ES" sz="1500" dirty="0"/>
              <a:t>Revisión de la seguridad de los equipos (virus, firewall, </a:t>
            </a:r>
            <a:r>
              <a:rPr lang="es-ES" sz="1500" dirty="0" err="1"/>
              <a:t>etc</a:t>
            </a:r>
            <a:r>
              <a:rPr lang="es-ES" sz="1500" dirty="0"/>
              <a:t>)</a:t>
            </a:r>
          </a:p>
          <a:p>
            <a:pPr lvl="1"/>
            <a:r>
              <a:rPr lang="es-ES" b="1" dirty="0"/>
              <a:t>Información</a:t>
            </a:r>
          </a:p>
          <a:p>
            <a:pPr lvl="2"/>
            <a:r>
              <a:rPr lang="es-ES" sz="1500" dirty="0"/>
              <a:t>Documentación del Software (Registros de actualización, mantenimiento…)</a:t>
            </a:r>
          </a:p>
          <a:p>
            <a:pPr lvl="2"/>
            <a:r>
              <a:rPr lang="es-ES" sz="1500" dirty="0"/>
              <a:t>Copias de seguridad </a:t>
            </a:r>
          </a:p>
        </p:txBody>
      </p:sp>
    </p:spTree>
    <p:extLst>
      <p:ext uri="{BB962C8B-B14F-4D97-AF65-F5344CB8AC3E}">
        <p14:creationId xmlns:p14="http://schemas.microsoft.com/office/powerpoint/2010/main" val="401420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164841"/>
            <a:ext cx="8532331" cy="796796"/>
          </a:xfrm>
        </p:spPr>
        <p:txBody>
          <a:bodyPr/>
          <a:lstStyle/>
          <a:p>
            <a:r>
              <a:rPr lang="es-ES" dirty="0"/>
              <a:t>Mantenimiento de los equipos - Tipos</a:t>
            </a:r>
          </a:p>
        </p:txBody>
      </p:sp>
      <p:sp>
        <p:nvSpPr>
          <p:cNvPr id="6" name="Marcador de contenido 2"/>
          <p:cNvSpPr txBox="1">
            <a:spLocks/>
          </p:cNvSpPr>
          <p:nvPr/>
        </p:nvSpPr>
        <p:spPr>
          <a:xfrm>
            <a:off x="412377" y="1184375"/>
            <a:ext cx="8532331" cy="56736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S" b="1" dirty="0"/>
              <a:t>Mantenimiento Predictivo</a:t>
            </a:r>
            <a:endParaRPr lang="es-ES" dirty="0"/>
          </a:p>
          <a:p>
            <a:pPr algn="just"/>
            <a:r>
              <a:rPr lang="es-ES" sz="1700" dirty="0"/>
              <a:t>El mantenimiento predictivo está basado fundamentalmente en detectar un fallo antes de que suceda, para dar tiempo a corregirlo sin perjuicios al servicio, ni detención de la producción, etc. Estos controles pueden llevarse a cabo de forma periódica o continua, en función del equipo, el sistema productivo, etc.</a:t>
            </a:r>
          </a:p>
          <a:p>
            <a:pPr algn="just"/>
            <a:r>
              <a:rPr lang="es-ES" sz="1700" dirty="0"/>
              <a:t>Para ello se usan instrumentos de diagnóstico, aparatos  y pruebas no destructivas, que permiten comprobar el estado de los componentes del sistema sin detenerlo.</a:t>
            </a:r>
          </a:p>
          <a:p>
            <a:pPr marL="0" indent="0">
              <a:buNone/>
            </a:pPr>
            <a:r>
              <a:rPr lang="es-ES" b="1" dirty="0"/>
              <a:t>Ventajas</a:t>
            </a:r>
          </a:p>
          <a:p>
            <a:pPr lvl="1"/>
            <a:r>
              <a:rPr lang="es-ES" sz="1500" dirty="0"/>
              <a:t>Reduce los tiempos de parada.</a:t>
            </a:r>
          </a:p>
          <a:p>
            <a:pPr lvl="1"/>
            <a:r>
              <a:rPr lang="es-ES" sz="1500" dirty="0"/>
              <a:t>Permite seguir la evolución de un defecto en el tiempo.</a:t>
            </a:r>
          </a:p>
          <a:p>
            <a:pPr lvl="1"/>
            <a:r>
              <a:rPr lang="es-ES" sz="1500" dirty="0"/>
              <a:t>Toma de decisiones sobre la parada de una línea de máquinas en momentos críticos.</a:t>
            </a:r>
          </a:p>
          <a:p>
            <a:pPr lvl="1"/>
            <a:r>
              <a:rPr lang="es-ES" sz="1500" dirty="0"/>
              <a:t>Confección de formas internas de funcionamiento o compra de nuevos equipos</a:t>
            </a:r>
          </a:p>
          <a:p>
            <a:pPr lvl="1"/>
            <a:r>
              <a:rPr lang="es-ES" sz="1500" dirty="0"/>
              <a:t>Facilita el análisis de las averías.</a:t>
            </a:r>
          </a:p>
          <a:p>
            <a:pPr lvl="1"/>
            <a:r>
              <a:rPr lang="es-ES" sz="1500" dirty="0"/>
              <a:t>Permite el análisis estadístico del sistema.…</a:t>
            </a:r>
          </a:p>
        </p:txBody>
      </p:sp>
    </p:spTree>
    <p:extLst>
      <p:ext uri="{BB962C8B-B14F-4D97-AF65-F5344CB8AC3E}">
        <p14:creationId xmlns:p14="http://schemas.microsoft.com/office/powerpoint/2010/main" val="1312208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18593" y="176564"/>
            <a:ext cx="8532330" cy="796796"/>
          </a:xfrm>
        </p:spPr>
        <p:txBody>
          <a:bodyPr/>
          <a:lstStyle/>
          <a:p>
            <a:r>
              <a:rPr lang="es-ES" dirty="0"/>
              <a:t>Mantenimiento de los equipos - Tipos</a:t>
            </a:r>
          </a:p>
        </p:txBody>
      </p:sp>
      <p:sp>
        <p:nvSpPr>
          <p:cNvPr id="6" name="Marcador de contenido 2"/>
          <p:cNvSpPr txBox="1">
            <a:spLocks/>
          </p:cNvSpPr>
          <p:nvPr/>
        </p:nvSpPr>
        <p:spPr>
          <a:xfrm>
            <a:off x="468923" y="1160929"/>
            <a:ext cx="8510954" cy="56970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S" b="1" dirty="0"/>
              <a:t>Mantenimiento Preventivo</a:t>
            </a:r>
            <a:endParaRPr lang="es-ES" dirty="0"/>
          </a:p>
          <a:p>
            <a:pPr marL="0" indent="0" algn="just">
              <a:buNone/>
            </a:pPr>
            <a:r>
              <a:rPr lang="es-ES" sz="1700" dirty="0"/>
              <a:t>El mantenimiento preventivo consiste en aplicar una serie de técnicas y procedimientos al sistema para minimizar el riesgo de fallo y asegurar su correcto funcionamiento durante el mayor tiempo posible, alargando así su vida útil.</a:t>
            </a:r>
          </a:p>
          <a:p>
            <a:pPr marL="0" indent="0" algn="just">
              <a:buNone/>
            </a:pPr>
            <a:r>
              <a:rPr lang="es-ES" sz="1700" dirty="0"/>
              <a:t>Este tipo de mantenimiento es muy utilizado en empresas, las cuales suelen tener su propio Plan de Mantenimiento Preventivo en el que se establecer las medidas a llevar a cabo con cada uno de los componentes que formar el sistema. </a:t>
            </a:r>
          </a:p>
          <a:p>
            <a:pPr algn="just"/>
            <a:r>
              <a:rPr lang="es-ES" sz="1700" b="1" dirty="0"/>
              <a:t>Mantenimiento preventivo activo</a:t>
            </a:r>
            <a:r>
              <a:rPr lang="es-ES" sz="1700" dirty="0"/>
              <a:t>: </a:t>
            </a:r>
            <a:r>
              <a:rPr lang="es-ES" sz="1600" dirty="0"/>
              <a:t>Este tipo de mantenimiento involucra la limpieza del sistema y sus componentes la frecuencia con la cual se debe implementar este tipo de mantenimiento depende del ambiente de la computadora y de la calidad de los componentes. </a:t>
            </a:r>
          </a:p>
          <a:p>
            <a:pPr algn="just"/>
            <a:r>
              <a:rPr lang="es-ES" sz="1700" b="1" dirty="0"/>
              <a:t>Mantenimiento preventivo pasivo</a:t>
            </a:r>
            <a:r>
              <a:rPr lang="es-ES" sz="1700" dirty="0"/>
              <a:t>: </a:t>
            </a:r>
            <a:r>
              <a:rPr lang="es-ES" sz="1600" dirty="0"/>
              <a:t>Este tipo consiste en el cuidado del sistema en su ambiente externo, incluye las condiciones físicas de operación del sistema y la prevención eléctrica. Lo físico comprende factores como la temperatura ambiente, la contaminación por polvo, humo de cigarro y problemas por posibles golpes o vibraciones. Lo eléctrico concierne a factores como carga electrostáticas, la sobre carga en la línea y en algunos ambientes la interferencia por radiofrecuencia.</a:t>
            </a:r>
          </a:p>
        </p:txBody>
      </p:sp>
    </p:spTree>
    <p:extLst>
      <p:ext uri="{BB962C8B-B14F-4D97-AF65-F5344CB8AC3E}">
        <p14:creationId xmlns:p14="http://schemas.microsoft.com/office/powerpoint/2010/main" val="83180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71700" y="200010"/>
            <a:ext cx="8684731" cy="796796"/>
          </a:xfrm>
        </p:spPr>
        <p:txBody>
          <a:bodyPr/>
          <a:lstStyle/>
          <a:p>
            <a:r>
              <a:rPr lang="es-ES" dirty="0"/>
              <a:t>Mantenimiento de los equipos - Tipos</a:t>
            </a:r>
          </a:p>
        </p:txBody>
      </p:sp>
      <p:sp>
        <p:nvSpPr>
          <p:cNvPr id="6" name="Marcador de contenido 2"/>
          <p:cNvSpPr txBox="1">
            <a:spLocks/>
          </p:cNvSpPr>
          <p:nvPr/>
        </p:nvSpPr>
        <p:spPr>
          <a:xfrm>
            <a:off x="386862" y="1174376"/>
            <a:ext cx="8569569" cy="53833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S" b="1" dirty="0"/>
              <a:t>Mantenimiento correctivo</a:t>
            </a:r>
            <a:endParaRPr lang="es-ES" dirty="0"/>
          </a:p>
          <a:p>
            <a:pPr marL="0" indent="0" algn="just">
              <a:buNone/>
            </a:pPr>
            <a:r>
              <a:rPr lang="es-ES" sz="1700" dirty="0"/>
              <a:t>El mantenimiento correctivo consiste en la reparación o reemplazo de componentes del sistema que se encuentren en mal estado o presenten un mal funcionamiento. Este tipo de mantenimiento se lleva a cabo cuando el predictivo lo aconseje y cuando el preventivo ya no sea posible.</a:t>
            </a:r>
          </a:p>
          <a:p>
            <a:pPr algn="just"/>
            <a:r>
              <a:rPr lang="es-ES" b="1" dirty="0"/>
              <a:t>Corrección no planificada</a:t>
            </a:r>
            <a:r>
              <a:rPr lang="es-ES" dirty="0"/>
              <a:t>. </a:t>
            </a:r>
            <a:r>
              <a:rPr lang="es-ES" sz="1700" dirty="0"/>
              <a:t>Es el mantenimiento correctivo de emergencia que debe llevarse a cabo con la mayor celeridad para evitar que se incrementen costos e impedir daños materiales y/o humanos.</a:t>
            </a:r>
          </a:p>
          <a:p>
            <a:pPr algn="just"/>
            <a:r>
              <a:rPr lang="es-ES" b="1" dirty="0"/>
              <a:t>Corrección planificada</a:t>
            </a:r>
            <a:r>
              <a:rPr lang="es-ES" dirty="0"/>
              <a:t>. </a:t>
            </a:r>
            <a:r>
              <a:rPr lang="es-ES" sz="1700" dirty="0"/>
              <a:t>El mantenimiento correctivo planificado prevé lo que se hará antes que se produzca el fallo, de manera que cuando se detiene el equipo para efectuar la reparación, ya se dispone de los repuestos, de los documentos necesarios y del personal técnico asignado con anterioridad en una programación de tareas.</a:t>
            </a:r>
          </a:p>
          <a:p>
            <a:pPr algn="just"/>
            <a:r>
              <a:rPr lang="es-ES" sz="1700" dirty="0"/>
              <a:t>Al igual que el anterior, corrige la falla y actúa ante un hecho cierto.</a:t>
            </a:r>
          </a:p>
          <a:p>
            <a:pPr algn="just"/>
            <a:r>
              <a:rPr lang="es-ES" sz="1700" dirty="0"/>
              <a:t>Este tipo de mantenimiento difiere del no planificado en que se evita ese grado de apremio del anterior, porque los trabajos han sido programados con antelación.</a:t>
            </a:r>
          </a:p>
        </p:txBody>
      </p:sp>
    </p:spTree>
    <p:extLst>
      <p:ext uri="{BB962C8B-B14F-4D97-AF65-F5344CB8AC3E}">
        <p14:creationId xmlns:p14="http://schemas.microsoft.com/office/powerpoint/2010/main" val="352970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516533"/>
            <a:ext cx="9568236" cy="796796"/>
          </a:xfrm>
        </p:spPr>
        <p:txBody>
          <a:bodyPr/>
          <a:lstStyle/>
          <a:p>
            <a:r>
              <a:rPr lang="es-ES" dirty="0"/>
              <a:t>Seguridad Física en Equipos y Datos</a:t>
            </a:r>
          </a:p>
        </p:txBody>
      </p:sp>
      <p:sp>
        <p:nvSpPr>
          <p:cNvPr id="3" name="Marcador de contenido 2"/>
          <p:cNvSpPr>
            <a:spLocks noGrp="1"/>
          </p:cNvSpPr>
          <p:nvPr>
            <p:ph idx="1"/>
          </p:nvPr>
        </p:nvSpPr>
        <p:spPr>
          <a:xfrm>
            <a:off x="412377" y="1425388"/>
            <a:ext cx="8438546" cy="4370294"/>
          </a:xfrm>
        </p:spPr>
        <p:txBody>
          <a:bodyPr>
            <a:normAutofit/>
          </a:bodyPr>
          <a:lstStyle/>
          <a:p>
            <a:pPr marL="0" indent="0" algn="just">
              <a:spcBef>
                <a:spcPts val="1200"/>
              </a:spcBef>
              <a:buNone/>
            </a:pPr>
            <a:r>
              <a:rPr lang="es-ES" dirty="0"/>
              <a:t>Luego de ver como nuestro sistema puede verse afectado por la falta de Seguridad Física, es importante recalcar que la mayoría de los daños que puede sufrir un centro de cómputos no será sobre los medios físicos sino contra información por él almacenada y procesada.</a:t>
            </a:r>
          </a:p>
          <a:p>
            <a:pPr marL="0" indent="0" algn="just">
              <a:spcBef>
                <a:spcPts val="1200"/>
              </a:spcBef>
              <a:buNone/>
            </a:pPr>
            <a:r>
              <a:rPr lang="es-ES" dirty="0"/>
              <a:t>Como ya se ha mencionado, el activo más importante que se posee es la </a:t>
            </a:r>
            <a:r>
              <a:rPr lang="es-ES" b="1" dirty="0"/>
              <a:t>información</a:t>
            </a:r>
            <a:r>
              <a:rPr lang="es-ES" dirty="0"/>
              <a:t>, y por lo tanto deben existir técnicas, más allá de la seguridad física, que la aseguren. </a:t>
            </a:r>
          </a:p>
          <a:p>
            <a:pPr marL="0" indent="0" algn="just">
              <a:spcBef>
                <a:spcPts val="1200"/>
              </a:spcBef>
              <a:buNone/>
            </a:pPr>
            <a:r>
              <a:rPr lang="es-ES" dirty="0"/>
              <a:t>Es decir que la </a:t>
            </a:r>
            <a:r>
              <a:rPr lang="es-ES" b="1" dirty="0"/>
              <a:t>Seguridad Lógica</a:t>
            </a:r>
            <a:r>
              <a:rPr lang="es-ES" dirty="0"/>
              <a:t> consiste en la "aplicación de barreras y procedimientos que resguarden el acceso a los datos y sólo se permita acceder a ellos a las personas autorizadas para hacerlo."</a:t>
            </a:r>
          </a:p>
          <a:p>
            <a:pPr marL="0" indent="0" algn="just">
              <a:spcBef>
                <a:spcPts val="1200"/>
              </a:spcBef>
              <a:buNone/>
            </a:pPr>
            <a:r>
              <a:rPr lang="es-ES" dirty="0"/>
              <a:t>Existe un viejo dicho en la seguridad informática que dicta que </a:t>
            </a:r>
            <a:r>
              <a:rPr lang="es-ES" b="1" dirty="0"/>
              <a:t>"todo lo que no está permitido debe estar prohibido"</a:t>
            </a:r>
            <a:r>
              <a:rPr lang="es-ES" dirty="0"/>
              <a:t> y esto es lo que debe asegurar la Seguridad Lógica.</a:t>
            </a:r>
          </a:p>
        </p:txBody>
      </p:sp>
    </p:spTree>
    <p:extLst>
      <p:ext uri="{BB962C8B-B14F-4D97-AF65-F5344CB8AC3E}">
        <p14:creationId xmlns:p14="http://schemas.microsoft.com/office/powerpoint/2010/main" val="137955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46" y="200010"/>
            <a:ext cx="8848854" cy="796796"/>
          </a:xfrm>
        </p:spPr>
        <p:txBody>
          <a:bodyPr>
            <a:normAutofit fontScale="90000"/>
          </a:bodyPr>
          <a:lstStyle/>
          <a:p>
            <a:r>
              <a:rPr lang="es-ES" dirty="0"/>
              <a:t>Respaldo (resguardo) de la información </a:t>
            </a:r>
          </a:p>
        </p:txBody>
      </p:sp>
      <p:sp>
        <p:nvSpPr>
          <p:cNvPr id="6" name="Marcador de contenido 2"/>
          <p:cNvSpPr txBox="1">
            <a:spLocks/>
          </p:cNvSpPr>
          <p:nvPr/>
        </p:nvSpPr>
        <p:spPr>
          <a:xfrm>
            <a:off x="410308" y="1326776"/>
            <a:ext cx="8487507" cy="53833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S" dirty="0"/>
              <a:t>La realización de respaldo de información, requiere la aplicación de un procedimiento de copia de la misma en un medio diferente, o en otra área del mismo medio. Esta representa la Medida de Protección que ofrece el mayor índice de recuperación de un sistema informático, frente a cualquier tipo de contingencia. </a:t>
            </a:r>
          </a:p>
          <a:p>
            <a:pPr marL="0" indent="0" algn="just">
              <a:buNone/>
            </a:pPr>
            <a:r>
              <a:rPr lang="es-ES" dirty="0"/>
              <a:t>El soporte universal en todo sistema informático, como unidad de almacenamiento secundario, es el disco rígido o disco duro, en diferentes tecnologías, de conexionado (IDE, SCSI, SATA, STORAGE) y "geometrías" o configuraciones (PARTICIONES, RAID, CLUSTERS DE DISCOS).</a:t>
            </a:r>
          </a:p>
          <a:p>
            <a:pPr marL="0" indent="0" algn="just">
              <a:buNone/>
            </a:pPr>
            <a:endParaRPr lang="es-ES" dirty="0"/>
          </a:p>
          <a:p>
            <a:pPr marL="0" indent="0" algn="just">
              <a:buNone/>
            </a:pPr>
            <a:r>
              <a:rPr lang="es-ES" b="1" dirty="0"/>
              <a:t> Back-Up</a:t>
            </a:r>
          </a:p>
          <a:p>
            <a:pPr marL="0" indent="0" algn="just">
              <a:buNone/>
            </a:pPr>
            <a:r>
              <a:rPr lang="es-ES" dirty="0"/>
              <a:t>Durante las últimas décadas, el término </a:t>
            </a:r>
            <a:r>
              <a:rPr lang="es-ES" i="1" dirty="0" err="1"/>
              <a:t>backup</a:t>
            </a:r>
            <a:r>
              <a:rPr lang="es-ES" dirty="0"/>
              <a:t> se ha convertido en sinónimo de protección de datos, y se puede llevar a cabo mediante diversos métodos. </a:t>
            </a:r>
          </a:p>
          <a:p>
            <a:pPr marL="0" indent="0" algn="just">
              <a:buNone/>
            </a:pPr>
            <a:r>
              <a:rPr lang="es-ES" dirty="0"/>
              <a:t>Se han desarrollado aplicaciones de software de </a:t>
            </a:r>
            <a:r>
              <a:rPr lang="es-ES" dirty="0" err="1"/>
              <a:t>backup</a:t>
            </a:r>
            <a:r>
              <a:rPr lang="es-ES" dirty="0"/>
              <a:t> para reducir la complejidad de la ejecución de operaciones de </a:t>
            </a:r>
            <a:r>
              <a:rPr lang="es-ES" dirty="0" err="1"/>
              <a:t>backup</a:t>
            </a:r>
            <a:r>
              <a:rPr lang="es-ES" dirty="0"/>
              <a:t> y restauración. </a:t>
            </a:r>
          </a:p>
          <a:p>
            <a:pPr marL="0" indent="0" algn="just">
              <a:buNone/>
            </a:pPr>
            <a:endParaRPr lang="es-ES" dirty="0"/>
          </a:p>
          <a:p>
            <a:pPr marL="0" indent="0" algn="just">
              <a:buNone/>
            </a:pPr>
            <a:endParaRPr lang="es-ES" dirty="0"/>
          </a:p>
          <a:p>
            <a:pPr marL="0" indent="0" algn="just">
              <a:buNone/>
            </a:pPr>
            <a:endParaRPr lang="es-ES" dirty="0"/>
          </a:p>
        </p:txBody>
      </p:sp>
    </p:spTree>
    <p:extLst>
      <p:ext uri="{BB962C8B-B14F-4D97-AF65-F5344CB8AC3E}">
        <p14:creationId xmlns:p14="http://schemas.microsoft.com/office/powerpoint/2010/main" val="177029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47" y="200010"/>
            <a:ext cx="8626115" cy="796796"/>
          </a:xfrm>
        </p:spPr>
        <p:txBody>
          <a:bodyPr>
            <a:normAutofit/>
          </a:bodyPr>
          <a:lstStyle/>
          <a:p>
            <a:r>
              <a:rPr lang="es-ES" dirty="0"/>
              <a:t>Tipos de Back-Up</a:t>
            </a:r>
          </a:p>
        </p:txBody>
      </p:sp>
      <p:sp>
        <p:nvSpPr>
          <p:cNvPr id="6" name="Marcador de contenido 2"/>
          <p:cNvSpPr txBox="1">
            <a:spLocks/>
          </p:cNvSpPr>
          <p:nvPr/>
        </p:nvSpPr>
        <p:spPr>
          <a:xfrm>
            <a:off x="504092" y="1326776"/>
            <a:ext cx="8335108" cy="53833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S" b="1" dirty="0"/>
              <a:t>Back-Up Completo</a:t>
            </a:r>
          </a:p>
          <a:p>
            <a:pPr marL="0" indent="0" algn="just">
              <a:buNone/>
            </a:pPr>
            <a:r>
              <a:rPr lang="es-ES" dirty="0"/>
              <a:t>Es el tipo de operación de </a:t>
            </a:r>
            <a:r>
              <a:rPr lang="es-ES" dirty="0" err="1"/>
              <a:t>backup</a:t>
            </a:r>
            <a:r>
              <a:rPr lang="es-ES" dirty="0"/>
              <a:t> más básico y completo. </a:t>
            </a:r>
          </a:p>
          <a:p>
            <a:pPr marL="0" indent="0" algn="just">
              <a:buNone/>
            </a:pPr>
            <a:r>
              <a:rPr lang="es-ES" dirty="0"/>
              <a:t>Este tipo de </a:t>
            </a:r>
            <a:r>
              <a:rPr lang="es-ES" dirty="0" err="1"/>
              <a:t>backup</a:t>
            </a:r>
            <a:r>
              <a:rPr lang="es-ES" dirty="0"/>
              <a:t> copia la totalidad de los datos en otro juego de soportes, que puede consistir en discos internos o externos, en DVD ,CD o algún otro dispositivo de almacenamiento. </a:t>
            </a:r>
          </a:p>
          <a:p>
            <a:pPr marL="0" indent="0" algn="just">
              <a:buNone/>
            </a:pPr>
            <a:r>
              <a:rPr lang="es-ES" dirty="0"/>
              <a:t>La ventaja principal de la realización de un </a:t>
            </a:r>
            <a:r>
              <a:rPr lang="es-ES" dirty="0" err="1"/>
              <a:t>backup</a:t>
            </a:r>
            <a:r>
              <a:rPr lang="es-ES" dirty="0"/>
              <a:t> completo en cada operación es que se dispone de la totalidad de los datos en un único juego de soportes. Esto permite restaurar los datos en un tiempo mínimo.</a:t>
            </a:r>
          </a:p>
          <a:p>
            <a:pPr marL="0" indent="0" algn="just">
              <a:buNone/>
            </a:pPr>
            <a:r>
              <a:rPr lang="es-ES" dirty="0"/>
              <a:t>El inconveniente es que lleva más tiempo realizar un </a:t>
            </a:r>
            <a:r>
              <a:rPr lang="es-ES" dirty="0" err="1"/>
              <a:t>backup</a:t>
            </a:r>
            <a:r>
              <a:rPr lang="es-ES" dirty="0"/>
              <a:t> completo que de otros tipos (a veces se multiplica por un factor 10 o más), y requiere más espacio de almacenamiento.</a:t>
            </a:r>
          </a:p>
          <a:p>
            <a:pPr marL="0" indent="0" algn="just">
              <a:buNone/>
            </a:pPr>
            <a:r>
              <a:rPr lang="es-ES" dirty="0"/>
              <a:t>Sirve como base para aplicar otros tipos de Back-Up</a:t>
            </a:r>
          </a:p>
        </p:txBody>
      </p:sp>
    </p:spTree>
    <p:extLst>
      <p:ext uri="{BB962C8B-B14F-4D97-AF65-F5344CB8AC3E}">
        <p14:creationId xmlns:p14="http://schemas.microsoft.com/office/powerpoint/2010/main" val="92884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98930" y="176564"/>
            <a:ext cx="8510608" cy="796796"/>
          </a:xfrm>
        </p:spPr>
        <p:txBody>
          <a:bodyPr>
            <a:normAutofit/>
          </a:bodyPr>
          <a:lstStyle/>
          <a:p>
            <a:r>
              <a:rPr lang="es-ES" dirty="0"/>
              <a:t>Tipos de Back-Up</a:t>
            </a:r>
          </a:p>
        </p:txBody>
      </p:sp>
      <p:sp>
        <p:nvSpPr>
          <p:cNvPr id="6" name="Marcador de contenido 2"/>
          <p:cNvSpPr txBox="1">
            <a:spLocks/>
          </p:cNvSpPr>
          <p:nvPr/>
        </p:nvSpPr>
        <p:spPr>
          <a:xfrm>
            <a:off x="398930" y="1326776"/>
            <a:ext cx="8405101" cy="53833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S" b="1" dirty="0"/>
              <a:t>Back-Up Progresivo o Incremental</a:t>
            </a:r>
          </a:p>
          <a:p>
            <a:pPr marL="0" indent="0" algn="just">
              <a:buNone/>
            </a:pPr>
            <a:r>
              <a:rPr lang="es-ES" dirty="0"/>
              <a:t>Una operación de </a:t>
            </a:r>
            <a:r>
              <a:rPr lang="es-ES" dirty="0" err="1"/>
              <a:t>backup</a:t>
            </a:r>
            <a:r>
              <a:rPr lang="es-ES" dirty="0"/>
              <a:t> incremental sólo copia los datos que han variado desde la última operación de </a:t>
            </a:r>
            <a:r>
              <a:rPr lang="es-ES" dirty="0" err="1"/>
              <a:t>backup</a:t>
            </a:r>
            <a:r>
              <a:rPr lang="es-ES" dirty="0"/>
              <a:t> de cualquier tipo. </a:t>
            </a:r>
          </a:p>
          <a:p>
            <a:pPr marL="0" indent="0" algn="just">
              <a:buNone/>
            </a:pPr>
            <a:r>
              <a:rPr lang="es-ES" dirty="0"/>
              <a:t>Se suele utilizar la hora y fecha de modificación estampada en los archivos, comparándola con la hora y fecha del último </a:t>
            </a:r>
            <a:r>
              <a:rPr lang="es-ES" dirty="0" err="1"/>
              <a:t>backup</a:t>
            </a:r>
            <a:r>
              <a:rPr lang="es-ES" dirty="0"/>
              <a:t>. </a:t>
            </a:r>
          </a:p>
          <a:p>
            <a:pPr marL="0" indent="0" algn="just">
              <a:buNone/>
            </a:pPr>
            <a:r>
              <a:rPr lang="es-ES" dirty="0"/>
              <a:t>Se puede ejecutar tantas veces como se desee, pues sólo guarda los cambios más recientes. </a:t>
            </a:r>
          </a:p>
          <a:p>
            <a:pPr marL="0" indent="0" algn="just">
              <a:buNone/>
            </a:pPr>
            <a:r>
              <a:rPr lang="es-ES" dirty="0"/>
              <a:t>La ventaja de un </a:t>
            </a:r>
            <a:r>
              <a:rPr lang="es-ES" dirty="0" err="1"/>
              <a:t>backup</a:t>
            </a:r>
            <a:r>
              <a:rPr lang="es-ES" dirty="0"/>
              <a:t> incremental es que copia una menor cantidad de datos que un </a:t>
            </a:r>
            <a:r>
              <a:rPr lang="es-ES" dirty="0" err="1"/>
              <a:t>backup</a:t>
            </a:r>
            <a:r>
              <a:rPr lang="es-ES" dirty="0"/>
              <a:t> completo. Por ello, esas operaciones se realizan más deprisa y exigen menos espacio para almacenar el </a:t>
            </a:r>
            <a:r>
              <a:rPr lang="es-ES" dirty="0" err="1"/>
              <a:t>backup</a:t>
            </a:r>
            <a:r>
              <a:rPr lang="es-ES" dirty="0"/>
              <a:t>. </a:t>
            </a:r>
          </a:p>
        </p:txBody>
      </p:sp>
    </p:spTree>
    <p:extLst>
      <p:ext uri="{BB962C8B-B14F-4D97-AF65-F5344CB8AC3E}">
        <p14:creationId xmlns:p14="http://schemas.microsoft.com/office/powerpoint/2010/main" val="1894759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98930" y="188287"/>
            <a:ext cx="8557501" cy="796796"/>
          </a:xfrm>
        </p:spPr>
        <p:txBody>
          <a:bodyPr>
            <a:normAutofit/>
          </a:bodyPr>
          <a:lstStyle/>
          <a:p>
            <a:r>
              <a:rPr lang="es-ES" dirty="0"/>
              <a:t>Tipos de Back-Up</a:t>
            </a:r>
          </a:p>
        </p:txBody>
      </p:sp>
      <p:sp>
        <p:nvSpPr>
          <p:cNvPr id="6" name="Marcador de contenido 2"/>
          <p:cNvSpPr txBox="1">
            <a:spLocks/>
          </p:cNvSpPr>
          <p:nvPr/>
        </p:nvSpPr>
        <p:spPr>
          <a:xfrm>
            <a:off x="398930" y="1338499"/>
            <a:ext cx="8405101" cy="53833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S" b="1" dirty="0"/>
              <a:t>Back-Up Diferencial</a:t>
            </a:r>
          </a:p>
          <a:p>
            <a:pPr marL="0" indent="0" algn="just">
              <a:buNone/>
            </a:pPr>
            <a:r>
              <a:rPr lang="es-ES" dirty="0"/>
              <a:t>Una operación de </a:t>
            </a:r>
            <a:r>
              <a:rPr lang="es-ES" dirty="0" err="1"/>
              <a:t>backup</a:t>
            </a:r>
            <a:r>
              <a:rPr lang="es-ES" dirty="0"/>
              <a:t> diferencial es similar a un </a:t>
            </a:r>
            <a:r>
              <a:rPr lang="es-ES" dirty="0" err="1"/>
              <a:t>backup</a:t>
            </a:r>
            <a:r>
              <a:rPr lang="es-ES" dirty="0"/>
              <a:t> incremental la primera vez que se lleva a cabo, pues copiará todos los datos que hayan cambiado desde el </a:t>
            </a:r>
            <a:r>
              <a:rPr lang="es-ES" dirty="0" err="1"/>
              <a:t>backup</a:t>
            </a:r>
            <a:r>
              <a:rPr lang="es-ES" dirty="0"/>
              <a:t> anterior. Sin embargo, cada vez que se vuelva a ejecutar, seguirá copiando todos los datos que hayan cambiado desde el anterior completo. </a:t>
            </a:r>
          </a:p>
          <a:p>
            <a:pPr marL="0" indent="0" algn="just">
              <a:buNone/>
            </a:pPr>
            <a:r>
              <a:rPr lang="es-ES" dirty="0"/>
              <a:t>Por lo tanto, en las operaciones subsiguientes almacenará más datos que un </a:t>
            </a:r>
            <a:r>
              <a:rPr lang="es-ES" dirty="0" err="1"/>
              <a:t>backup</a:t>
            </a:r>
            <a:r>
              <a:rPr lang="es-ES" dirty="0"/>
              <a:t> incremental, aunque normalmente muchos menos que un </a:t>
            </a:r>
            <a:r>
              <a:rPr lang="es-ES" dirty="0" err="1"/>
              <a:t>backup</a:t>
            </a:r>
            <a:r>
              <a:rPr lang="es-ES" dirty="0"/>
              <a:t> completo. </a:t>
            </a:r>
          </a:p>
          <a:p>
            <a:pPr marL="0" indent="0" algn="just">
              <a:buNone/>
            </a:pPr>
            <a:r>
              <a:rPr lang="es-ES" dirty="0"/>
              <a:t>Además, la ejecución de los </a:t>
            </a:r>
            <a:r>
              <a:rPr lang="es-ES" dirty="0" err="1"/>
              <a:t>backups</a:t>
            </a:r>
            <a:r>
              <a:rPr lang="es-ES" dirty="0"/>
              <a:t> diferenciales requiere más espacio y tiempo que la de los </a:t>
            </a:r>
            <a:r>
              <a:rPr lang="es-ES" dirty="0" err="1"/>
              <a:t>backups</a:t>
            </a:r>
            <a:r>
              <a:rPr lang="es-ES" dirty="0"/>
              <a:t> incrementales, pero menos que la de los </a:t>
            </a:r>
            <a:r>
              <a:rPr lang="es-ES" dirty="0" err="1"/>
              <a:t>backup</a:t>
            </a:r>
            <a:r>
              <a:rPr lang="es-ES" dirty="0"/>
              <a:t> completos.</a:t>
            </a:r>
          </a:p>
        </p:txBody>
      </p:sp>
    </p:spTree>
    <p:extLst>
      <p:ext uri="{BB962C8B-B14F-4D97-AF65-F5344CB8AC3E}">
        <p14:creationId xmlns:p14="http://schemas.microsoft.com/office/powerpoint/2010/main" val="3622737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98930" y="211733"/>
            <a:ext cx="8475439" cy="796796"/>
          </a:xfrm>
        </p:spPr>
        <p:txBody>
          <a:bodyPr>
            <a:normAutofit/>
          </a:bodyPr>
          <a:lstStyle/>
          <a:p>
            <a:r>
              <a:rPr lang="es-ES" dirty="0"/>
              <a:t>Back-Up - Planificación</a:t>
            </a:r>
          </a:p>
        </p:txBody>
      </p:sp>
      <p:sp>
        <p:nvSpPr>
          <p:cNvPr id="6" name="Marcador de contenido 2"/>
          <p:cNvSpPr txBox="1">
            <a:spLocks/>
          </p:cNvSpPr>
          <p:nvPr/>
        </p:nvSpPr>
        <p:spPr>
          <a:xfrm>
            <a:off x="492369" y="1326776"/>
            <a:ext cx="7971693" cy="53833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S" b="1" dirty="0"/>
              <a:t>Aspectos a tener en cuenta</a:t>
            </a:r>
          </a:p>
          <a:p>
            <a:pPr lvl="1"/>
            <a:r>
              <a:rPr lang="es-ES" dirty="0"/>
              <a:t>Volumen de datos de cada sistema.</a:t>
            </a:r>
          </a:p>
          <a:p>
            <a:pPr lvl="1"/>
            <a:r>
              <a:rPr lang="es-ES" dirty="0"/>
              <a:t>ciclo de trabajo</a:t>
            </a:r>
          </a:p>
          <a:p>
            <a:pPr lvl="1"/>
            <a:r>
              <a:rPr lang="es-ES" dirty="0"/>
              <a:t>frecuencia dentro del ciclo</a:t>
            </a:r>
          </a:p>
          <a:p>
            <a:pPr lvl="1"/>
            <a:r>
              <a:rPr lang="es-ES" dirty="0"/>
              <a:t>qué datos se copian</a:t>
            </a:r>
          </a:p>
          <a:p>
            <a:pPr lvl="1"/>
            <a:r>
              <a:rPr lang="es-ES" dirty="0"/>
              <a:t>en qué momento se copian</a:t>
            </a:r>
          </a:p>
          <a:p>
            <a:pPr lvl="1"/>
            <a:r>
              <a:rPr lang="es-ES" dirty="0"/>
              <a:t>tiempo de demora de la copia</a:t>
            </a:r>
          </a:p>
          <a:p>
            <a:pPr lvl="1"/>
            <a:r>
              <a:rPr lang="es-ES" dirty="0"/>
              <a:t>qué soporte se empleará</a:t>
            </a:r>
          </a:p>
          <a:p>
            <a:pPr lvl="1"/>
            <a:r>
              <a:rPr lang="es-ES" dirty="0"/>
              <a:t>lugar de almacenamiento</a:t>
            </a:r>
          </a:p>
          <a:p>
            <a:pPr lvl="1"/>
            <a:r>
              <a:rPr lang="es-ES" dirty="0"/>
              <a:t>período de retención (esquema de rotación)</a:t>
            </a:r>
          </a:p>
          <a:p>
            <a:pPr lvl="1"/>
            <a:r>
              <a:rPr lang="es-ES" dirty="0"/>
              <a:t>riesgos (nivel de servicio y costos)</a:t>
            </a:r>
          </a:p>
          <a:p>
            <a:pPr lvl="1"/>
            <a:r>
              <a:rPr lang="es-ES" dirty="0"/>
              <a:t>sistema de registración y control</a:t>
            </a:r>
          </a:p>
          <a:p>
            <a:pPr lvl="1"/>
            <a:r>
              <a:rPr lang="es-ES" dirty="0"/>
              <a:t>restauración</a:t>
            </a:r>
          </a:p>
          <a:p>
            <a:pPr marL="0" indent="0" algn="just">
              <a:buNone/>
            </a:pPr>
            <a:r>
              <a:rPr lang="es-ES" dirty="0"/>
              <a:t>.</a:t>
            </a:r>
          </a:p>
        </p:txBody>
      </p:sp>
    </p:spTree>
    <p:extLst>
      <p:ext uri="{BB962C8B-B14F-4D97-AF65-F5344CB8AC3E}">
        <p14:creationId xmlns:p14="http://schemas.microsoft.com/office/powerpoint/2010/main" val="1297261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98930" y="200010"/>
            <a:ext cx="8451993" cy="796796"/>
          </a:xfrm>
        </p:spPr>
        <p:txBody>
          <a:bodyPr>
            <a:normAutofit/>
          </a:bodyPr>
          <a:lstStyle/>
          <a:p>
            <a:r>
              <a:rPr lang="es-ES" dirty="0"/>
              <a:t>Back-Up - Planificación</a:t>
            </a:r>
          </a:p>
        </p:txBody>
      </p:sp>
      <p:sp>
        <p:nvSpPr>
          <p:cNvPr id="6" name="Marcador de contenido 2"/>
          <p:cNvSpPr txBox="1">
            <a:spLocks/>
          </p:cNvSpPr>
          <p:nvPr/>
        </p:nvSpPr>
        <p:spPr>
          <a:xfrm>
            <a:off x="562708" y="1326776"/>
            <a:ext cx="8288215" cy="53833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S" dirty="0"/>
              <a:t>Un plan orientado al respaldo de los sistemas informáticos debe contemplar las siguientes etapas:  </a:t>
            </a:r>
          </a:p>
          <a:p>
            <a:pPr marL="800100" lvl="2" indent="0" algn="just">
              <a:buNone/>
            </a:pPr>
            <a:r>
              <a:rPr lang="es-ES" dirty="0"/>
              <a:t> I</a:t>
            </a:r>
            <a:r>
              <a:rPr lang="es-ES" sz="1800" dirty="0"/>
              <a:t>. Determinar los archivos a respaldar  </a:t>
            </a:r>
          </a:p>
          <a:p>
            <a:pPr marL="800100" lvl="2" indent="0" algn="just">
              <a:buNone/>
            </a:pPr>
            <a:r>
              <a:rPr lang="es-ES" sz="1800" dirty="0"/>
              <a:t>II. Programar el desarrollo del plan de respaldos </a:t>
            </a:r>
          </a:p>
          <a:p>
            <a:pPr marL="800100" lvl="2" indent="0" algn="just">
              <a:buNone/>
            </a:pPr>
            <a:r>
              <a:rPr lang="es-ES" sz="1800" dirty="0"/>
              <a:t>III. Elección los recursos necesarios para proceder </a:t>
            </a:r>
          </a:p>
          <a:p>
            <a:pPr marL="800100" lvl="2" indent="0" algn="just">
              <a:buNone/>
            </a:pPr>
            <a:r>
              <a:rPr lang="es-ES" sz="1800" dirty="0"/>
              <a:t>IV. Elección del método de respaldo    </a:t>
            </a:r>
          </a:p>
          <a:p>
            <a:pPr marL="800100" lvl="2" indent="276225" algn="just">
              <a:buNone/>
            </a:pPr>
            <a:r>
              <a:rPr lang="es-ES" sz="1800" dirty="0"/>
              <a:t>Selección del personal autorizado a efectuarlos   </a:t>
            </a:r>
          </a:p>
          <a:p>
            <a:pPr marL="800100" lvl="2" indent="276225" algn="just">
              <a:buNone/>
            </a:pPr>
            <a:r>
              <a:rPr lang="es-ES" sz="1800" dirty="0"/>
              <a:t>Acondicionar los lugares destinados a albergar los respaldos  </a:t>
            </a:r>
          </a:p>
          <a:p>
            <a:pPr marL="800100" lvl="2" indent="0" algn="just">
              <a:buNone/>
            </a:pPr>
            <a:r>
              <a:rPr lang="es-ES" sz="1800" dirty="0"/>
              <a:t>V. Preparar un Programa de recuperación .</a:t>
            </a:r>
          </a:p>
        </p:txBody>
      </p:sp>
    </p:spTree>
    <p:extLst>
      <p:ext uri="{BB962C8B-B14F-4D97-AF65-F5344CB8AC3E}">
        <p14:creationId xmlns:p14="http://schemas.microsoft.com/office/powerpoint/2010/main" val="3608246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2000" y="2674513"/>
            <a:ext cx="8088923" cy="2090670"/>
          </a:xfrm>
        </p:spPr>
        <p:txBody>
          <a:bodyPr>
            <a:normAutofit/>
          </a:bodyPr>
          <a:lstStyle/>
          <a:p>
            <a:pPr marL="0" indent="0">
              <a:buNone/>
            </a:pPr>
            <a:r>
              <a:rPr lang="es-AR" sz="2400" i="1" dirty="0"/>
              <a:t>"Trabajo pesado es por lo general la acumulación de tareas livianas que no se hicieron a tiempo“</a:t>
            </a:r>
          </a:p>
          <a:p>
            <a:endParaRPr lang="es-ES" sz="2400" dirty="0"/>
          </a:p>
          <a:p>
            <a:pPr marL="0" indent="0" algn="r">
              <a:buNone/>
            </a:pPr>
            <a:r>
              <a:rPr lang="es-AR" sz="2400" dirty="0"/>
              <a:t>H. </a:t>
            </a:r>
            <a:r>
              <a:rPr lang="es-AR" sz="2400" dirty="0" err="1"/>
              <a:t>Cooke</a:t>
            </a:r>
            <a:endParaRPr lang="es-ES" sz="2400" dirty="0"/>
          </a:p>
          <a:p>
            <a:pPr marL="0" indent="0" algn="just">
              <a:buNone/>
            </a:pPr>
            <a:endParaRPr lang="es-ES" i="1" dirty="0">
              <a:solidFill>
                <a:schemeClr val="tx1"/>
              </a:solidFill>
            </a:endParaRPr>
          </a:p>
        </p:txBody>
      </p:sp>
    </p:spTree>
    <p:extLst>
      <p:ext uri="{BB962C8B-B14F-4D97-AF65-F5344CB8AC3E}">
        <p14:creationId xmlns:p14="http://schemas.microsoft.com/office/powerpoint/2010/main" val="968481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BIBLIOGRAFIA</a:t>
            </a:r>
          </a:p>
        </p:txBody>
      </p:sp>
      <p:sp>
        <p:nvSpPr>
          <p:cNvPr id="3" name="Marcador de contenido 2"/>
          <p:cNvSpPr>
            <a:spLocks noGrp="1"/>
          </p:cNvSpPr>
          <p:nvPr>
            <p:ph idx="1"/>
          </p:nvPr>
        </p:nvSpPr>
        <p:spPr>
          <a:xfrm>
            <a:off x="1065212" y="2133601"/>
            <a:ext cx="8915400" cy="2169459"/>
          </a:xfrm>
        </p:spPr>
        <p:txBody>
          <a:bodyPr/>
          <a:lstStyle/>
          <a:p>
            <a:r>
              <a:rPr lang="es-ES" dirty="0"/>
              <a:t>Seguridad en Sistemas -  Capitulo IV - Ing. Jorge Giménez</a:t>
            </a:r>
          </a:p>
          <a:p>
            <a:r>
              <a:rPr lang="es-ES" dirty="0"/>
              <a:t>Seguridad en sistemas  - Capitulo IV – Ing. José Daniel </a:t>
            </a:r>
            <a:r>
              <a:rPr lang="es-ES" dirty="0" err="1"/>
              <a:t>Zackour</a:t>
            </a:r>
            <a:r>
              <a:rPr lang="es-ES" dirty="0"/>
              <a:t> </a:t>
            </a:r>
          </a:p>
          <a:p>
            <a:r>
              <a:rPr lang="es-ES" dirty="0"/>
              <a:t>Apuntes de Aula Virtual</a:t>
            </a:r>
          </a:p>
          <a:p>
            <a:pPr marL="0" indent="0">
              <a:buNone/>
            </a:pPr>
            <a:endParaRPr lang="es-ES" dirty="0"/>
          </a:p>
        </p:txBody>
      </p:sp>
    </p:spTree>
    <p:extLst>
      <p:ext uri="{BB962C8B-B14F-4D97-AF65-F5344CB8AC3E}">
        <p14:creationId xmlns:p14="http://schemas.microsoft.com/office/powerpoint/2010/main" val="313439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516533"/>
            <a:ext cx="9568236" cy="796796"/>
          </a:xfrm>
        </p:spPr>
        <p:txBody>
          <a:bodyPr/>
          <a:lstStyle/>
          <a:p>
            <a:r>
              <a:rPr lang="es-ES" dirty="0"/>
              <a:t>Seguridad Física en Equipos y Datos</a:t>
            </a:r>
          </a:p>
        </p:txBody>
      </p:sp>
      <p:sp>
        <p:nvSpPr>
          <p:cNvPr id="3" name="Marcador de contenido 2"/>
          <p:cNvSpPr>
            <a:spLocks noGrp="1"/>
          </p:cNvSpPr>
          <p:nvPr>
            <p:ph idx="1"/>
          </p:nvPr>
        </p:nvSpPr>
        <p:spPr>
          <a:xfrm>
            <a:off x="412377" y="1425388"/>
            <a:ext cx="8473715" cy="4998858"/>
          </a:xfrm>
        </p:spPr>
        <p:txBody>
          <a:bodyPr>
            <a:normAutofit fontScale="92500" lnSpcReduction="10000"/>
          </a:bodyPr>
          <a:lstStyle/>
          <a:p>
            <a:pPr marL="0" indent="0" algn="just">
              <a:spcBef>
                <a:spcPts val="1200"/>
              </a:spcBef>
              <a:buNone/>
            </a:pPr>
            <a:r>
              <a:rPr lang="es-ES" b="1" dirty="0"/>
              <a:t>Conceptos Básicos</a:t>
            </a:r>
          </a:p>
          <a:p>
            <a:pPr marL="0" indent="0" algn="just">
              <a:spcBef>
                <a:spcPts val="1200"/>
              </a:spcBef>
              <a:buNone/>
            </a:pPr>
            <a:r>
              <a:rPr lang="es-ES" b="1" dirty="0"/>
              <a:t>Tolerancia a fallos: </a:t>
            </a:r>
            <a:r>
              <a:rPr lang="es-ES" dirty="0"/>
              <a:t> es la propiedad que le permite a un sistema seguir funcionando correctamente en caso de fallo de una o varias de sus componentes.</a:t>
            </a:r>
          </a:p>
          <a:p>
            <a:pPr marL="0" indent="0" algn="just">
              <a:spcBef>
                <a:spcPts val="1200"/>
              </a:spcBef>
              <a:buNone/>
            </a:pPr>
            <a:r>
              <a:rPr lang="es-ES" dirty="0"/>
              <a:t>Un sistema tolerante  a fallos es capaz de soportar determinados fallos sin que se produzcan interrupciones en su funcionamiento ni perdidas de información (afectando lo mínimo a su rendimiento).</a:t>
            </a:r>
          </a:p>
          <a:p>
            <a:pPr marL="0" indent="0" algn="just">
              <a:spcBef>
                <a:spcPts val="1200"/>
              </a:spcBef>
              <a:buNone/>
            </a:pPr>
            <a:r>
              <a:rPr lang="es-ES" dirty="0"/>
              <a:t>La tolerancia a fallos se basa principalmente en la Redundancia.</a:t>
            </a:r>
          </a:p>
          <a:p>
            <a:pPr marL="0" indent="0" algn="just">
              <a:spcBef>
                <a:spcPts val="1200"/>
              </a:spcBef>
              <a:buNone/>
            </a:pPr>
            <a:endParaRPr lang="es-ES" b="1" dirty="0"/>
          </a:p>
          <a:p>
            <a:pPr marL="0" indent="0" algn="just">
              <a:spcBef>
                <a:spcPts val="1200"/>
              </a:spcBef>
              <a:buNone/>
            </a:pPr>
            <a:r>
              <a:rPr lang="es-ES" b="1" dirty="0"/>
              <a:t>Redundancia:</a:t>
            </a:r>
            <a:r>
              <a:rPr lang="es-ES" dirty="0"/>
              <a:t>  Consiste básicamente en la sobreabundancia de determinados componentes del sistema, de forma que si uno de ellos cae, se conmute automáticamente a otro y el sistema siga funcionando normalmente.</a:t>
            </a:r>
          </a:p>
          <a:p>
            <a:pPr marL="0" indent="0" algn="just">
              <a:spcBef>
                <a:spcPts val="1200"/>
              </a:spcBef>
              <a:buNone/>
            </a:pPr>
            <a:r>
              <a:rPr lang="es-ES" dirty="0"/>
              <a:t>Definiremos Redundancia como  </a:t>
            </a:r>
            <a:r>
              <a:rPr lang="es-ES" i="1" dirty="0"/>
              <a:t>el empleo de información, recursos, o tiempos adicionales, por encima de los estrictamente necesarios para el correcto funcionamiento de un sistema.</a:t>
            </a:r>
          </a:p>
          <a:p>
            <a:pPr marL="0" indent="0" algn="just">
              <a:spcBef>
                <a:spcPts val="1200"/>
              </a:spcBef>
              <a:buNone/>
            </a:pPr>
            <a:endParaRPr lang="es-ES" dirty="0"/>
          </a:p>
        </p:txBody>
      </p:sp>
    </p:spTree>
    <p:extLst>
      <p:ext uri="{BB962C8B-B14F-4D97-AF65-F5344CB8AC3E}">
        <p14:creationId xmlns:p14="http://schemas.microsoft.com/office/powerpoint/2010/main" val="364279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516533"/>
            <a:ext cx="9568236" cy="796796"/>
          </a:xfrm>
        </p:spPr>
        <p:txBody>
          <a:bodyPr/>
          <a:lstStyle/>
          <a:p>
            <a:r>
              <a:rPr lang="es-ES" dirty="0"/>
              <a:t>Seguridad de Datos - RAID</a:t>
            </a:r>
          </a:p>
        </p:txBody>
      </p:sp>
      <p:sp>
        <p:nvSpPr>
          <p:cNvPr id="3" name="Marcador de contenido 2"/>
          <p:cNvSpPr>
            <a:spLocks noGrp="1"/>
          </p:cNvSpPr>
          <p:nvPr>
            <p:ph idx="1"/>
          </p:nvPr>
        </p:nvSpPr>
        <p:spPr>
          <a:xfrm>
            <a:off x="412377" y="1313329"/>
            <a:ext cx="8391654" cy="4213412"/>
          </a:xfrm>
        </p:spPr>
        <p:txBody>
          <a:bodyPr>
            <a:normAutofit/>
          </a:bodyPr>
          <a:lstStyle/>
          <a:p>
            <a:pPr marL="0" indent="0" algn="just">
              <a:spcBef>
                <a:spcPts val="1200"/>
              </a:spcBef>
              <a:buNone/>
            </a:pPr>
            <a:r>
              <a:rPr lang="es-ES" b="1" dirty="0"/>
              <a:t>Duplicación:  </a:t>
            </a:r>
            <a:r>
              <a:rPr lang="es-ES" dirty="0"/>
              <a:t>Equipos en paralelo…</a:t>
            </a:r>
          </a:p>
          <a:p>
            <a:pPr marL="0" indent="0" algn="just">
              <a:spcBef>
                <a:spcPts val="1200"/>
              </a:spcBef>
              <a:buNone/>
            </a:pPr>
            <a:r>
              <a:rPr lang="es-ES" b="1" dirty="0" err="1"/>
              <a:t>Metodo</a:t>
            </a:r>
            <a:r>
              <a:rPr lang="es-ES" b="1" dirty="0"/>
              <a:t> RAID (</a:t>
            </a:r>
            <a:r>
              <a:rPr lang="es-ES" dirty="0"/>
              <a:t> </a:t>
            </a:r>
            <a:r>
              <a:rPr lang="es-ES" b="1" dirty="0"/>
              <a:t>"</a:t>
            </a:r>
            <a:r>
              <a:rPr lang="es-ES" b="1" dirty="0" err="1"/>
              <a:t>Redundant</a:t>
            </a:r>
            <a:r>
              <a:rPr lang="es-ES" b="1" dirty="0"/>
              <a:t> </a:t>
            </a:r>
            <a:r>
              <a:rPr lang="es-ES" b="1" dirty="0" err="1"/>
              <a:t>Array</a:t>
            </a:r>
            <a:r>
              <a:rPr lang="es-ES" b="1" dirty="0"/>
              <a:t> of </a:t>
            </a:r>
            <a:r>
              <a:rPr lang="es-ES" b="1" dirty="0" err="1"/>
              <a:t>Independent</a:t>
            </a:r>
            <a:r>
              <a:rPr lang="es-ES" b="1" dirty="0"/>
              <a:t> Disks“ - matriz redundante de discos independientes)</a:t>
            </a:r>
            <a:r>
              <a:rPr lang="es-PE" dirty="0"/>
              <a:t> </a:t>
            </a:r>
            <a:endParaRPr lang="es-ES" dirty="0"/>
          </a:p>
          <a:p>
            <a:pPr marL="0" indent="0">
              <a:buNone/>
            </a:pPr>
            <a:r>
              <a:rPr lang="es-ES_tradnl" dirty="0"/>
              <a:t>Es un método de combinación de varios discos duros para formar una </a:t>
            </a:r>
            <a:r>
              <a:rPr lang="es-ES_tradnl" b="1" dirty="0"/>
              <a:t>única unidad lógica</a:t>
            </a:r>
            <a:r>
              <a:rPr lang="es-ES_tradnl" dirty="0"/>
              <a:t> en la que se almacenan los datos de forma redundante. </a:t>
            </a:r>
          </a:p>
          <a:p>
            <a:pPr marL="0" indent="0">
              <a:buNone/>
            </a:pPr>
            <a:r>
              <a:rPr lang="es-ES_tradnl" dirty="0"/>
              <a:t>Ofrece mayor tolerancia a fallos y más altos niveles de rendimiento que un sólo disco duro o un grupo de discos duros independientes.</a:t>
            </a:r>
          </a:p>
          <a:p>
            <a:pPr marL="0" indent="0">
              <a:buNone/>
            </a:pPr>
            <a:r>
              <a:rPr lang="es-ES_tradnl" dirty="0"/>
              <a:t>Los Raid se pueden implementar de dos formas: </a:t>
            </a:r>
            <a:r>
              <a:rPr lang="es-ES_tradnl" b="1" dirty="0"/>
              <a:t>RAID Hardware y RAID Software.</a:t>
            </a:r>
            <a:endParaRPr lang="es-ES" b="1" dirty="0"/>
          </a:p>
          <a:p>
            <a:pPr marL="0" indent="0" algn="just">
              <a:spcBef>
                <a:spcPts val="1200"/>
              </a:spcBef>
              <a:buNone/>
            </a:pPr>
            <a:endParaRPr lang="es-ES" dirty="0"/>
          </a:p>
        </p:txBody>
      </p:sp>
      <p:pic>
        <p:nvPicPr>
          <p:cNvPr id="1035" name="Picture 11" descr="Disk ar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972" y="4976497"/>
            <a:ext cx="3315424" cy="140749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ages.techhive.com/images/idge/imported/imageapi/2014/05/slide_image_100812-nas-2-100291080-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25" y="4726434"/>
            <a:ext cx="2521081" cy="190761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ww.storagereview.com/images/serverbank_withZX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1722" y="4668456"/>
            <a:ext cx="2091061" cy="196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8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516533"/>
            <a:ext cx="9568236" cy="796796"/>
          </a:xfrm>
        </p:spPr>
        <p:txBody>
          <a:bodyPr/>
          <a:lstStyle/>
          <a:p>
            <a:r>
              <a:rPr lang="es-ES" dirty="0"/>
              <a:t>Seguridad de Datos – RAID Hardware</a:t>
            </a:r>
          </a:p>
        </p:txBody>
      </p:sp>
      <p:sp>
        <p:nvSpPr>
          <p:cNvPr id="3" name="Marcador de contenido 2"/>
          <p:cNvSpPr>
            <a:spLocks noGrp="1"/>
          </p:cNvSpPr>
          <p:nvPr>
            <p:ph idx="1"/>
          </p:nvPr>
        </p:nvSpPr>
        <p:spPr>
          <a:xfrm>
            <a:off x="412377" y="1313330"/>
            <a:ext cx="8473715" cy="2909047"/>
          </a:xfrm>
        </p:spPr>
        <p:txBody>
          <a:bodyPr>
            <a:normAutofit fontScale="92500"/>
          </a:bodyPr>
          <a:lstStyle/>
          <a:p>
            <a:pPr marL="0" indent="0" algn="just">
              <a:spcBef>
                <a:spcPts val="1200"/>
              </a:spcBef>
              <a:buNone/>
            </a:pPr>
            <a:r>
              <a:rPr lang="es-ES_tradnl" b="1" dirty="0"/>
              <a:t>RAID Hardware</a:t>
            </a:r>
          </a:p>
          <a:p>
            <a:pPr algn="just">
              <a:spcBef>
                <a:spcPts val="1200"/>
              </a:spcBef>
              <a:buFont typeface="Wingdings" panose="05000000000000000000" pitchFamily="2" charset="2"/>
              <a:buChar char="ü"/>
            </a:pPr>
            <a:r>
              <a:rPr lang="es-ES" dirty="0"/>
              <a:t>El sistema basado en el hardware gestiona el subsistema independientemente de la máquina y presenta a la máquina un único disco por conjunto de discos RAID.</a:t>
            </a:r>
          </a:p>
          <a:p>
            <a:pPr algn="just">
              <a:spcBef>
                <a:spcPts val="1200"/>
              </a:spcBef>
              <a:buFont typeface="Wingdings" panose="05000000000000000000" pitchFamily="2" charset="2"/>
              <a:buChar char="ü"/>
            </a:pPr>
            <a:r>
              <a:rPr lang="es-ES" dirty="0"/>
              <a:t>Los discos se conectan a la controladora RAID hardware. </a:t>
            </a:r>
          </a:p>
          <a:p>
            <a:pPr algn="just">
              <a:spcBef>
                <a:spcPts val="1200"/>
              </a:spcBef>
              <a:buFont typeface="Wingdings" panose="05000000000000000000" pitchFamily="2" charset="2"/>
              <a:buChar char="ü"/>
            </a:pPr>
            <a:r>
              <a:rPr lang="es-ES" dirty="0"/>
              <a:t>En el manejador de la controladora se define el nivel y modo de funcionamiento del RAID. </a:t>
            </a:r>
          </a:p>
          <a:p>
            <a:pPr algn="just">
              <a:spcBef>
                <a:spcPts val="1200"/>
              </a:spcBef>
              <a:buFont typeface="Wingdings" panose="05000000000000000000" pitchFamily="2" charset="2"/>
              <a:buChar char="ü"/>
            </a:pPr>
            <a:r>
              <a:rPr lang="es-ES" dirty="0"/>
              <a:t>Tienen lectura escritura en paralelo. Memoria caché para lectura escritura.</a:t>
            </a:r>
            <a:endParaRPr lang="es-ES" b="1" dirty="0"/>
          </a:p>
          <a:p>
            <a:pPr marL="0" indent="0" algn="just">
              <a:spcBef>
                <a:spcPts val="1200"/>
              </a:spcBef>
              <a:buNone/>
            </a:pPr>
            <a:endParaRPr lang="es-ES" dirty="0"/>
          </a:p>
        </p:txBody>
      </p:sp>
      <p:pic>
        <p:nvPicPr>
          <p:cNvPr id="13314" name="Picture 2" descr="http://www.cooldrives.com/ep.yimg.com/ca/I/cooldrives_2069_26792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08" y="4378687"/>
            <a:ext cx="3071718" cy="229610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peatonet.com/wp/wp-content/uploads/2014/08/raid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236" y="4378687"/>
            <a:ext cx="4363382" cy="234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02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516533"/>
            <a:ext cx="9568236" cy="796796"/>
          </a:xfrm>
        </p:spPr>
        <p:txBody>
          <a:bodyPr/>
          <a:lstStyle/>
          <a:p>
            <a:r>
              <a:rPr lang="es-ES" dirty="0"/>
              <a:t>Seguridad de Datos – RAID Software</a:t>
            </a:r>
          </a:p>
        </p:txBody>
      </p:sp>
      <p:sp>
        <p:nvSpPr>
          <p:cNvPr id="3" name="Marcador de contenido 2"/>
          <p:cNvSpPr>
            <a:spLocks noGrp="1"/>
          </p:cNvSpPr>
          <p:nvPr>
            <p:ph idx="1"/>
          </p:nvPr>
        </p:nvSpPr>
        <p:spPr>
          <a:xfrm>
            <a:off x="412377" y="1219199"/>
            <a:ext cx="8438546" cy="3675530"/>
          </a:xfrm>
        </p:spPr>
        <p:txBody>
          <a:bodyPr>
            <a:normAutofit/>
          </a:bodyPr>
          <a:lstStyle/>
          <a:p>
            <a:pPr marL="0" indent="0" algn="just">
              <a:spcBef>
                <a:spcPts val="1200"/>
              </a:spcBef>
              <a:buNone/>
            </a:pPr>
            <a:r>
              <a:rPr lang="es-ES_tradnl" b="1" dirty="0"/>
              <a:t>RAID Software</a:t>
            </a:r>
          </a:p>
          <a:p>
            <a:pPr algn="just">
              <a:spcBef>
                <a:spcPts val="1200"/>
              </a:spcBef>
              <a:buFont typeface="Wingdings" panose="05000000000000000000" pitchFamily="2" charset="2"/>
              <a:buChar char="ü"/>
            </a:pPr>
            <a:r>
              <a:rPr lang="es-ES" dirty="0"/>
              <a:t>El software RAID implementa los diversos niveles de RAID en el código del </a:t>
            </a:r>
            <a:r>
              <a:rPr lang="es-ES" dirty="0" err="1"/>
              <a:t>kernel</a:t>
            </a:r>
            <a:r>
              <a:rPr lang="es-ES" dirty="0"/>
              <a:t> (dispositivo de bloque). </a:t>
            </a:r>
          </a:p>
          <a:p>
            <a:pPr algn="just">
              <a:spcBef>
                <a:spcPts val="1200"/>
              </a:spcBef>
              <a:buFont typeface="Wingdings" panose="05000000000000000000" pitchFamily="2" charset="2"/>
              <a:buChar char="ü"/>
            </a:pPr>
            <a:r>
              <a:rPr lang="es-ES" dirty="0"/>
              <a:t>Ofrece la solución más barata ya que las tarjetas de controladores de disco o los </a:t>
            </a:r>
            <a:r>
              <a:rPr lang="es-ES" dirty="0" err="1"/>
              <a:t>chassis</a:t>
            </a:r>
            <a:r>
              <a:rPr lang="es-ES" dirty="0"/>
              <a:t> "</a:t>
            </a:r>
            <a:r>
              <a:rPr lang="es-ES" dirty="0" err="1"/>
              <a:t>hot</a:t>
            </a:r>
            <a:r>
              <a:rPr lang="es-ES" dirty="0"/>
              <a:t>-swap" son bastante caros.(permite quitar un disco duro sin tener que apagar el ordenador)</a:t>
            </a:r>
          </a:p>
          <a:p>
            <a:pPr algn="just">
              <a:spcBef>
                <a:spcPts val="1200"/>
              </a:spcBef>
              <a:buFont typeface="Wingdings" panose="05000000000000000000" pitchFamily="2" charset="2"/>
              <a:buChar char="ü"/>
            </a:pPr>
            <a:r>
              <a:rPr lang="es-ES" dirty="0"/>
              <a:t>El software RAID también funciona con discos IDE más baratos así como también con discos SCSI. </a:t>
            </a:r>
          </a:p>
          <a:p>
            <a:pPr algn="just">
              <a:spcBef>
                <a:spcPts val="1200"/>
              </a:spcBef>
              <a:buFont typeface="Wingdings" panose="05000000000000000000" pitchFamily="2" charset="2"/>
              <a:buChar char="ü"/>
            </a:pPr>
            <a:r>
              <a:rPr lang="es-ES" dirty="0"/>
              <a:t>Con los </a:t>
            </a:r>
            <a:r>
              <a:rPr lang="es-ES" dirty="0" err="1"/>
              <a:t>CPUs</a:t>
            </a:r>
            <a:r>
              <a:rPr lang="es-ES" dirty="0"/>
              <a:t> rápidos de hoy en día, el rendimiento del software RAID aumenta considerablemente con respecto al hardware RAID.</a:t>
            </a:r>
          </a:p>
        </p:txBody>
      </p:sp>
      <p:pic>
        <p:nvPicPr>
          <p:cNvPr id="12290" name="Picture 2" descr="SoftRAID 4 RAID-1 mir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779" y="4757511"/>
            <a:ext cx="3012067" cy="202770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claiMe Free RAID Recovery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431" y="4757511"/>
            <a:ext cx="3185846" cy="189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9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516533"/>
            <a:ext cx="9568236" cy="796796"/>
          </a:xfrm>
        </p:spPr>
        <p:txBody>
          <a:bodyPr/>
          <a:lstStyle/>
          <a:p>
            <a:r>
              <a:rPr lang="es-ES" dirty="0"/>
              <a:t>Seguridad – RAID - Niveles</a:t>
            </a:r>
          </a:p>
        </p:txBody>
      </p:sp>
      <p:sp>
        <p:nvSpPr>
          <p:cNvPr id="4" name="Marcador de contenido 2"/>
          <p:cNvSpPr>
            <a:spLocks noGrp="1"/>
          </p:cNvSpPr>
          <p:nvPr>
            <p:ph idx="1"/>
          </p:nvPr>
        </p:nvSpPr>
        <p:spPr>
          <a:xfrm>
            <a:off x="504091" y="1222884"/>
            <a:ext cx="8405447" cy="1273520"/>
          </a:xfrm>
        </p:spPr>
        <p:txBody>
          <a:bodyPr>
            <a:normAutofit lnSpcReduction="10000"/>
          </a:bodyPr>
          <a:lstStyle/>
          <a:p>
            <a:pPr marL="0" indent="0" algn="just">
              <a:spcBef>
                <a:spcPts val="1200"/>
              </a:spcBef>
              <a:buNone/>
            </a:pPr>
            <a:r>
              <a:rPr lang="es-ES_tradnl" b="1" dirty="0"/>
              <a:t>RAID Lineal</a:t>
            </a:r>
          </a:p>
          <a:p>
            <a:pPr algn="just">
              <a:spcBef>
                <a:spcPts val="1200"/>
              </a:spcBef>
              <a:buFont typeface="Wingdings" panose="05000000000000000000" pitchFamily="2" charset="2"/>
              <a:buChar char="ü"/>
            </a:pPr>
            <a:r>
              <a:rPr lang="es-ES" dirty="0"/>
              <a:t>Diferentes discos se enlazan uno detrás de otro para que el sistema vea un solo disco más grande. Si falla uno se pierde todo el sistema de ficheros. </a:t>
            </a:r>
          </a:p>
          <a:p>
            <a:pPr marL="0" indent="0" algn="just">
              <a:spcBef>
                <a:spcPts val="1200"/>
              </a:spcBef>
              <a:buNone/>
            </a:pPr>
            <a:endParaRPr lang="es-ES" dirty="0"/>
          </a:p>
        </p:txBody>
      </p:sp>
      <p:pic>
        <p:nvPicPr>
          <p:cNvPr id="5" name="Picture 3" descr="http://cdn.ttgtmedia.com/rms/onlineImages/storage_raid_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137" y="3202755"/>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p:cNvSpPr txBox="1">
            <a:spLocks/>
          </p:cNvSpPr>
          <p:nvPr/>
        </p:nvSpPr>
        <p:spPr>
          <a:xfrm>
            <a:off x="504091" y="2772147"/>
            <a:ext cx="5967046" cy="357934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20000"/>
              </a:lnSpc>
              <a:spcBef>
                <a:spcPts val="1200"/>
              </a:spcBef>
              <a:buNone/>
            </a:pPr>
            <a:r>
              <a:rPr lang="es-ES_tradnl" b="1" dirty="0"/>
              <a:t>RAID 0: Disk </a:t>
            </a:r>
            <a:r>
              <a:rPr lang="es-ES_tradnl" b="1" dirty="0" err="1"/>
              <a:t>Striping</a:t>
            </a:r>
            <a:r>
              <a:rPr lang="es-ES_tradnl" b="1" dirty="0"/>
              <a:t> "La más alta transferencia, pero sin tolerancia a fallos". </a:t>
            </a:r>
            <a:endParaRPr lang="es-ES" dirty="0"/>
          </a:p>
          <a:p>
            <a:pPr algn="just">
              <a:lnSpc>
                <a:spcPct val="120000"/>
              </a:lnSpc>
              <a:spcBef>
                <a:spcPts val="1200"/>
              </a:spcBef>
              <a:buFont typeface="Wingdings" panose="05000000000000000000" pitchFamily="2" charset="2"/>
              <a:buChar char="ü"/>
            </a:pPr>
            <a:r>
              <a:rPr lang="es-ES_tradnl" dirty="0"/>
              <a:t>También conocido como "separación </a:t>
            </a:r>
            <a:r>
              <a:rPr lang="es-ES_tradnl" dirty="0" err="1"/>
              <a:t>ó</a:t>
            </a:r>
            <a:r>
              <a:rPr lang="es-ES_tradnl" dirty="0"/>
              <a:t> fraccionamiento/ </a:t>
            </a:r>
            <a:r>
              <a:rPr lang="es-ES_tradnl" dirty="0" err="1"/>
              <a:t>Striping</a:t>
            </a:r>
            <a:r>
              <a:rPr lang="es-ES_tradnl" dirty="0"/>
              <a:t>". </a:t>
            </a:r>
            <a:endParaRPr lang="es-ES" dirty="0"/>
          </a:p>
          <a:p>
            <a:pPr algn="just">
              <a:lnSpc>
                <a:spcPct val="120000"/>
              </a:lnSpc>
              <a:spcBef>
                <a:spcPts val="1200"/>
              </a:spcBef>
              <a:buFont typeface="Wingdings" panose="05000000000000000000" pitchFamily="2" charset="2"/>
              <a:buChar char="ü"/>
            </a:pPr>
            <a:r>
              <a:rPr lang="es-ES_tradnl" dirty="0"/>
              <a:t>Los datos se desglosan en pequeños segmentos y se distribuyen entre varias unidades.</a:t>
            </a:r>
          </a:p>
          <a:p>
            <a:pPr algn="just">
              <a:lnSpc>
                <a:spcPct val="120000"/>
              </a:lnSpc>
              <a:spcBef>
                <a:spcPts val="1200"/>
              </a:spcBef>
              <a:buFont typeface="Wingdings" panose="05000000000000000000" pitchFamily="2" charset="2"/>
              <a:buChar char="ü"/>
            </a:pPr>
            <a:r>
              <a:rPr lang="es-ES_tradnl" dirty="0"/>
              <a:t>Se graban y leen en paralelo</a:t>
            </a:r>
          </a:p>
          <a:p>
            <a:pPr algn="just">
              <a:lnSpc>
                <a:spcPct val="120000"/>
              </a:lnSpc>
              <a:spcBef>
                <a:spcPts val="1200"/>
              </a:spcBef>
              <a:buFont typeface="Wingdings" panose="05000000000000000000" pitchFamily="2" charset="2"/>
              <a:buChar char="ü"/>
            </a:pPr>
            <a:r>
              <a:rPr lang="es-ES_tradnl" dirty="0"/>
              <a:t> Este nivel de "</a:t>
            </a:r>
            <a:r>
              <a:rPr lang="es-ES_tradnl" dirty="0" err="1"/>
              <a:t>array</a:t>
            </a:r>
            <a:r>
              <a:rPr lang="es-ES_tradnl" dirty="0"/>
              <a:t>" o matriz no ofrece tolerancia al fallo, pero mejora el rendimiento.</a:t>
            </a:r>
            <a:endParaRPr lang="es-ES" dirty="0"/>
          </a:p>
          <a:p>
            <a:pPr marL="0" indent="0" algn="just">
              <a:spcBef>
                <a:spcPts val="1200"/>
              </a:spcBef>
              <a:buNone/>
            </a:pPr>
            <a:endParaRPr lang="es-ES" dirty="0"/>
          </a:p>
        </p:txBody>
      </p:sp>
    </p:spTree>
    <p:extLst>
      <p:ext uri="{BB962C8B-B14F-4D97-AF65-F5344CB8AC3E}">
        <p14:creationId xmlns:p14="http://schemas.microsoft.com/office/powerpoint/2010/main" val="324860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516533"/>
            <a:ext cx="9568236" cy="796796"/>
          </a:xfrm>
        </p:spPr>
        <p:txBody>
          <a:bodyPr>
            <a:normAutofit/>
          </a:bodyPr>
          <a:lstStyle/>
          <a:p>
            <a:r>
              <a:rPr lang="es-ES" dirty="0"/>
              <a:t>Seguridad -  RAID - Niveles</a:t>
            </a:r>
          </a:p>
        </p:txBody>
      </p:sp>
      <p:pic>
        <p:nvPicPr>
          <p:cNvPr id="2053" name="Picture 5" descr="http://cdn.ttgtmedia.com/rms/onlineImages/storage_raid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051" y="2498877"/>
            <a:ext cx="3124888" cy="3124888"/>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p:cNvSpPr txBox="1">
            <a:spLocks/>
          </p:cNvSpPr>
          <p:nvPr/>
        </p:nvSpPr>
        <p:spPr>
          <a:xfrm>
            <a:off x="152400" y="1313328"/>
            <a:ext cx="5673969" cy="524883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371600" lvl="3" indent="-1371600" algn="just">
              <a:spcBef>
                <a:spcPts val="1200"/>
              </a:spcBef>
              <a:buNone/>
            </a:pPr>
            <a:r>
              <a:rPr lang="es-ES_tradnl" sz="1800" b="1" dirty="0">
                <a:latin typeface="+mj-lt"/>
              </a:rPr>
              <a:t>RAID 1: </a:t>
            </a:r>
            <a:r>
              <a:rPr lang="es-ES_tradnl" sz="1800" b="1" dirty="0" err="1">
                <a:latin typeface="+mj-lt"/>
              </a:rPr>
              <a:t>Mirroring</a:t>
            </a:r>
            <a:r>
              <a:rPr lang="es-ES_tradnl" sz="1800" b="1" dirty="0">
                <a:latin typeface="+mj-lt"/>
              </a:rPr>
              <a:t> "Redundancia. Igual de rápido, pero más seguro”</a:t>
            </a:r>
            <a:endParaRPr lang="es-ES" sz="1800" dirty="0">
              <a:latin typeface="+mj-lt"/>
            </a:endParaRPr>
          </a:p>
          <a:p>
            <a:pPr marL="460375" lvl="4" indent="-285750" algn="just">
              <a:spcBef>
                <a:spcPts val="1200"/>
              </a:spcBef>
              <a:buFont typeface="Wingdings" panose="05000000000000000000" pitchFamily="2" charset="2"/>
              <a:buChar char="ü"/>
            </a:pPr>
            <a:r>
              <a:rPr lang="es-ES_tradnl" sz="1700" dirty="0">
                <a:latin typeface="+mj-lt"/>
              </a:rPr>
              <a:t>También llamado "</a:t>
            </a:r>
            <a:r>
              <a:rPr lang="es-ES_tradnl" sz="1700" dirty="0" err="1">
                <a:latin typeface="+mj-lt"/>
              </a:rPr>
              <a:t>Mirroring</a:t>
            </a:r>
            <a:r>
              <a:rPr lang="es-ES_tradnl" sz="1700" dirty="0">
                <a:latin typeface="+mj-lt"/>
              </a:rPr>
              <a:t>" o "Duplicación" (Creación de discos en espejo). </a:t>
            </a:r>
            <a:endParaRPr lang="es-ES" sz="1700" dirty="0">
              <a:latin typeface="+mj-lt"/>
            </a:endParaRPr>
          </a:p>
          <a:p>
            <a:pPr marL="460375" lvl="4" indent="-285750" algn="just">
              <a:spcBef>
                <a:spcPts val="1200"/>
              </a:spcBef>
              <a:buFont typeface="Wingdings" panose="05000000000000000000" pitchFamily="2" charset="2"/>
              <a:buChar char="ü"/>
            </a:pPr>
            <a:r>
              <a:rPr lang="es-ES_tradnl" sz="1700" dirty="0">
                <a:latin typeface="+mj-lt"/>
              </a:rPr>
              <a:t>Se basa en la utilización de discos adicionales sobre los que se realiza una copia en todo momento de los datos que se están modificando. </a:t>
            </a:r>
            <a:endParaRPr lang="es-ES" sz="1700" dirty="0">
              <a:latin typeface="+mj-lt"/>
            </a:endParaRPr>
          </a:p>
          <a:p>
            <a:pPr marL="460375" lvl="4" indent="-285750" algn="just">
              <a:spcBef>
                <a:spcPts val="1200"/>
              </a:spcBef>
              <a:buFont typeface="Wingdings" panose="05000000000000000000" pitchFamily="2" charset="2"/>
              <a:buChar char="ü"/>
            </a:pPr>
            <a:r>
              <a:rPr lang="es-ES_tradnl" sz="1700" dirty="0">
                <a:latin typeface="+mj-lt"/>
              </a:rPr>
              <a:t>RAID 1 ofrece una excelente disponibilidad de los datos mediante la redundancia total de los mismos. Para ello, se duplican todos los datos de una unidad o matriz en otra. De esta manera se asegura la integridad de los datos y la tolerancia al fallo, pues en caso de avería, la controladora sigue trabajando con los discos no dañados sin detener el sistema. </a:t>
            </a:r>
            <a:endParaRPr lang="es-ES" sz="1700" dirty="0">
              <a:latin typeface="+mj-lt"/>
            </a:endParaRPr>
          </a:p>
        </p:txBody>
      </p:sp>
    </p:spTree>
    <p:extLst>
      <p:ext uri="{BB962C8B-B14F-4D97-AF65-F5344CB8AC3E}">
        <p14:creationId xmlns:p14="http://schemas.microsoft.com/office/powerpoint/2010/main" val="126692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7" y="516533"/>
            <a:ext cx="9568236" cy="796796"/>
          </a:xfrm>
        </p:spPr>
        <p:txBody>
          <a:bodyPr/>
          <a:lstStyle/>
          <a:p>
            <a:r>
              <a:rPr lang="es-ES" dirty="0"/>
              <a:t>Seguridad – RAID - Niveles</a:t>
            </a:r>
          </a:p>
        </p:txBody>
      </p:sp>
      <p:sp>
        <p:nvSpPr>
          <p:cNvPr id="5" name="Marcador de contenido 2"/>
          <p:cNvSpPr>
            <a:spLocks noGrp="1"/>
          </p:cNvSpPr>
          <p:nvPr>
            <p:ph idx="1"/>
          </p:nvPr>
        </p:nvSpPr>
        <p:spPr>
          <a:xfrm>
            <a:off x="535676" y="1313329"/>
            <a:ext cx="8464062" cy="2461611"/>
          </a:xfrm>
        </p:spPr>
        <p:txBody>
          <a:bodyPr>
            <a:normAutofit fontScale="92500" lnSpcReduction="10000"/>
          </a:bodyPr>
          <a:lstStyle/>
          <a:p>
            <a:pPr marL="0" lvl="3" indent="0">
              <a:buNone/>
            </a:pPr>
            <a:r>
              <a:rPr lang="es-ES_tradnl" sz="1800" b="1" dirty="0"/>
              <a:t>RAID 2: "Acceso paralelo con discos especializados. Redundancia a través del código </a:t>
            </a:r>
            <a:r>
              <a:rPr lang="es-ES_tradnl" sz="1800" b="1" dirty="0" err="1"/>
              <a:t>Hamming</a:t>
            </a:r>
            <a:r>
              <a:rPr lang="es-ES_tradnl" sz="1800" b="1" dirty="0"/>
              <a:t>”</a:t>
            </a:r>
            <a:endParaRPr lang="es-ES" sz="1800" dirty="0"/>
          </a:p>
          <a:p>
            <a:pPr marL="0" lvl="4" indent="0">
              <a:buNone/>
            </a:pPr>
            <a:r>
              <a:rPr lang="es-ES_tradnl" sz="1800" dirty="0"/>
              <a:t>El RAID nivel 2 adapta la técnica usada para detectar y corregir errores en memorias de estado sólido.</a:t>
            </a:r>
          </a:p>
          <a:p>
            <a:pPr marL="0" lvl="4" indent="0">
              <a:buNone/>
            </a:pPr>
            <a:r>
              <a:rPr lang="es-ES_tradnl" sz="1800" dirty="0"/>
              <a:t>Es el primer nivel de Raid que usa código de corrección de errores (</a:t>
            </a:r>
            <a:r>
              <a:rPr lang="es-ES_tradnl" sz="1800" dirty="0" err="1"/>
              <a:t>Hamming</a:t>
            </a:r>
            <a:r>
              <a:rPr lang="es-ES_tradnl" sz="1800" dirty="0"/>
              <a:t>)</a:t>
            </a:r>
            <a:endParaRPr lang="es-ES" sz="1800" dirty="0"/>
          </a:p>
          <a:p>
            <a:pPr marL="0" lvl="4" indent="0">
              <a:buNone/>
            </a:pPr>
            <a:r>
              <a:rPr lang="es-ES_tradnl" sz="1800" dirty="0"/>
              <a:t>RAID 2 no ha sido implementado en productos comerciales, lo que también es debido a que requiere características especiales en los discos y no usa discos estándares. </a:t>
            </a:r>
            <a:endParaRPr lang="es-ES" sz="1800" dirty="0"/>
          </a:p>
          <a:p>
            <a:pPr marL="0" indent="0" algn="just">
              <a:spcBef>
                <a:spcPts val="1200"/>
              </a:spcBef>
              <a:buNone/>
            </a:pPr>
            <a:endParaRPr lang="es-ES" dirty="0"/>
          </a:p>
        </p:txBody>
      </p:sp>
      <p:pic>
        <p:nvPicPr>
          <p:cNvPr id="6147" name="Picture 3" descr="http://cdn.ttgtmedia.com/rms/onlineImages/storage_raid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590" y="3832567"/>
            <a:ext cx="7318235" cy="278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28973"/>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2931</TotalTime>
  <Words>2807</Words>
  <Application>Microsoft Office PowerPoint</Application>
  <PresentationFormat>Presentación en pantalla (4:3)</PresentationFormat>
  <Paragraphs>177</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Century Gothic</vt:lpstr>
      <vt:lpstr>Wingdings</vt:lpstr>
      <vt:lpstr>Wingdings 3</vt:lpstr>
      <vt:lpstr>Espiral</vt:lpstr>
      <vt:lpstr>  Seguridad y Auditoria Informática</vt:lpstr>
      <vt:lpstr>Seguridad Física en Equipos y Datos</vt:lpstr>
      <vt:lpstr>Seguridad Física en Equipos y Datos</vt:lpstr>
      <vt:lpstr>Seguridad de Datos - RAID</vt:lpstr>
      <vt:lpstr>Seguridad de Datos – RAID Hardware</vt:lpstr>
      <vt:lpstr>Seguridad de Datos – RAID Software</vt:lpstr>
      <vt:lpstr>Seguridad – RAID - Niveles</vt:lpstr>
      <vt:lpstr>Seguridad -  RAID - Niveles</vt:lpstr>
      <vt:lpstr>Seguridad – RAID - Niveles</vt:lpstr>
      <vt:lpstr>Seguridad – Tipos de RAID</vt:lpstr>
      <vt:lpstr>Seguridad – Tipos de RAID</vt:lpstr>
      <vt:lpstr>Seguridad – Tipos de RAID</vt:lpstr>
      <vt:lpstr>Seguridad – Tipos de RAID</vt:lpstr>
      <vt:lpstr>Seguridad – Tipos de RAID</vt:lpstr>
      <vt:lpstr>Mantenimiento de los equipos.</vt:lpstr>
      <vt:lpstr>Mantenimiento de los equipos - Niveles</vt:lpstr>
      <vt:lpstr>Mantenimiento de los equipos - Tipos</vt:lpstr>
      <vt:lpstr>Mantenimiento de los equipos - Tipos</vt:lpstr>
      <vt:lpstr>Mantenimiento de los equipos - Tipos</vt:lpstr>
      <vt:lpstr>Respaldo (resguardo) de la información </vt:lpstr>
      <vt:lpstr>Tipos de Back-Up</vt:lpstr>
      <vt:lpstr>Tipos de Back-Up</vt:lpstr>
      <vt:lpstr>Tipos de Back-Up</vt:lpstr>
      <vt:lpstr>Back-Up - Planificación</vt:lpstr>
      <vt:lpstr>Back-Up - Planificación</vt:lpstr>
      <vt:lpstr>Presentación de PowerPoint</vt:lpstr>
      <vt:lpstr>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Seguridad en Sistemas Auditoria Informática</dc:title>
  <dc:creator>Maria</dc:creator>
  <cp:lastModifiedBy>Usuario</cp:lastModifiedBy>
  <cp:revision>127</cp:revision>
  <dcterms:created xsi:type="dcterms:W3CDTF">2015-08-18T19:56:17Z</dcterms:created>
  <dcterms:modified xsi:type="dcterms:W3CDTF">2023-08-21T23:47:31Z</dcterms:modified>
</cp:coreProperties>
</file>