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7" r:id="rId2"/>
    <p:sldId id="258" r:id="rId3"/>
    <p:sldId id="260" r:id="rId4"/>
    <p:sldId id="259" r:id="rId5"/>
    <p:sldId id="261" r:id="rId6"/>
    <p:sldId id="264" r:id="rId7"/>
    <p:sldId id="287" r:id="rId8"/>
    <p:sldId id="288" r:id="rId9"/>
    <p:sldId id="263" r:id="rId10"/>
    <p:sldId id="265" r:id="rId11"/>
    <p:sldId id="266" r:id="rId12"/>
    <p:sldId id="267" r:id="rId13"/>
    <p:sldId id="268" r:id="rId14"/>
    <p:sldId id="289" r:id="rId15"/>
    <p:sldId id="270" r:id="rId16"/>
    <p:sldId id="269" r:id="rId17"/>
    <p:sldId id="273" r:id="rId18"/>
    <p:sldId id="271" r:id="rId19"/>
    <p:sldId id="274" r:id="rId20"/>
    <p:sldId id="272" r:id="rId21"/>
    <p:sldId id="275" r:id="rId22"/>
    <p:sldId id="276" r:id="rId23"/>
    <p:sldId id="277" r:id="rId24"/>
    <p:sldId id="290" r:id="rId25"/>
    <p:sldId id="278" r:id="rId26"/>
    <p:sldId id="291" r:id="rId27"/>
    <p:sldId id="280" r:id="rId28"/>
    <p:sldId id="279" r:id="rId29"/>
    <p:sldId id="281" r:id="rId30"/>
    <p:sldId id="283" r:id="rId31"/>
    <p:sldId id="284" r:id="rId32"/>
    <p:sldId id="285" r:id="rId33"/>
    <p:sldId id="286" r:id="rId34"/>
    <p:sldId id="282" r:id="rId35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FF99"/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BE2F3F-E85F-49F2-A094-B8B571A7B9A7}" v="1" dt="2024-04-10T20:15:51.1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Melisa Martín" userId="e2aa469fef82df31" providerId="LiveId" clId="{BBBE2F3F-E85F-49F2-A094-B8B571A7B9A7}"/>
    <pc:docChg chg="modSld">
      <pc:chgData name="Claudia Melisa Martín" userId="e2aa469fef82df31" providerId="LiveId" clId="{BBBE2F3F-E85F-49F2-A094-B8B571A7B9A7}" dt="2024-04-10T20:16:02.684" v="2" actId="207"/>
      <pc:docMkLst>
        <pc:docMk/>
      </pc:docMkLst>
      <pc:sldChg chg="addSp modSp mod">
        <pc:chgData name="Claudia Melisa Martín" userId="e2aa469fef82df31" providerId="LiveId" clId="{BBBE2F3F-E85F-49F2-A094-B8B571A7B9A7}" dt="2024-04-10T20:16:02.684" v="2" actId="207"/>
        <pc:sldMkLst>
          <pc:docMk/>
          <pc:sldMk cId="824431600" sldId="257"/>
        </pc:sldMkLst>
        <pc:spChg chg="add mod">
          <ac:chgData name="Claudia Melisa Martín" userId="e2aa469fef82df31" providerId="LiveId" clId="{BBBE2F3F-E85F-49F2-A094-B8B571A7B9A7}" dt="2024-04-10T20:16:02.684" v="2" actId="207"/>
          <ac:spMkLst>
            <pc:docMk/>
            <pc:sldMk cId="824431600" sldId="257"/>
            <ac:spMk id="3" creationId="{04C113FC-0A97-D90F-29F8-00B27EAE277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83264-9D8B-4909-BCFA-F767552B8586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FDECA-6F78-4D93-8191-2D69B7EE5D2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9863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FDECA-6F78-4D93-8191-2D69B7EE5D2C}" type="slidenum">
              <a:rPr lang="es-AR" smtClean="0"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662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FDECA-6F78-4D93-8191-2D69B7EE5D2C}" type="slidenum">
              <a:rPr lang="es-AR" smtClean="0"/>
              <a:t>19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36627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ACC-DFAD-4F16-8C0F-4C5397131352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457-B968-476A-99D2-1E6C9D9477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30887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ACC-DFAD-4F16-8C0F-4C5397131352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457-B968-476A-99D2-1E6C9D9477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7259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ACC-DFAD-4F16-8C0F-4C5397131352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457-B968-476A-99D2-1E6C9D9477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0601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ACC-DFAD-4F16-8C0F-4C5397131352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457-B968-476A-99D2-1E6C9D9477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3382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ACC-DFAD-4F16-8C0F-4C5397131352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457-B968-476A-99D2-1E6C9D9477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849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ACC-DFAD-4F16-8C0F-4C5397131352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457-B968-476A-99D2-1E6C9D9477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3183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ACC-DFAD-4F16-8C0F-4C5397131352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457-B968-476A-99D2-1E6C9D9477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586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ACC-DFAD-4F16-8C0F-4C5397131352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457-B968-476A-99D2-1E6C9D9477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6825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ACC-DFAD-4F16-8C0F-4C5397131352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457-B968-476A-99D2-1E6C9D9477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333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ACC-DFAD-4F16-8C0F-4C5397131352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457-B968-476A-99D2-1E6C9D9477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503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ACC-DFAD-4F16-8C0F-4C5397131352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457-B968-476A-99D2-1E6C9D9477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3158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37ACC-DFAD-4F16-8C0F-4C5397131352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C3457-B968-476A-99D2-1E6C9D9477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639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045" y="1430938"/>
            <a:ext cx="7475621" cy="5284932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3270" y="540784"/>
            <a:ext cx="7961170" cy="1780308"/>
          </a:xfrm>
          <a:solidFill>
            <a:srgbClr val="FF6699"/>
          </a:solidFill>
          <a:effectLst>
            <a:reflection blurRad="6350" stA="52000" endA="300" endPos="35000" dist="381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s-AR" sz="4800" b="1" dirty="0">
                <a:solidFill>
                  <a:srgbClr val="FFFF99"/>
                </a:solidFill>
                <a:effectLst>
                  <a:reflection blurRad="6350" stA="31000" endPos="85000" dir="5400000" sy="-100000" algn="bl" rotWithShape="0"/>
                </a:effectLst>
                <a:latin typeface="+mn-lt"/>
              </a:rPr>
              <a:t>BIOGEOGRAFÍA CUANTITATIVA</a:t>
            </a:r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04C113FC-0A97-D90F-29F8-00B27EAE2774}"/>
              </a:ext>
            </a:extLst>
          </p:cNvPr>
          <p:cNvSpPr txBox="1"/>
          <p:nvPr/>
        </p:nvSpPr>
        <p:spPr>
          <a:xfrm>
            <a:off x="6589883" y="5238542"/>
            <a:ext cx="2413161" cy="1477328"/>
          </a:xfrm>
          <a:prstGeom prst="rect">
            <a:avLst/>
          </a:prstGeom>
          <a:solidFill>
            <a:srgbClr val="FF6699"/>
          </a:solidFill>
        </p:spPr>
        <p:txBody>
          <a:bodyPr wrap="none" rtlCol="0"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b="1" dirty="0"/>
              <a:t>BIOGEOGRAFÍA 2024</a:t>
            </a:r>
          </a:p>
          <a:p>
            <a:r>
              <a:rPr lang="es-AR" dirty="0"/>
              <a:t>Docentes</a:t>
            </a:r>
          </a:p>
          <a:p>
            <a:r>
              <a:rPr lang="es-AR" dirty="0"/>
              <a:t>Dra. Gabriela </a:t>
            </a:r>
            <a:r>
              <a:rPr lang="es-AR" dirty="0" err="1"/>
              <a:t>Entrocassi</a:t>
            </a:r>
            <a:endParaRPr lang="es-AR" dirty="0"/>
          </a:p>
          <a:p>
            <a:r>
              <a:rPr lang="es-AR" dirty="0"/>
              <a:t>Dra. Claudia Martín</a:t>
            </a:r>
          </a:p>
          <a:p>
            <a:r>
              <a:rPr lang="es-AR" dirty="0"/>
              <a:t>Lic. Soledad Villalba</a:t>
            </a:r>
          </a:p>
        </p:txBody>
      </p:sp>
    </p:spTree>
    <p:extLst>
      <p:ext uri="{BB962C8B-B14F-4D97-AF65-F5344CB8AC3E}">
        <p14:creationId xmlns:p14="http://schemas.microsoft.com/office/powerpoint/2010/main" val="82443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95785" y="1132764"/>
            <a:ext cx="8342371" cy="5272213"/>
          </a:xfrm>
          <a:prstGeom prst="rect">
            <a:avLst/>
          </a:prstGeom>
          <a:solidFill>
            <a:srgbClr val="FF6699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70000"/>
              </a:lnSpc>
              <a:buFontTx/>
              <a:buChar char="-"/>
            </a:pPr>
            <a:r>
              <a:rPr lang="es-AR" sz="2200" b="1" dirty="0">
                <a:solidFill>
                  <a:srgbClr val="FFFF99"/>
                </a:solidFill>
              </a:rPr>
              <a:t>LAS CUADRÍCULAS DE IGUAL TAMAÑO </a:t>
            </a:r>
            <a:r>
              <a:rPr lang="es-AR" sz="22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PERMITEN ESTABLECER COMPARACIONES VÁLIDAS </a:t>
            </a:r>
            <a:r>
              <a:rPr lang="es-AR" sz="2200" b="1" dirty="0">
                <a:solidFill>
                  <a:srgbClr val="FFFF99"/>
                </a:solidFill>
              </a:rPr>
              <a:t>ENTRE LAS </a:t>
            </a:r>
            <a:r>
              <a:rPr lang="es-AR" sz="2200" b="1" dirty="0" err="1">
                <a:solidFill>
                  <a:srgbClr val="FFFF99"/>
                </a:solidFill>
              </a:rPr>
              <a:t>UGOs</a:t>
            </a:r>
            <a:r>
              <a:rPr lang="es-AR" sz="2200" b="1" dirty="0">
                <a:solidFill>
                  <a:srgbClr val="FFFF99"/>
                </a:solidFill>
              </a:rPr>
              <a:t> EN CUANTO AL NÚMERO DE ESPECIES QUE POSEEN.</a:t>
            </a:r>
          </a:p>
          <a:p>
            <a:pPr marL="285750" indent="-285750" algn="just">
              <a:lnSpc>
                <a:spcPct val="170000"/>
              </a:lnSpc>
              <a:buFontTx/>
              <a:buChar char="-"/>
            </a:pPr>
            <a:endParaRPr lang="es-AR" sz="2200" b="1" dirty="0">
              <a:solidFill>
                <a:srgbClr val="FFFF99"/>
              </a:solidFill>
            </a:endParaRPr>
          </a:p>
          <a:p>
            <a:pPr algn="just">
              <a:lnSpc>
                <a:spcPct val="170000"/>
              </a:lnSpc>
            </a:pPr>
            <a:r>
              <a:rPr lang="es-AR" sz="2200" b="1" dirty="0">
                <a:solidFill>
                  <a:srgbClr val="FFFF99"/>
                </a:solidFill>
              </a:rPr>
              <a:t>- UTILIZAR CUADRÍCULAS DE DIFERENTES TAMAÑOS </a:t>
            </a:r>
            <a:r>
              <a:rPr lang="es-AR" sz="22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NO PERMITE ESTABLECER COMPARACIONES VÁLIDAS </a:t>
            </a:r>
            <a:r>
              <a:rPr lang="es-AR" sz="2200" b="1" dirty="0">
                <a:solidFill>
                  <a:srgbClr val="FFFF99"/>
                </a:solidFill>
              </a:rPr>
              <a:t>ENTRE CUADRÍCULAS EN CUANTO AL NÚMERO DE ESPECIES QUE POSEEN, </a:t>
            </a:r>
            <a:r>
              <a:rPr lang="es-AR" sz="22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YA QUE LAS CUADRÍCULAS MÁS GRANDES  TENDRÁN MÁS ESPECIES Y LAS MÁS MÁS PEQUEÑAS MENOS ESPECIES.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13874" y="259308"/>
            <a:ext cx="8105491" cy="709683"/>
          </a:xfrm>
          <a:solidFill>
            <a:srgbClr val="FF6699"/>
          </a:solidFill>
        </p:spPr>
        <p:txBody>
          <a:bodyPr>
            <a:noAutofit/>
          </a:bodyPr>
          <a:lstStyle/>
          <a:p>
            <a:pPr algn="ctr"/>
            <a:r>
              <a:rPr lang="es-AR" sz="2800" b="1" dirty="0">
                <a:solidFill>
                  <a:srgbClr val="FFFF99"/>
                </a:solidFill>
                <a:latin typeface="+mn-lt"/>
              </a:rPr>
              <a:t>CÓMO SE ESTABLECEN LAS </a:t>
            </a:r>
            <a:r>
              <a:rPr lang="es-AR" sz="28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UGOs</a:t>
            </a:r>
            <a:r>
              <a:rPr lang="es-AR" sz="2800" b="1" dirty="0">
                <a:solidFill>
                  <a:srgbClr val="FFFF99"/>
                </a:solidFill>
                <a:latin typeface="+mn-lt"/>
              </a:rPr>
              <a:t> EN EL ÁREA DE ESTUDIO?</a:t>
            </a:r>
          </a:p>
        </p:txBody>
      </p:sp>
    </p:spTree>
    <p:extLst>
      <p:ext uri="{BB962C8B-B14F-4D97-AF65-F5344CB8AC3E}">
        <p14:creationId xmlns:p14="http://schemas.microsoft.com/office/powerpoint/2010/main" val="812655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336884" y="259307"/>
            <a:ext cx="8566484" cy="1120313"/>
          </a:xfrm>
          <a:prstGeom prst="rect">
            <a:avLst/>
          </a:prstGeom>
          <a:solidFill>
            <a:srgbClr val="FF6699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AR" sz="2000" b="1" dirty="0">
                <a:solidFill>
                  <a:srgbClr val="FFFF99"/>
                </a:solidFill>
                <a:effectLst/>
                <a:latin typeface="+mn-lt"/>
              </a:rPr>
              <a:t>EJEMPLO DE SUBDIVISIÓN DE UN ÁREA DE ESTUDIO EN CUADRÍCULAS (</a:t>
            </a:r>
            <a:r>
              <a:rPr lang="es-AR" sz="2000" b="1" dirty="0" err="1">
                <a:solidFill>
                  <a:srgbClr val="FFFF99"/>
                </a:solidFill>
                <a:effectLst/>
                <a:latin typeface="+mn-lt"/>
              </a:rPr>
              <a:t>UGOs</a:t>
            </a:r>
            <a:r>
              <a:rPr lang="es-AR" sz="2000" b="1" dirty="0">
                <a:solidFill>
                  <a:srgbClr val="FFFF99"/>
                </a:solidFill>
                <a:effectLst/>
                <a:latin typeface="+mn-lt"/>
              </a:rPr>
              <a:t>) Y UBICACIÓN DE LAS LOCALIDADES DE COLECTA DE LAS ESPECIES EN CADA UGO.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0863" t="38432" r="20409" b="23191"/>
          <a:stretch/>
        </p:blipFill>
        <p:spPr>
          <a:xfrm>
            <a:off x="336884" y="259307"/>
            <a:ext cx="8634161" cy="6484885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203158" y="2310063"/>
            <a:ext cx="1732547" cy="2298410"/>
          </a:xfrm>
          <a:prstGeom prst="rect">
            <a:avLst/>
          </a:prstGeom>
          <a:solidFill>
            <a:srgbClr val="FF6699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1800" b="1" dirty="0">
                <a:latin typeface="+mn-lt"/>
              </a:rPr>
              <a:t>ÁREA DE ESTUDIO SUBDIVIDIDA EN 80 </a:t>
            </a:r>
            <a:r>
              <a:rPr lang="es-AR" sz="1800" b="1" dirty="0" err="1">
                <a:latin typeface="+mn-lt"/>
              </a:rPr>
              <a:t>UGOs</a:t>
            </a:r>
            <a:r>
              <a:rPr lang="es-AR" sz="1800" b="1" dirty="0">
                <a:latin typeface="+mn-lt"/>
              </a:rPr>
              <a:t> DE 1 GRADO DE LATITUD POR 1 GRADO DE LONGITUD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630905" y="1379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AR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841958" y="1195137"/>
            <a:ext cx="1732547" cy="1708484"/>
          </a:xfrm>
          <a:prstGeom prst="rect">
            <a:avLst/>
          </a:prstGeom>
          <a:solidFill>
            <a:srgbClr val="FF6699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AR" sz="1800" b="1" dirty="0">
                <a:latin typeface="+mn-lt"/>
              </a:rPr>
              <a:t>CADA UGO SE NOMBRA CON UNA </a:t>
            </a:r>
            <a:r>
              <a:rPr lang="es-AR" sz="18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LETRA Y UN NÚMERO</a:t>
            </a:r>
            <a:r>
              <a:rPr lang="es-AR" sz="1800" b="1" dirty="0">
                <a:latin typeface="+mn-lt"/>
              </a:rPr>
              <a:t>. POR EJEMPLO: A2, B5, C1O, F8,  G7, etc.</a:t>
            </a:r>
          </a:p>
        </p:txBody>
      </p:sp>
    </p:spTree>
    <p:extLst>
      <p:ext uri="{BB962C8B-B14F-4D97-AF65-F5344CB8AC3E}">
        <p14:creationId xmlns:p14="http://schemas.microsoft.com/office/powerpoint/2010/main" val="322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208547"/>
            <a:ext cx="7886700" cy="577516"/>
          </a:xfrm>
          <a:solidFill>
            <a:srgbClr val="FF6699"/>
          </a:solidFill>
        </p:spPr>
        <p:txBody>
          <a:bodyPr>
            <a:noAutofit/>
          </a:bodyPr>
          <a:lstStyle/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3- CONFECIÓN DE LA MATRIZ DE PRESENCIA-AUSENCIA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1427749"/>
            <a:ext cx="7886700" cy="4790240"/>
          </a:xfrm>
          <a:solidFill>
            <a:srgbClr val="FF6699"/>
          </a:solidFill>
        </p:spPr>
        <p:txBody>
          <a:bodyPr>
            <a:normAutofit fontScale="92500"/>
          </a:bodyPr>
          <a:lstStyle/>
          <a:p>
            <a:pPr algn="just"/>
            <a:r>
              <a:rPr lang="es-AR" sz="2800" b="1" dirty="0">
                <a:solidFill>
                  <a:srgbClr val="FFFF99"/>
                </a:solidFill>
              </a:rPr>
              <a:t>- EN BASE AL MAPA DEL ÁREA DE ESTUDIO: SE CONFECCIONA UNA MATRIZ 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DE PRESENCIA-AUSENCIA DE LAS ESPECIES EN CADA UNA DE LAS </a:t>
            </a:r>
            <a:r>
              <a:rPr lang="es-AR" sz="28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UGOs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es-AR" sz="2800" b="1" dirty="0">
              <a:solidFill>
                <a:srgbClr val="FFFF99"/>
              </a:solidFill>
            </a:endParaRPr>
          </a:p>
          <a:p>
            <a:pPr algn="just"/>
            <a:endParaRPr lang="es-AR" sz="2800" b="1" dirty="0">
              <a:solidFill>
                <a:srgbClr val="FFFF99"/>
              </a:solidFill>
            </a:endParaRPr>
          </a:p>
          <a:p>
            <a:pPr algn="just"/>
            <a:r>
              <a:rPr lang="es-AR" sz="2800" b="1" dirty="0">
                <a:solidFill>
                  <a:srgbClr val="FFFF99"/>
                </a:solidFill>
              </a:rPr>
              <a:t>- EN LAS 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FILAS</a:t>
            </a:r>
            <a:r>
              <a:rPr lang="es-AR" sz="2800" b="1" dirty="0">
                <a:solidFill>
                  <a:srgbClr val="FFFF99"/>
                </a:solidFill>
              </a:rPr>
              <a:t> DE LA MATRIZ SE COLOCA LA LISTA DE ESPECIES (O BIEN LAS </a:t>
            </a:r>
            <a:r>
              <a:rPr lang="es-AR" sz="2800" b="1" dirty="0" err="1">
                <a:solidFill>
                  <a:srgbClr val="FFFF99"/>
                </a:solidFill>
              </a:rPr>
              <a:t>UGOs</a:t>
            </a:r>
            <a:r>
              <a:rPr lang="es-AR" sz="2800" b="1" dirty="0">
                <a:solidFill>
                  <a:srgbClr val="FFFF99"/>
                </a:solidFill>
              </a:rPr>
              <a:t>) Y EN LAS 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COLUMNAS</a:t>
            </a:r>
            <a:r>
              <a:rPr lang="es-AR" sz="2800" b="1" dirty="0">
                <a:solidFill>
                  <a:srgbClr val="FFFF99"/>
                </a:solidFill>
              </a:rPr>
              <a:t> LAS </a:t>
            </a:r>
            <a:r>
              <a:rPr lang="es-AR" sz="2800" b="1" dirty="0" err="1">
                <a:solidFill>
                  <a:srgbClr val="FFFF99"/>
                </a:solidFill>
              </a:rPr>
              <a:t>UGOs</a:t>
            </a:r>
            <a:r>
              <a:rPr lang="es-AR" sz="2800" b="1" dirty="0">
                <a:solidFill>
                  <a:srgbClr val="FFFF99"/>
                </a:solidFill>
              </a:rPr>
              <a:t> (O BIEN LA LISTA DE ESPECIES). </a:t>
            </a:r>
          </a:p>
          <a:p>
            <a:pPr algn="just"/>
            <a:endParaRPr lang="es-AR" sz="2800" b="1" dirty="0">
              <a:solidFill>
                <a:srgbClr val="FFFF99"/>
              </a:solidFill>
            </a:endParaRPr>
          </a:p>
          <a:p>
            <a:pPr algn="just"/>
            <a:r>
              <a:rPr lang="es-AR" sz="2800" b="1" dirty="0">
                <a:solidFill>
                  <a:srgbClr val="FFFF99"/>
                </a:solidFill>
              </a:rPr>
              <a:t>-EN CADA CELDA SE COLOCA UN 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“1”</a:t>
            </a:r>
            <a:r>
              <a:rPr lang="es-AR" sz="2800" b="1" dirty="0">
                <a:solidFill>
                  <a:srgbClr val="FFFF99"/>
                </a:solidFill>
              </a:rPr>
              <a:t> SI LA ESPECIE ESTÁ 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PRESENTE</a:t>
            </a:r>
            <a:r>
              <a:rPr lang="es-AR" sz="2800" b="1" dirty="0">
                <a:solidFill>
                  <a:srgbClr val="FFFF99"/>
                </a:solidFill>
              </a:rPr>
              <a:t> EN UNA UGO Y UN 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“0”</a:t>
            </a:r>
            <a:r>
              <a:rPr lang="es-AR" sz="2800" b="1" dirty="0">
                <a:solidFill>
                  <a:srgbClr val="FFFF99"/>
                </a:solidFill>
              </a:rPr>
              <a:t> SI ESTÁ 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AUSENTE</a:t>
            </a:r>
            <a:r>
              <a:rPr lang="es-AR" sz="2800" b="1" dirty="0">
                <a:solidFill>
                  <a:srgbClr val="FFFF99"/>
                </a:solidFill>
              </a:rPr>
              <a:t>.</a:t>
            </a:r>
          </a:p>
          <a:p>
            <a:pPr algn="just"/>
            <a:endParaRPr lang="es-AR" sz="28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4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389021"/>
            <a:ext cx="7900988" cy="577516"/>
          </a:xfrm>
          <a:solidFill>
            <a:srgbClr val="FF6699"/>
          </a:solidFill>
        </p:spPr>
        <p:txBody>
          <a:bodyPr>
            <a:noAutofit/>
          </a:bodyPr>
          <a:lstStyle/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3- CONFECIÓN DE LA MATRIZ DE PRESENCIA-AUSENCIA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7900988" cy="3562349"/>
          </a:xfrm>
          <a:solidFill>
            <a:srgbClr val="FF6699"/>
          </a:solidFill>
        </p:spPr>
        <p:txBody>
          <a:bodyPr>
            <a:normAutofit/>
          </a:bodyPr>
          <a:lstStyle/>
          <a:p>
            <a:pPr marL="457200" indent="-457200" algn="just">
              <a:buFontTx/>
              <a:buChar char="-"/>
            </a:pPr>
            <a:endParaRPr lang="es-AR" sz="2800" b="1" dirty="0">
              <a:solidFill>
                <a:srgbClr val="FFFF99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es-AR" sz="2800" b="1" dirty="0">
                <a:solidFill>
                  <a:srgbClr val="FFFF99"/>
                </a:solidFill>
              </a:rPr>
              <a:t>LA MATRIZ SE COSTRUYE SOLO CON LAS </a:t>
            </a:r>
            <a:r>
              <a:rPr lang="es-AR" sz="2800" b="1" dirty="0" err="1">
                <a:solidFill>
                  <a:srgbClr val="FFFF99"/>
                </a:solidFill>
              </a:rPr>
              <a:t>UGOs</a:t>
            </a:r>
            <a:r>
              <a:rPr lang="es-AR" sz="2800" b="1" dirty="0">
                <a:solidFill>
                  <a:srgbClr val="FFFF99"/>
                </a:solidFill>
              </a:rPr>
              <a:t> QUE 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POSEEN REGISTROS </a:t>
            </a:r>
            <a:r>
              <a:rPr lang="es-AR" sz="2800" b="1" dirty="0">
                <a:solidFill>
                  <a:srgbClr val="FFFF99"/>
                </a:solidFill>
                <a:effectLst/>
              </a:rPr>
              <a:t>DE E</a:t>
            </a:r>
            <a:r>
              <a:rPr lang="es-AR" sz="2800" b="1" dirty="0">
                <a:solidFill>
                  <a:srgbClr val="FFFF99"/>
                </a:solidFill>
              </a:rPr>
              <a:t>SPECIES (=1).</a:t>
            </a:r>
          </a:p>
          <a:p>
            <a:pPr marL="457200" indent="-457200" algn="just">
              <a:buFontTx/>
              <a:buChar char="-"/>
            </a:pPr>
            <a:endParaRPr lang="es-AR" sz="2800" b="1" dirty="0">
              <a:solidFill>
                <a:srgbClr val="FFFF99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es-AR" sz="2800" b="1" dirty="0">
                <a:solidFill>
                  <a:srgbClr val="FFFF99"/>
                </a:solidFill>
              </a:rPr>
              <a:t>AQUELLAS </a:t>
            </a:r>
            <a:r>
              <a:rPr lang="es-AR" sz="2800" b="1" dirty="0" err="1">
                <a:solidFill>
                  <a:srgbClr val="FFFF99"/>
                </a:solidFill>
              </a:rPr>
              <a:t>UGOs</a:t>
            </a:r>
            <a:r>
              <a:rPr lang="es-AR" sz="2800" b="1" dirty="0">
                <a:solidFill>
                  <a:srgbClr val="FFFF99"/>
                </a:solidFill>
              </a:rPr>
              <a:t> QUE 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ESTÉN VACÍAS</a:t>
            </a:r>
            <a:r>
              <a:rPr lang="es-AR" sz="2800" b="1" dirty="0">
                <a:solidFill>
                  <a:srgbClr val="FFFF99"/>
                </a:solidFill>
              </a:rPr>
              <a:t> NO SE TIENEN EN CUENTA PARA LA CONFECCIÓN DE ESTA MATRIZ. 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SE ELIMINAN.</a:t>
            </a:r>
          </a:p>
        </p:txBody>
      </p:sp>
    </p:spTree>
    <p:extLst>
      <p:ext uri="{BB962C8B-B14F-4D97-AF65-F5344CB8AC3E}">
        <p14:creationId xmlns:p14="http://schemas.microsoft.com/office/powerpoint/2010/main" val="179822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618" y="288926"/>
            <a:ext cx="8565480" cy="1325563"/>
          </a:xfrm>
          <a:solidFill>
            <a:srgbClr val="FF6699"/>
          </a:solidFill>
        </p:spPr>
        <p:txBody>
          <a:bodyPr>
            <a:normAutofit/>
          </a:bodyPr>
          <a:lstStyle/>
          <a:p>
            <a:pPr marL="457200" indent="-457200" algn="ctr"/>
            <a:r>
              <a:rPr lang="es-AR" sz="2800" b="1" dirty="0">
                <a:solidFill>
                  <a:srgbClr val="FFFF99"/>
                </a:solidFill>
                <a:latin typeface="+mn-lt"/>
              </a:rPr>
              <a:t>EJEMPLO DADO: LA MATRIZ QUEDA CONSTITUIDA POR 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28 COLUMNAS (</a:t>
            </a:r>
            <a:r>
              <a:rPr lang="es-AR" sz="28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UGOs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) POR 15 FILAS (ESPECIES).</a:t>
            </a:r>
            <a:endParaRPr lang="es-AR" sz="2800" b="1" dirty="0">
              <a:solidFill>
                <a:srgbClr val="FFFF99"/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7819" t="30757" r="15231" b="24836"/>
          <a:stretch/>
        </p:blipFill>
        <p:spPr>
          <a:xfrm>
            <a:off x="141287" y="2209800"/>
            <a:ext cx="8786143" cy="327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0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88758" y="341064"/>
            <a:ext cx="8566484" cy="1105600"/>
          </a:xfrm>
          <a:solidFill>
            <a:srgbClr val="FF6699"/>
          </a:solidFill>
        </p:spPr>
        <p:txBody>
          <a:bodyPr>
            <a:normAutofit/>
          </a:bodyPr>
          <a:lstStyle/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OTRO EJEMPLO DE UN ÁREA DE ESTUDIO SUBDIVIDIDA  EN  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624 </a:t>
            </a:r>
            <a:r>
              <a:rPr lang="es-AR" sz="24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UGOs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CON LA LOCALIZACIÓN DE 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50 ESPECIES 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(</a:t>
            </a:r>
            <a:r>
              <a:rPr lang="es-AR" sz="2400" b="1" dirty="0" err="1">
                <a:solidFill>
                  <a:srgbClr val="FFFF99"/>
                </a:solidFill>
                <a:latin typeface="+mn-lt"/>
              </a:rPr>
              <a:t>Entrocassi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 </a:t>
            </a:r>
            <a:r>
              <a:rPr lang="es-AR" sz="2400" b="1" i="1" dirty="0">
                <a:solidFill>
                  <a:srgbClr val="FFFF99"/>
                </a:solidFill>
                <a:latin typeface="+mn-lt"/>
              </a:rPr>
              <a:t>et al.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, 2019)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446810"/>
            <a:ext cx="8353425" cy="59055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734540" y="1693719"/>
            <a:ext cx="3034146" cy="333548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575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8758" y="341063"/>
            <a:ext cx="8566484" cy="1325563"/>
          </a:xfrm>
          <a:solidFill>
            <a:srgbClr val="FF6699"/>
          </a:solidFill>
        </p:spPr>
        <p:txBody>
          <a:bodyPr>
            <a:normAutofit/>
          </a:bodyPr>
          <a:lstStyle/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EJEMPLO DE UNA MATRIZ DE PRESENCIA-AUSENCIA </a:t>
            </a: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r>
              <a:rPr lang="es-AR" sz="2400" b="1" dirty="0">
                <a:solidFill>
                  <a:srgbClr val="FFFF99"/>
                </a:solidFill>
                <a:latin typeface="+mn-lt"/>
              </a:rPr>
              <a:t>(</a:t>
            </a:r>
            <a:r>
              <a:rPr lang="es-AR" sz="2400" b="1" dirty="0" err="1">
                <a:solidFill>
                  <a:srgbClr val="FFFF99"/>
                </a:solidFill>
                <a:latin typeface="+mn-lt"/>
              </a:rPr>
              <a:t>UGOs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 x ESPECIES) (</a:t>
            </a:r>
            <a:r>
              <a:rPr lang="es-AR" sz="2400" b="1" dirty="0" err="1">
                <a:solidFill>
                  <a:srgbClr val="FFFF99"/>
                </a:solidFill>
                <a:latin typeface="+mn-lt"/>
              </a:rPr>
              <a:t>Entrocassi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 </a:t>
            </a:r>
            <a:r>
              <a:rPr lang="es-AR" sz="2400" b="1" i="1" dirty="0">
                <a:solidFill>
                  <a:srgbClr val="FFFF99"/>
                </a:solidFill>
                <a:latin typeface="+mn-lt"/>
              </a:rPr>
              <a:t>et al.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, 2019)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" t="169" r="-2270" b="53741"/>
          <a:stretch/>
        </p:blipFill>
        <p:spPr>
          <a:xfrm>
            <a:off x="1170811" y="341063"/>
            <a:ext cx="6802378" cy="61010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5450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42022" y="2037347"/>
            <a:ext cx="3368842" cy="3128211"/>
          </a:xfrm>
          <a:solidFill>
            <a:srgbClr val="FF6699"/>
          </a:solidFill>
        </p:spPr>
        <p:txBody>
          <a:bodyPr>
            <a:normAutofit/>
          </a:bodyPr>
          <a:lstStyle/>
          <a:p>
            <a:r>
              <a:rPr lang="es-AR" sz="2400" b="1" dirty="0">
                <a:solidFill>
                  <a:srgbClr val="FFFF99"/>
                </a:solidFill>
                <a:latin typeface="+mn-lt"/>
              </a:rPr>
              <a:t>-Si en una UGO aparece la misma especie dos o más veces, se computa como 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una sola 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presencia (= 1) en la celda correspondiente a esa UGO en la matriz.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1561" t="59731" r="53802" b="33217"/>
          <a:stretch/>
        </p:blipFill>
        <p:spPr>
          <a:xfrm>
            <a:off x="334969" y="1636296"/>
            <a:ext cx="4092652" cy="4401306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9600" y="160420"/>
            <a:ext cx="7900988" cy="1106905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AR" sz="2400" b="1" dirty="0">
                <a:solidFill>
                  <a:srgbClr val="FFFF99"/>
                </a:solidFill>
                <a:latin typeface="+mn-lt"/>
              </a:rPr>
              <a:t>3- CONFECIÓN DE LA MATRIZ DE PRESENCIA-AUSENCIA:  </a:t>
            </a:r>
          </a:p>
          <a:p>
            <a:pPr algn="ctr">
              <a:lnSpc>
                <a:spcPct val="150000"/>
              </a:lnSpc>
            </a:pP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A TENER EN CUENTA….</a:t>
            </a:r>
          </a:p>
        </p:txBody>
      </p:sp>
      <p:cxnSp>
        <p:nvCxnSpPr>
          <p:cNvPr id="11" name="Conector recto de flecha 10"/>
          <p:cNvCxnSpPr/>
          <p:nvPr/>
        </p:nvCxnSpPr>
        <p:spPr>
          <a:xfrm flipH="1">
            <a:off x="1540042" y="3449054"/>
            <a:ext cx="3801980" cy="94648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 flipV="1">
            <a:off x="2855496" y="1806990"/>
            <a:ext cx="2486526" cy="164206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90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25642" y="352926"/>
            <a:ext cx="7936080" cy="690965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4- CUANTIFICACIÓN DE LA DIVERSIDAD</a:t>
            </a:r>
          </a:p>
          <a:p>
            <a:endParaRPr lang="es-AR" sz="2400" b="1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04967" y="1816675"/>
            <a:ext cx="8161361" cy="830997"/>
          </a:xfrm>
          <a:prstGeom prst="rect">
            <a:avLst/>
          </a:prstGeom>
          <a:solidFill>
            <a:srgbClr val="FF6699"/>
          </a:solidFill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FFFF99"/>
                </a:solidFill>
              </a:rPr>
              <a:t>- 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DIVERSIDAD ALFA</a:t>
            </a:r>
            <a:r>
              <a:rPr lang="es-AR" sz="2400" b="1" dirty="0">
                <a:solidFill>
                  <a:srgbClr val="FFFF99"/>
                </a:solidFill>
              </a:rPr>
              <a:t>: SE CALCULA EL NÚMERO DE ESPECIES PRESENTES EN CADA UGO.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66335" y="3265932"/>
            <a:ext cx="8299993" cy="3416320"/>
          </a:xfrm>
          <a:prstGeom prst="rect">
            <a:avLst/>
          </a:prstGeom>
          <a:solidFill>
            <a:srgbClr val="FF6699"/>
          </a:solidFill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DIVERSIDAD ALFA PROMEDIO (</a:t>
            </a:r>
            <a:r>
              <a:rPr lang="el-G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α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AR" sz="24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prom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)</a:t>
            </a:r>
            <a:r>
              <a:rPr lang="es-AR" sz="2400" b="1" dirty="0">
                <a:solidFill>
                  <a:srgbClr val="FFFF99"/>
                </a:solidFill>
              </a:rPr>
              <a:t>: ES EL NÚMERO PROMEDIO DE ESPECIES QUE EXISTE EN CADA UGO DEL ÁREA DE ESTUDIO.</a:t>
            </a:r>
          </a:p>
          <a:p>
            <a:pPr marL="342900" indent="-342900">
              <a:buFontTx/>
              <a:buChar char="-"/>
            </a:pPr>
            <a:endParaRPr lang="es-AR" sz="2400" b="1" dirty="0">
              <a:solidFill>
                <a:srgbClr val="FFFF99"/>
              </a:solidFill>
            </a:endParaRPr>
          </a:p>
          <a:p>
            <a:pPr algn="ctr"/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l-GR" sz="2400" b="1" dirty="0">
                <a:solidFill>
                  <a:srgbClr val="FFFF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α</a:t>
            </a:r>
            <a:r>
              <a:rPr lang="es-AR" sz="2400" b="1" dirty="0">
                <a:solidFill>
                  <a:srgbClr val="FFFF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AR" sz="2400" b="1" dirty="0" err="1">
                <a:solidFill>
                  <a:srgbClr val="FFFF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prom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= promedio de la </a:t>
            </a:r>
            <a:r>
              <a:rPr lang="es-AR" sz="24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diversida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alfa de las </a:t>
            </a:r>
            <a:r>
              <a:rPr lang="es-AR" sz="24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UGOs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consideradas.</a:t>
            </a:r>
          </a:p>
          <a:p>
            <a:pPr algn="just"/>
            <a:endParaRPr lang="es-AR" sz="2400" b="1" dirty="0">
              <a:solidFill>
                <a:srgbClr val="FFFF99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just"/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Se puede calcular la </a:t>
            </a:r>
            <a:r>
              <a:rPr lang="el-G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α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AR" sz="24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prom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entre 2 </a:t>
            </a:r>
            <a:r>
              <a:rPr lang="es-AR" sz="24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UGOs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o la </a:t>
            </a:r>
            <a:r>
              <a:rPr lang="el-G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α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AR" sz="24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prom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de todas las </a:t>
            </a:r>
            <a:r>
              <a:rPr lang="es-AR" sz="24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UGOs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908786" y="4707673"/>
            <a:ext cx="7369791" cy="80521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1025" t="41667" r="20425" b="8854"/>
          <a:stretch/>
        </p:blipFill>
        <p:spPr>
          <a:xfrm>
            <a:off x="2414992" y="329587"/>
            <a:ext cx="6251336" cy="609104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50863" t="38432" r="20409" b="23191"/>
          <a:stretch/>
        </p:blipFill>
        <p:spPr>
          <a:xfrm>
            <a:off x="448845" y="3253807"/>
            <a:ext cx="3433945" cy="25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6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6626" y="1054639"/>
            <a:ext cx="8261685" cy="737313"/>
          </a:xfrm>
          <a:solidFill>
            <a:srgbClr val="FF6699"/>
          </a:solidFill>
        </p:spPr>
        <p:txBody>
          <a:bodyPr>
            <a:normAutofit fontScale="90000"/>
          </a:bodyPr>
          <a:lstStyle/>
          <a:p>
            <a:r>
              <a:rPr lang="es-AR" sz="2400" b="1" dirty="0">
                <a:solidFill>
                  <a:srgbClr val="FFFF99"/>
                </a:solidFill>
                <a:latin typeface="+mn-lt"/>
              </a:rPr>
              <a:t>- Se cuentan las especies diferentes que aparecen en cada UGO.</a:t>
            </a: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endParaRPr lang="es-AR" sz="2400" b="1" dirty="0">
              <a:solidFill>
                <a:srgbClr val="FFFF99"/>
              </a:solidFill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1561" t="59731" r="53802" b="33217"/>
          <a:stretch/>
        </p:blipFill>
        <p:spPr>
          <a:xfrm>
            <a:off x="3036670" y="2916310"/>
            <a:ext cx="3028172" cy="3256546"/>
          </a:xfrm>
          <a:prstGeom prst="rect">
            <a:avLst/>
          </a:prstGeom>
        </p:spPr>
      </p:pic>
      <p:cxnSp>
        <p:nvCxnSpPr>
          <p:cNvPr id="11" name="Conector recto de flecha 10"/>
          <p:cNvCxnSpPr>
            <a:stCxn id="8" idx="2"/>
          </p:cNvCxnSpPr>
          <p:nvPr/>
        </p:nvCxnSpPr>
        <p:spPr>
          <a:xfrm>
            <a:off x="1396606" y="3612683"/>
            <a:ext cx="3335814" cy="211455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 flipV="1">
            <a:off x="4732421" y="4795355"/>
            <a:ext cx="2305298" cy="2303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ítulo 1"/>
          <p:cNvSpPr txBox="1">
            <a:spLocks/>
          </p:cNvSpPr>
          <p:nvPr/>
        </p:nvSpPr>
        <p:spPr>
          <a:xfrm>
            <a:off x="577516" y="156411"/>
            <a:ext cx="7952121" cy="704097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4- CUANTIFICACIÓN DE LA DIVERSIDAD ALFA DE LAS UGOS</a:t>
            </a:r>
          </a:p>
          <a:p>
            <a:endParaRPr lang="es-AR" sz="2400" b="1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628479" y="2799039"/>
            <a:ext cx="1536253" cy="813644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 </a:t>
            </a:r>
            <a:r>
              <a:rPr lang="es-AR" sz="2400" b="1" dirty="0" err="1">
                <a:solidFill>
                  <a:srgbClr val="FFFF99"/>
                </a:solidFill>
                <a:latin typeface="+mn-lt"/>
              </a:rPr>
              <a:t>UGOs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 con 1 especie</a:t>
            </a: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2164731" y="3576722"/>
            <a:ext cx="1491920" cy="103325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/>
          <p:cNvSpPr txBox="1">
            <a:spLocks/>
          </p:cNvSpPr>
          <p:nvPr/>
        </p:nvSpPr>
        <p:spPr>
          <a:xfrm>
            <a:off x="7037718" y="4388533"/>
            <a:ext cx="1491919" cy="813644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 UGO con 2 especies</a:t>
            </a:r>
          </a:p>
        </p:txBody>
      </p:sp>
      <p:cxnSp>
        <p:nvCxnSpPr>
          <p:cNvPr id="24" name="Conector recto de flecha 23"/>
          <p:cNvCxnSpPr>
            <a:stCxn id="8" idx="3"/>
          </p:cNvCxnSpPr>
          <p:nvPr/>
        </p:nvCxnSpPr>
        <p:spPr>
          <a:xfrm>
            <a:off x="2164732" y="3205861"/>
            <a:ext cx="3433963" cy="126026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71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3341" y="2746390"/>
            <a:ext cx="5338374" cy="377399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4290" y="654810"/>
            <a:ext cx="7836477" cy="2660507"/>
          </a:xfrm>
          <a:solidFill>
            <a:srgbClr val="FF6699"/>
          </a:solidFill>
        </p:spPr>
        <p:txBody>
          <a:bodyPr>
            <a:noAutofit/>
          </a:bodyPr>
          <a:lstStyle/>
          <a:p>
            <a:pPr algn="ctr"/>
            <a:r>
              <a:rPr lang="es-AR" sz="3600" b="1" dirty="0">
                <a:solidFill>
                  <a:srgbClr val="FFFF99"/>
                </a:solidFill>
                <a:latin typeface="+mn-lt"/>
              </a:rPr>
              <a:t>LA BIOGEOGRAFÍA CUANTITATIVA ES UN CONJUNTO DE MÉTODOS Y TÉCNICAS DE ANÁLISIS QUE PRESTAN APOYO A LA BIOGEOGRAFÍA</a:t>
            </a:r>
          </a:p>
        </p:txBody>
      </p:sp>
    </p:spTree>
    <p:extLst>
      <p:ext uri="{BB962C8B-B14F-4D97-AF65-F5344CB8AC3E}">
        <p14:creationId xmlns:p14="http://schemas.microsoft.com/office/powerpoint/2010/main" val="309247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45908" y="1406401"/>
            <a:ext cx="8396288" cy="3889499"/>
          </a:xfrm>
          <a:solidFill>
            <a:srgbClr val="FF6699"/>
          </a:solidFill>
        </p:spPr>
        <p:txBody>
          <a:bodyPr>
            <a:noAutofit/>
          </a:bodyPr>
          <a:lstStyle/>
          <a:p>
            <a:pPr algn="just"/>
            <a:r>
              <a:rPr lang="es-AR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DIVERSIDAD BETA</a:t>
            </a:r>
            <a:r>
              <a:rPr lang="es-AR" b="1" dirty="0">
                <a:solidFill>
                  <a:srgbClr val="FFFF99"/>
                </a:solidFill>
              </a:rPr>
              <a:t>: ES UNA MEDIDA DEL RECAMBIO DE ESPECIES ENTRE </a:t>
            </a:r>
            <a:r>
              <a:rPr lang="es-AR" b="1" dirty="0" err="1">
                <a:solidFill>
                  <a:srgbClr val="FFFF99"/>
                </a:solidFill>
              </a:rPr>
              <a:t>UGOs</a:t>
            </a:r>
            <a:r>
              <a:rPr lang="es-AR" b="1" dirty="0">
                <a:solidFill>
                  <a:srgbClr val="FFFF99"/>
                </a:solidFill>
              </a:rPr>
              <a:t> y EN EL ÁREA DE ESTUDIO.</a:t>
            </a:r>
          </a:p>
          <a:p>
            <a:pPr marL="342900" indent="-342900" algn="just">
              <a:buFontTx/>
              <a:buChar char="-"/>
            </a:pPr>
            <a:r>
              <a:rPr lang="es-AR" b="1" dirty="0">
                <a:solidFill>
                  <a:srgbClr val="FFFF99"/>
                </a:solidFill>
              </a:rPr>
              <a:t>LAS </a:t>
            </a:r>
            <a:r>
              <a:rPr lang="es-AR" b="1" dirty="0" err="1">
                <a:solidFill>
                  <a:srgbClr val="FFFF99"/>
                </a:solidFill>
              </a:rPr>
              <a:t>UGOs</a:t>
            </a:r>
            <a:r>
              <a:rPr lang="es-AR" b="1" dirty="0">
                <a:solidFill>
                  <a:srgbClr val="FFFF99"/>
                </a:solidFill>
              </a:rPr>
              <a:t> QUE POSEEN LAS MISMAS ESPECIES TENDRÁN BAJA DIVERSIDAD BETA.</a:t>
            </a:r>
          </a:p>
          <a:p>
            <a:pPr marL="342900" indent="-342900" algn="just">
              <a:buFontTx/>
              <a:buChar char="-"/>
            </a:pPr>
            <a:endParaRPr lang="es-AR" b="1" dirty="0">
              <a:solidFill>
                <a:srgbClr val="FFFF99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s-AR" b="1" dirty="0">
                <a:solidFill>
                  <a:srgbClr val="FFFF99"/>
                </a:solidFill>
              </a:rPr>
              <a:t>LAS </a:t>
            </a:r>
            <a:r>
              <a:rPr lang="es-AR" b="1" dirty="0" err="1">
                <a:solidFill>
                  <a:srgbClr val="FFFF99"/>
                </a:solidFill>
              </a:rPr>
              <a:t>UGOs</a:t>
            </a:r>
            <a:r>
              <a:rPr lang="es-AR" b="1" dirty="0">
                <a:solidFill>
                  <a:srgbClr val="FFFF99"/>
                </a:solidFill>
              </a:rPr>
              <a:t> QUE POSEAN DIFERENTES ESPECIES TENDRÁN UNA DIVERSIDAD BETA ELEVADA.</a:t>
            </a:r>
          </a:p>
          <a:p>
            <a:pPr marL="342900" indent="-342900" algn="just">
              <a:buFontTx/>
              <a:buChar char="-"/>
            </a:pPr>
            <a:endParaRPr lang="es-AR" b="1" dirty="0">
              <a:solidFill>
                <a:srgbClr val="FFFF99"/>
              </a:solidFill>
            </a:endParaRPr>
          </a:p>
          <a:p>
            <a:pPr algn="just"/>
            <a:r>
              <a:rPr lang="es-AR" b="1" dirty="0">
                <a:solidFill>
                  <a:srgbClr val="FFFF99"/>
                </a:solidFill>
              </a:rPr>
              <a:t>- SE PUEDE UTILIZAR EL ÍNDICE DE WHITTAKER : </a:t>
            </a:r>
            <a:r>
              <a:rPr lang="el-GR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β</a:t>
            </a:r>
            <a:r>
              <a:rPr lang="es-AR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= </a:t>
            </a:r>
            <a:r>
              <a:rPr lang="el-GR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γ</a:t>
            </a:r>
            <a:r>
              <a:rPr lang="es-AR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/</a:t>
            </a:r>
            <a:r>
              <a:rPr lang="el-GR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α</a:t>
            </a:r>
            <a:r>
              <a:rPr lang="es-AR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AR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prom</a:t>
            </a:r>
            <a:r>
              <a:rPr lang="es-AR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06066" y="265790"/>
            <a:ext cx="8275972" cy="696035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4- CUANTIFICACIÓN DE LA DIVERSIDAD</a:t>
            </a:r>
          </a:p>
          <a:p>
            <a:endParaRPr lang="es-AR" sz="2400" b="1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7" name="Marcador de texto 2"/>
          <p:cNvSpPr txBox="1">
            <a:spLocks/>
          </p:cNvSpPr>
          <p:nvPr/>
        </p:nvSpPr>
        <p:spPr>
          <a:xfrm>
            <a:off x="304800" y="5429250"/>
            <a:ext cx="8437396" cy="1201867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AR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DIVERSIDAD GAMA</a:t>
            </a:r>
            <a:r>
              <a:rPr lang="es-AR" b="1" dirty="0">
                <a:solidFill>
                  <a:srgbClr val="FFFF99"/>
                </a:solidFill>
              </a:rPr>
              <a:t>: NÚMERO TOTAL DE ESPECIES DEL ÁREA DE ESTUDIO.</a:t>
            </a:r>
          </a:p>
        </p:txBody>
      </p:sp>
    </p:spTree>
    <p:extLst>
      <p:ext uri="{BB962C8B-B14F-4D97-AF65-F5344CB8AC3E}">
        <p14:creationId xmlns:p14="http://schemas.microsoft.com/office/powerpoint/2010/main" val="394995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9171" y="1695451"/>
            <a:ext cx="8133347" cy="4312912"/>
          </a:xfrm>
          <a:solidFill>
            <a:srgbClr val="FF6699"/>
          </a:solidFill>
        </p:spPr>
        <p:txBody>
          <a:bodyPr>
            <a:normAutofit fontScale="90000"/>
          </a:bodyPr>
          <a:lstStyle/>
          <a:p>
            <a:pPr algn="just"/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LA DISTRIBUCIÓN DE LAS ESPECIES EN LAS UGOS PERMITE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:</a:t>
            </a: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r>
              <a:rPr lang="es-AR" sz="2400" b="1" dirty="0">
                <a:solidFill>
                  <a:srgbClr val="FFFF99"/>
                </a:solidFill>
                <a:latin typeface="+mn-lt"/>
              </a:rPr>
              <a:t>-OBSERVAR EN QUÉ UGOS SE DISTRIBUYE UN TAXÓN.</a:t>
            </a: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r>
              <a:rPr lang="es-AR" sz="2400" b="1" dirty="0">
                <a:solidFill>
                  <a:srgbClr val="FFFF99"/>
                </a:solidFill>
                <a:latin typeface="+mn-lt"/>
              </a:rPr>
              <a:t>-DETERMINAR EL TIPO DE ÁREA DE DISTRIBUCIÓN DE CADA TAXÓN.</a:t>
            </a: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r>
              <a:rPr lang="es-AR" sz="2400" b="1" dirty="0">
                <a:solidFill>
                  <a:srgbClr val="FFFF99"/>
                </a:solidFill>
              </a:rPr>
              <a:t> </a:t>
            </a:r>
            <a:br>
              <a:rPr lang="es-AR" sz="2400" b="1" dirty="0">
                <a:solidFill>
                  <a:srgbClr val="FFFF99"/>
                </a:solidFill>
              </a:rPr>
            </a:br>
            <a:r>
              <a:rPr lang="es-AR" sz="2400" b="1" dirty="0">
                <a:solidFill>
                  <a:srgbClr val="FFFF99"/>
                </a:solidFill>
                <a:latin typeface="+mn-lt"/>
              </a:rPr>
              <a:t>-ANALIZAR LOS TAXONES QUE APARECEN EN UNA MISMA UGO.</a:t>
            </a: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r>
              <a:rPr lang="es-AR" sz="2400" b="1" dirty="0">
                <a:solidFill>
                  <a:srgbClr val="FFFF99"/>
                </a:solidFill>
                <a:latin typeface="+mn-lt"/>
              </a:rPr>
              <a:t>-REALIZAR INFERENCIAS AMBIENTALES Y ECOLÓGICAS.</a:t>
            </a: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endParaRPr lang="es-AR" sz="2400" b="1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77516" y="156412"/>
            <a:ext cx="8145002" cy="565484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5-ANÁLISIS DE LA DISTRIBUCIÓN DE LOS TAXONES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0925" t="14309" r="8943" b="14309"/>
          <a:stretch/>
        </p:blipFill>
        <p:spPr>
          <a:xfrm>
            <a:off x="435587" y="439154"/>
            <a:ext cx="5962832" cy="59628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0879" t="11198" r="9151" b="17448"/>
          <a:stretch/>
        </p:blipFill>
        <p:spPr>
          <a:xfrm>
            <a:off x="2781445" y="439153"/>
            <a:ext cx="5941073" cy="596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8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7516" y="1066801"/>
            <a:ext cx="8145002" cy="5225042"/>
          </a:xfrm>
          <a:solidFill>
            <a:srgbClr val="FF6699"/>
          </a:solidFill>
        </p:spPr>
        <p:txBody>
          <a:bodyPr>
            <a:normAutofit fontScale="90000"/>
          </a:bodyPr>
          <a:lstStyle/>
          <a:p>
            <a:r>
              <a:rPr lang="es-AR" sz="2400" b="1" dirty="0">
                <a:solidFill>
                  <a:srgbClr val="FFFF99"/>
                </a:solidFill>
                <a:latin typeface="+mn-lt"/>
              </a:rPr>
              <a:t>LA SIMILITUD </a:t>
            </a:r>
            <a:r>
              <a:rPr lang="es-AR" sz="2700" b="1" dirty="0">
                <a:solidFill>
                  <a:srgbClr val="FFFF99"/>
                </a:solidFill>
                <a:latin typeface="+mn-lt"/>
              </a:rPr>
              <a:t>BIOGEOGRÁFICA SE MIDE A TRAVÉS DE LA </a:t>
            </a:r>
            <a:r>
              <a:rPr lang="es-AR" sz="27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SEMEJANZA</a:t>
            </a:r>
            <a:r>
              <a:rPr lang="es-AR" sz="2700" b="1" dirty="0">
                <a:solidFill>
                  <a:srgbClr val="FFFF99"/>
                </a:solidFill>
                <a:latin typeface="+mn-lt"/>
              </a:rPr>
              <a:t> ENTRE LOS COMPONENTES BIÓTICOS:</a:t>
            </a:r>
            <a:br>
              <a:rPr lang="es-AR" sz="2700" b="1" dirty="0">
                <a:solidFill>
                  <a:srgbClr val="FFFF99"/>
                </a:solidFill>
                <a:latin typeface="+mn-lt"/>
              </a:rPr>
            </a:br>
            <a:br>
              <a:rPr lang="es-AR" sz="2700" b="1" dirty="0">
                <a:solidFill>
                  <a:srgbClr val="FFFF99"/>
                </a:solidFill>
                <a:latin typeface="+mn-lt"/>
              </a:rPr>
            </a:br>
            <a:r>
              <a:rPr lang="es-AR" sz="2700" b="1" dirty="0">
                <a:solidFill>
                  <a:srgbClr val="FFFF99"/>
                </a:solidFill>
                <a:latin typeface="+mn-lt"/>
              </a:rPr>
              <a:t>-CUANTO MAYOR ES EL PORCENTAJE DE  </a:t>
            </a:r>
            <a:r>
              <a:rPr lang="es-AR" sz="27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ESPECIES COMPARTIDAS</a:t>
            </a:r>
            <a:r>
              <a:rPr lang="es-AR" sz="2700" b="1" dirty="0">
                <a:solidFill>
                  <a:srgbClr val="FFFF99"/>
                </a:solidFill>
                <a:latin typeface="+mn-lt"/>
              </a:rPr>
              <a:t> ENTRE </a:t>
            </a:r>
            <a:r>
              <a:rPr lang="es-AR" sz="27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DOS </a:t>
            </a:r>
            <a:r>
              <a:rPr lang="es-AR" sz="27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UGOs</a:t>
            </a:r>
            <a:r>
              <a:rPr lang="es-AR" sz="27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, MAYOR ES LA SIMILITUD ENTRE LAS MISMAS.</a:t>
            </a:r>
            <a:br>
              <a:rPr lang="es-AR" sz="27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</a:br>
            <a:br>
              <a:rPr lang="es-AR" sz="2700" b="1" dirty="0">
                <a:solidFill>
                  <a:srgbClr val="FFFF99"/>
                </a:solidFill>
                <a:latin typeface="+mn-lt"/>
              </a:rPr>
            </a:br>
            <a:r>
              <a:rPr lang="es-AR" sz="2700" b="1" dirty="0">
                <a:solidFill>
                  <a:srgbClr val="FFFF99"/>
                </a:solidFill>
                <a:latin typeface="+mn-lt"/>
              </a:rPr>
              <a:t>-SE PUEDE TRABAJAR TANTO CON DATOS </a:t>
            </a:r>
            <a:r>
              <a:rPr lang="es-AR" sz="27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CUALITATIVOS</a:t>
            </a:r>
            <a:r>
              <a:rPr lang="es-AR" sz="2700" b="1" dirty="0">
                <a:solidFill>
                  <a:srgbClr val="FFFF99"/>
                </a:solidFill>
                <a:latin typeface="+mn-lt"/>
              </a:rPr>
              <a:t> (PRESENCIA-AUSENCIA DE ESPECIES) O </a:t>
            </a:r>
            <a:r>
              <a:rPr lang="es-AR" sz="27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CUANTITATIVOS </a:t>
            </a:r>
            <a:r>
              <a:rPr lang="es-AR" sz="2700" b="1" dirty="0">
                <a:solidFill>
                  <a:srgbClr val="FFFF99"/>
                </a:solidFill>
                <a:latin typeface="+mn-lt"/>
              </a:rPr>
              <a:t>(ABUNDANCIA DE CADA ESPECIE).</a:t>
            </a:r>
            <a:br>
              <a:rPr lang="es-AR" sz="2700" b="1" dirty="0">
                <a:solidFill>
                  <a:srgbClr val="FFFF99"/>
                </a:solidFill>
                <a:latin typeface="+mn-lt"/>
              </a:rPr>
            </a:br>
            <a:br>
              <a:rPr lang="es-AR" sz="2700" b="1" dirty="0">
                <a:solidFill>
                  <a:srgbClr val="FFFF99"/>
                </a:solidFill>
                <a:latin typeface="+mn-lt"/>
              </a:rPr>
            </a:br>
            <a:r>
              <a:rPr lang="es-AR" sz="2700" b="1" dirty="0">
                <a:solidFill>
                  <a:srgbClr val="FFFF99"/>
                </a:solidFill>
                <a:latin typeface="+mn-lt"/>
              </a:rPr>
              <a:t>-ESTO PERMITE ANAIZAR TAMBIÉN LAS AFINIDADES ECOLÓGICAS DE LAS ESPECIES CONSIDERADAS EN EL ESTUDIO.</a:t>
            </a:r>
            <a:br>
              <a:rPr lang="es-AR" sz="2700" b="1" dirty="0">
                <a:solidFill>
                  <a:srgbClr val="FFFF99"/>
                </a:solidFill>
                <a:latin typeface="+mn-lt"/>
              </a:rPr>
            </a:br>
            <a:endParaRPr lang="es-AR" sz="2700" b="1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77516" y="156412"/>
            <a:ext cx="8145002" cy="565484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6-SIMILITUD BIOGEOGRÁFICA</a:t>
            </a:r>
          </a:p>
        </p:txBody>
      </p:sp>
    </p:spTree>
    <p:extLst>
      <p:ext uri="{BB962C8B-B14F-4D97-AF65-F5344CB8AC3E}">
        <p14:creationId xmlns:p14="http://schemas.microsoft.com/office/powerpoint/2010/main" val="100979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2840" y="1943099"/>
            <a:ext cx="8140627" cy="3467101"/>
          </a:xfrm>
          <a:solidFill>
            <a:srgbClr val="FF6699"/>
          </a:solidFill>
        </p:spPr>
        <p:txBody>
          <a:bodyPr>
            <a:normAutofit fontScale="90000"/>
          </a:bodyPr>
          <a:lstStyle/>
          <a:p>
            <a:br>
              <a:rPr lang="es-AR" sz="2800" b="1" dirty="0">
                <a:solidFill>
                  <a:srgbClr val="FFFF99"/>
                </a:solidFill>
                <a:latin typeface="+mn-lt"/>
              </a:rPr>
            </a:br>
            <a:r>
              <a:rPr lang="es-AR" sz="2800" b="1" dirty="0">
                <a:solidFill>
                  <a:srgbClr val="FFFF99"/>
                </a:solidFill>
                <a:latin typeface="+mn-lt"/>
              </a:rPr>
              <a:t>-LOS ÍNDICES DE SIMILITUD PERMITEN ESTABLECER LA 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SEMEJANZA ENTRE 2 UGOS </a:t>
            </a:r>
            <a:r>
              <a:rPr lang="es-AR" sz="2800" b="1" dirty="0">
                <a:solidFill>
                  <a:srgbClr val="FFFF99"/>
                </a:solidFill>
                <a:latin typeface="+mn-lt"/>
              </a:rPr>
              <a:t>(ENTRE PARES DE UGOS).</a:t>
            </a:r>
            <a:br>
              <a:rPr lang="es-AR" sz="2800" b="1" dirty="0">
                <a:solidFill>
                  <a:srgbClr val="FFFF99"/>
                </a:solidFill>
                <a:latin typeface="+mn-lt"/>
              </a:rPr>
            </a:br>
            <a:br>
              <a:rPr lang="es-AR" sz="2800" b="1" dirty="0">
                <a:solidFill>
                  <a:srgbClr val="FFFF99"/>
                </a:solidFill>
                <a:latin typeface="+mn-lt"/>
              </a:rPr>
            </a:br>
            <a:r>
              <a:rPr lang="es-AR" sz="2800" b="1" dirty="0">
                <a:solidFill>
                  <a:srgbClr val="FFFF99"/>
                </a:solidFill>
                <a:latin typeface="+mn-lt"/>
              </a:rPr>
              <a:t>-EN LA APLICACIÓN DE ESTOS ÍNDICES SE UTILIZA LA INFORMACIÓN CONTENIDA EN LA MATRIZ DE PRESENCIA-AUSENCIA.</a:t>
            </a:r>
            <a:br>
              <a:rPr lang="es-AR" sz="2800" b="1" dirty="0">
                <a:solidFill>
                  <a:srgbClr val="FFFF99"/>
                </a:solidFill>
                <a:latin typeface="+mn-lt"/>
              </a:rPr>
            </a:br>
            <a:br>
              <a:rPr lang="es-AR" sz="2800" b="1" dirty="0">
                <a:solidFill>
                  <a:srgbClr val="FFFF99"/>
                </a:solidFill>
                <a:latin typeface="+mn-lt"/>
              </a:rPr>
            </a:br>
            <a:endParaRPr lang="es-AR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562840" y="408710"/>
            <a:ext cx="8140627" cy="555641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6-SIMILITUD BIOGEOGRÁFICA</a:t>
            </a:r>
          </a:p>
        </p:txBody>
      </p:sp>
    </p:spTree>
    <p:extLst>
      <p:ext uri="{BB962C8B-B14F-4D97-AF65-F5344CB8AC3E}">
        <p14:creationId xmlns:p14="http://schemas.microsoft.com/office/powerpoint/2010/main" val="379931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2842" y="1364401"/>
            <a:ext cx="8140626" cy="4731599"/>
          </a:xfrm>
          <a:solidFill>
            <a:srgbClr val="FF6699"/>
          </a:solidFill>
        </p:spPr>
        <p:txBody>
          <a:bodyPr>
            <a:normAutofit/>
          </a:bodyPr>
          <a:lstStyle/>
          <a:p>
            <a:r>
              <a:rPr lang="es-AR" sz="2400" b="1" dirty="0">
                <a:solidFill>
                  <a:srgbClr val="FFFF99"/>
                </a:solidFill>
                <a:latin typeface="+mn-lt"/>
              </a:rPr>
              <a:t>- SE  PUEDE UTILIZAR EL ÍNDICE DE JACCARD:</a:t>
            </a: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r>
              <a:rPr lang="es-AR" sz="2400" b="1" dirty="0">
                <a:solidFill>
                  <a:srgbClr val="FFFF99"/>
                </a:solidFill>
                <a:latin typeface="+mn-lt"/>
              </a:rPr>
              <a:t> 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CJ= j/ (</a:t>
            </a:r>
            <a:r>
              <a:rPr lang="es-AR" sz="24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a+b-j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)</a:t>
            </a:r>
            <a:b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</a:br>
            <a:r>
              <a:rPr lang="es-AR" sz="2400" b="1" dirty="0">
                <a:solidFill>
                  <a:srgbClr val="FFFF99"/>
                </a:solidFill>
                <a:latin typeface="+mn-lt"/>
              </a:rPr>
              <a:t>DONDE 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j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 ES EL NÚMERO DE ESPECIES COMPARTIDAS ENTRE LAS DOS UGOS; 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a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  ES EL NÚMERO DE ESPECIES PRESENTES EN UNA UGO Y 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b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 ES EL NÚMERO DE ESPECIES DE LA OTRA UGO DEL PAR.</a:t>
            </a: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r>
              <a:rPr lang="es-AR" sz="2400" b="1" dirty="0">
                <a:solidFill>
                  <a:srgbClr val="FFFF99"/>
                </a:solidFill>
                <a:latin typeface="+mn-lt"/>
              </a:rPr>
              <a:t>-PARA EL CÁLCULO DEL ÍNDICE DE SIMILITUD SE UTILIZAN DIFERENTES PROGRAMAS  ESTADÍSTICOS QUE GENERAN UNA MATRIZ DE SIMILITUD ENTRE TODOS LOS PARES DE UGOS (</a:t>
            </a:r>
            <a:r>
              <a:rPr lang="es-AR" sz="2400" b="1" i="1" dirty="0">
                <a:solidFill>
                  <a:srgbClr val="FFFF99"/>
                </a:solidFill>
                <a:latin typeface="+mn-lt"/>
              </a:rPr>
              <a:t>INFOSTAT, PAST, ESTIMATE, ETC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).</a:t>
            </a: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endParaRPr lang="es-A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562841" y="218210"/>
            <a:ext cx="8140627" cy="555641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6-SIMILITUD BIOGEOGRÁFICA</a:t>
            </a:r>
          </a:p>
        </p:txBody>
      </p:sp>
    </p:spTree>
    <p:extLst>
      <p:ext uri="{BB962C8B-B14F-4D97-AF65-F5344CB8AC3E}">
        <p14:creationId xmlns:p14="http://schemas.microsoft.com/office/powerpoint/2010/main" val="170095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81890" y="304800"/>
            <a:ext cx="8140627" cy="555641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7- ÁPLICACIÓN DE TÉCNICAS MULTIVARIADAS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77515" y="1485900"/>
            <a:ext cx="8145002" cy="3562350"/>
          </a:xfrm>
          <a:solidFill>
            <a:srgbClr val="FF6699"/>
          </a:solidFill>
        </p:spPr>
        <p:txBody>
          <a:bodyPr>
            <a:normAutofit fontScale="90000"/>
          </a:bodyPr>
          <a:lstStyle/>
          <a:p>
            <a:pPr algn="ctr"/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r>
              <a:rPr lang="es-AR" sz="2800" b="1" dirty="0">
                <a:solidFill>
                  <a:srgbClr val="FFFF99"/>
                </a:solidFill>
                <a:latin typeface="+mn-lt"/>
              </a:rPr>
              <a:t>EN LA APLICACIÓN DE ESTAS TÉCNICAS SE UTILIZA LA INFORMACIÓN CONTENIDA EN LA MATRIZ DE PRESENCIA-AUSENCIA Y/O EN LA MATRIZ DE SIMILITUD QUE SE GENERA MEDIANTE EL EMPLEO DE ÍNDICES DE SIMILITUD (ej. ÍNDICE DE JACCARD).</a:t>
            </a:r>
            <a:br>
              <a:rPr lang="es-AR" sz="2800" b="1" dirty="0">
                <a:solidFill>
                  <a:srgbClr val="FFFF99"/>
                </a:solidFill>
                <a:latin typeface="+mn-lt"/>
              </a:rPr>
            </a:br>
            <a:br>
              <a:rPr lang="es-AR" sz="28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effectLst/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endParaRPr lang="es-AR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441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81890" y="304800"/>
            <a:ext cx="8140627" cy="555641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7- ÁPLICACIÓN DE TÉCNICAS MULTIVARIADAS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81890" y="1206805"/>
            <a:ext cx="8145002" cy="5065367"/>
          </a:xfrm>
          <a:solidFill>
            <a:srgbClr val="FF6699"/>
          </a:solidFill>
        </p:spPr>
        <p:txBody>
          <a:bodyPr>
            <a:normAutofit fontScale="90000"/>
          </a:bodyPr>
          <a:lstStyle/>
          <a:p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r>
              <a:rPr lang="es-AR" sz="2400" b="1" dirty="0">
                <a:solidFill>
                  <a:srgbClr val="FFFF99"/>
                </a:solidFill>
                <a:latin typeface="+mn-lt"/>
              </a:rPr>
              <a:t>EXISTEN 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DOS TIPOS DE TÉCNICAS MULTIVARIADAS 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UTILIZADAS EN BIOGEOGRAFÍA CUANTITATIVA:</a:t>
            </a: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A-TÉCNICAS DE CLASIFICACIÓN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: </a:t>
            </a: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r>
              <a:rPr lang="es-AR" sz="2400" b="1" dirty="0">
                <a:solidFill>
                  <a:srgbClr val="FFFF99"/>
                </a:solidFill>
                <a:latin typeface="+mn-lt"/>
              </a:rPr>
              <a:t>-ANÁLISIS DE AGRUPAMIENTO (DIVISIVO O AGLOMERATIVO). </a:t>
            </a: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r>
              <a:rPr lang="es-AR" sz="2400" b="1" dirty="0">
                <a:solidFill>
                  <a:srgbClr val="FFFF99"/>
                </a:solidFill>
                <a:latin typeface="+mn-lt"/>
              </a:rPr>
              <a:t>-COMO RESULTADO DE LA APLICACIÓN DE ESTA TÉCNICA SE OBTIENE UN DENDROGRAMA (O FENOGRAMA) QUE MUESTRA LA SIMILITUD EXISTENTE ENTRE LOS GRUPOS DE </a:t>
            </a:r>
            <a:r>
              <a:rPr lang="es-AR" sz="2400" b="1" dirty="0" err="1">
                <a:solidFill>
                  <a:srgbClr val="FFFF99"/>
                </a:solidFill>
                <a:latin typeface="+mn-lt"/>
              </a:rPr>
              <a:t>UGOs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.</a:t>
            </a: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r>
              <a:rPr lang="es-AR" sz="2400" b="1" dirty="0">
                <a:solidFill>
                  <a:srgbClr val="FFFF99"/>
                </a:solidFill>
                <a:latin typeface="+mn-lt"/>
              </a:rPr>
              <a:t>-LOS RESULTADOS SE VUELCAN AL MAPA DEL ÁREA DE ESTUDIO.</a:t>
            </a: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effectLst/>
                <a:latin typeface="+mn-lt"/>
              </a:rPr>
            </a:br>
            <a:br>
              <a:rPr lang="es-AR" sz="2400" b="1" dirty="0">
                <a:solidFill>
                  <a:srgbClr val="FFFF99"/>
                </a:solidFill>
                <a:latin typeface="+mn-lt"/>
              </a:rPr>
            </a:br>
            <a:endParaRPr lang="es-AR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1597" t="16382" r="20505" b="18466"/>
          <a:stretch/>
        </p:blipFill>
        <p:spPr>
          <a:xfrm>
            <a:off x="4194632" y="304800"/>
            <a:ext cx="4718920" cy="61958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47218" t="11459" r="9883" b="8854"/>
          <a:stretch/>
        </p:blipFill>
        <p:spPr>
          <a:xfrm>
            <a:off x="229193" y="1484625"/>
            <a:ext cx="4318137" cy="450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1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581890" y="304800"/>
            <a:ext cx="8140627" cy="990600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EJEMPLO DE APLICACIÓN DE UN ANÁLISIS DE CLASIFICACIÓN A ECORREGIONES (</a:t>
            </a:r>
            <a:r>
              <a:rPr lang="es-AR" sz="2400" b="1" dirty="0" err="1">
                <a:solidFill>
                  <a:srgbClr val="FFFF99"/>
                </a:solidFill>
                <a:latin typeface="+mn-lt"/>
              </a:rPr>
              <a:t>UGOs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664" t="16145" r="48097" b="5990"/>
          <a:stretch/>
        </p:blipFill>
        <p:spPr>
          <a:xfrm>
            <a:off x="3867150" y="990600"/>
            <a:ext cx="5105400" cy="569595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0029" t="40885" r="50732" b="13803"/>
          <a:stretch/>
        </p:blipFill>
        <p:spPr>
          <a:xfrm>
            <a:off x="170135" y="2114550"/>
            <a:ext cx="413713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8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581890" y="453656"/>
            <a:ext cx="8140627" cy="555641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7- ÁPLICACIÓN DE TÉCNICAS MULTIVARIADAS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52450" y="1733550"/>
            <a:ext cx="8170067" cy="3416320"/>
          </a:xfrm>
          <a:prstGeom prst="rect">
            <a:avLst/>
          </a:prstGeom>
          <a:solidFill>
            <a:srgbClr val="FF6699"/>
          </a:solidFill>
        </p:spPr>
        <p:txBody>
          <a:bodyPr wrap="square">
            <a:spAutoFit/>
          </a:bodyPr>
          <a:lstStyle/>
          <a:p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B-TÉCNICAS DE ORDENACIÓN: </a:t>
            </a:r>
            <a:b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AR" sz="2400" b="1" dirty="0">
                <a:solidFill>
                  <a:srgbClr val="FFFF99"/>
                </a:solidFill>
              </a:rPr>
              <a:t>ANÁLISIS DE COMPONENTES PRINCIPALES (PCA), ANÁLISIS CANÓNICO DE CORRESPODENCIA (ACC).</a:t>
            </a:r>
          </a:p>
          <a:p>
            <a:endParaRPr lang="es-AR" sz="2400" b="1" dirty="0">
              <a:solidFill>
                <a:srgbClr val="FFFF99"/>
              </a:solidFill>
            </a:endParaRPr>
          </a:p>
          <a:p>
            <a:r>
              <a:rPr lang="es-AR" sz="2400" b="1" dirty="0">
                <a:solidFill>
                  <a:srgbClr val="FFFF99"/>
                </a:solidFill>
              </a:rPr>
              <a:t>- PERMITEN EXPLICAR LAS RELACIONES ENTRE LAS UGOS EN FUNCIÓN DE OTRAS VARIABLES ANALIZADAS A LO LARGO DE GRADIENTES AMBIENTALES (DE TEMPERATURA, PRECIPITACIÓN, TIPO DE SUELO, ETC.)</a:t>
            </a:r>
            <a:br>
              <a:rPr lang="es-AR" sz="2400" b="1" dirty="0">
                <a:solidFill>
                  <a:srgbClr val="FFFF99"/>
                </a:solidFill>
              </a:rPr>
            </a:br>
            <a:endParaRPr lang="es-AR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793" t="14528" r="15848" b="5427"/>
          <a:stretch/>
        </p:blipFill>
        <p:spPr>
          <a:xfrm>
            <a:off x="348538" y="453656"/>
            <a:ext cx="8373979" cy="585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7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7" y="1756027"/>
            <a:ext cx="8140627" cy="4130423"/>
          </a:xfrm>
          <a:solidFill>
            <a:srgbClr val="FF6699"/>
          </a:solidFill>
        </p:spPr>
        <p:txBody>
          <a:bodyPr>
            <a:normAutofit/>
          </a:bodyPr>
          <a:lstStyle/>
          <a:p>
            <a:endParaRPr lang="es-AR" b="1" dirty="0">
              <a:solidFill>
                <a:srgbClr val="FFFF99"/>
              </a:solidFill>
            </a:endParaRPr>
          </a:p>
          <a:p>
            <a:r>
              <a:rPr lang="es-AR" b="1" dirty="0">
                <a:solidFill>
                  <a:srgbClr val="FFFF99"/>
                </a:solidFill>
              </a:rPr>
              <a:t>- SE REALIZA POR MEDIO DE MÉTODOS TAXONÓMICOS QUE UTILIZAN LISTADOS DE ESPECIES VEGETALES Y ANIMALES.</a:t>
            </a:r>
          </a:p>
          <a:p>
            <a:endParaRPr lang="es-AR" b="1" dirty="0">
              <a:solidFill>
                <a:srgbClr val="FFFF99"/>
              </a:solidFill>
            </a:endParaRPr>
          </a:p>
          <a:p>
            <a:r>
              <a:rPr lang="es-AR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-MÉTODO DE VANE-WRIGHT </a:t>
            </a:r>
            <a:r>
              <a:rPr lang="es-AR" b="1" i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et al. </a:t>
            </a:r>
            <a:r>
              <a:rPr lang="es-AR" b="1" dirty="0">
                <a:solidFill>
                  <a:srgbClr val="FFFF99"/>
                </a:solidFill>
              </a:rPr>
              <a:t>(1991): ESTOS AUTORES  PROPUSIERON UN MÉTODO PARA DEFINIR LA PRIORIDAD DE LAS ÁREAS A PROTEGER: </a:t>
            </a:r>
          </a:p>
          <a:p>
            <a:r>
              <a:rPr lang="es-AR" b="1" dirty="0">
                <a:solidFill>
                  <a:srgbClr val="FFFF99"/>
                </a:solidFill>
              </a:rPr>
              <a:t>-SE APLICA A LA MATRIZ DE PRESENCIA-AUSENCIA.</a:t>
            </a:r>
          </a:p>
          <a:p>
            <a:r>
              <a:rPr lang="es-AR" b="1" dirty="0">
                <a:solidFill>
                  <a:srgbClr val="FFFF99"/>
                </a:solidFill>
              </a:rPr>
              <a:t>-TIENE 5 PASOS.</a:t>
            </a:r>
          </a:p>
          <a:p>
            <a:endParaRPr lang="es-AR" b="1" dirty="0">
              <a:solidFill>
                <a:srgbClr val="FFFF99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23888" y="272716"/>
            <a:ext cx="8140627" cy="850231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8-DEFINICIÓN DE ÁREAS PRIORITARIAS PARA LA CONSERVACIÓN</a:t>
            </a:r>
          </a:p>
        </p:txBody>
      </p:sp>
    </p:spTree>
    <p:extLst>
      <p:ext uri="{BB962C8B-B14F-4D97-AF65-F5344CB8AC3E}">
        <p14:creationId xmlns:p14="http://schemas.microsoft.com/office/powerpoint/2010/main" val="178961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7515" y="154862"/>
            <a:ext cx="8133345" cy="1046142"/>
          </a:xfrm>
          <a:solidFill>
            <a:srgbClr val="FF6699"/>
          </a:solidFill>
        </p:spPr>
        <p:txBody>
          <a:bodyPr>
            <a:normAutofit/>
          </a:bodyPr>
          <a:lstStyle/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QUE PERMITE REALIZAR UN ANÁLIS BIOGEOGRÁFICO CUANTITATIVO?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77516" y="1337481"/>
            <a:ext cx="8133346" cy="1854745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>
                <a:solidFill>
                  <a:srgbClr val="FFFF99"/>
                </a:solidFill>
                <a:latin typeface="+mn-lt"/>
              </a:rPr>
              <a:t>1- </a:t>
            </a:r>
            <a:r>
              <a:rPr lang="es-AR" sz="2400" b="1" u="sng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CUANTIFICAR LA DIVERSIDAD DE UN TERRITORIO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:</a:t>
            </a:r>
          </a:p>
          <a:p>
            <a:endParaRPr lang="es-AR" sz="2400" b="1" dirty="0">
              <a:solidFill>
                <a:srgbClr val="FFFF99"/>
              </a:solidFill>
              <a:latin typeface="+mn-lt"/>
            </a:endParaRPr>
          </a:p>
          <a:p>
            <a:r>
              <a:rPr lang="es-AR" sz="2400" b="1" dirty="0">
                <a:solidFill>
                  <a:srgbClr val="FFFF99"/>
                </a:solidFill>
                <a:latin typeface="+mn-lt"/>
              </a:rPr>
              <a:t>     -Diversidad Alfa</a:t>
            </a:r>
          </a:p>
          <a:p>
            <a:r>
              <a:rPr lang="es-AR" sz="2400" b="1" dirty="0">
                <a:solidFill>
                  <a:srgbClr val="FFFF99"/>
                </a:solidFill>
                <a:latin typeface="+mn-lt"/>
              </a:rPr>
              <a:t>     -Diversidad Beta </a:t>
            </a:r>
          </a:p>
          <a:p>
            <a:r>
              <a:rPr lang="es-AR" sz="2400" b="1" dirty="0">
                <a:solidFill>
                  <a:srgbClr val="FFFF99"/>
                </a:solidFill>
                <a:latin typeface="+mn-lt"/>
              </a:rPr>
              <a:t>     -Diversidad Gama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577515" y="3349197"/>
            <a:ext cx="8133347" cy="1733550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>
                <a:solidFill>
                  <a:srgbClr val="FFFF99"/>
                </a:solidFill>
                <a:latin typeface="+mn-lt"/>
              </a:rPr>
              <a:t>2- </a:t>
            </a:r>
            <a:r>
              <a:rPr lang="es-AR" sz="2400" b="1" u="sng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MEDIR LA SIMILITUD BIOGEOGRÁFICA DE TERRITORIOS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:</a:t>
            </a:r>
          </a:p>
          <a:p>
            <a:endParaRPr lang="es-AR" sz="2400" b="1" dirty="0">
              <a:solidFill>
                <a:srgbClr val="FFFF99"/>
              </a:solidFill>
              <a:latin typeface="+mn-lt"/>
            </a:endParaRPr>
          </a:p>
          <a:p>
            <a:r>
              <a:rPr lang="es-AR" sz="2400" b="1" dirty="0">
                <a:solidFill>
                  <a:srgbClr val="FFFF99"/>
                </a:solidFill>
                <a:latin typeface="+mn-lt"/>
              </a:rPr>
              <a:t>    - Mediante el empleo de Índices de similitud aplicados a datos de presencia-ausencia de especies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03082" y="5376195"/>
            <a:ext cx="8107779" cy="1325563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>
                <a:solidFill>
                  <a:srgbClr val="FFFF99"/>
                </a:solidFill>
                <a:latin typeface="+mn-lt"/>
              </a:rPr>
              <a:t>3- </a:t>
            </a:r>
            <a:r>
              <a:rPr lang="es-AR" sz="2400" b="1" u="sng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DEFINIR ÁREAS PRIORITARIA PARA LA CONSERVACIÓN</a:t>
            </a:r>
            <a:r>
              <a:rPr lang="es-AR" sz="2400" b="1" u="sng" dirty="0">
                <a:solidFill>
                  <a:srgbClr val="FFFF99"/>
                </a:solidFill>
                <a:latin typeface="+mn-lt"/>
              </a:rPr>
              <a:t>:</a:t>
            </a:r>
          </a:p>
          <a:p>
            <a:endParaRPr lang="es-AR" sz="2400" b="1" u="sng" dirty="0">
              <a:solidFill>
                <a:srgbClr val="FFFF99"/>
              </a:solidFill>
              <a:latin typeface="+mn-lt"/>
            </a:endParaRPr>
          </a:p>
          <a:p>
            <a:r>
              <a:rPr lang="es-AR" sz="2400" b="1" dirty="0">
                <a:solidFill>
                  <a:srgbClr val="FFFF99"/>
                </a:solidFill>
                <a:latin typeface="+mn-lt"/>
              </a:rPr>
              <a:t>     - Utilizando listados de especies</a:t>
            </a:r>
          </a:p>
        </p:txBody>
      </p:sp>
    </p:spTree>
    <p:extLst>
      <p:ext uri="{BB962C8B-B14F-4D97-AF65-F5344CB8AC3E}">
        <p14:creationId xmlns:p14="http://schemas.microsoft.com/office/powerpoint/2010/main" val="40721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65316"/>
          </a:xfrm>
          <a:solidFill>
            <a:srgbClr val="FF6699"/>
          </a:solidFill>
        </p:spPr>
        <p:txBody>
          <a:bodyPr>
            <a:normAutofit/>
          </a:bodyPr>
          <a:lstStyle/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PASO 1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258" t="44670" r="52712" b="48769"/>
          <a:stretch/>
        </p:blipFill>
        <p:spPr>
          <a:xfrm>
            <a:off x="592221" y="1235242"/>
            <a:ext cx="7959557" cy="6978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7819" t="30757" r="15231" b="24836"/>
          <a:stretch/>
        </p:blipFill>
        <p:spPr>
          <a:xfrm>
            <a:off x="141287" y="2209800"/>
            <a:ext cx="8786143" cy="327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6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628650" y="365127"/>
            <a:ext cx="7886700" cy="565316"/>
          </a:xfrm>
          <a:prstGeom prst="rect">
            <a:avLst/>
          </a:prstGeom>
          <a:solidFill>
            <a:srgbClr val="FF6699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PASO  2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258" t="50532" r="52712" b="42177"/>
          <a:stretch/>
        </p:blipFill>
        <p:spPr>
          <a:xfrm>
            <a:off x="628650" y="1296537"/>
            <a:ext cx="7886700" cy="7513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1227" t="39772" r="28613" b="46086"/>
          <a:stretch/>
        </p:blipFill>
        <p:spPr>
          <a:xfrm>
            <a:off x="295769" y="3048000"/>
            <a:ext cx="8563757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628650" y="304221"/>
            <a:ext cx="7886700" cy="626222"/>
          </a:xfrm>
          <a:prstGeom prst="rect">
            <a:avLst/>
          </a:prstGeom>
          <a:solidFill>
            <a:srgbClr val="FF6699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PASO  3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258" t="57622" r="52712" b="29696"/>
          <a:stretch/>
        </p:blipFill>
        <p:spPr>
          <a:xfrm>
            <a:off x="628650" y="1469144"/>
            <a:ext cx="7886700" cy="13068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1008" t="55366" r="28677" b="36981"/>
          <a:stretch/>
        </p:blipFill>
        <p:spPr>
          <a:xfrm>
            <a:off x="170438" y="3314700"/>
            <a:ext cx="8744962" cy="9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4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628650" y="304221"/>
            <a:ext cx="7886700" cy="626222"/>
          </a:xfrm>
          <a:prstGeom prst="rect">
            <a:avLst/>
          </a:prstGeom>
          <a:solidFill>
            <a:srgbClr val="FF6699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PASOS  4 Y 5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1234" t="62818" r="28450" b="23284"/>
          <a:stretch/>
        </p:blipFill>
        <p:spPr>
          <a:xfrm>
            <a:off x="628650" y="2902618"/>
            <a:ext cx="8059536" cy="15621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258" t="70665" r="52712" b="22633"/>
          <a:stretch/>
        </p:blipFill>
        <p:spPr>
          <a:xfrm>
            <a:off x="656323" y="1611730"/>
            <a:ext cx="7831353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7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28650" y="304221"/>
            <a:ext cx="7886700" cy="626222"/>
          </a:xfrm>
          <a:prstGeom prst="rect">
            <a:avLst/>
          </a:prstGeom>
          <a:solidFill>
            <a:srgbClr val="FF6699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ÁREAS PRIORITARIAS (</a:t>
            </a:r>
            <a:r>
              <a:rPr lang="es-AR" sz="2400" b="1" dirty="0" err="1">
                <a:solidFill>
                  <a:srgbClr val="FFFF99"/>
                </a:solidFill>
                <a:latin typeface="+mn-lt"/>
              </a:rPr>
              <a:t>UGOs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) PARA LA CONSERVACIÓN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28650" y="1537218"/>
            <a:ext cx="7886700" cy="2096079"/>
          </a:xfrm>
          <a:prstGeom prst="rect">
            <a:avLst/>
          </a:prstGeom>
          <a:solidFill>
            <a:srgbClr val="FF6699"/>
          </a:solidFill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AR" sz="2800" b="1" dirty="0">
              <a:solidFill>
                <a:srgbClr val="FFFF99"/>
              </a:solidFill>
              <a:latin typeface="+mn-lt"/>
            </a:endParaRPr>
          </a:p>
          <a:p>
            <a:r>
              <a:rPr lang="es-AR" sz="2800" b="1" dirty="0">
                <a:solidFill>
                  <a:srgbClr val="FFFF99"/>
                </a:solidFill>
                <a:latin typeface="+mn-lt"/>
              </a:rPr>
              <a:t>-POR LO TANTO, LAS UGOS PRIORITARIAS PARA LA CONSERVACIÓN SON:  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B2, G8, B3,  E7 y E3</a:t>
            </a:r>
            <a:r>
              <a:rPr lang="es-AR" sz="2800" b="1" dirty="0">
                <a:solidFill>
                  <a:srgbClr val="FFFF99"/>
                </a:solidFill>
                <a:latin typeface="+mn-lt"/>
              </a:rPr>
              <a:t>.</a:t>
            </a:r>
          </a:p>
          <a:p>
            <a:endParaRPr lang="es-AR" sz="2800" b="1" dirty="0">
              <a:solidFill>
                <a:srgbClr val="FFFF99"/>
              </a:solidFill>
              <a:latin typeface="+mn-lt"/>
            </a:endParaRPr>
          </a:p>
          <a:p>
            <a:r>
              <a:rPr lang="es-AR" sz="2800" b="1" dirty="0">
                <a:solidFill>
                  <a:srgbClr val="FFFF99"/>
                </a:solidFill>
                <a:latin typeface="+mn-lt"/>
              </a:rPr>
              <a:t>-EN ESTAS </a:t>
            </a:r>
            <a:r>
              <a:rPr lang="es-AR" sz="2800" b="1" dirty="0" err="1">
                <a:solidFill>
                  <a:srgbClr val="FFFF99"/>
                </a:solidFill>
                <a:latin typeface="+mn-lt"/>
              </a:rPr>
              <a:t>UGOs</a:t>
            </a:r>
            <a:r>
              <a:rPr lang="es-AR" sz="2800" b="1" dirty="0">
                <a:solidFill>
                  <a:srgbClr val="FFFF99"/>
                </a:solidFill>
                <a:latin typeface="+mn-lt"/>
              </a:rPr>
              <a:t> ESTÁN REPRESENTADAS CASI LA TOTALIDAD DE LAS ESPECIES.</a:t>
            </a:r>
          </a:p>
          <a:p>
            <a:endParaRPr lang="es-AR" sz="2800" b="1" dirty="0">
              <a:solidFill>
                <a:srgbClr val="FFFF99"/>
              </a:solidFill>
              <a:latin typeface="+mn-lt"/>
            </a:endParaRPr>
          </a:p>
          <a:p>
            <a:endParaRPr lang="es-AR" sz="2800" b="1" dirty="0">
              <a:solidFill>
                <a:srgbClr val="FFFF99"/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1025" t="21354" r="13250" b="11198"/>
          <a:stretch/>
        </p:blipFill>
        <p:spPr>
          <a:xfrm>
            <a:off x="2855776" y="304221"/>
            <a:ext cx="5869124" cy="622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2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2656" t="44650" r="25250" b="9872"/>
          <a:stretch/>
        </p:blipFill>
        <p:spPr>
          <a:xfrm>
            <a:off x="1992573" y="849762"/>
            <a:ext cx="5063320" cy="5859825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577516" y="154862"/>
            <a:ext cx="7937834" cy="639222"/>
          </a:xfrm>
          <a:prstGeom prst="rect">
            <a:avLst/>
          </a:prstGeom>
          <a:solidFill>
            <a:srgbClr val="FF6699"/>
          </a:solidFill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rgbClr val="FFFF99"/>
                </a:solidFill>
                <a:latin typeface="+mn-lt"/>
              </a:rPr>
              <a:t>CUÁLES SON LOS  </a:t>
            </a:r>
            <a:r>
              <a:rPr lang="es-AR" sz="24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PASOS Y TIPOS DE ANÁLISIS  </a:t>
            </a:r>
            <a:r>
              <a:rPr lang="es-AR" sz="2400" b="1" dirty="0">
                <a:solidFill>
                  <a:srgbClr val="FFFF99"/>
                </a:solidFill>
                <a:latin typeface="+mn-lt"/>
              </a:rPr>
              <a:t>BÁSICOS DE LA </a:t>
            </a:r>
            <a:r>
              <a:rPr lang="es-AR" sz="2400" b="1">
                <a:solidFill>
                  <a:srgbClr val="FFFF99"/>
                </a:solidFill>
                <a:latin typeface="+mn-lt"/>
              </a:rPr>
              <a:t>BIOGEOGRAFÍA CUANTITATIVA?</a:t>
            </a:r>
            <a:endParaRPr lang="es-AR" sz="2400" b="1" dirty="0">
              <a:solidFill>
                <a:srgbClr val="FFF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586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9422" y="372260"/>
            <a:ext cx="7886700" cy="610380"/>
          </a:xfrm>
          <a:solidFill>
            <a:srgbClr val="FF6699"/>
          </a:solidFill>
        </p:spPr>
        <p:txBody>
          <a:bodyPr>
            <a:normAutofit/>
          </a:bodyPr>
          <a:lstStyle/>
          <a:p>
            <a:pPr algn="ctr"/>
            <a:r>
              <a:rPr lang="es-AR" sz="2800" b="1" dirty="0">
                <a:solidFill>
                  <a:srgbClr val="FFFF99"/>
                </a:solidFill>
                <a:latin typeface="+mn-lt"/>
              </a:rPr>
              <a:t>1- DEFICIÓN DEL ÁREA DE ESTUDIO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19422" y="1446663"/>
            <a:ext cx="7886700" cy="5090615"/>
          </a:xfrm>
          <a:solidFill>
            <a:srgbClr val="FF6699"/>
          </a:solidFill>
        </p:spPr>
        <p:txBody>
          <a:bodyPr>
            <a:noAutofit/>
          </a:bodyPr>
          <a:lstStyle/>
          <a:p>
            <a:r>
              <a:rPr lang="es-AR" b="1" dirty="0">
                <a:solidFill>
                  <a:srgbClr val="FFFF99"/>
                </a:solidFill>
              </a:rPr>
              <a:t>     </a:t>
            </a:r>
            <a:r>
              <a:rPr lang="es-AR" sz="2800" b="1" dirty="0">
                <a:solidFill>
                  <a:srgbClr val="FFFF99"/>
                </a:solidFill>
              </a:rPr>
              <a:t>DEPENDERÁ DE:</a:t>
            </a:r>
          </a:p>
          <a:p>
            <a:pPr marL="342900" indent="-342900">
              <a:buFontTx/>
              <a:buChar char="-"/>
            </a:pPr>
            <a:endParaRPr lang="es-AR" sz="2800" b="1" dirty="0">
              <a:solidFill>
                <a:srgbClr val="FFFF99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s-AR" sz="2800" b="1" dirty="0">
                <a:solidFill>
                  <a:srgbClr val="FFFF99"/>
                </a:solidFill>
              </a:rPr>
              <a:t>LOS OBJETIVOS DEL ESTUDIO.</a:t>
            </a:r>
          </a:p>
          <a:p>
            <a:pPr marL="342900" indent="-342900" algn="just">
              <a:buFontTx/>
              <a:buChar char="-"/>
            </a:pPr>
            <a:endParaRPr lang="es-AR" sz="2800" b="1" dirty="0">
              <a:solidFill>
                <a:srgbClr val="FFFF99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s-AR" sz="2800" b="1" dirty="0">
                <a:solidFill>
                  <a:srgbClr val="FFFF99"/>
                </a:solidFill>
              </a:rPr>
              <a:t>LA ESCALA DEL TERRITORIO A ESTUDIAR: LOCAL, REGIONAL, CONTINENTAL.</a:t>
            </a:r>
          </a:p>
          <a:p>
            <a:pPr marL="342900" indent="-342900" algn="just">
              <a:buFontTx/>
              <a:buChar char="-"/>
            </a:pPr>
            <a:endParaRPr lang="es-AR" sz="2800" b="1" dirty="0">
              <a:solidFill>
                <a:srgbClr val="FFFF99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s-AR" sz="2800" b="1" dirty="0">
                <a:solidFill>
                  <a:srgbClr val="FFFF99"/>
                </a:solidFill>
              </a:rPr>
              <a:t>EL GRUPO DE ORGANISMOS A ESTUDIAR: PLANTAS, MAMÍFEROS, AVES, INSECTOS, ETC.</a:t>
            </a:r>
          </a:p>
        </p:txBody>
      </p:sp>
    </p:spTree>
    <p:extLst>
      <p:ext uri="{BB962C8B-B14F-4D97-AF65-F5344CB8AC3E}">
        <p14:creationId xmlns:p14="http://schemas.microsoft.com/office/powerpoint/2010/main" val="12010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249429"/>
            <a:ext cx="7886700" cy="692268"/>
          </a:xfrm>
          <a:solidFill>
            <a:srgbClr val="FF6699"/>
          </a:solidFill>
        </p:spPr>
        <p:txBody>
          <a:bodyPr>
            <a:normAutofit/>
          </a:bodyPr>
          <a:lstStyle/>
          <a:p>
            <a:pPr algn="ctr"/>
            <a:r>
              <a:rPr lang="es-AR" sz="2800" b="1" dirty="0">
                <a:solidFill>
                  <a:srgbClr val="FFFF99"/>
                </a:solidFill>
                <a:latin typeface="+mn-lt"/>
              </a:rPr>
              <a:t>REGISTRO DE DATOS DE LAS ESPECIES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1446663"/>
            <a:ext cx="7910086" cy="5104262"/>
          </a:xfrm>
          <a:solidFill>
            <a:srgbClr val="FF6699"/>
          </a:solidFill>
        </p:spPr>
        <p:txBody>
          <a:bodyPr>
            <a:no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s-AR" sz="2800" b="1" dirty="0">
                <a:solidFill>
                  <a:srgbClr val="FFFF99"/>
                </a:solidFill>
              </a:rPr>
              <a:t>SE CONFECCIONA UNA 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BASE DE DATOS</a:t>
            </a:r>
            <a:r>
              <a:rPr lang="es-AR" sz="2800" b="1" dirty="0">
                <a:solidFill>
                  <a:srgbClr val="FFFF99"/>
                </a:solidFill>
              </a:rPr>
              <a:t> CON LOS REGISTROS DE LOCALIZACIÓN DE LAS ESPECIES A ESTUDIAR.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endParaRPr lang="es-AR" sz="2800" b="1" dirty="0">
              <a:solidFill>
                <a:srgbClr val="FFFF99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s-AR" sz="2800" b="1" dirty="0">
                <a:solidFill>
                  <a:srgbClr val="FFFF99"/>
                </a:solidFill>
              </a:rPr>
              <a:t>- PARA ELLO SE UTILIZAN LOS DATOS DE LAS 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COORDENADAS GEOGRÁFICAS </a:t>
            </a:r>
            <a:r>
              <a:rPr lang="es-AR" sz="2800" b="1" dirty="0">
                <a:solidFill>
                  <a:srgbClr val="FFFF99"/>
                </a:solidFill>
              </a:rPr>
              <a:t>DE SU UBICACIÓN: </a:t>
            </a:r>
            <a:r>
              <a:rPr lang="es-AR" sz="28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LATITUD Y LONGITUD</a:t>
            </a:r>
            <a:r>
              <a:rPr lang="es-AR" sz="2800" b="1" dirty="0">
                <a:solidFill>
                  <a:srgbClr val="FFFF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801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9422" y="1856097"/>
            <a:ext cx="7886700" cy="3971497"/>
          </a:xfrm>
          <a:solidFill>
            <a:srgbClr val="FF6699"/>
          </a:solidFill>
        </p:spPr>
        <p:txBody>
          <a:bodyPr>
            <a:noAutofit/>
          </a:bodyPr>
          <a:lstStyle/>
          <a:p>
            <a:pPr algn="just"/>
            <a:r>
              <a:rPr lang="es-AR" sz="2800" b="1" dirty="0">
                <a:solidFill>
                  <a:srgbClr val="FFFF99"/>
                </a:solidFill>
                <a:latin typeface="+mn-lt"/>
              </a:rPr>
              <a:t>- LAS </a:t>
            </a:r>
            <a:r>
              <a:rPr lang="es-AR" sz="28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UGOs</a:t>
            </a:r>
            <a:r>
              <a:rPr lang="es-AR" sz="2800" b="1" dirty="0">
                <a:solidFill>
                  <a:srgbClr val="FFFF99"/>
                </a:solidFill>
                <a:latin typeface="+mn-lt"/>
              </a:rPr>
              <a:t> SON LAS UNIDADES MÍNIMAS DE ANÁLISIS DE LA BIOGEOGRAFÍA CUANTITATIVA.</a:t>
            </a:r>
            <a:br>
              <a:rPr lang="es-AR" sz="2800" b="1" dirty="0">
                <a:solidFill>
                  <a:srgbClr val="FFFF99"/>
                </a:solidFill>
                <a:latin typeface="+mn-lt"/>
              </a:rPr>
            </a:br>
            <a:br>
              <a:rPr lang="es-AR" sz="2800" b="1" dirty="0">
                <a:solidFill>
                  <a:srgbClr val="FFFF99"/>
                </a:solidFill>
                <a:latin typeface="+mn-lt"/>
              </a:rPr>
            </a:br>
            <a:r>
              <a:rPr lang="es-AR" sz="2800" b="1" dirty="0">
                <a:solidFill>
                  <a:srgbClr val="FFFF99"/>
                </a:solidFill>
                <a:latin typeface="+mn-lt"/>
              </a:rPr>
              <a:t>- LAS </a:t>
            </a:r>
            <a:r>
              <a:rPr lang="es-AR" sz="28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UGOs</a:t>
            </a:r>
            <a:r>
              <a:rPr lang="es-AR" sz="2800" b="1" dirty="0">
                <a:solidFill>
                  <a:srgbClr val="FFFF99"/>
                </a:solidFill>
                <a:latin typeface="+mn-lt"/>
              </a:rPr>
              <a:t> PUEDEN AGREGARSE PARA CONFORMAR UNIDADES MAYORES, PERO NO PUEDEN DIVIDIRSE EN  UNIDADES MÁS PEQUEÑAS.</a:t>
            </a:r>
            <a:endParaRPr lang="es-AR" sz="2800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719422" y="372259"/>
            <a:ext cx="7886700" cy="1197233"/>
          </a:xfrm>
          <a:prstGeom prst="rect">
            <a:avLst/>
          </a:prstGeom>
          <a:solidFill>
            <a:srgbClr val="FF66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b="1" dirty="0">
                <a:solidFill>
                  <a:srgbClr val="FFFF99"/>
                </a:solidFill>
                <a:latin typeface="+mn-lt"/>
              </a:rPr>
              <a:t>2- DEFICIÓN DE LAS </a:t>
            </a:r>
            <a:r>
              <a:rPr lang="es-AR" sz="2800" b="1" dirty="0">
                <a:solidFill>
                  <a:srgbClr val="FFFF9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UNIDADES GEOGRÁFICAS OPERATIVAS (</a:t>
            </a:r>
            <a:r>
              <a:rPr lang="es-AR" sz="2800" b="1" dirty="0" err="1">
                <a:solidFill>
                  <a:srgbClr val="FFFF9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UGOs</a:t>
            </a:r>
            <a:r>
              <a:rPr lang="es-AR" sz="2800" b="1" dirty="0">
                <a:solidFill>
                  <a:srgbClr val="FFFF99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066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665" y="449808"/>
            <a:ext cx="7886700" cy="1009933"/>
          </a:xfrm>
          <a:solidFill>
            <a:srgbClr val="FF6699"/>
          </a:solidFill>
        </p:spPr>
        <p:txBody>
          <a:bodyPr>
            <a:noAutofit/>
          </a:bodyPr>
          <a:lstStyle/>
          <a:p>
            <a:pPr algn="ctr"/>
            <a:r>
              <a:rPr lang="es-AR" sz="2800" b="1" dirty="0">
                <a:solidFill>
                  <a:srgbClr val="FFFF99"/>
                </a:solidFill>
                <a:latin typeface="+mn-lt"/>
              </a:rPr>
              <a:t>CÓMO SE ESTABLECEN LAS </a:t>
            </a:r>
            <a:r>
              <a:rPr lang="es-AR" sz="28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UGOs</a:t>
            </a:r>
            <a:r>
              <a:rPr lang="es-AR" sz="2800" b="1" dirty="0">
                <a:solidFill>
                  <a:srgbClr val="FFFF99"/>
                </a:solidFill>
                <a:latin typeface="+mn-lt"/>
              </a:rPr>
              <a:t> EN EL ÁREA DE ESTUDIO?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5093" y="2457166"/>
            <a:ext cx="7864272" cy="2743484"/>
          </a:xfrm>
          <a:solidFill>
            <a:srgbClr val="FF6699"/>
          </a:solidFill>
        </p:spPr>
        <p:txBody>
          <a:bodyPr>
            <a:noAutofit/>
          </a:bodyPr>
          <a:lstStyle/>
          <a:p>
            <a:pPr marL="285750" indent="-285750">
              <a:lnSpc>
                <a:spcPct val="170000"/>
              </a:lnSpc>
              <a:buFontTx/>
              <a:buChar char="-"/>
            </a:pPr>
            <a:r>
              <a:rPr lang="es-AR" b="1" dirty="0">
                <a:solidFill>
                  <a:srgbClr val="FFFF99"/>
                </a:solidFill>
              </a:rPr>
              <a:t>SE PUEDEN TOMAR COMO UNIDADES GEOGRÁFICAS OPERATIVAS (</a:t>
            </a:r>
            <a:r>
              <a:rPr lang="es-AR" b="1" dirty="0" err="1">
                <a:solidFill>
                  <a:srgbClr val="FFFF99"/>
                </a:solidFill>
              </a:rPr>
              <a:t>UGOs</a:t>
            </a:r>
            <a:r>
              <a:rPr lang="es-AR" b="1" dirty="0">
                <a:solidFill>
                  <a:srgbClr val="FFFF99"/>
                </a:solidFill>
                <a:effectLst/>
              </a:rPr>
              <a:t>) A:</a:t>
            </a:r>
            <a:r>
              <a:rPr lang="es-AR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ECORREGIONES,  TERRITORIOS FITOGEOGRÁFICOS O ZOOGEOGRÁFICOS, ESTADOS, DEPARTAMENTOS, MUNICIPIOS</a:t>
            </a:r>
            <a:r>
              <a:rPr lang="es-AR" b="1" dirty="0">
                <a:solidFill>
                  <a:srgbClr val="FFFF99"/>
                </a:solidFill>
              </a:rPr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238553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665" y="259308"/>
            <a:ext cx="7886700" cy="1009933"/>
          </a:xfrm>
          <a:solidFill>
            <a:srgbClr val="FF6699"/>
          </a:solidFill>
        </p:spPr>
        <p:txBody>
          <a:bodyPr>
            <a:noAutofit/>
          </a:bodyPr>
          <a:lstStyle/>
          <a:p>
            <a:pPr algn="ctr"/>
            <a:r>
              <a:rPr lang="es-AR" sz="2800" b="1" dirty="0">
                <a:solidFill>
                  <a:srgbClr val="FFFF99"/>
                </a:solidFill>
                <a:latin typeface="+mn-lt"/>
              </a:rPr>
              <a:t>CÓMO SE ESTABLECEN LAS </a:t>
            </a:r>
            <a:r>
              <a:rPr lang="es-AR" sz="2800" b="1" dirty="0" err="1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UGOs</a:t>
            </a:r>
            <a:r>
              <a:rPr lang="es-AR" sz="2800" b="1" dirty="0">
                <a:solidFill>
                  <a:srgbClr val="FFFF99"/>
                </a:solidFill>
                <a:latin typeface="+mn-lt"/>
              </a:rPr>
              <a:t> EN EL ÁREA DE ESTUDIO?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5093" y="1618966"/>
            <a:ext cx="7864272" cy="4817658"/>
          </a:xfrm>
          <a:solidFill>
            <a:srgbClr val="FF6699"/>
          </a:solidFill>
        </p:spPr>
        <p:txBody>
          <a:bodyPr>
            <a:noAutofit/>
          </a:bodyPr>
          <a:lstStyle/>
          <a:p>
            <a:pPr marL="285750" indent="-285750" algn="just">
              <a:lnSpc>
                <a:spcPct val="170000"/>
              </a:lnSpc>
              <a:buFontTx/>
              <a:buChar char="-"/>
            </a:pPr>
            <a:r>
              <a:rPr lang="es-AR" sz="2200" b="1" dirty="0">
                <a:solidFill>
                  <a:srgbClr val="FFFF99"/>
                </a:solidFill>
              </a:rPr>
              <a:t>SIN EMBARGO, LA FORMA MÁS COMÚN ES </a:t>
            </a:r>
            <a:r>
              <a:rPr lang="es-AR" sz="22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SUBDIVIDIR</a:t>
            </a:r>
            <a:r>
              <a:rPr lang="es-AR" sz="2200" b="1" dirty="0">
                <a:solidFill>
                  <a:srgbClr val="FFFF99"/>
                </a:solidFill>
              </a:rPr>
              <a:t> EL ÁREA DE ESTUDIO EN </a:t>
            </a:r>
            <a:r>
              <a:rPr lang="es-AR" sz="22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CUADRÍCULAS</a:t>
            </a:r>
            <a:r>
              <a:rPr lang="es-AR" sz="2200" b="1" dirty="0">
                <a:solidFill>
                  <a:srgbClr val="FFFF99"/>
                </a:solidFill>
              </a:rPr>
              <a:t> DE TAMAÑO REGULAR (DE IGUAL TAMAÑO).</a:t>
            </a:r>
          </a:p>
          <a:p>
            <a:pPr algn="just">
              <a:lnSpc>
                <a:spcPct val="170000"/>
              </a:lnSpc>
            </a:pPr>
            <a:r>
              <a:rPr lang="es-AR" sz="2200" b="1" dirty="0">
                <a:solidFill>
                  <a:srgbClr val="FFFF99"/>
                </a:solidFill>
              </a:rPr>
              <a:t>- CADA CUADRÍCULA REPRESENTA </a:t>
            </a:r>
            <a:r>
              <a:rPr lang="es-AR" sz="22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 UGO</a:t>
            </a:r>
            <a:r>
              <a:rPr lang="es-AR" sz="2200" b="1" dirty="0">
                <a:solidFill>
                  <a:srgbClr val="FFFF99"/>
                </a:solidFill>
              </a:rPr>
              <a:t>.</a:t>
            </a:r>
          </a:p>
          <a:p>
            <a:pPr algn="just">
              <a:lnSpc>
                <a:spcPct val="170000"/>
              </a:lnSpc>
            </a:pPr>
            <a:r>
              <a:rPr lang="es-AR" sz="2200" b="1" dirty="0">
                <a:solidFill>
                  <a:srgbClr val="FFFF99"/>
                </a:solidFill>
              </a:rPr>
              <a:t>- DEPENDIENDO DE LA SUPERFICIE DEL ÁREA DE ESTUDIO, EL TAMAÑO DE ESTAS CUADRÍCULAS SE ESTABLECE EN  </a:t>
            </a:r>
            <a:r>
              <a:rPr lang="es-AR" sz="2200" b="1" dirty="0">
                <a:solidFill>
                  <a:srgbClr val="FFFF99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GRADOS O MINUTOS DE LATITUD POR LONGITUD </a:t>
            </a:r>
            <a:r>
              <a:rPr lang="es-AR" sz="2200" b="1" dirty="0">
                <a:solidFill>
                  <a:srgbClr val="FFFF99"/>
                </a:solidFill>
              </a:rPr>
              <a:t>(POR EJEMPLO: 0,5 o 1 GRADO, 5 MINUTOS, ETC.).</a:t>
            </a:r>
          </a:p>
        </p:txBody>
      </p:sp>
    </p:spTree>
    <p:extLst>
      <p:ext uri="{BB962C8B-B14F-4D97-AF65-F5344CB8AC3E}">
        <p14:creationId xmlns:p14="http://schemas.microsoft.com/office/powerpoint/2010/main" val="271889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1066</TotalTime>
  <Words>1557</Words>
  <Application>Microsoft Office PowerPoint</Application>
  <PresentationFormat>Presentación en pantalla (4:3)</PresentationFormat>
  <Paragraphs>118</Paragraphs>
  <Slides>34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Tema de Office</vt:lpstr>
      <vt:lpstr>BIOGEOGRAFÍA CUANTITATIVA</vt:lpstr>
      <vt:lpstr>LA BIOGEOGRAFÍA CUANTITATIVA ES UN CONJUNTO DE MÉTODOS Y TÉCNICAS DE ANÁLISIS QUE PRESTAN APOYO A LA BIOGEOGRAFÍA</vt:lpstr>
      <vt:lpstr>QUE PERMITE REALIZAR UN ANÁLIS BIOGEOGRÁFICO CUANTITATIVO?</vt:lpstr>
      <vt:lpstr>Presentación de PowerPoint</vt:lpstr>
      <vt:lpstr>1- DEFICIÓN DEL ÁREA DE ESTUDIO</vt:lpstr>
      <vt:lpstr>REGISTRO DE DATOS DE LAS ESPECIES</vt:lpstr>
      <vt:lpstr>- LAS UGOs SON LAS UNIDADES MÍNIMAS DE ANÁLISIS DE LA BIOGEOGRAFÍA CUANTITATIVA.  - LAS UGOs PUEDEN AGREGARSE PARA CONFORMAR UNIDADES MAYORES, PERO NO PUEDEN DIVIDIRSE EN  UNIDADES MÁS PEQUEÑAS.</vt:lpstr>
      <vt:lpstr>CÓMO SE ESTABLECEN LAS UGOs EN EL ÁREA DE ESTUDIO?</vt:lpstr>
      <vt:lpstr>CÓMO SE ESTABLECEN LAS UGOs EN EL ÁREA DE ESTUDIO?</vt:lpstr>
      <vt:lpstr>CÓMO SE ESTABLECEN LAS UGOs EN EL ÁREA DE ESTUDIO?</vt:lpstr>
      <vt:lpstr>Presentación de PowerPoint</vt:lpstr>
      <vt:lpstr>3- CONFECIÓN DE LA MATRIZ DE PRESENCIA-AUSENCIA</vt:lpstr>
      <vt:lpstr>3- CONFECIÓN DE LA MATRIZ DE PRESENCIA-AUSENCIA</vt:lpstr>
      <vt:lpstr>EJEMPLO DADO: LA MATRIZ QUEDA CONSTITUIDA POR 28 COLUMNAS (UGOs) POR 15 FILAS (ESPECIES).</vt:lpstr>
      <vt:lpstr>OTRO EJEMPLO DE UN ÁREA DE ESTUDIO SUBDIVIDIDA  EN  624 UGOs CON LA LOCALIZACIÓN DE 50 ESPECIES (Entrocassi et al., 2019)</vt:lpstr>
      <vt:lpstr>EJEMPLO DE UNA MATRIZ DE PRESENCIA-AUSENCIA  (UGOs x ESPECIES) (Entrocassi et al., 2019)</vt:lpstr>
      <vt:lpstr>-Si en una UGO aparece la misma especie dos o más veces, se computa como una sola presencia (= 1) en la celda correspondiente a esa UGO en la matriz. </vt:lpstr>
      <vt:lpstr>Presentación de PowerPoint</vt:lpstr>
      <vt:lpstr>- Se cuentan las especies diferentes que aparecen en cada UGO. </vt:lpstr>
      <vt:lpstr>Presentación de PowerPoint</vt:lpstr>
      <vt:lpstr>LA DISTRIBUCIÓN DE LAS ESPECIES EN LAS UGOS PERMITE:  -OBSERVAR EN QUÉ UGOS SE DISTRIBUYE UN TAXÓN.   -DETERMINAR EL TIPO DE ÁREA DE DISTRIBUCIÓN DE CADA TAXÓN.    -ANALIZAR LOS TAXONES QUE APARECEN EN UNA MISMA UGO.   -REALIZAR INFERENCIAS AMBIENTALES Y ECOLÓGICAS. </vt:lpstr>
      <vt:lpstr>LA SIMILITUD BIOGEOGRÁFICA SE MIDE A TRAVÉS DE LA SEMEJANZA ENTRE LOS COMPONENTES BIÓTICOS:  -CUANTO MAYOR ES EL PORCENTAJE DE  ESPECIES COMPARTIDAS ENTRE DOS UGOs, MAYOR ES LA SIMILITUD ENTRE LAS MISMAS.  -SE PUEDE TRABAJAR TANTO CON DATOS CUALITATIVOS (PRESENCIA-AUSENCIA DE ESPECIES) O CUANTITATIVOS (ABUNDANCIA DE CADA ESPECIE).  -ESTO PERMITE ANAIZAR TAMBIÉN LAS AFINIDADES ECOLÓGICAS DE LAS ESPECIES CONSIDERADAS EN EL ESTUDIO. </vt:lpstr>
      <vt:lpstr> -LOS ÍNDICES DE SIMILITUD PERMITEN ESTABLECER LA SEMEJANZA ENTRE 2 UGOS (ENTRE PARES DE UGOS).  -EN LA APLICACIÓN DE ESTOS ÍNDICES SE UTILIZA LA INFORMACIÓN CONTENIDA EN LA MATRIZ DE PRESENCIA-AUSENCIA.  </vt:lpstr>
      <vt:lpstr>- SE  PUEDE UTILIZAR EL ÍNDICE DE JACCARD:   CJ= j/ (a+b-j)  DONDE j ES EL NÚMERO DE ESPECIES COMPARTIDAS ENTRE LAS DOS UGOS; a  ES EL NÚMERO DE ESPECIES PRESENTES EN UNA UGO Y b ES EL NÚMERO DE ESPECIES DE LA OTRA UGO DEL PAR.  -PARA EL CÁLCULO DEL ÍNDICE DE SIMILITUD SE UTILIZAN DIFERENTES PROGRAMAS  ESTADÍSTICOS QUE GENERAN UNA MATRIZ DE SIMILITUD ENTRE TODOS LOS PARES DE UGOS (INFOSTAT, PAST, ESTIMATE, ETC). </vt:lpstr>
      <vt:lpstr>    EN LA APLICACIÓN DE ESTAS TÉCNICAS SE UTILIZA LA INFORMACIÓN CONTENIDA EN LA MATRIZ DE PRESENCIA-AUSENCIA Y/O EN LA MATRIZ DE SIMILITUD QUE SE GENERA MEDIANTE EL EMPLEO DE ÍNDICES DE SIMILITUD (ej. ÍNDICE DE JACCARD).      </vt:lpstr>
      <vt:lpstr>    EXISTEN DOS TIPOS DE TÉCNICAS MULTIVARIADAS UTILIZADAS EN BIOGEOGRAFÍA CUANTITATIVA:  A-TÉCNICAS DE CLASIFICACIÓN:  -ANÁLISIS DE AGRUPAMIENTO (DIVISIVO O AGLOMERATIVO).   -COMO RESULTADO DE LA APLICACIÓN DE ESTA TÉCNICA SE OBTIENE UN DENDROGRAMA (O FENOGRAMA) QUE MUESTRA LA SIMILITUD EXISTENTE ENTRE LOS GRUPOS DE UGOs.  -LOS RESULTADOS SE VUELCAN AL MAPA DEL ÁREA DE ESTUDIO.     </vt:lpstr>
      <vt:lpstr>Presentación de PowerPoint</vt:lpstr>
      <vt:lpstr>Presentación de PowerPoint</vt:lpstr>
      <vt:lpstr>Presentación de PowerPoint</vt:lpstr>
      <vt:lpstr>PASO 1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InKulpado666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BIOGEOGRAFÍA CUANTITATIVA</dc:title>
  <dc:creator>Usuario de Windows</dc:creator>
  <cp:lastModifiedBy>Claudia Melisa Martín</cp:lastModifiedBy>
  <cp:revision>115</cp:revision>
  <dcterms:created xsi:type="dcterms:W3CDTF">2020-07-29T15:27:51Z</dcterms:created>
  <dcterms:modified xsi:type="dcterms:W3CDTF">2024-04-10T20:16:06Z</dcterms:modified>
</cp:coreProperties>
</file>