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77" r:id="rId1"/>
  </p:sldMasterIdLst>
  <p:sldIdLst>
    <p:sldId id="256" r:id="rId2"/>
    <p:sldId id="257" r:id="rId3"/>
    <p:sldId id="287" r:id="rId4"/>
    <p:sldId id="259" r:id="rId5"/>
    <p:sldId id="260" r:id="rId6"/>
    <p:sldId id="262" r:id="rId7"/>
    <p:sldId id="263" r:id="rId8"/>
    <p:sldId id="264" r:id="rId9"/>
    <p:sldId id="286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33" autoAdjust="0"/>
    <p:restoredTop sz="94660"/>
  </p:normalViewPr>
  <p:slideViewPr>
    <p:cSldViewPr snapToGrid="0">
      <p:cViewPr varScale="1">
        <p:scale>
          <a:sx n="79" d="100"/>
          <a:sy n="79" d="100"/>
        </p:scale>
        <p:origin x="84" y="17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image" Target="../media/image6.png"/></Relationships>
</file>

<file path=ppt/diagram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6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2C4117D-6A40-4835-AF78-0C0265178577}" type="doc">
      <dgm:prSet loTypeId="urn:microsoft.com/office/officeart/2005/8/layout/list1" loCatId="list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8A11846B-C00A-4841-BBF4-9845B38EB1AA}">
      <dgm:prSet phldrT="[Texto]">
        <dgm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s-ES" b="0" cap="none" spc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rPr>
            <a:t>Velocidades: </a:t>
          </a:r>
        </a:p>
        <a:p>
          <a:r>
            <a:rPr lang="es-ES" b="0" cap="none" spc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rPr>
            <a:t>va     </a:t>
          </a:r>
          <a:r>
            <a:rPr lang="es-ES" b="0" cap="none" spc="0" dirty="0" err="1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rPr>
            <a:t>Vz</a:t>
          </a:r>
          <a:endParaRPr lang="es-ES" b="0" cap="none" spc="0" dirty="0">
            <a:ln w="18415" cmpd="sng">
              <a:solidFill>
                <a:srgbClr val="FFFFFF"/>
              </a:solidFill>
              <a:prstDash val="solid"/>
            </a:ln>
            <a:solidFill>
              <a:srgbClr val="FFFFFF"/>
            </a:solidFill>
            <a:effectLst>
              <a:outerShdw blurRad="63500" dir="3600000" algn="tl" rotWithShape="0">
                <a:srgbClr val="000000">
                  <a:alpha val="70000"/>
                </a:srgbClr>
              </a:outerShdw>
            </a:effectLst>
          </a:endParaRPr>
        </a:p>
      </dgm:t>
    </dgm:pt>
    <dgm:pt modelId="{1293C676-4B7D-4B70-8F2B-2D63544A1AEE}" type="parTrans" cxnId="{A8C19023-A19C-4062-BF2F-103CB2D182C2}">
      <dgm:prSet/>
      <dgm:spPr/>
      <dgm:t>
        <a:bodyPr/>
        <a:lstStyle/>
        <a:p>
          <a:endParaRPr lang="es-ES"/>
        </a:p>
      </dgm:t>
    </dgm:pt>
    <dgm:pt modelId="{7A25D3A2-39E2-4674-B2E2-EE5AB42B2FBE}" type="sibTrans" cxnId="{A8C19023-A19C-4062-BF2F-103CB2D182C2}">
      <dgm:prSet/>
      <dgm:spPr/>
      <dgm:t>
        <a:bodyPr/>
        <a:lstStyle/>
        <a:p>
          <a:endParaRPr lang="es-ES"/>
        </a:p>
      </dgm:t>
    </dgm:pt>
    <dgm:pt modelId="{A4655FED-312A-410F-99D8-FBAEB2409FD1}">
      <dgm:prSet phldrT="[Texto]">
        <dgm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s-ES" b="0" cap="none" spc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rPr>
            <a:t>Flujo: Vector</a:t>
          </a:r>
          <a:endParaRPr lang="es-ES" b="0" cap="none" spc="0" dirty="0">
            <a:ln w="18415" cmpd="sng">
              <a:solidFill>
                <a:srgbClr val="FFFFFF"/>
              </a:solidFill>
              <a:prstDash val="solid"/>
            </a:ln>
            <a:solidFill>
              <a:srgbClr val="FFFFFF"/>
            </a:solidFill>
            <a:effectLst>
              <a:outerShdw blurRad="63500" dir="3600000" algn="tl" rotWithShape="0">
                <a:srgbClr val="000000">
                  <a:alpha val="70000"/>
                </a:srgbClr>
              </a:outerShdw>
            </a:effectLst>
          </a:endParaRPr>
        </a:p>
      </dgm:t>
    </dgm:pt>
    <dgm:pt modelId="{9B714933-E92A-4783-B738-D128B8C01183}" type="parTrans" cxnId="{EB72E052-BEC2-40F3-8C6A-2FE7DB406AF2}">
      <dgm:prSet/>
      <dgm:spPr/>
      <dgm:t>
        <a:bodyPr/>
        <a:lstStyle/>
        <a:p>
          <a:endParaRPr lang="es-ES"/>
        </a:p>
      </dgm:t>
    </dgm:pt>
    <dgm:pt modelId="{C8F96DC8-01A1-4CEE-916A-16B028BC891E}" type="sibTrans" cxnId="{EB72E052-BEC2-40F3-8C6A-2FE7DB406AF2}">
      <dgm:prSet/>
      <dgm:spPr/>
      <dgm:t>
        <a:bodyPr/>
        <a:lstStyle/>
        <a:p>
          <a:endParaRPr lang="es-ES"/>
        </a:p>
      </dgm:t>
    </dgm:pt>
    <dgm:pt modelId="{1278FC69-849F-4097-A185-9B1690D15423}">
      <dgm:prSet phldrT="[Texto]">
        <dgm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s-ES" b="0" cap="none" spc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rPr>
            <a:t>Concentraciones:</a:t>
          </a:r>
        </a:p>
        <a:p>
          <a:r>
            <a:rPr lang="el-GR" b="0" cap="none" spc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alibri"/>
              <a:cs typeface="Calibri"/>
            </a:rPr>
            <a:t>δ</a:t>
          </a:r>
          <a:r>
            <a:rPr lang="es-ES" b="0" cap="none" spc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alibri"/>
              <a:cs typeface="Calibri"/>
            </a:rPr>
            <a:t> w               c  X</a:t>
          </a:r>
          <a:endParaRPr lang="es-ES" b="0" cap="none" spc="0" dirty="0">
            <a:ln w="18415" cmpd="sng">
              <a:solidFill>
                <a:srgbClr val="FFFFFF"/>
              </a:solidFill>
              <a:prstDash val="solid"/>
            </a:ln>
            <a:solidFill>
              <a:srgbClr val="FFFFFF"/>
            </a:solidFill>
            <a:effectLst>
              <a:outerShdw blurRad="63500" dir="3600000" algn="tl" rotWithShape="0">
                <a:srgbClr val="000000">
                  <a:alpha val="70000"/>
                </a:srgbClr>
              </a:outerShdw>
            </a:effectLst>
          </a:endParaRPr>
        </a:p>
      </dgm:t>
    </dgm:pt>
    <dgm:pt modelId="{9B2479A0-A6C5-4039-8FEC-D8EDE7F2357C}" type="sibTrans" cxnId="{8E22877B-B11B-4020-ABCC-011E93BF7970}">
      <dgm:prSet/>
      <dgm:spPr/>
      <dgm:t>
        <a:bodyPr/>
        <a:lstStyle/>
        <a:p>
          <a:endParaRPr lang="es-ES"/>
        </a:p>
      </dgm:t>
    </dgm:pt>
    <dgm:pt modelId="{9F30AE21-D779-4096-895F-6B4EC24E785A}" type="parTrans" cxnId="{8E22877B-B11B-4020-ABCC-011E93BF7970}">
      <dgm:prSet/>
      <dgm:spPr/>
      <dgm:t>
        <a:bodyPr/>
        <a:lstStyle/>
        <a:p>
          <a:endParaRPr lang="es-ES"/>
        </a:p>
      </dgm:t>
    </dgm:pt>
    <dgm:pt modelId="{466C6663-BFD8-4FE4-9DA9-A42CEFCBAA11}">
      <dgm:prSet>
        <dgm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dgm:style>
      </dgm:prSet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r>
            <a:rPr lang="es-ES">
              <a:noFill/>
            </a:rPr>
            <a:t> </a:t>
          </a:r>
        </a:p>
      </dgm:t>
    </dgm:pt>
    <dgm:pt modelId="{E840F8D5-F77C-446A-AFC0-37DEF7CAF6B7}" type="parTrans" cxnId="{FC44AB9E-E00A-41C2-ABE3-975DBB88C281}">
      <dgm:prSet/>
      <dgm:spPr/>
      <dgm:t>
        <a:bodyPr/>
        <a:lstStyle/>
        <a:p>
          <a:endParaRPr lang="es-ES"/>
        </a:p>
      </dgm:t>
    </dgm:pt>
    <dgm:pt modelId="{70385C49-33EC-4075-9C48-23E97547D775}" type="sibTrans" cxnId="{FC44AB9E-E00A-41C2-ABE3-975DBB88C281}">
      <dgm:prSet/>
      <dgm:spPr/>
      <dgm:t>
        <a:bodyPr/>
        <a:lstStyle/>
        <a:p>
          <a:endParaRPr lang="es-ES"/>
        </a:p>
      </dgm:t>
    </dgm:pt>
    <dgm:pt modelId="{E0BDEDAB-84F6-45B1-A7EA-5407CAFB5329}" type="pres">
      <dgm:prSet presAssocID="{62C4117D-6A40-4835-AF78-0C0265178577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5A0FD5BF-7E4F-4EF5-B0E7-D7EC26147A13}" type="pres">
      <dgm:prSet presAssocID="{1278FC69-849F-4097-A185-9B1690D15423}" presName="parentLin" presStyleCnt="0"/>
      <dgm:spPr/>
    </dgm:pt>
    <dgm:pt modelId="{F446C00E-BB88-4315-AD8A-25F4BC6F0CB3}" type="pres">
      <dgm:prSet presAssocID="{1278FC69-849F-4097-A185-9B1690D15423}" presName="parentLeftMargin" presStyleLbl="node1" presStyleIdx="0" presStyleCnt="4"/>
      <dgm:spPr/>
      <dgm:t>
        <a:bodyPr/>
        <a:lstStyle/>
        <a:p>
          <a:endParaRPr lang="es-ES"/>
        </a:p>
      </dgm:t>
    </dgm:pt>
    <dgm:pt modelId="{1891C954-D1DD-4EE5-B179-A96824C4EE1B}" type="pres">
      <dgm:prSet presAssocID="{1278FC69-849F-4097-A185-9B1690D15423}" presName="parentText" presStyleLbl="node1" presStyleIdx="0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15714F87-AD5F-457F-A602-E503B9068473}" type="pres">
      <dgm:prSet presAssocID="{1278FC69-849F-4097-A185-9B1690D15423}" presName="negativeSpace" presStyleCnt="0"/>
      <dgm:spPr/>
    </dgm:pt>
    <dgm:pt modelId="{4D3ADEDD-D786-4BB3-A82E-0E31ED2D089D}" type="pres">
      <dgm:prSet presAssocID="{1278FC69-849F-4097-A185-9B1690D15423}" presName="childText" presStyleLbl="conFgAcc1" presStyleIdx="0" presStyleCnt="4">
        <dgm:presLayoutVars>
          <dgm:bulletEnabled val="1"/>
        </dgm:presLayoutVars>
      </dgm:prSet>
      <dgm:spPr>
        <a:solidFill>
          <a:srgbClr val="2263D4">
            <a:alpha val="90000"/>
          </a:srgbClr>
        </a:solidFill>
      </dgm:spPr>
    </dgm:pt>
    <dgm:pt modelId="{20618F42-6923-43F4-800D-D5D25B0BB9E1}" type="pres">
      <dgm:prSet presAssocID="{9B2479A0-A6C5-4039-8FEC-D8EDE7F2357C}" presName="spaceBetweenRectangles" presStyleCnt="0"/>
      <dgm:spPr/>
    </dgm:pt>
    <dgm:pt modelId="{14115C7A-ABA4-4649-A791-F319D70FF70E}" type="pres">
      <dgm:prSet presAssocID="{8A11846B-C00A-4841-BBF4-9845B38EB1AA}" presName="parentLin" presStyleCnt="0"/>
      <dgm:spPr/>
    </dgm:pt>
    <dgm:pt modelId="{302D1649-34B1-4D08-AC9F-E7C9538BC786}" type="pres">
      <dgm:prSet presAssocID="{8A11846B-C00A-4841-BBF4-9845B38EB1AA}" presName="parentLeftMargin" presStyleLbl="node1" presStyleIdx="0" presStyleCnt="4"/>
      <dgm:spPr/>
      <dgm:t>
        <a:bodyPr/>
        <a:lstStyle/>
        <a:p>
          <a:endParaRPr lang="es-ES"/>
        </a:p>
      </dgm:t>
    </dgm:pt>
    <dgm:pt modelId="{B4F2A478-C9F3-4872-BE79-EFBB3257AE51}" type="pres">
      <dgm:prSet presAssocID="{8A11846B-C00A-4841-BBF4-9845B38EB1AA}" presName="parentText" presStyleLbl="node1" presStyleIdx="1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F5B12CAA-9129-4664-9A32-9D7EF4EFE469}" type="pres">
      <dgm:prSet presAssocID="{8A11846B-C00A-4841-BBF4-9845B38EB1AA}" presName="negativeSpace" presStyleCnt="0"/>
      <dgm:spPr/>
    </dgm:pt>
    <dgm:pt modelId="{CE1B6BFB-191A-47BB-B0EB-190C23072352}" type="pres">
      <dgm:prSet presAssocID="{8A11846B-C00A-4841-BBF4-9845B38EB1AA}" presName="childText" presStyleLbl="conFgAcc1" presStyleIdx="1" presStyleCnt="4">
        <dgm:presLayoutVars>
          <dgm:bulletEnabled val="1"/>
        </dgm:presLayoutVars>
      </dgm:prSet>
      <dgm:spPr>
        <a:solidFill>
          <a:srgbClr val="2263D4">
            <a:alpha val="90000"/>
          </a:srgbClr>
        </a:solidFill>
      </dgm:spPr>
    </dgm:pt>
    <dgm:pt modelId="{0CB91001-CA9C-466C-9686-0AAAB47B7909}" type="pres">
      <dgm:prSet presAssocID="{7A25D3A2-39E2-4674-B2E2-EE5AB42B2FBE}" presName="spaceBetweenRectangles" presStyleCnt="0"/>
      <dgm:spPr/>
    </dgm:pt>
    <dgm:pt modelId="{8184E871-2653-4313-B772-96C26DADBA82}" type="pres">
      <dgm:prSet presAssocID="{A4655FED-312A-410F-99D8-FBAEB2409FD1}" presName="parentLin" presStyleCnt="0"/>
      <dgm:spPr/>
    </dgm:pt>
    <dgm:pt modelId="{0DFD8B27-8CC3-4837-9D22-0D580BC67582}" type="pres">
      <dgm:prSet presAssocID="{A4655FED-312A-410F-99D8-FBAEB2409FD1}" presName="parentLeftMargin" presStyleLbl="node1" presStyleIdx="1" presStyleCnt="4"/>
      <dgm:spPr/>
      <dgm:t>
        <a:bodyPr/>
        <a:lstStyle/>
        <a:p>
          <a:endParaRPr lang="es-ES"/>
        </a:p>
      </dgm:t>
    </dgm:pt>
    <dgm:pt modelId="{8C9A863E-E3F9-4EB6-8C51-B2E789EE21A2}" type="pres">
      <dgm:prSet presAssocID="{A4655FED-312A-410F-99D8-FBAEB2409FD1}" presName="parentText" presStyleLbl="node1" presStyleIdx="2" presStyleCnt="4" custLinFactNeighborX="2262" custLinFactNeighborY="8449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097FA8CE-98F7-46F1-A3FC-AB28B41CA52D}" type="pres">
      <dgm:prSet presAssocID="{A4655FED-312A-410F-99D8-FBAEB2409FD1}" presName="negativeSpace" presStyleCnt="0"/>
      <dgm:spPr/>
    </dgm:pt>
    <dgm:pt modelId="{356F67B7-0BDC-4E50-8A90-CBE26CC264D2}" type="pres">
      <dgm:prSet presAssocID="{A4655FED-312A-410F-99D8-FBAEB2409FD1}" presName="childText" presStyleLbl="conFgAcc1" presStyleIdx="2" presStyleCnt="4">
        <dgm:presLayoutVars>
          <dgm:bulletEnabled val="1"/>
        </dgm:presLayoutVars>
      </dgm:prSet>
      <dgm:spPr>
        <a:solidFill>
          <a:srgbClr val="2263D4">
            <a:alpha val="90000"/>
          </a:srgbClr>
        </a:solidFill>
      </dgm:spPr>
    </dgm:pt>
    <dgm:pt modelId="{8235D641-ABBD-466D-AF99-4D3F0E5AE233}" type="pres">
      <dgm:prSet presAssocID="{C8F96DC8-01A1-4CEE-916A-16B028BC891E}" presName="spaceBetweenRectangles" presStyleCnt="0"/>
      <dgm:spPr/>
    </dgm:pt>
    <dgm:pt modelId="{85D6B90B-6242-42E3-8243-BD8A8C43DC02}" type="pres">
      <dgm:prSet presAssocID="{466C6663-BFD8-4FE4-9DA9-A42CEFCBAA11}" presName="parentLin" presStyleCnt="0"/>
      <dgm:spPr/>
    </dgm:pt>
    <dgm:pt modelId="{D56BBC59-2603-4ABD-AB63-28BF061DD6D5}" type="pres">
      <dgm:prSet presAssocID="{466C6663-BFD8-4FE4-9DA9-A42CEFCBAA11}" presName="parentLeftMargin" presStyleLbl="node1" presStyleIdx="2" presStyleCnt="4"/>
      <dgm:spPr/>
      <dgm:t>
        <a:bodyPr/>
        <a:lstStyle/>
        <a:p>
          <a:endParaRPr lang="es-ES"/>
        </a:p>
      </dgm:t>
    </dgm:pt>
    <dgm:pt modelId="{FBEAE232-D228-46DC-A42C-95D46DADEF36}" type="pres">
      <dgm:prSet presAssocID="{466C6663-BFD8-4FE4-9DA9-A42CEFCBAA11}" presName="parentText" presStyleLbl="node1" presStyleIdx="3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5613986D-2D64-40EC-9F86-00876F52D004}" type="pres">
      <dgm:prSet presAssocID="{466C6663-BFD8-4FE4-9DA9-A42CEFCBAA11}" presName="negativeSpace" presStyleCnt="0"/>
      <dgm:spPr/>
    </dgm:pt>
    <dgm:pt modelId="{8150A0F0-1F49-4B04-84C0-CF656BEB3239}" type="pres">
      <dgm:prSet presAssocID="{466C6663-BFD8-4FE4-9DA9-A42CEFCBAA11}" presName="childText" presStyleLbl="conFgAcc1" presStyleIdx="3" presStyleCnt="4">
        <dgm:presLayoutVars>
          <dgm:bulletEnabled val="1"/>
        </dgm:presLayoutVars>
      </dgm:prSet>
      <dgm:spPr/>
    </dgm:pt>
  </dgm:ptLst>
  <dgm:cxnLst>
    <dgm:cxn modelId="{0CB8B1E7-19BC-422B-9961-D9AD85540383}" type="presOf" srcId="{1278FC69-849F-4097-A185-9B1690D15423}" destId="{1891C954-D1DD-4EE5-B179-A96824C4EE1B}" srcOrd="1" destOrd="0" presId="urn:microsoft.com/office/officeart/2005/8/layout/list1"/>
    <dgm:cxn modelId="{E99D0B0F-9DE2-4508-8885-6A023A14E752}" type="presOf" srcId="{1278FC69-849F-4097-A185-9B1690D15423}" destId="{F446C00E-BB88-4315-AD8A-25F4BC6F0CB3}" srcOrd="0" destOrd="0" presId="urn:microsoft.com/office/officeart/2005/8/layout/list1"/>
    <dgm:cxn modelId="{FC44AB9E-E00A-41C2-ABE3-975DBB88C281}" srcId="{62C4117D-6A40-4835-AF78-0C0265178577}" destId="{466C6663-BFD8-4FE4-9DA9-A42CEFCBAA11}" srcOrd="3" destOrd="0" parTransId="{E840F8D5-F77C-446A-AFC0-37DEF7CAF6B7}" sibTransId="{70385C49-33EC-4075-9C48-23E97547D775}"/>
    <dgm:cxn modelId="{CE73EDA6-CAB4-4A54-97A9-74F5A5416FD6}" type="presOf" srcId="{A4655FED-312A-410F-99D8-FBAEB2409FD1}" destId="{0DFD8B27-8CC3-4837-9D22-0D580BC67582}" srcOrd="0" destOrd="0" presId="urn:microsoft.com/office/officeart/2005/8/layout/list1"/>
    <dgm:cxn modelId="{8E22877B-B11B-4020-ABCC-011E93BF7970}" srcId="{62C4117D-6A40-4835-AF78-0C0265178577}" destId="{1278FC69-849F-4097-A185-9B1690D15423}" srcOrd="0" destOrd="0" parTransId="{9F30AE21-D779-4096-895F-6B4EC24E785A}" sibTransId="{9B2479A0-A6C5-4039-8FEC-D8EDE7F2357C}"/>
    <dgm:cxn modelId="{EB72E052-BEC2-40F3-8C6A-2FE7DB406AF2}" srcId="{62C4117D-6A40-4835-AF78-0C0265178577}" destId="{A4655FED-312A-410F-99D8-FBAEB2409FD1}" srcOrd="2" destOrd="0" parTransId="{9B714933-E92A-4783-B738-D128B8C01183}" sibTransId="{C8F96DC8-01A1-4CEE-916A-16B028BC891E}"/>
    <dgm:cxn modelId="{03467B89-634B-4A50-A39B-3D6275222FD4}" type="presOf" srcId="{466C6663-BFD8-4FE4-9DA9-A42CEFCBAA11}" destId="{FBEAE232-D228-46DC-A42C-95D46DADEF36}" srcOrd="1" destOrd="0" presId="urn:microsoft.com/office/officeart/2005/8/layout/list1"/>
    <dgm:cxn modelId="{154215E3-0406-419C-BB37-4BCB53C7D0E0}" type="presOf" srcId="{466C6663-BFD8-4FE4-9DA9-A42CEFCBAA11}" destId="{D56BBC59-2603-4ABD-AB63-28BF061DD6D5}" srcOrd="0" destOrd="0" presId="urn:microsoft.com/office/officeart/2005/8/layout/list1"/>
    <dgm:cxn modelId="{37178D36-0F9E-4030-80AE-84093EE808D2}" type="presOf" srcId="{62C4117D-6A40-4835-AF78-0C0265178577}" destId="{E0BDEDAB-84F6-45B1-A7EA-5407CAFB5329}" srcOrd="0" destOrd="0" presId="urn:microsoft.com/office/officeart/2005/8/layout/list1"/>
    <dgm:cxn modelId="{776E9BCC-99FE-47D0-A7DF-A12B8B1435D5}" type="presOf" srcId="{A4655FED-312A-410F-99D8-FBAEB2409FD1}" destId="{8C9A863E-E3F9-4EB6-8C51-B2E789EE21A2}" srcOrd="1" destOrd="0" presId="urn:microsoft.com/office/officeart/2005/8/layout/list1"/>
    <dgm:cxn modelId="{CEE699A0-388F-4DC6-BA61-EB7919AD3038}" type="presOf" srcId="{8A11846B-C00A-4841-BBF4-9845B38EB1AA}" destId="{302D1649-34B1-4D08-AC9F-E7C9538BC786}" srcOrd="0" destOrd="0" presId="urn:microsoft.com/office/officeart/2005/8/layout/list1"/>
    <dgm:cxn modelId="{A8C19023-A19C-4062-BF2F-103CB2D182C2}" srcId="{62C4117D-6A40-4835-AF78-0C0265178577}" destId="{8A11846B-C00A-4841-BBF4-9845B38EB1AA}" srcOrd="1" destOrd="0" parTransId="{1293C676-4B7D-4B70-8F2B-2D63544A1AEE}" sibTransId="{7A25D3A2-39E2-4674-B2E2-EE5AB42B2FBE}"/>
    <dgm:cxn modelId="{F496F92A-C0E6-4037-A75E-DF06B68E9A86}" type="presOf" srcId="{8A11846B-C00A-4841-BBF4-9845B38EB1AA}" destId="{B4F2A478-C9F3-4872-BE79-EFBB3257AE51}" srcOrd="1" destOrd="0" presId="urn:microsoft.com/office/officeart/2005/8/layout/list1"/>
    <dgm:cxn modelId="{96380CEB-4838-4C2C-8FD4-3796E8D0383D}" type="presParOf" srcId="{E0BDEDAB-84F6-45B1-A7EA-5407CAFB5329}" destId="{5A0FD5BF-7E4F-4EF5-B0E7-D7EC26147A13}" srcOrd="0" destOrd="0" presId="urn:microsoft.com/office/officeart/2005/8/layout/list1"/>
    <dgm:cxn modelId="{127EAA08-3044-481D-82DD-AD3D4AF17622}" type="presParOf" srcId="{5A0FD5BF-7E4F-4EF5-B0E7-D7EC26147A13}" destId="{F446C00E-BB88-4315-AD8A-25F4BC6F0CB3}" srcOrd="0" destOrd="0" presId="urn:microsoft.com/office/officeart/2005/8/layout/list1"/>
    <dgm:cxn modelId="{36B866ED-4B53-4CDC-B5C5-13388EC2CB60}" type="presParOf" srcId="{5A0FD5BF-7E4F-4EF5-B0E7-D7EC26147A13}" destId="{1891C954-D1DD-4EE5-B179-A96824C4EE1B}" srcOrd="1" destOrd="0" presId="urn:microsoft.com/office/officeart/2005/8/layout/list1"/>
    <dgm:cxn modelId="{836700B6-D0C8-44AF-8228-4B26F21443ED}" type="presParOf" srcId="{E0BDEDAB-84F6-45B1-A7EA-5407CAFB5329}" destId="{15714F87-AD5F-457F-A602-E503B9068473}" srcOrd="1" destOrd="0" presId="urn:microsoft.com/office/officeart/2005/8/layout/list1"/>
    <dgm:cxn modelId="{83953971-9A5B-4424-B134-10ED42F93528}" type="presParOf" srcId="{E0BDEDAB-84F6-45B1-A7EA-5407CAFB5329}" destId="{4D3ADEDD-D786-4BB3-A82E-0E31ED2D089D}" srcOrd="2" destOrd="0" presId="urn:microsoft.com/office/officeart/2005/8/layout/list1"/>
    <dgm:cxn modelId="{53B3F0EE-8499-49EE-B1D9-A66AB7052B2D}" type="presParOf" srcId="{E0BDEDAB-84F6-45B1-A7EA-5407CAFB5329}" destId="{20618F42-6923-43F4-800D-D5D25B0BB9E1}" srcOrd="3" destOrd="0" presId="urn:microsoft.com/office/officeart/2005/8/layout/list1"/>
    <dgm:cxn modelId="{A2C2401B-ECAD-4CD4-B25F-496A7BEBC93E}" type="presParOf" srcId="{E0BDEDAB-84F6-45B1-A7EA-5407CAFB5329}" destId="{14115C7A-ABA4-4649-A791-F319D70FF70E}" srcOrd="4" destOrd="0" presId="urn:microsoft.com/office/officeart/2005/8/layout/list1"/>
    <dgm:cxn modelId="{8FB6AE15-3296-4055-A214-44CFB4C47E3B}" type="presParOf" srcId="{14115C7A-ABA4-4649-A791-F319D70FF70E}" destId="{302D1649-34B1-4D08-AC9F-E7C9538BC786}" srcOrd="0" destOrd="0" presId="urn:microsoft.com/office/officeart/2005/8/layout/list1"/>
    <dgm:cxn modelId="{30C79768-0789-435F-A778-19A2B627AE35}" type="presParOf" srcId="{14115C7A-ABA4-4649-A791-F319D70FF70E}" destId="{B4F2A478-C9F3-4872-BE79-EFBB3257AE51}" srcOrd="1" destOrd="0" presId="urn:microsoft.com/office/officeart/2005/8/layout/list1"/>
    <dgm:cxn modelId="{997EC493-8B2C-48D6-B233-35B740908B9D}" type="presParOf" srcId="{E0BDEDAB-84F6-45B1-A7EA-5407CAFB5329}" destId="{F5B12CAA-9129-4664-9A32-9D7EF4EFE469}" srcOrd="5" destOrd="0" presId="urn:microsoft.com/office/officeart/2005/8/layout/list1"/>
    <dgm:cxn modelId="{2C95BBF3-7F8B-4CFE-BC8D-09F4A4AFE253}" type="presParOf" srcId="{E0BDEDAB-84F6-45B1-A7EA-5407CAFB5329}" destId="{CE1B6BFB-191A-47BB-B0EB-190C23072352}" srcOrd="6" destOrd="0" presId="urn:microsoft.com/office/officeart/2005/8/layout/list1"/>
    <dgm:cxn modelId="{474D199F-F089-4656-BB6E-F05FAF3836C0}" type="presParOf" srcId="{E0BDEDAB-84F6-45B1-A7EA-5407CAFB5329}" destId="{0CB91001-CA9C-466C-9686-0AAAB47B7909}" srcOrd="7" destOrd="0" presId="urn:microsoft.com/office/officeart/2005/8/layout/list1"/>
    <dgm:cxn modelId="{80E2F531-AE9D-4DFB-9BE6-E2F0EE70AD9C}" type="presParOf" srcId="{E0BDEDAB-84F6-45B1-A7EA-5407CAFB5329}" destId="{8184E871-2653-4313-B772-96C26DADBA82}" srcOrd="8" destOrd="0" presId="urn:microsoft.com/office/officeart/2005/8/layout/list1"/>
    <dgm:cxn modelId="{8CAB7D55-7770-4E37-BCE3-D59BB70B806D}" type="presParOf" srcId="{8184E871-2653-4313-B772-96C26DADBA82}" destId="{0DFD8B27-8CC3-4837-9D22-0D580BC67582}" srcOrd="0" destOrd="0" presId="urn:microsoft.com/office/officeart/2005/8/layout/list1"/>
    <dgm:cxn modelId="{7290C8E1-6EC8-4BCE-9843-7B6A22060C65}" type="presParOf" srcId="{8184E871-2653-4313-B772-96C26DADBA82}" destId="{8C9A863E-E3F9-4EB6-8C51-B2E789EE21A2}" srcOrd="1" destOrd="0" presId="urn:microsoft.com/office/officeart/2005/8/layout/list1"/>
    <dgm:cxn modelId="{1CBEA44A-35F0-4131-84C0-EB91633CF5B9}" type="presParOf" srcId="{E0BDEDAB-84F6-45B1-A7EA-5407CAFB5329}" destId="{097FA8CE-98F7-46F1-A3FC-AB28B41CA52D}" srcOrd="9" destOrd="0" presId="urn:microsoft.com/office/officeart/2005/8/layout/list1"/>
    <dgm:cxn modelId="{EC603376-E677-4638-89B9-457FC0C5F22D}" type="presParOf" srcId="{E0BDEDAB-84F6-45B1-A7EA-5407CAFB5329}" destId="{356F67B7-0BDC-4E50-8A90-CBE26CC264D2}" srcOrd="10" destOrd="0" presId="urn:microsoft.com/office/officeart/2005/8/layout/list1"/>
    <dgm:cxn modelId="{6B709A22-743D-476D-AD2B-7E48F59292B8}" type="presParOf" srcId="{E0BDEDAB-84F6-45B1-A7EA-5407CAFB5329}" destId="{8235D641-ABBD-466D-AF99-4D3F0E5AE233}" srcOrd="11" destOrd="0" presId="urn:microsoft.com/office/officeart/2005/8/layout/list1"/>
    <dgm:cxn modelId="{90549296-450B-4CFF-B658-7204556ADBED}" type="presParOf" srcId="{E0BDEDAB-84F6-45B1-A7EA-5407CAFB5329}" destId="{85D6B90B-6242-42E3-8243-BD8A8C43DC02}" srcOrd="12" destOrd="0" presId="urn:microsoft.com/office/officeart/2005/8/layout/list1"/>
    <dgm:cxn modelId="{722BB391-2E46-4A81-9F31-4C9B1E138D66}" type="presParOf" srcId="{85D6B90B-6242-42E3-8243-BD8A8C43DC02}" destId="{D56BBC59-2603-4ABD-AB63-28BF061DD6D5}" srcOrd="0" destOrd="0" presId="urn:microsoft.com/office/officeart/2005/8/layout/list1"/>
    <dgm:cxn modelId="{4D74EB0A-2805-4BB5-90B8-22E5BBA59B78}" type="presParOf" srcId="{85D6B90B-6242-42E3-8243-BD8A8C43DC02}" destId="{FBEAE232-D228-46DC-A42C-95D46DADEF36}" srcOrd="1" destOrd="0" presId="urn:microsoft.com/office/officeart/2005/8/layout/list1"/>
    <dgm:cxn modelId="{00E06B21-6DE0-4256-B81E-0B892600A536}" type="presParOf" srcId="{E0BDEDAB-84F6-45B1-A7EA-5407CAFB5329}" destId="{5613986D-2D64-40EC-9F86-00876F52D004}" srcOrd="13" destOrd="0" presId="urn:microsoft.com/office/officeart/2005/8/layout/list1"/>
    <dgm:cxn modelId="{0B1427EC-85A3-48EB-BC20-611654492F17}" type="presParOf" srcId="{E0BDEDAB-84F6-45B1-A7EA-5407CAFB5329}" destId="{8150A0F0-1F49-4B04-84C0-CF656BEB3239}" srcOrd="14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D3ADEDD-D786-4BB3-A82E-0E31ED2D089D}">
      <dsp:nvSpPr>
        <dsp:cNvPr id="0" name=""/>
        <dsp:cNvSpPr/>
      </dsp:nvSpPr>
      <dsp:spPr>
        <a:xfrm>
          <a:off x="0" y="350664"/>
          <a:ext cx="8915400" cy="529200"/>
        </a:xfrm>
        <a:prstGeom prst="rect">
          <a:avLst/>
        </a:prstGeom>
        <a:solidFill>
          <a:srgbClr val="2263D4">
            <a:alpha val="90000"/>
          </a:srgbClr>
        </a:solidFill>
        <a:ln w="952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1891C954-D1DD-4EE5-B179-A96824C4EE1B}">
      <dsp:nvSpPr>
        <dsp:cNvPr id="0" name=""/>
        <dsp:cNvSpPr/>
      </dsp:nvSpPr>
      <dsp:spPr>
        <a:xfrm>
          <a:off x="445770" y="40704"/>
          <a:ext cx="6240780" cy="619920"/>
        </a:xfrm>
        <a:prstGeom prst="roundRect">
          <a:avLst/>
        </a:prstGeom>
        <a:gradFill rotWithShape="1">
          <a:gsLst>
            <a:gs pos="0">
              <a:schemeClr val="accent2">
                <a:tint val="98000"/>
                <a:lumMod val="114000"/>
              </a:schemeClr>
            </a:gs>
            <a:gs pos="100000">
              <a:schemeClr val="accent2">
                <a:shade val="90000"/>
                <a:lumMod val="84000"/>
              </a:schemeClr>
            </a:gs>
          </a:gsLst>
          <a:lin ang="5400000" scaled="0"/>
        </a:gradFill>
        <a:ln>
          <a:noFill/>
        </a:ln>
        <a:effectLst>
          <a:outerShdw blurRad="63500" dist="38100" dir="5400000" rotWithShape="0">
            <a:srgbClr val="00000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0" h="0"/>
        </a:sp3d>
      </dsp:spPr>
      <dsp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dsp:style>
      <dsp:txBody>
        <a:bodyPr spcFirstLastPara="0" vert="horz" wrap="square" lIns="235887" tIns="0" rIns="235887" bIns="0" numCol="1" spcCol="1270" anchor="ctr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100" b="0" kern="1200" cap="none" spc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rPr>
            <a:t>Concentraciones:</a:t>
          </a:r>
        </a:p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2100" b="0" kern="1200" cap="none" spc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alibri"/>
              <a:cs typeface="Calibri"/>
            </a:rPr>
            <a:t>δ</a:t>
          </a:r>
          <a:r>
            <a:rPr lang="es-ES" sz="2100" b="0" kern="1200" cap="none" spc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alibri"/>
              <a:cs typeface="Calibri"/>
            </a:rPr>
            <a:t> w               c  X</a:t>
          </a:r>
          <a:endParaRPr lang="es-ES" sz="2100" b="0" kern="1200" cap="none" spc="0" dirty="0">
            <a:ln w="18415" cmpd="sng">
              <a:solidFill>
                <a:srgbClr val="FFFFFF"/>
              </a:solidFill>
              <a:prstDash val="solid"/>
            </a:ln>
            <a:solidFill>
              <a:srgbClr val="FFFFFF"/>
            </a:solidFill>
            <a:effectLst>
              <a:outerShdw blurRad="63500" dir="3600000" algn="tl" rotWithShape="0">
                <a:srgbClr val="000000">
                  <a:alpha val="70000"/>
                </a:srgbClr>
              </a:outerShdw>
            </a:effectLst>
          </a:endParaRPr>
        </a:p>
      </dsp:txBody>
      <dsp:txXfrm>
        <a:off x="476032" y="70966"/>
        <a:ext cx="6180256" cy="559396"/>
      </dsp:txXfrm>
    </dsp:sp>
    <dsp:sp modelId="{CE1B6BFB-191A-47BB-B0EB-190C23072352}">
      <dsp:nvSpPr>
        <dsp:cNvPr id="0" name=""/>
        <dsp:cNvSpPr/>
      </dsp:nvSpPr>
      <dsp:spPr>
        <a:xfrm>
          <a:off x="0" y="1303224"/>
          <a:ext cx="8915400" cy="529200"/>
        </a:xfrm>
        <a:prstGeom prst="rect">
          <a:avLst/>
        </a:prstGeom>
        <a:solidFill>
          <a:srgbClr val="2263D4">
            <a:alpha val="90000"/>
          </a:srgbClr>
        </a:solidFill>
        <a:ln w="952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B4F2A478-C9F3-4872-BE79-EFBB3257AE51}">
      <dsp:nvSpPr>
        <dsp:cNvPr id="0" name=""/>
        <dsp:cNvSpPr/>
      </dsp:nvSpPr>
      <dsp:spPr>
        <a:xfrm>
          <a:off x="445770" y="993264"/>
          <a:ext cx="6240780" cy="619920"/>
        </a:xfrm>
        <a:prstGeom prst="roundRect">
          <a:avLst/>
        </a:prstGeom>
        <a:gradFill rotWithShape="1">
          <a:gsLst>
            <a:gs pos="0">
              <a:schemeClr val="accent2">
                <a:tint val="98000"/>
                <a:lumMod val="114000"/>
              </a:schemeClr>
            </a:gs>
            <a:gs pos="100000">
              <a:schemeClr val="accent2">
                <a:shade val="90000"/>
                <a:lumMod val="84000"/>
              </a:schemeClr>
            </a:gs>
          </a:gsLst>
          <a:lin ang="5400000" scaled="0"/>
        </a:gradFill>
        <a:ln>
          <a:noFill/>
        </a:ln>
        <a:effectLst>
          <a:outerShdw blurRad="63500" dist="38100" dir="5400000" rotWithShape="0">
            <a:srgbClr val="00000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0" h="0"/>
        </a:sp3d>
      </dsp:spPr>
      <dsp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dsp:style>
      <dsp:txBody>
        <a:bodyPr spcFirstLastPara="0" vert="horz" wrap="square" lIns="235887" tIns="0" rIns="235887" bIns="0" numCol="1" spcCol="1270" anchor="ctr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100" b="0" kern="1200" cap="none" spc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rPr>
            <a:t>Velocidades: </a:t>
          </a:r>
        </a:p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100" b="0" kern="1200" cap="none" spc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rPr>
            <a:t>va     </a:t>
          </a:r>
          <a:r>
            <a:rPr lang="es-ES" sz="2100" b="0" kern="1200" cap="none" spc="0" dirty="0" err="1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rPr>
            <a:t>Vz</a:t>
          </a:r>
          <a:endParaRPr lang="es-ES" sz="2100" b="0" kern="1200" cap="none" spc="0" dirty="0">
            <a:ln w="18415" cmpd="sng">
              <a:solidFill>
                <a:srgbClr val="FFFFFF"/>
              </a:solidFill>
              <a:prstDash val="solid"/>
            </a:ln>
            <a:solidFill>
              <a:srgbClr val="FFFFFF"/>
            </a:solidFill>
            <a:effectLst>
              <a:outerShdw blurRad="63500" dir="3600000" algn="tl" rotWithShape="0">
                <a:srgbClr val="000000">
                  <a:alpha val="70000"/>
                </a:srgbClr>
              </a:outerShdw>
            </a:effectLst>
          </a:endParaRPr>
        </a:p>
      </dsp:txBody>
      <dsp:txXfrm>
        <a:off x="476032" y="1023526"/>
        <a:ext cx="6180256" cy="559396"/>
      </dsp:txXfrm>
    </dsp:sp>
    <dsp:sp modelId="{356F67B7-0BDC-4E50-8A90-CBE26CC264D2}">
      <dsp:nvSpPr>
        <dsp:cNvPr id="0" name=""/>
        <dsp:cNvSpPr/>
      </dsp:nvSpPr>
      <dsp:spPr>
        <a:xfrm>
          <a:off x="0" y="2255785"/>
          <a:ext cx="8915400" cy="529200"/>
        </a:xfrm>
        <a:prstGeom prst="rect">
          <a:avLst/>
        </a:prstGeom>
        <a:solidFill>
          <a:srgbClr val="2263D4">
            <a:alpha val="90000"/>
          </a:srgbClr>
        </a:solidFill>
        <a:ln w="952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8C9A863E-E3F9-4EB6-8C51-B2E789EE21A2}">
      <dsp:nvSpPr>
        <dsp:cNvPr id="0" name=""/>
        <dsp:cNvSpPr/>
      </dsp:nvSpPr>
      <dsp:spPr>
        <a:xfrm>
          <a:off x="455853" y="1998202"/>
          <a:ext cx="6240780" cy="619920"/>
        </a:xfrm>
        <a:prstGeom prst="roundRect">
          <a:avLst/>
        </a:prstGeom>
        <a:gradFill rotWithShape="1">
          <a:gsLst>
            <a:gs pos="0">
              <a:schemeClr val="accent2">
                <a:tint val="98000"/>
                <a:lumMod val="114000"/>
              </a:schemeClr>
            </a:gs>
            <a:gs pos="100000">
              <a:schemeClr val="accent2">
                <a:shade val="90000"/>
                <a:lumMod val="84000"/>
              </a:schemeClr>
            </a:gs>
          </a:gsLst>
          <a:lin ang="5400000" scaled="0"/>
        </a:gradFill>
        <a:ln>
          <a:noFill/>
        </a:ln>
        <a:effectLst>
          <a:outerShdw blurRad="63500" dist="38100" dir="5400000" rotWithShape="0">
            <a:srgbClr val="00000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0" h="0"/>
        </a:sp3d>
      </dsp:spPr>
      <dsp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dsp:style>
      <dsp:txBody>
        <a:bodyPr spcFirstLastPara="0" vert="horz" wrap="square" lIns="235887" tIns="0" rIns="235887" bIns="0" numCol="1" spcCol="1270" anchor="ctr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100" b="0" kern="1200" cap="none" spc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rPr>
            <a:t>Flujo: Vector</a:t>
          </a:r>
          <a:endParaRPr lang="es-ES" sz="2100" b="0" kern="1200" cap="none" spc="0" dirty="0">
            <a:ln w="18415" cmpd="sng">
              <a:solidFill>
                <a:srgbClr val="FFFFFF"/>
              </a:solidFill>
              <a:prstDash val="solid"/>
            </a:ln>
            <a:solidFill>
              <a:srgbClr val="FFFFFF"/>
            </a:solidFill>
            <a:effectLst>
              <a:outerShdw blurRad="63500" dir="3600000" algn="tl" rotWithShape="0">
                <a:srgbClr val="000000">
                  <a:alpha val="70000"/>
                </a:srgbClr>
              </a:outerShdw>
            </a:effectLst>
          </a:endParaRPr>
        </a:p>
      </dsp:txBody>
      <dsp:txXfrm>
        <a:off x="486115" y="2028464"/>
        <a:ext cx="6180256" cy="559396"/>
      </dsp:txXfrm>
    </dsp:sp>
    <dsp:sp modelId="{8150A0F0-1F49-4B04-84C0-CF656BEB3239}">
      <dsp:nvSpPr>
        <dsp:cNvPr id="0" name=""/>
        <dsp:cNvSpPr/>
      </dsp:nvSpPr>
      <dsp:spPr>
        <a:xfrm>
          <a:off x="0" y="3208345"/>
          <a:ext cx="8915400" cy="529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FBEAE232-D228-46DC-A42C-95D46DADEF36}">
      <dsp:nvSpPr>
        <dsp:cNvPr id="0" name=""/>
        <dsp:cNvSpPr/>
      </dsp:nvSpPr>
      <dsp:spPr>
        <a:xfrm>
          <a:off x="445770" y="2898385"/>
          <a:ext cx="6240780" cy="619920"/>
        </a:xfrm>
        <a:prstGeom prst="roundRect">
          <a:avLst/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>
          <a:noFill/>
        </a:ln>
        <a:effectLst>
          <a:outerShdw blurRad="63500" dist="38100" dir="5400000" rotWithShape="0">
            <a:srgbClr val="00000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0" h="0"/>
        </a:sp3d>
      </dsp:spPr>
      <dsp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dsp:style>
      <dsp:txBody>
        <a:bodyPr spcFirstLastPara="0" vert="horz" wrap="square" lIns="235887" tIns="0" rIns="235887" bIns="0" numCol="1" spcCol="1270" anchor="ctr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100" kern="1200">
              <a:noFill/>
            </a:rPr>
            <a:t> </a:t>
          </a:r>
        </a:p>
      </dsp:txBody>
      <dsp:txXfrm>
        <a:off x="476032" y="2928647"/>
        <a:ext cx="6180256" cy="55939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9/2/2015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40229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n panorámic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9/2/2015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12745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9/2/2015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696069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es-ES" smtClean="0"/>
              <a:t>Haga clic para modificar el estilo de texto del patrón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9/2/2015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‹Nº›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50527917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9/2/2015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2571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umna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9/2/2015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074036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umna de imagen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9/2/2015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380721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9/2/2015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324697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9/2/2015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53417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9/2/2015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59525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9/2/2015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23413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9/2/2015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67303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9/2/2015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63940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9/2/2015</a:t>
            </a:fld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22166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9/2/2015</a:t>
            </a:fld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5886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9/2/2015</a:t>
            </a:fld>
            <a:endParaRPr lang="en-US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59896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9/2/2015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8037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C764DE79-268F-4C1A-8933-263129D2AF90}" type="datetimeFigureOut">
              <a:rPr lang="en-US" smtClean="0"/>
              <a:t>9/2/2015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F63A3B-78C7-47BE-AE5E-E10140E04643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689692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  <p:sldLayoutId id="2147483689" r:id="rId12"/>
    <p:sldLayoutId id="2147483690" r:id="rId13"/>
    <p:sldLayoutId id="2147483691" r:id="rId14"/>
    <p:sldLayoutId id="2147483692" r:id="rId15"/>
    <p:sldLayoutId id="2147483693" r:id="rId16"/>
    <p:sldLayoutId id="2147483694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6"/>
          <p:cNvSpPr txBox="1">
            <a:spLocks noGrp="1" noChangeArrowheads="1"/>
          </p:cNvSpPr>
          <p:nvPr>
            <p:ph type="ctrTitle"/>
          </p:nvPr>
        </p:nvSpPr>
        <p:spPr bwMode="auto">
          <a:xfrm>
            <a:off x="1710908" y="1996179"/>
            <a:ext cx="8915399" cy="19389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defRPr/>
            </a:pPr>
            <a:r>
              <a:rPr lang="es-ES" sz="6000" dirty="0">
                <a:ln w="0"/>
                <a:solidFill>
                  <a:schemeClr val="tx1"/>
                </a:solidFill>
                <a:latin typeface="Arial" charset="0"/>
                <a:cs typeface="Arial" charset="0"/>
              </a:rPr>
              <a:t>Transferencia</a:t>
            </a:r>
            <a:r>
              <a:rPr lang="fr-FR" sz="6000" dirty="0">
                <a:ln w="0"/>
                <a:solidFill>
                  <a:schemeClr val="tx1"/>
                </a:solidFill>
                <a:latin typeface="Arial" charset="0"/>
                <a:cs typeface="Arial" charset="0"/>
              </a:rPr>
              <a:t> de </a:t>
            </a:r>
            <a:r>
              <a:rPr lang="es-AR" sz="6000" dirty="0" smtClean="0">
                <a:ln w="0"/>
                <a:solidFill>
                  <a:schemeClr val="tx1"/>
                </a:solidFill>
                <a:latin typeface="Arial" charset="0"/>
                <a:cs typeface="Arial" charset="0"/>
              </a:rPr>
              <a:t>Masa</a:t>
            </a:r>
            <a:r>
              <a:rPr lang="fr-FR" sz="6000" dirty="0" smtClean="0">
                <a:ln w="0"/>
                <a:solidFill>
                  <a:schemeClr val="tx1"/>
                </a:solidFill>
                <a:latin typeface="Arial" charset="0"/>
                <a:cs typeface="Arial" charset="0"/>
              </a:rPr>
              <a:t/>
            </a:r>
            <a:br>
              <a:rPr lang="fr-FR" sz="6000" dirty="0" smtClean="0">
                <a:ln w="0"/>
                <a:solidFill>
                  <a:schemeClr val="tx1"/>
                </a:solidFill>
                <a:latin typeface="Arial" charset="0"/>
                <a:cs typeface="Arial" charset="0"/>
              </a:rPr>
            </a:br>
            <a:r>
              <a:rPr lang="es-AR" sz="6000" dirty="0" smtClean="0">
                <a:ln w="0"/>
                <a:solidFill>
                  <a:schemeClr val="tx1"/>
                </a:solidFill>
                <a:latin typeface="Arial" charset="0"/>
                <a:cs typeface="Arial" charset="0"/>
              </a:rPr>
              <a:t>Difusión</a:t>
            </a:r>
            <a:r>
              <a:rPr lang="fr-FR" sz="6000" dirty="0" smtClean="0">
                <a:ln w="0"/>
                <a:solidFill>
                  <a:schemeClr val="tx1"/>
                </a:solidFill>
                <a:latin typeface="Arial" charset="0"/>
                <a:cs typeface="Arial" charset="0"/>
              </a:rPr>
              <a:t> </a:t>
            </a:r>
            <a:r>
              <a:rPr lang="es-AR" sz="6000" dirty="0" err="1">
                <a:ln w="0"/>
                <a:solidFill>
                  <a:schemeClr val="tx1"/>
                </a:solidFill>
                <a:latin typeface="Arial" charset="0"/>
                <a:cs typeface="Arial" charset="0"/>
              </a:rPr>
              <a:t>E</a:t>
            </a:r>
            <a:r>
              <a:rPr lang="es-AR" sz="6000" dirty="0" err="1" smtClean="0">
                <a:ln w="0"/>
                <a:solidFill>
                  <a:schemeClr val="tx1"/>
                </a:solidFill>
                <a:latin typeface="Arial" charset="0"/>
                <a:cs typeface="Arial" charset="0"/>
              </a:rPr>
              <a:t>quimolar</a:t>
            </a:r>
            <a:endParaRPr lang="es-AR" sz="6000" dirty="0">
              <a:ln w="0"/>
              <a:solidFill>
                <a:schemeClr val="tx1"/>
              </a:solidFill>
              <a:latin typeface="Arial" charset="0"/>
              <a:cs typeface="Arial" charset="0"/>
            </a:endParaRPr>
          </a:p>
        </p:txBody>
      </p:sp>
      <p:sp>
        <p:nvSpPr>
          <p:cNvPr id="5" name="1 CuadroTexto"/>
          <p:cNvSpPr txBox="1">
            <a:spLocks noChangeArrowheads="1"/>
          </p:cNvSpPr>
          <p:nvPr/>
        </p:nvSpPr>
        <p:spPr bwMode="auto">
          <a:xfrm>
            <a:off x="2247492" y="360948"/>
            <a:ext cx="8136904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s-AR" dirty="0"/>
              <a:t>Universidad Nacional de Jujuy </a:t>
            </a:r>
          </a:p>
          <a:p>
            <a:pPr algn="ctr" eaLnBrk="1" hangingPunct="1"/>
            <a:r>
              <a:rPr lang="es-AR" dirty="0"/>
              <a:t>Facultad de Ingeniería </a:t>
            </a:r>
          </a:p>
        </p:txBody>
      </p:sp>
    </p:spTree>
    <p:extLst>
      <p:ext uri="{BB962C8B-B14F-4D97-AF65-F5344CB8AC3E}">
        <p14:creationId xmlns:p14="http://schemas.microsoft.com/office/powerpoint/2010/main" val="33058278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1 Imagen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7207" y="1287504"/>
            <a:ext cx="8887860" cy="46320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2649441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9"/>
          <p:cNvSpPr>
            <a:spLocks noGrp="1" noChangeArrowheads="1"/>
          </p:cNvSpPr>
          <p:nvPr>
            <p:ph idx="1"/>
          </p:nvPr>
        </p:nvSpPr>
        <p:spPr bwMode="auto">
          <a:xfrm>
            <a:off x="1501335" y="1076591"/>
            <a:ext cx="8946541" cy="36215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indent="0">
              <a:buNone/>
            </a:pPr>
            <a:r>
              <a:rPr lang="es-ES" sz="2800" u="sng" dirty="0" smtClean="0">
                <a:latin typeface="Calibri" panose="020F0502020204030204" pitchFamily="34" charset="0"/>
                <a:ea typeface="Microsoft JhengHei" panose="020B0604030504040204" pitchFamily="34" charset="-120"/>
              </a:rPr>
              <a:t>ECUACION DIFERENCIAL DE LA TRANSFERENCIA DE MASA</a:t>
            </a:r>
            <a:endParaRPr lang="es-ES" sz="2800" u="sng" dirty="0">
              <a:latin typeface="Calibri" panose="020F0502020204030204" pitchFamily="34" charset="0"/>
              <a:ea typeface="Microsoft JhengHei" panose="020B0604030504040204" pitchFamily="34" charset="-120"/>
            </a:endParaRPr>
          </a:p>
          <a:p>
            <a:pPr marL="0" indent="0">
              <a:buNone/>
            </a:pPr>
            <a:r>
              <a:rPr lang="es-ES" sz="2800" dirty="0" smtClean="0">
                <a:latin typeface="Calibri" panose="020F0502020204030204" pitchFamily="34" charset="0"/>
                <a:ea typeface="Microsoft JhengHei" panose="020B0604030504040204" pitchFamily="34" charset="-120"/>
              </a:rPr>
              <a:t>Hay </a:t>
            </a:r>
            <a:r>
              <a:rPr lang="es-ES" sz="2800" dirty="0">
                <a:latin typeface="Calibri" panose="020F0502020204030204" pitchFamily="34" charset="0"/>
                <a:ea typeface="Microsoft JhengHei" panose="020B0604030504040204" pitchFamily="34" charset="-120"/>
              </a:rPr>
              <a:t>tres términos que pueden estar relacionados con la transferencia de masa:</a:t>
            </a:r>
            <a:endParaRPr lang="es-ES" sz="1100" dirty="0">
              <a:latin typeface="Calibri" panose="020F0502020204030204" pitchFamily="34" charset="0"/>
            </a:endParaRPr>
          </a:p>
          <a:p>
            <a:pPr marL="0" indent="0">
              <a:buNone/>
            </a:pPr>
            <a:r>
              <a:rPr lang="es-ES" sz="2800" dirty="0" smtClean="0">
                <a:latin typeface="Calibri" panose="020F0502020204030204" pitchFamily="34" charset="0"/>
                <a:ea typeface="Microsoft JhengHei" panose="020B0604030504040204" pitchFamily="34" charset="-120"/>
              </a:rPr>
              <a:t>R</a:t>
            </a:r>
            <a:r>
              <a:rPr lang="es-ES" sz="2800" baseline="-30000" dirty="0" smtClean="0">
                <a:latin typeface="Calibri" panose="020F0502020204030204" pitchFamily="34" charset="0"/>
                <a:ea typeface="Microsoft JhengHei" panose="020B0604030504040204" pitchFamily="34" charset="-120"/>
              </a:rPr>
              <a:t>A</a:t>
            </a:r>
            <a:r>
              <a:rPr lang="es-ES" sz="2800" dirty="0" smtClean="0">
                <a:latin typeface="Calibri" panose="020F0502020204030204" pitchFamily="34" charset="0"/>
                <a:ea typeface="Microsoft JhengHei" panose="020B0604030504040204" pitchFamily="34" charset="-120"/>
              </a:rPr>
              <a:t> </a:t>
            </a:r>
            <a:r>
              <a:rPr lang="es-ES" sz="2800" dirty="0">
                <a:latin typeface="Calibri" panose="020F0502020204030204" pitchFamily="34" charset="0"/>
                <a:ea typeface="Microsoft JhengHei" panose="020B0604030504040204" pitchFamily="34" charset="-120"/>
              </a:rPr>
              <a:t>, la rapidez de producción química de la especie A, en la fase a través de</a:t>
            </a:r>
            <a:r>
              <a:rPr lang="es-ES" sz="1100" dirty="0">
                <a:latin typeface="Calibri" panose="020F0502020204030204" pitchFamily="34" charset="0"/>
              </a:rPr>
              <a:t> </a:t>
            </a:r>
            <a:r>
              <a:rPr lang="es-ES" sz="2800" dirty="0">
                <a:latin typeface="Calibri" panose="020F0502020204030204" pitchFamily="34" charset="0"/>
                <a:ea typeface="Microsoft JhengHei" panose="020B0604030504040204" pitchFamily="34" charset="-120"/>
              </a:rPr>
              <a:t>la cual se transfiere la masa; </a:t>
            </a:r>
          </a:p>
          <a:p>
            <a:pPr marL="0" indent="0">
              <a:buNone/>
            </a:pPr>
            <a:r>
              <a:rPr lang="es-ES" sz="2800" dirty="0" err="1" smtClean="0">
                <a:latin typeface="Calibri" panose="020F0502020204030204" pitchFamily="34" charset="0"/>
                <a:ea typeface="Microsoft JhengHei" panose="020B0604030504040204" pitchFamily="34" charset="-120"/>
              </a:rPr>
              <a:t>dcA</a:t>
            </a:r>
            <a:r>
              <a:rPr lang="es-ES" sz="2800" dirty="0" smtClean="0">
                <a:latin typeface="Calibri" panose="020F0502020204030204" pitchFamily="34" charset="0"/>
                <a:ea typeface="Microsoft JhengHei" panose="020B0604030504040204" pitchFamily="34" charset="-120"/>
              </a:rPr>
              <a:t>/</a:t>
            </a:r>
            <a:r>
              <a:rPr lang="es-ES" sz="2800" dirty="0" err="1" smtClean="0">
                <a:latin typeface="Calibri" panose="020F0502020204030204" pitchFamily="34" charset="0"/>
                <a:ea typeface="Microsoft JhengHei" panose="020B0604030504040204" pitchFamily="34" charset="-120"/>
              </a:rPr>
              <a:t>df</a:t>
            </a:r>
            <a:r>
              <a:rPr lang="es-ES" sz="2800" dirty="0">
                <a:latin typeface="Calibri" panose="020F0502020204030204" pitchFamily="34" charset="0"/>
                <a:ea typeface="Microsoft JhengHei" panose="020B0604030504040204" pitchFamily="34" charset="-120"/>
              </a:rPr>
              <a:t>, la acumulación de A en la fase </a:t>
            </a:r>
          </a:p>
          <a:p>
            <a:pPr marL="0" indent="0">
              <a:buNone/>
            </a:pPr>
            <a:r>
              <a:rPr lang="es-ES" sz="2800" dirty="0">
                <a:latin typeface="Calibri" panose="020F0502020204030204" pitchFamily="34" charset="0"/>
                <a:ea typeface="Microsoft JhengHei" panose="020B0604030504040204" pitchFamily="34" charset="-120"/>
              </a:rPr>
              <a:t> ∇N</a:t>
            </a:r>
            <a:r>
              <a:rPr lang="es-ES" sz="2800" baseline="-30000" dirty="0">
                <a:latin typeface="Calibri" panose="020F0502020204030204" pitchFamily="34" charset="0"/>
                <a:ea typeface="Microsoft JhengHei" panose="020B0604030504040204" pitchFamily="34" charset="-120"/>
              </a:rPr>
              <a:t>A</a:t>
            </a:r>
            <a:r>
              <a:rPr lang="es-ES" sz="2800" dirty="0">
                <a:latin typeface="Calibri" panose="020F0502020204030204" pitchFamily="34" charset="0"/>
                <a:ea typeface="Microsoft JhengHei" panose="020B0604030504040204" pitchFamily="34" charset="-120"/>
              </a:rPr>
              <a:t>, la</a:t>
            </a:r>
            <a:r>
              <a:rPr lang="es-ES" sz="1100" dirty="0">
                <a:latin typeface="Calibri" panose="020F0502020204030204" pitchFamily="34" charset="0"/>
              </a:rPr>
              <a:t>  </a:t>
            </a:r>
            <a:r>
              <a:rPr lang="es-ES" sz="2800" dirty="0">
                <a:latin typeface="Calibri" panose="020F0502020204030204" pitchFamily="34" charset="0"/>
                <a:ea typeface="Microsoft JhengHei" panose="020B0604030504040204" pitchFamily="34" charset="-120"/>
              </a:rPr>
              <a:t>rapidez neta de flujo de masa de la especie A.</a:t>
            </a:r>
            <a:endParaRPr lang="es-ES" sz="4000" dirty="0">
              <a:latin typeface="Calibri" panose="020F0502020204030204" pitchFamily="34" charset="0"/>
            </a:endParaRPr>
          </a:p>
        </p:txBody>
      </p:sp>
      <p:pic>
        <p:nvPicPr>
          <p:cNvPr id="5" name="Imagen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4686" y="5414879"/>
            <a:ext cx="3471862" cy="915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2684132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 Rectángulo"/>
          <p:cNvSpPr>
            <a:spLocks noGrp="1" noChangeArrowheads="1"/>
          </p:cNvSpPr>
          <p:nvPr>
            <p:ph type="title"/>
          </p:nvPr>
        </p:nvSpPr>
        <p:spPr bwMode="auto">
          <a:xfrm>
            <a:off x="646111" y="452718"/>
            <a:ext cx="9404723" cy="14665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115000"/>
              </a:lnSpc>
              <a:spcAft>
                <a:spcPts val="1000"/>
              </a:spcAft>
            </a:pPr>
            <a:r>
              <a:rPr lang="es-ES" sz="4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DIFUSION A TRAVES DE UNA PELICULA DE GAS ESTANCADO</a:t>
            </a:r>
          </a:p>
        </p:txBody>
      </p:sp>
      <p:pic>
        <p:nvPicPr>
          <p:cNvPr id="5" name="2 Imagen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28912" y="2079989"/>
            <a:ext cx="4639119" cy="42967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6448312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1 Imagen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1007" y="1332874"/>
            <a:ext cx="6407943" cy="23608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2 Image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7609" y="4487278"/>
            <a:ext cx="1914738" cy="10111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6752418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1"/>
          <p:cNvSpPr>
            <a:spLocks noGrp="1" noChangeArrowheads="1"/>
          </p:cNvSpPr>
          <p:nvPr>
            <p:ph idx="1"/>
          </p:nvPr>
        </p:nvSpPr>
        <p:spPr bwMode="auto">
          <a:xfrm>
            <a:off x="1104293" y="1026713"/>
            <a:ext cx="8946541" cy="4924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tabLst>
                <a:tab pos="15525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tabLst>
                <a:tab pos="15525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tabLst>
                <a:tab pos="15525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tabLst>
                <a:tab pos="15525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tabLst>
                <a:tab pos="15525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5525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5525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5525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5525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indent="0">
              <a:buNone/>
            </a:pPr>
            <a:r>
              <a:rPr lang="es-ES" dirty="0">
                <a:latin typeface="Calibri" panose="020F0502020204030204" pitchFamily="34" charset="0"/>
                <a:ea typeface="Microsoft JhengHei" panose="020B0604030504040204" pitchFamily="34" charset="-120"/>
              </a:rPr>
              <a:t>Tomando en cuenta únicamente el plano y la restricción de que el gas B no es soluble en el líquido A, se percata uno de que </a:t>
            </a:r>
            <a:r>
              <a:rPr lang="es-ES" dirty="0" err="1">
                <a:latin typeface="Calibri" panose="020F0502020204030204" pitchFamily="34" charset="0"/>
                <a:ea typeface="Microsoft JhengHei" panose="020B0604030504040204" pitchFamily="34" charset="-120"/>
              </a:rPr>
              <a:t>N</a:t>
            </a:r>
            <a:r>
              <a:rPr lang="es-ES" baseline="-30000" dirty="0" err="1">
                <a:latin typeface="Calibri" panose="020F0502020204030204" pitchFamily="34" charset="0"/>
                <a:ea typeface="Microsoft JhengHei" panose="020B0604030504040204" pitchFamily="34" charset="-120"/>
              </a:rPr>
              <a:t>B,z</a:t>
            </a:r>
            <a:r>
              <a:rPr lang="es-ES" dirty="0">
                <a:latin typeface="Calibri" panose="020F0502020204030204" pitchFamily="34" charset="0"/>
                <a:ea typeface="Microsoft JhengHei" panose="020B0604030504040204" pitchFamily="34" charset="-120"/>
              </a:rPr>
              <a:t> es cero .</a:t>
            </a:r>
            <a:r>
              <a:rPr lang="es-ES" dirty="0">
                <a:latin typeface="Calibri" panose="020F0502020204030204" pitchFamily="34" charset="0"/>
              </a:rPr>
              <a:t> </a:t>
            </a:r>
            <a:r>
              <a:rPr lang="es-ES" dirty="0">
                <a:latin typeface="Calibri" panose="020F0502020204030204" pitchFamily="34" charset="0"/>
                <a:ea typeface="Microsoft JhengHei" panose="020B0604030504040204" pitchFamily="34" charset="-120"/>
              </a:rPr>
              <a:t>El flujo molar constante de A fue descrito por la ecuación:</a:t>
            </a:r>
            <a:endParaRPr lang="es-ES" sz="1100" dirty="0">
              <a:latin typeface="Calibri" panose="020F0502020204030204" pitchFamily="34" charset="0"/>
            </a:endParaRPr>
          </a:p>
          <a:p>
            <a:pPr marL="0" indent="0">
              <a:buNone/>
            </a:pPr>
            <a:r>
              <a:rPr lang="es-ES" i="1" dirty="0">
                <a:latin typeface="Calibri" panose="020F0502020204030204" pitchFamily="34" charset="0"/>
                <a:ea typeface="Microsoft JhengHei" panose="020B0604030504040204" pitchFamily="34" charset="-120"/>
              </a:rPr>
              <a:t>NA=-</a:t>
            </a:r>
            <a:r>
              <a:rPr lang="es-ES" i="1" dirty="0" err="1">
                <a:latin typeface="Calibri" panose="020F0502020204030204" pitchFamily="34" charset="0"/>
                <a:ea typeface="Microsoft JhengHei" panose="020B0604030504040204" pitchFamily="34" charset="-120"/>
              </a:rPr>
              <a:t>cDA,B</a:t>
            </a:r>
            <a:r>
              <a:rPr lang="es-ES" i="1" dirty="0">
                <a:latin typeface="Calibri" panose="020F0502020204030204" pitchFamily="34" charset="0"/>
                <a:ea typeface="Microsoft JhengHei" panose="020B0604030504040204" pitchFamily="34" charset="-120"/>
              </a:rPr>
              <a:t>(</a:t>
            </a:r>
            <a:r>
              <a:rPr lang="es-ES" i="1" dirty="0" err="1">
                <a:latin typeface="Calibri" panose="020F0502020204030204" pitchFamily="34" charset="0"/>
                <a:ea typeface="Microsoft JhengHei" panose="020B0604030504040204" pitchFamily="34" charset="-120"/>
              </a:rPr>
              <a:t>dYA</a:t>
            </a:r>
            <a:r>
              <a:rPr lang="es-ES" i="1" dirty="0">
                <a:latin typeface="Calibri" panose="020F0502020204030204" pitchFamily="34" charset="0"/>
                <a:ea typeface="Microsoft JhengHei" panose="020B0604030504040204" pitchFamily="34" charset="-120"/>
              </a:rPr>
              <a:t>/</a:t>
            </a:r>
            <a:r>
              <a:rPr lang="es-ES" i="1" dirty="0" err="1">
                <a:latin typeface="Calibri" panose="020F0502020204030204" pitchFamily="34" charset="0"/>
                <a:ea typeface="Microsoft JhengHei" panose="020B0604030504040204" pitchFamily="34" charset="-120"/>
              </a:rPr>
              <a:t>dz</a:t>
            </a:r>
            <a:r>
              <a:rPr lang="es-ES" i="1" dirty="0">
                <a:latin typeface="Calibri" panose="020F0502020204030204" pitchFamily="34" charset="0"/>
                <a:ea typeface="Microsoft JhengHei" panose="020B0604030504040204" pitchFamily="34" charset="-120"/>
              </a:rPr>
              <a:t>)+</a:t>
            </a:r>
            <a:r>
              <a:rPr lang="es-ES" i="1" dirty="0" err="1">
                <a:latin typeface="Calibri" panose="020F0502020204030204" pitchFamily="34" charset="0"/>
                <a:ea typeface="Microsoft JhengHei" panose="020B0604030504040204" pitchFamily="34" charset="-120"/>
              </a:rPr>
              <a:t>yA</a:t>
            </a:r>
            <a:r>
              <a:rPr lang="es-ES" i="1" dirty="0">
                <a:latin typeface="Calibri" panose="020F0502020204030204" pitchFamily="34" charset="0"/>
                <a:ea typeface="Microsoft JhengHei" panose="020B0604030504040204" pitchFamily="34" charset="-120"/>
              </a:rPr>
              <a:t>(NA+NB)</a:t>
            </a:r>
            <a:endParaRPr lang="es-ES" sz="1100" dirty="0">
              <a:latin typeface="Calibri" panose="020F0502020204030204" pitchFamily="34" charset="0"/>
            </a:endParaRPr>
          </a:p>
          <a:p>
            <a:pPr marL="0" indent="0">
              <a:buNone/>
            </a:pPr>
            <a:r>
              <a:rPr lang="es-ES" dirty="0">
                <a:latin typeface="Calibri" panose="020F0502020204030204" pitchFamily="34" charset="0"/>
                <a:ea typeface="Microsoft JhengHei" panose="020B0604030504040204" pitchFamily="34" charset="-120"/>
              </a:rPr>
              <a:t>Que cuando N</a:t>
            </a:r>
            <a:r>
              <a:rPr lang="es-ES" baseline="-30000" dirty="0">
                <a:latin typeface="Calibri" panose="020F0502020204030204" pitchFamily="34" charset="0"/>
                <a:ea typeface="Microsoft JhengHei" panose="020B0604030504040204" pitchFamily="34" charset="-120"/>
              </a:rPr>
              <a:t>B</a:t>
            </a:r>
            <a:r>
              <a:rPr lang="es-ES" dirty="0">
                <a:latin typeface="Calibri" panose="020F0502020204030204" pitchFamily="34" charset="0"/>
                <a:ea typeface="Microsoft JhengHei" panose="020B0604030504040204" pitchFamily="34" charset="-120"/>
              </a:rPr>
              <a:t> es cero se reduce </a:t>
            </a:r>
            <a:r>
              <a:rPr lang="es-ES" dirty="0" smtClean="0">
                <a:latin typeface="Calibri" panose="020F0502020204030204" pitchFamily="34" charset="0"/>
                <a:ea typeface="Microsoft JhengHei" panose="020B0604030504040204" pitchFamily="34" charset="-120"/>
              </a:rPr>
              <a:t>a</a:t>
            </a:r>
          </a:p>
          <a:p>
            <a:pPr marL="0" indent="0">
              <a:buNone/>
            </a:pPr>
            <a:endParaRPr lang="es-ES" dirty="0">
              <a:latin typeface="Calibri" panose="020F0502020204030204" pitchFamily="34" charset="0"/>
              <a:ea typeface="Microsoft JhengHei" panose="020B0604030504040204" pitchFamily="34" charset="-120"/>
            </a:endParaRPr>
          </a:p>
          <a:p>
            <a:pPr marL="0" indent="0">
              <a:buNone/>
            </a:pPr>
            <a:endParaRPr lang="es-ES" dirty="0" smtClean="0">
              <a:latin typeface="Calibri" panose="020F0502020204030204" pitchFamily="34" charset="0"/>
              <a:ea typeface="Microsoft JhengHei" panose="020B0604030504040204" pitchFamily="34" charset="-120"/>
            </a:endParaRPr>
          </a:p>
          <a:p>
            <a:pPr marL="0" indent="0">
              <a:buNone/>
            </a:pPr>
            <a:r>
              <a:rPr lang="es-ES" dirty="0">
                <a:latin typeface="Calibri" panose="020F0502020204030204" pitchFamily="34" charset="0"/>
                <a:ea typeface="Microsoft JhengHei" panose="020B0604030504040204" pitchFamily="34" charset="-120"/>
              </a:rPr>
              <a:t>Se obtiene por integración </a:t>
            </a:r>
            <a:endParaRPr lang="es-ES" sz="1100" dirty="0">
              <a:latin typeface="Calibri" panose="020F0502020204030204" pitchFamily="34" charset="0"/>
            </a:endParaRPr>
          </a:p>
          <a:p>
            <a:pPr marL="0" indent="0">
              <a:buNone/>
            </a:pPr>
            <a:endParaRPr lang="es-ES" dirty="0">
              <a:latin typeface="Calibri" panose="020F0502020204030204" pitchFamily="34" charset="0"/>
            </a:endParaRPr>
          </a:p>
          <a:p>
            <a:pPr marL="0" indent="0">
              <a:buNone/>
            </a:pPr>
            <a:r>
              <a:rPr lang="es-ES" dirty="0" smtClean="0">
                <a:latin typeface="Calibri" panose="020F0502020204030204" pitchFamily="34" charset="0"/>
                <a:ea typeface="Microsoft JhengHei" panose="020B0604030504040204" pitchFamily="34" charset="-120"/>
              </a:rPr>
              <a:t> </a:t>
            </a:r>
          </a:p>
          <a:p>
            <a:pPr marL="0" indent="0">
              <a:buNone/>
            </a:pPr>
            <a:endParaRPr lang="es-ES" sz="1100" dirty="0">
              <a:latin typeface="Calibri" panose="020F0502020204030204" pitchFamily="34" charset="0"/>
            </a:endParaRPr>
          </a:p>
          <a:p>
            <a:pPr marL="0" indent="0">
              <a:buNone/>
            </a:pPr>
            <a:endParaRPr lang="es-ES" sz="2800" dirty="0">
              <a:latin typeface="Calibri" panose="020F0502020204030204" pitchFamily="34" charset="0"/>
            </a:endParaRPr>
          </a:p>
        </p:txBody>
      </p:sp>
      <p:pic>
        <p:nvPicPr>
          <p:cNvPr id="5" name="Imagen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4084" y="3165072"/>
            <a:ext cx="1628775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Imagen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0744" y="4669568"/>
            <a:ext cx="2433638" cy="788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0178344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8979" y="737414"/>
            <a:ext cx="6615580" cy="55671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2444975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2 CuadroTexto"/>
          <p:cNvSpPr txBox="1">
            <a:spLocks noGrp="1" noChangeArrowheads="1"/>
          </p:cNvSpPr>
          <p:nvPr>
            <p:ph type="title"/>
          </p:nvPr>
        </p:nvSpPr>
        <p:spPr bwMode="auto">
          <a:xfrm>
            <a:off x="874220" y="476781"/>
            <a:ext cx="9404723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s-ES" dirty="0" err="1" smtClean="0">
                <a:latin typeface="Calibri" panose="020F0502020204030204" pitchFamily="34" charset="0"/>
              </a:rPr>
              <a:t>Contradifusión</a:t>
            </a:r>
            <a:r>
              <a:rPr lang="es-ES" dirty="0" smtClean="0">
                <a:latin typeface="Calibri" panose="020F0502020204030204" pitchFamily="34" charset="0"/>
              </a:rPr>
              <a:t> </a:t>
            </a:r>
            <a:r>
              <a:rPr lang="es-ES" dirty="0" err="1" smtClean="0">
                <a:latin typeface="Calibri" panose="020F0502020204030204" pitchFamily="34" charset="0"/>
              </a:rPr>
              <a:t>Equimolar</a:t>
            </a:r>
            <a:endParaRPr lang="es-ES" dirty="0">
              <a:latin typeface="Calibri" panose="020F0502020204030204" pitchFamily="34" charset="0"/>
            </a:endParaRPr>
          </a:p>
        </p:txBody>
      </p:sp>
      <p:pic>
        <p:nvPicPr>
          <p:cNvPr id="5" name="1 Imagen" descr="https://encrypted-tbn0.gstatic.com/images?q=tbn:ANd9GcTygV01ue3MkUipnsg2h8Ht0GWO_qChO6QDMjpljBHG-3tvkyGkzw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8450" y="1819399"/>
            <a:ext cx="4936262" cy="4076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998844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1879" y="745957"/>
            <a:ext cx="8107059" cy="55706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1388367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1147" y="493774"/>
            <a:ext cx="7805064" cy="58468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080794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7690" y="1094872"/>
            <a:ext cx="9035562" cy="46761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298889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7"/>
          <p:cNvSpPr txBox="1">
            <a:spLocks noGrp="1" noChangeArrowheads="1"/>
          </p:cNvSpPr>
          <p:nvPr>
            <p:ph type="title"/>
          </p:nvPr>
        </p:nvSpPr>
        <p:spPr bwMode="auto">
          <a:xfrm>
            <a:off x="1963570" y="636142"/>
            <a:ext cx="2660793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s-ES" sz="3600" dirty="0">
                <a:latin typeface="Calibri" panose="020F0502020204030204" pitchFamily="34" charset="0"/>
              </a:rPr>
              <a:t>Introducción</a:t>
            </a:r>
            <a:r>
              <a:rPr lang="fr-FR" sz="3600" dirty="0">
                <a:latin typeface="Calibri" panose="020F0502020204030204" pitchFamily="34" charset="0"/>
              </a:rPr>
              <a:t> </a:t>
            </a:r>
          </a:p>
        </p:txBody>
      </p:sp>
      <p:sp>
        <p:nvSpPr>
          <p:cNvPr id="5" name="1 CuadroTexto"/>
          <p:cNvSpPr txBox="1">
            <a:spLocks noGrp="1"/>
          </p:cNvSpPr>
          <p:nvPr>
            <p:ph idx="1"/>
          </p:nvPr>
        </p:nvSpPr>
        <p:spPr>
          <a:xfrm>
            <a:off x="1963570" y="1556085"/>
            <a:ext cx="8915400" cy="3426579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s-ES" sz="2000" dirty="0">
                <a:latin typeface="Calibri" panose="020F0502020204030204" pitchFamily="34" charset="0"/>
              </a:rPr>
              <a:t>Cuando un sistema contiene dos o más componentes cuyas concentraciones  varían de un punto a otro  hay una tendencia natural  a que la masa se traslade, disminuyendo la diferencia de concentración dentro del sistema.</a:t>
            </a:r>
          </a:p>
          <a:p>
            <a:pPr eaLnBrk="1" hangingPunct="1"/>
            <a:r>
              <a:rPr lang="es-ES" sz="2000" dirty="0">
                <a:latin typeface="Calibri" panose="020F0502020204030204" pitchFamily="34" charset="0"/>
              </a:rPr>
              <a:t>El transporte de un componente de una región de alta </a:t>
            </a:r>
            <a:r>
              <a:rPr lang="es-ES" sz="2000" dirty="0" smtClean="0">
                <a:latin typeface="Calibri" panose="020F0502020204030204" pitchFamily="34" charset="0"/>
              </a:rPr>
              <a:t>concentración a una región de baja concentración </a:t>
            </a:r>
            <a:r>
              <a:rPr lang="es-ES" sz="2000" dirty="0">
                <a:latin typeface="Calibri" panose="020F0502020204030204" pitchFamily="34" charset="0"/>
              </a:rPr>
              <a:t>se llama transferencia de masa </a:t>
            </a:r>
          </a:p>
          <a:p>
            <a:pPr eaLnBrk="1" hangingPunct="1"/>
            <a:r>
              <a:rPr lang="es-ES" sz="2000" dirty="0">
                <a:latin typeface="Calibri" panose="020F0502020204030204" pitchFamily="34" charset="0"/>
                <a:cs typeface="Times New Roman" panose="02020603050405020304" pitchFamily="18" charset="0"/>
              </a:rPr>
              <a:t>El mecanismo de la transferencia de masa depende del la dinámica del sistema en que ocurre, la masa puede transferirse por el movimiento aleatorio  de las moléculas o puede transferirse  con ayuda de las características dinámicas del flujo. Según esto podemos distinguir dos tipos de transferencia de masa, </a:t>
            </a:r>
            <a:r>
              <a:rPr lang="es-ES" sz="2000" dirty="0" err="1">
                <a:latin typeface="Calibri" panose="020F0502020204030204" pitchFamily="34" charset="0"/>
                <a:cs typeface="Times New Roman" panose="02020603050405020304" pitchFamily="18" charset="0"/>
              </a:rPr>
              <a:t>convectiva</a:t>
            </a:r>
            <a:r>
              <a:rPr lang="es-ES" sz="2000" dirty="0">
                <a:latin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ES" sz="2000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s-ES" sz="2000" dirty="0">
                <a:latin typeface="Calibri" panose="020F0502020204030204" pitchFamily="34" charset="0"/>
                <a:cs typeface="Times New Roman" panose="02020603050405020304" pitchFamily="18" charset="0"/>
              </a:rPr>
              <a:t>o molecular </a:t>
            </a:r>
            <a:endParaRPr lang="es-ES" sz="2000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903941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9274" y="411868"/>
            <a:ext cx="7688179" cy="61751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839796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0023"/>
          <a:stretch>
            <a:fillRect/>
          </a:stretch>
        </p:blipFill>
        <p:spPr bwMode="auto">
          <a:xfrm>
            <a:off x="2358190" y="518766"/>
            <a:ext cx="6785811" cy="59705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02942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019091" y="1427276"/>
            <a:ext cx="8946541" cy="4195481"/>
          </a:xfrm>
        </p:spPr>
        <p:txBody>
          <a:bodyPr/>
          <a:lstStyle/>
          <a:p>
            <a:r>
              <a:rPr lang="es-AR" dirty="0" smtClean="0"/>
              <a:t>Se dan en Mezclas, cuando las concentraciones varían</a:t>
            </a:r>
          </a:p>
          <a:p>
            <a:r>
              <a:rPr lang="es-AR" dirty="0" smtClean="0"/>
              <a:t>Es un proceso natural, por lo cual es independiente de la convección</a:t>
            </a:r>
          </a:p>
          <a:p>
            <a:r>
              <a:rPr lang="es-AR" dirty="0" smtClean="0"/>
              <a:t>El objetivo es disminuir la desigualdad, y equilibrar las concentraciones</a:t>
            </a:r>
          </a:p>
          <a:p>
            <a:pPr marL="0" indent="0">
              <a:buNone/>
            </a:pPr>
            <a:r>
              <a:rPr lang="es-AR" dirty="0"/>
              <a:t>Las variables mas importantes son</a:t>
            </a:r>
          </a:p>
          <a:p>
            <a:r>
              <a:rPr lang="es-AR" dirty="0"/>
              <a:t>Flujo, de la sustancia responsable</a:t>
            </a:r>
          </a:p>
          <a:p>
            <a:r>
              <a:rPr lang="es-AR" dirty="0"/>
              <a:t>El gradiente de concentración que existe, o sea la fuerza impulsora</a:t>
            </a:r>
          </a:p>
          <a:p>
            <a:r>
              <a:rPr lang="es-AR" dirty="0"/>
              <a:t>El componente que se esta difundiendo</a:t>
            </a:r>
          </a:p>
          <a:p>
            <a:pPr marL="0" indent="0">
              <a:buNone/>
            </a:pPr>
            <a:endParaRPr lang="es-AR" dirty="0"/>
          </a:p>
        </p:txBody>
      </p:sp>
      <p:sp>
        <p:nvSpPr>
          <p:cNvPr id="4" name="Text Box 2"/>
          <p:cNvSpPr txBox="1">
            <a:spLocks noGrp="1" noChangeArrowheads="1"/>
          </p:cNvSpPr>
          <p:nvPr>
            <p:ph type="title"/>
          </p:nvPr>
        </p:nvSpPr>
        <p:spPr bwMode="auto"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fr-FR" sz="3200" dirty="0" err="1" smtClean="0">
                <a:latin typeface="Calibri" panose="020F0502020204030204" pitchFamily="34" charset="0"/>
              </a:rPr>
              <a:t>Difusión</a:t>
            </a:r>
            <a:r>
              <a:rPr lang="fr-FR" sz="3200" dirty="0" smtClean="0">
                <a:latin typeface="Calibri" panose="020F0502020204030204" pitchFamily="34" charset="0"/>
              </a:rPr>
              <a:t> </a:t>
            </a:r>
            <a:r>
              <a:rPr lang="fr-FR" sz="3200" dirty="0" err="1" smtClean="0">
                <a:latin typeface="Calibri" panose="020F0502020204030204" pitchFamily="34" charset="0"/>
              </a:rPr>
              <a:t>Equimolar</a:t>
            </a:r>
            <a:endParaRPr lang="fr-FR" sz="3200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4367156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1 Diagrama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36757219"/>
              </p:ext>
            </p:extLst>
          </p:nvPr>
        </p:nvGraphicFramePr>
        <p:xfrm>
          <a:off x="2083887" y="1519990"/>
          <a:ext cx="8915400" cy="37782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25836594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2 CuadroTexto"/>
          <p:cNvSpPr txBox="1">
            <a:spLocks noGrp="1" noChangeArrowheads="1"/>
          </p:cNvSpPr>
          <p:nvPr>
            <p:ph type="title"/>
          </p:nvPr>
        </p:nvSpPr>
        <p:spPr bwMode="auto">
          <a:xfrm>
            <a:off x="1786809" y="624110"/>
            <a:ext cx="8911687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s-ES" sz="4000" dirty="0">
                <a:latin typeface="Calibri" panose="020F0502020204030204" pitchFamily="34" charset="0"/>
              </a:rPr>
              <a:t>Ley de </a:t>
            </a:r>
            <a:r>
              <a:rPr lang="es-ES" sz="4000" dirty="0" err="1">
                <a:latin typeface="Calibri" panose="020F0502020204030204" pitchFamily="34" charset="0"/>
              </a:rPr>
              <a:t>Fick</a:t>
            </a:r>
            <a:endParaRPr lang="es-ES" sz="4000" dirty="0">
              <a:latin typeface="Calibri" panose="020F050202020403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Marcador de contenido 2"/>
              <p:cNvSpPr>
                <a:spLocks noGrp="1"/>
              </p:cNvSpPr>
              <p:nvPr>
                <p:ph idx="1"/>
              </p:nvPr>
            </p:nvSpPr>
            <p:spPr>
              <a:xfrm>
                <a:off x="1698875" y="2145632"/>
                <a:ext cx="8915400" cy="3777622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s-AR" dirty="0" smtClean="0">
                    <a:latin typeface="Cambria Math" panose="02040503050406030204" pitchFamily="18" charset="0"/>
                  </a:rPr>
                  <a:t>Define la difusión del componente A en un sistema isobárico e isotermico</a:t>
                </a:r>
                <a:endParaRPr lang="es-AR" b="0" dirty="0" smtClean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s-AR" sz="4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AR" sz="4000" b="0" i="1" smtClean="0">
                              <a:latin typeface="Cambria Math" panose="02040503050406030204" pitchFamily="18" charset="0"/>
                            </a:rPr>
                            <m:t>𝐽</m:t>
                          </m:r>
                        </m:e>
                        <m:sub>
                          <m:r>
                            <a:rPr lang="es-AR" sz="4000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  <m:r>
                            <a:rPr lang="es-AR" sz="40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s-AR" sz="4000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</m:sub>
                      </m:sSub>
                      <m:r>
                        <a:rPr lang="es-AR" sz="4000" b="0" i="1" smtClean="0">
                          <a:latin typeface="Cambria Math" panose="02040503050406030204" pitchFamily="18" charset="0"/>
                        </a:rPr>
                        <m:t>=−</m:t>
                      </m:r>
                      <m:sSub>
                        <m:sSubPr>
                          <m:ctrlPr>
                            <a:rPr lang="es-AR" sz="4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AR" sz="4000" b="0" i="1" smtClean="0">
                              <a:latin typeface="Cambria Math" panose="02040503050406030204" pitchFamily="18" charset="0"/>
                            </a:rPr>
                            <m:t>𝐷</m:t>
                          </m:r>
                        </m:e>
                        <m:sub>
                          <m:r>
                            <a:rPr lang="es-AR" sz="4000" b="0" i="1" smtClean="0">
                              <a:latin typeface="Cambria Math" panose="02040503050406030204" pitchFamily="18" charset="0"/>
                            </a:rPr>
                            <m:t>𝐴𝐵</m:t>
                          </m:r>
                        </m:sub>
                      </m:sSub>
                      <m:r>
                        <a:rPr lang="es-AR" sz="4000" b="0" i="1" smtClean="0">
                          <a:latin typeface="Cambria Math" panose="02040503050406030204" pitchFamily="18" charset="0"/>
                        </a:rPr>
                        <m:t>∗</m:t>
                      </m:r>
                      <m:f>
                        <m:fPr>
                          <m:ctrlPr>
                            <a:rPr lang="es-AR" sz="40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s-AR" sz="4000" b="0" i="1" smtClean="0">
                              <a:latin typeface="Cambria Math" panose="02040503050406030204" pitchFamily="18" charset="0"/>
                            </a:rPr>
                            <m:t>𝑑𝐶𝑎</m:t>
                          </m:r>
                        </m:num>
                        <m:den>
                          <m:r>
                            <a:rPr lang="es-AR" sz="4000" b="0" i="1" smtClean="0">
                              <a:latin typeface="Cambria Math" panose="02040503050406030204" pitchFamily="18" charset="0"/>
                            </a:rPr>
                            <m:t>𝑑𝑧</m:t>
                          </m:r>
                        </m:den>
                      </m:f>
                    </m:oMath>
                  </m:oMathPara>
                </a14:m>
                <a:endParaRPr lang="es-AR" dirty="0" smtClean="0"/>
              </a:p>
              <a:p>
                <a:pPr marL="0" indent="0">
                  <a:buNone/>
                </a:pPr>
                <a:endParaRPr lang="es-AR" dirty="0"/>
              </a:p>
              <a:p>
                <a:pPr marL="0" indent="0">
                  <a:buNone/>
                </a:pPr>
                <a:r>
                  <a:rPr lang="es-AR" dirty="0" err="1" smtClean="0">
                    <a:latin typeface="Calibri" panose="020F0502020204030204" pitchFamily="34" charset="0"/>
                  </a:rPr>
                  <a:t>Jaz</a:t>
                </a:r>
                <a:r>
                  <a:rPr lang="es-AR" dirty="0" smtClean="0">
                    <a:latin typeface="Calibri" panose="020F0502020204030204" pitchFamily="34" charset="0"/>
                  </a:rPr>
                  <a:t>= Velocidad de transferencia en la dirección z</a:t>
                </a:r>
              </a:p>
              <a:p>
                <a:pPr marL="0" indent="0">
                  <a:buNone/>
                </a:pPr>
                <a:r>
                  <a:rPr lang="es-AR" dirty="0" err="1" smtClean="0">
                    <a:latin typeface="Calibri" panose="020F0502020204030204" pitchFamily="34" charset="0"/>
                  </a:rPr>
                  <a:t>Dab</a:t>
                </a:r>
                <a:r>
                  <a:rPr lang="es-AR" dirty="0" smtClean="0">
                    <a:latin typeface="Calibri" panose="020F0502020204030204" pitchFamily="34" charset="0"/>
                  </a:rPr>
                  <a:t>= </a:t>
                </a:r>
                <a:r>
                  <a:rPr lang="es-AR" dirty="0" err="1" smtClean="0">
                    <a:latin typeface="Calibri" panose="020F0502020204030204" pitchFamily="34" charset="0"/>
                  </a:rPr>
                  <a:t>Difusividad</a:t>
                </a:r>
                <a:r>
                  <a:rPr lang="es-AR" dirty="0" smtClean="0">
                    <a:latin typeface="Calibri" panose="020F0502020204030204" pitchFamily="34" charset="0"/>
                  </a:rPr>
                  <a:t> en masa de A </a:t>
                </a:r>
                <a:r>
                  <a:rPr lang="es-AR" dirty="0" err="1" smtClean="0">
                    <a:latin typeface="Calibri" panose="020F0502020204030204" pitchFamily="34" charset="0"/>
                  </a:rPr>
                  <a:t>a</a:t>
                </a:r>
                <a:r>
                  <a:rPr lang="es-AR" dirty="0" smtClean="0">
                    <a:latin typeface="Calibri" panose="020F0502020204030204" pitchFamily="34" charset="0"/>
                  </a:rPr>
                  <a:t> B</a:t>
                </a:r>
              </a:p>
              <a:p>
                <a:pPr marL="0" indent="0">
                  <a:buNone/>
                </a:pPr>
                <a:endParaRPr lang="es-AR" dirty="0"/>
              </a:p>
            </p:txBody>
          </p:sp>
        </mc:Choice>
        <mc:Fallback xmlns="">
          <p:sp>
            <p:nvSpPr>
              <p:cNvPr id="3" name="Marcador de contenido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698875" y="2145632"/>
                <a:ext cx="8915400" cy="3777622"/>
              </a:xfrm>
              <a:blipFill rotWithShape="0">
                <a:blip r:embed="rId2"/>
                <a:stretch>
                  <a:fillRect l="-752" t="-968"/>
                </a:stretch>
              </a:blipFill>
            </p:spPr>
            <p:txBody>
              <a:bodyPr/>
              <a:lstStyle/>
              <a:p>
                <a:r>
                  <a:rPr lang="es-A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0069036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 Rectángulo"/>
          <p:cNvSpPr>
            <a:spLocks noGrp="1" noRot="1" noChangeAspect="1" noMove="1" noResize="1" noEditPoints="1" noAdjustHandles="1" noChangeArrowheads="1" noChangeShapeType="1" noTextEdit="1"/>
          </p:cNvSpPr>
          <p:nvPr>
            <p:ph idx="1"/>
          </p:nvPr>
        </p:nvSpPr>
        <p:spPr>
          <a:xfrm>
            <a:off x="1331913" y="1258888"/>
            <a:ext cx="8947150" cy="4195762"/>
          </a:xfrm>
          <a:prstGeom prst="rect">
            <a:avLst/>
          </a:prstGeom>
          <a:blipFill rotWithShape="1">
            <a:blip r:embed="rId2"/>
            <a:stretch>
              <a:fillRect l="-1890" t="-1927" r="-529"/>
            </a:stretch>
          </a:blipFill>
        </p:spPr>
        <p:txBody>
          <a:bodyPr/>
          <a:lstStyle/>
          <a:p>
            <a:pPr marL="0" indent="0">
              <a:buNone/>
              <a:defRPr/>
            </a:pPr>
            <a:r>
              <a:rPr lang="es-ES">
                <a:noFill/>
                <a:latin typeface="Arial" charset="0"/>
                <a:cs typeface="Arial" charset="0"/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97719172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 CuadroTexto"/>
          <p:cNvSpPr txBox="1">
            <a:spLocks noGrp="1" noRot="1" noChangeAspect="1" noMove="1" noResize="1" noEditPoints="1" noAdjustHandles="1" noChangeArrowheads="1" noChangeShapeType="1" noTextEdit="1"/>
          </p:cNvSpPr>
          <p:nvPr>
            <p:ph idx="1"/>
          </p:nvPr>
        </p:nvSpPr>
        <p:spPr>
          <a:xfrm>
            <a:off x="1379538" y="1439863"/>
            <a:ext cx="8947150" cy="4194175"/>
          </a:xfrm>
          <a:prstGeom prst="rect">
            <a:avLst/>
          </a:prstGeom>
          <a:blipFill rotWithShape="1">
            <a:blip r:embed="rId2"/>
            <a:stretch>
              <a:fillRect l="-2077" b="-1779"/>
            </a:stretch>
          </a:blipFill>
        </p:spPr>
        <p:txBody>
          <a:bodyPr/>
          <a:lstStyle/>
          <a:p>
            <a:pPr marL="0" indent="0">
              <a:buNone/>
              <a:defRPr/>
            </a:pPr>
            <a:r>
              <a:rPr lang="es-ES">
                <a:noFill/>
                <a:latin typeface="Arial" charset="0"/>
                <a:cs typeface="Arial" charset="0"/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65778858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 CuadroTexto"/>
          <p:cNvSpPr txBox="1">
            <a:spLocks noGrp="1" noRot="1" noChangeAspect="1" noMove="1" noResize="1" noEditPoints="1" noAdjustHandles="1" noChangeArrowheads="1" noChangeShapeType="1" noTextEdit="1"/>
          </p:cNvSpPr>
          <p:nvPr>
            <p:ph idx="1"/>
          </p:nvPr>
        </p:nvSpPr>
        <p:spPr>
          <a:xfrm>
            <a:off x="1524000" y="1222375"/>
            <a:ext cx="8947150" cy="4195763"/>
          </a:xfrm>
          <a:prstGeom prst="rect">
            <a:avLst/>
          </a:prstGeom>
          <a:blipFill rotWithShape="1">
            <a:blip r:embed="rId2"/>
            <a:stretch>
              <a:fillRect l="-820" r="-729"/>
            </a:stretch>
          </a:blipFill>
        </p:spPr>
        <p:txBody>
          <a:bodyPr/>
          <a:lstStyle/>
          <a:p>
            <a:pPr marL="0" indent="0">
              <a:buNone/>
              <a:defRPr/>
            </a:pPr>
            <a:r>
              <a:rPr lang="es-ES">
                <a:noFill/>
                <a:latin typeface="Arial" charset="0"/>
                <a:cs typeface="Arial" charset="0"/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112437756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 CuadroTexto"/>
          <p:cNvSpPr txBox="1">
            <a:spLocks noGrp="1" noRot="1" noChangeAspect="1" noMove="1" noResize="1" noEditPoints="1" noAdjustHandles="1" noChangeArrowheads="1" noChangeShapeType="1" noTextEdit="1"/>
          </p:cNvSpPr>
          <p:nvPr>
            <p:ph idx="1"/>
          </p:nvPr>
        </p:nvSpPr>
        <p:spPr>
          <a:xfrm>
            <a:off x="1139825" y="1054100"/>
            <a:ext cx="8945563" cy="4792663"/>
          </a:xfrm>
          <a:prstGeom prst="rect">
            <a:avLst/>
          </a:prstGeom>
          <a:blipFill rotWithShape="1">
            <a:blip r:embed="rId2"/>
            <a:stretch>
              <a:fillRect l="-1303" t="-707" b="-1943"/>
            </a:stretch>
          </a:blipFill>
        </p:spPr>
        <p:txBody>
          <a:bodyPr/>
          <a:lstStyle/>
          <a:p>
            <a:pPr marL="0" indent="0">
              <a:buNone/>
              <a:defRPr/>
            </a:pPr>
            <a:r>
              <a:rPr lang="es-ES">
                <a:noFill/>
                <a:latin typeface="Arial" charset="0"/>
                <a:cs typeface="Arial" charset="0"/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244926095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70</TotalTime>
  <Words>359</Words>
  <Application>Microsoft Office PowerPoint</Application>
  <PresentationFormat>Panorámica</PresentationFormat>
  <Paragraphs>46</Paragraphs>
  <Slides>21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7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21</vt:i4>
      </vt:variant>
    </vt:vector>
  </HeadingPairs>
  <TitlesOfParts>
    <vt:vector size="29" baseType="lpstr">
      <vt:lpstr>Microsoft JhengHei</vt:lpstr>
      <vt:lpstr>Arial</vt:lpstr>
      <vt:lpstr>Calibri</vt:lpstr>
      <vt:lpstr>Cambria Math</vt:lpstr>
      <vt:lpstr>Century Gothic</vt:lpstr>
      <vt:lpstr>Times New Roman</vt:lpstr>
      <vt:lpstr>Wingdings 3</vt:lpstr>
      <vt:lpstr>Ion</vt:lpstr>
      <vt:lpstr>Transferencia de Masa Difusión Equimolar</vt:lpstr>
      <vt:lpstr>Introducción </vt:lpstr>
      <vt:lpstr>Difusión Equimolar</vt:lpstr>
      <vt:lpstr>Presentación de PowerPoint</vt:lpstr>
      <vt:lpstr>Ley de Fick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DIFUSION A TRAVES DE UNA PELICULA DE GAS ESTANCADO</vt:lpstr>
      <vt:lpstr>Presentación de PowerPoint</vt:lpstr>
      <vt:lpstr>Presentación de PowerPoint</vt:lpstr>
      <vt:lpstr>Presentación de PowerPoint</vt:lpstr>
      <vt:lpstr>Contradifusión Equimolar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Transferencia de Masa Difusión equimolar</dc:title>
  <dc:creator>Jose Emilio Gallardo</dc:creator>
  <cp:lastModifiedBy>Jose Emilio Gallardo</cp:lastModifiedBy>
  <cp:revision>11</cp:revision>
  <dcterms:created xsi:type="dcterms:W3CDTF">2015-08-02T14:24:39Z</dcterms:created>
  <dcterms:modified xsi:type="dcterms:W3CDTF">2015-09-02T22:08:40Z</dcterms:modified>
</cp:coreProperties>
</file>