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y="5143500" cx="9144000"/>
  <p:notesSz cx="6858000" cy="9144000"/>
  <p:embeddedFontLst>
    <p:embeddedFont>
      <p:font typeface="Roboto"/>
      <p:regular r:id="rId27"/>
      <p:bold r:id="rId28"/>
      <p:italic r:id="rId29"/>
      <p:boldItalic r:id="rId30"/>
    </p:embeddedFont>
    <p:embeddedFont>
      <p:font typeface="Roboto Mono"/>
      <p:regular r:id="rId31"/>
      <p:bold r:id="rId32"/>
      <p:italic r:id="rId33"/>
      <p:boldItalic r:id="rId3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font" Target="fonts/Roboto-bold.fntdata"/><Relationship Id="rId27" Type="http://schemas.openxmlformats.org/officeDocument/2006/relationships/font" Target="fonts/Roboto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Roboto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RobotoMono-regular.fntdata"/><Relationship Id="rId30" Type="http://schemas.openxmlformats.org/officeDocument/2006/relationships/font" Target="fonts/Roboto-boldItalic.fntdata"/><Relationship Id="rId11" Type="http://schemas.openxmlformats.org/officeDocument/2006/relationships/slide" Target="slides/slide6.xml"/><Relationship Id="rId33" Type="http://schemas.openxmlformats.org/officeDocument/2006/relationships/font" Target="fonts/RobotoMono-italic.fntdata"/><Relationship Id="rId10" Type="http://schemas.openxmlformats.org/officeDocument/2006/relationships/slide" Target="slides/slide5.xml"/><Relationship Id="rId32" Type="http://schemas.openxmlformats.org/officeDocument/2006/relationships/font" Target="fonts/RobotoMono-bold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34" Type="http://schemas.openxmlformats.org/officeDocument/2006/relationships/font" Target="fonts/RobotoMono-boldItalic.fntdata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56c4151cac_1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56c4151cac_1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56c4151cac_1_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356c4151cac_1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56c4151cac_1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356c4151cac_1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356c4151cac_1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356c4151cac_1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356c4151cac_1_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356c4151cac_1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356c4151cac_1_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356c4151cac_1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356c4151cac_1_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356c4151cac_1_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356c4151cac_1_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Google Shape;183;g356c4151cac_1_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356c4151cac_1_1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356c4151cac_1_1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3557a1717f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3557a1717f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56c4151cac_0_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56c4151cac_0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356c4151cac_1_10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" name="Google Shape;201;g356c4151cac_1_1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356c4151cac_1_1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Google Shape;208;g356c4151cac_1_1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56c4151cac_0_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56c4151cac_0_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56c4151cac_1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56c4151cac_1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56c4151cac_1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356c4151cac_1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56c4151cac_1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356c4151cac_1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56c4151cac_1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356c4151cac_1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56c4151cac_1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356c4151cac_1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56c4151cac_1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356c4151cac_1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11" name="Google Shape;11;p2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11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71" name="Google Shape;71;p11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11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11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11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11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6" name="Google Shape;76;p11"/>
          <p:cNvSpPr txBox="1"/>
          <p:nvPr>
            <p:ph hasCustomPrompt="1" type="title"/>
          </p:nvPr>
        </p:nvSpPr>
        <p:spPr>
          <a:xfrm>
            <a:off x="311700" y="1256050"/>
            <a:ext cx="8520600" cy="203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7" name="Google Shape;77;p11"/>
          <p:cNvSpPr txBox="1"/>
          <p:nvPr>
            <p:ph idx="1" type="body"/>
          </p:nvPr>
        </p:nvSpPr>
        <p:spPr>
          <a:xfrm>
            <a:off x="311700" y="3369225"/>
            <a:ext cx="8520600" cy="128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8" name="Google Shape;78;p1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21" name="Google Shape;21;p3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6" name="Google Shape;26;p3"/>
          <p:cNvSpPr txBox="1"/>
          <p:nvPr>
            <p:ph type="title"/>
          </p:nvPr>
        </p:nvSpPr>
        <p:spPr>
          <a:xfrm>
            <a:off x="598100" y="2152347"/>
            <a:ext cx="8222100" cy="83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oogle Shape;29;p4"/>
          <p:cNvGrpSpPr/>
          <p:nvPr/>
        </p:nvGrpSpPr>
        <p:grpSpPr>
          <a:xfrm>
            <a:off x="0" y="3903669"/>
            <a:ext cx="9144000" cy="1239925"/>
            <a:chOff x="0" y="3903669"/>
            <a:chExt cx="9144000" cy="1239925"/>
          </a:xfrm>
        </p:grpSpPr>
        <p:sp>
          <p:nvSpPr>
            <p:cNvPr id="30" name="Google Shape;30;p4"/>
            <p:cNvSpPr/>
            <p:nvPr/>
          </p:nvSpPr>
          <p:spPr>
            <a:xfrm>
              <a:off x="8154895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4"/>
            <p:cNvSpPr/>
            <p:nvPr/>
          </p:nvSpPr>
          <p:spPr>
            <a:xfrm flipH="1">
              <a:off x="6181163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4"/>
            <p:cNvSpPr/>
            <p:nvPr/>
          </p:nvSpPr>
          <p:spPr>
            <a:xfrm>
              <a:off x="7170274" y="3903669"/>
              <a:ext cx="989100" cy="9879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4"/>
            <p:cNvSpPr/>
            <p:nvPr/>
          </p:nvSpPr>
          <p:spPr>
            <a:xfrm rot="10800000">
              <a:off x="8154757" y="3903682"/>
              <a:ext cx="989100" cy="9879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4"/>
            <p:cNvSpPr/>
            <p:nvPr/>
          </p:nvSpPr>
          <p:spPr>
            <a:xfrm>
              <a:off x="0" y="4891594"/>
              <a:ext cx="9144000" cy="252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5" name="Google Shape;35;p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6" name="Google Shape;36;p4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7" name="Google Shape;37;p4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idx="1" type="body"/>
          </p:nvPr>
        </p:nvSpPr>
        <p:spPr>
          <a:xfrm>
            <a:off x="3117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" name="Google Shape;41;p5"/>
          <p:cNvSpPr txBox="1"/>
          <p:nvPr>
            <p:ph idx="2" type="body"/>
          </p:nvPr>
        </p:nvSpPr>
        <p:spPr>
          <a:xfrm>
            <a:off x="48324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2" name="Google Shape;42;p5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5" name="Google Shape;45;p6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8" name="Google Shape;48;p7"/>
          <p:cNvSpPr txBox="1"/>
          <p:nvPr>
            <p:ph idx="1" type="body"/>
          </p:nvPr>
        </p:nvSpPr>
        <p:spPr>
          <a:xfrm>
            <a:off x="311700" y="1465804"/>
            <a:ext cx="2808000" cy="310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4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oogle Shape;51;p8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52" name="Google Shape;52;p8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" name="Google Shape;53;p8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" name="Google Shape;54;p8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" name="Google Shape;55;p8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8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7" name="Google Shape;57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/>
          <p:nvPr/>
        </p:nvSpPr>
        <p:spPr>
          <a:xfrm>
            <a:off x="4572000" y="-1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61" name="Google Shape;6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2" name="Google Shape;62;p9"/>
          <p:cNvSpPr txBox="1"/>
          <p:nvPr>
            <p:ph type="title"/>
          </p:nvPr>
        </p:nvSpPr>
        <p:spPr>
          <a:xfrm>
            <a:off x="265500" y="1151100"/>
            <a:ext cx="4045200" cy="1564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63" name="Google Shape;63;p9"/>
          <p:cNvSpPr txBox="1"/>
          <p:nvPr>
            <p:ph idx="1" type="subTitle"/>
          </p:nvPr>
        </p:nvSpPr>
        <p:spPr>
          <a:xfrm>
            <a:off x="265500" y="2769001"/>
            <a:ext cx="4045200" cy="126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64" name="Google Shape;6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5" name="Google Shape;65;p9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68" name="Google Shape;68;p10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geometric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4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3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DIRECCIONAMIENTO IP</a:t>
            </a:r>
            <a:endParaRPr/>
          </a:p>
        </p:txBody>
      </p:sp>
      <p:sp>
        <p:nvSpPr>
          <p:cNvPr id="86" name="Google Shape;86;p13"/>
          <p:cNvSpPr txBox="1"/>
          <p:nvPr>
            <p:ph idx="1" type="subTitle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TP Nº 5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2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Subneteo</a:t>
            </a:r>
            <a:endParaRPr/>
          </a:p>
        </p:txBody>
      </p:sp>
      <p:sp>
        <p:nvSpPr>
          <p:cNvPr id="141" name="Google Shape;141;p22"/>
          <p:cNvSpPr txBox="1"/>
          <p:nvPr>
            <p:ph idx="1" type="body"/>
          </p:nvPr>
        </p:nvSpPr>
        <p:spPr>
          <a:xfrm>
            <a:off x="238575" y="96172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b="1" lang="es-419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 qué es necesario el subneteo?</a:t>
            </a:r>
            <a:endParaRPr b="1" sz="1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38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Char char="●"/>
            </a:pPr>
            <a:r>
              <a:rPr b="1" lang="es-419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Organización:</a:t>
            </a:r>
            <a:br>
              <a:rPr b="1" lang="es-419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s-419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Permite separar una red grande en partes más pequeñas (</a:t>
            </a:r>
            <a:r>
              <a:rPr b="1" lang="es-419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subredes</a:t>
            </a:r>
            <a:r>
              <a:rPr lang="es-419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 para organizar mejor los dispositivos.</a:t>
            </a:r>
            <a:br>
              <a:rPr lang="es-419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s-419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(Ej: separar computadoras de oficinas, cámaras de seguridad y servidores en redes distintas.)</a:t>
            </a:r>
            <a:br>
              <a:rPr lang="es-419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es-419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Controlar el </a:t>
            </a:r>
            <a:r>
              <a:rPr lang="es-419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tráfico</a:t>
            </a:r>
            <a:r>
              <a:rPr lang="es-419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mediante la </a:t>
            </a:r>
            <a:r>
              <a:rPr lang="es-419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contención</a:t>
            </a:r>
            <a:r>
              <a:rPr lang="es-419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del </a:t>
            </a:r>
            <a:r>
              <a:rPr lang="es-419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tráfico</a:t>
            </a:r>
            <a:r>
              <a:rPr lang="es-419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s-419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broadcast</a:t>
            </a:r>
            <a:r>
              <a:rPr lang="es-419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es-419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Controlar el </a:t>
            </a:r>
            <a:r>
              <a:rPr lang="es-419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tráfico</a:t>
            </a:r>
            <a:r>
              <a:rPr lang="es-419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general de la red y mejorar el </a:t>
            </a:r>
            <a:r>
              <a:rPr lang="es-419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rendimiento</a:t>
            </a:r>
            <a:r>
              <a:rPr lang="es-419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3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0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3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Ejemplo</a:t>
            </a:r>
            <a:endParaRPr/>
          </a:p>
        </p:txBody>
      </p:sp>
      <p:sp>
        <p:nvSpPr>
          <p:cNvPr id="147" name="Google Shape;147;p23"/>
          <p:cNvSpPr txBox="1"/>
          <p:nvPr>
            <p:ph idx="1" type="body"/>
          </p:nvPr>
        </p:nvSpPr>
        <p:spPr>
          <a:xfrm>
            <a:off x="311700" y="953025"/>
            <a:ext cx="8520600" cy="361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marR="3810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s-419" sz="5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Tenemos la red </a:t>
            </a:r>
            <a:r>
              <a:rPr b="1" lang="es-419" sz="5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192.168.1.0/24</a:t>
            </a:r>
            <a:r>
              <a:rPr lang="es-419" sz="5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necesitamos </a:t>
            </a:r>
            <a:r>
              <a:rPr b="1" lang="es-419" sz="5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dividirla en 4 subredes</a:t>
            </a:r>
            <a:r>
              <a:rPr lang="es-419" sz="5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5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s-419" sz="5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Paso 1:Queremos 4 subredes.</a:t>
            </a:r>
            <a:br>
              <a:rPr lang="es-419" sz="5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s-419" sz="5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Fórmula:</a:t>
            </a:r>
            <a:endParaRPr sz="5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381000" marR="3810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s-419" sz="5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 ^ n ≥ cantidad de subredes</a:t>
            </a:r>
            <a:endParaRPr sz="5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381000" marR="3810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s-419" sz="5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 ^ 2= 4 → necesitamos 2 bits</a:t>
            </a:r>
            <a:endParaRPr sz="5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es-419" sz="5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Paso 2: ¿Cuál es la nueva máscara?</a:t>
            </a:r>
            <a:endParaRPr b="1" sz="5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s-419" sz="5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Partimos de /24.</a:t>
            </a:r>
            <a:endParaRPr sz="5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9087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s-419" sz="5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Sumamos los </a:t>
            </a:r>
            <a:r>
              <a:rPr b="1" lang="es-419" sz="5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 bits prestados</a:t>
            </a:r>
            <a:r>
              <a:rPr lang="es-419" sz="5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br>
              <a:rPr lang="es-419" sz="5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5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381000" marR="3810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s-419" sz="5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24+2 = 26 </a:t>
            </a:r>
            <a:endParaRPr sz="5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381000" marR="3810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s-419" sz="5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Nueva máscara:</a:t>
            </a:r>
            <a:endParaRPr b="1" sz="5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06387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85964"/>
              <a:buFont typeface="Arial"/>
              <a:buChar char="●"/>
            </a:pPr>
            <a:r>
              <a:rPr b="1" lang="es-419" sz="5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/26</a:t>
            </a:r>
            <a:r>
              <a:rPr lang="es-419" sz="5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b="1" lang="es-419" sz="5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255.255.255.192</a:t>
            </a:r>
            <a:br>
              <a:rPr b="1" lang="es-419" sz="49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4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381000" marR="3810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381000" marR="3810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s-419"/>
              <a:t>Paso 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Ejemplo</a:t>
            </a:r>
            <a:endParaRPr/>
          </a:p>
        </p:txBody>
      </p:sp>
      <p:sp>
        <p:nvSpPr>
          <p:cNvPr id="153" name="Google Shape;153;p24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419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Paso 3: Calcular las direcciones de red de las subredes</a:t>
            </a:r>
            <a:endParaRPr b="1" sz="1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s-419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 /26, cada subred tiene </a:t>
            </a:r>
            <a:r>
              <a:rPr b="1" lang="es-419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64 direcciones</a:t>
            </a:r>
            <a:r>
              <a:rPr lang="es-419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(porque 256 - 192 = 64).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s-419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Subredes: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</a:pPr>
            <a:r>
              <a:rPr b="1" lang="es-419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Subred 1:</a:t>
            </a:r>
            <a:r>
              <a:rPr lang="es-419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192.168.1.0</a:t>
            </a:r>
            <a:br>
              <a:rPr lang="es-419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</a:pPr>
            <a:r>
              <a:rPr b="1" lang="es-419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Subred 2:</a:t>
            </a:r>
            <a:r>
              <a:rPr lang="es-419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192.168.1.64</a:t>
            </a:r>
            <a:br>
              <a:rPr lang="es-419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</a:pPr>
            <a:r>
              <a:rPr b="1" lang="es-419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Subred 3:</a:t>
            </a:r>
            <a:r>
              <a:rPr lang="es-419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192.168.1.128</a:t>
            </a:r>
            <a:br>
              <a:rPr lang="es-419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</a:pPr>
            <a:r>
              <a:rPr b="1" lang="es-419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Subred 4:</a:t>
            </a:r>
            <a:r>
              <a:rPr lang="es-419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192.168.1.192</a:t>
            </a:r>
            <a:br>
              <a:rPr lang="es-419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Ejemplo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25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b="1" lang="es-419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Paso 4: Calcular el rango de hosts válidos para cada subred</a:t>
            </a:r>
            <a:endParaRPr b="1"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s-419" sz="1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Recordatorio:</a:t>
            </a:r>
            <a:endParaRPr sz="13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11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●"/>
            </a:pPr>
            <a:r>
              <a:rPr lang="es-419" sz="1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Primer IP: Dirección de red (no se usa para hosts).</a:t>
            </a:r>
            <a:br>
              <a:rPr lang="es-419" sz="1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3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●"/>
            </a:pPr>
            <a:r>
              <a:rPr lang="es-419" sz="1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Última IP: Broadcast (no se usa para hosts).</a:t>
            </a:r>
            <a:endParaRPr sz="13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br>
              <a:rPr lang="es-419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0" name="Google Shape;160;p25" title="Captura de pantalla 2025-04-28 a la(s) 9.15.26 p. m.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2275" y="2823175"/>
            <a:ext cx="5181174" cy="1331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Ejemplo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26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b="1" lang="es-419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Paso 5: Calcular la dirección de broadcast para cada subred</a:t>
            </a:r>
            <a:endParaRPr b="1"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s-419" sz="1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Dirección de broadcast → última IP de cada bloque.</a:t>
            </a:r>
            <a:endParaRPr sz="13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67" name="Google Shape;167;p26" title="Captura de pantalla 2025-04-28 a la(s) 9.17.41 p. m.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9375" y="2058875"/>
            <a:ext cx="5827150" cy="1476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7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Resumen</a:t>
            </a:r>
            <a:endParaRPr/>
          </a:p>
        </p:txBody>
      </p:sp>
      <p:sp>
        <p:nvSpPr>
          <p:cNvPr id="173" name="Google Shape;173;p27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74" name="Google Shape;174;p27" title="Captura de pantalla 2025-04-28 a la(s) 9.18.50 p. m.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7525" y="1229875"/>
            <a:ext cx="6022174" cy="30057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8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Subneteo (VLSM): </a:t>
            </a:r>
            <a:endParaRPr/>
          </a:p>
        </p:txBody>
      </p:sp>
      <p:sp>
        <p:nvSpPr>
          <p:cNvPr id="180" name="Google Shape;180;p28"/>
          <p:cNvSpPr txBox="1"/>
          <p:nvPr>
            <p:ph idx="1" type="body"/>
          </p:nvPr>
        </p:nvSpPr>
        <p:spPr>
          <a:xfrm>
            <a:off x="311700" y="1108000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s-419" sz="1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Ejemplo: Imagina que eres el arquitecto de una red para una empresa. Tienes un bloque de direcciones IP (192.168.15.0/24) y necesitas asignarlas a diferentes departamentos, pero cada departamento tiene necesidades distintas.</a:t>
            </a:r>
            <a:endParaRPr sz="13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11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●"/>
            </a:pPr>
            <a:r>
              <a:rPr b="1" lang="es-419" sz="1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Departamento A:</a:t>
            </a:r>
            <a:r>
              <a:rPr lang="es-419" sz="1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60 computadoras</a:t>
            </a:r>
            <a:endParaRPr sz="13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●"/>
            </a:pPr>
            <a:r>
              <a:rPr b="1" lang="es-419" sz="1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Departamento B:</a:t>
            </a:r>
            <a:r>
              <a:rPr lang="es-419" sz="1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30 computadoras</a:t>
            </a:r>
            <a:endParaRPr sz="13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●"/>
            </a:pPr>
            <a:r>
              <a:rPr b="1" lang="es-419" sz="1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Departamento C:</a:t>
            </a:r>
            <a:r>
              <a:rPr lang="es-419" sz="1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10 computadoras</a:t>
            </a:r>
            <a:endParaRPr sz="13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s-419" sz="1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a) Diseñando el Esquema VLSM</a:t>
            </a:r>
            <a:endParaRPr b="1" sz="13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11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AutoNum type="arabicPeriod"/>
            </a:pPr>
            <a:r>
              <a:rPr b="1" lang="es-419" sz="1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Ordenar por Necesidad:</a:t>
            </a:r>
            <a:r>
              <a:rPr lang="es-419" sz="1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Lo primero es ordenar los departamentos por la cantidad de hosts que necesitan, de mayor a menor:</a:t>
            </a:r>
            <a:br>
              <a:rPr lang="es-419" sz="1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3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○"/>
            </a:pPr>
            <a:r>
              <a:rPr lang="es-419" sz="1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Departamento A (60 hosts)</a:t>
            </a:r>
            <a:endParaRPr sz="13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○"/>
            </a:pPr>
            <a:r>
              <a:rPr lang="es-419" sz="1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Departamento B (30 hosts)</a:t>
            </a:r>
            <a:endParaRPr sz="13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○"/>
            </a:pPr>
            <a:r>
              <a:rPr lang="es-419" sz="1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Departamento C (10 hosts) </a:t>
            </a:r>
            <a:endParaRPr sz="13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0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9"/>
          <p:cNvSpPr txBox="1"/>
          <p:nvPr>
            <p:ph type="title"/>
          </p:nvPr>
        </p:nvSpPr>
        <p:spPr>
          <a:xfrm>
            <a:off x="311700" y="183225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Ejemplo VLSM</a:t>
            </a:r>
            <a:endParaRPr/>
          </a:p>
        </p:txBody>
      </p:sp>
      <p:sp>
        <p:nvSpPr>
          <p:cNvPr id="186" name="Google Shape;186;p29"/>
          <p:cNvSpPr txBox="1"/>
          <p:nvPr>
            <p:ph idx="1" type="body"/>
          </p:nvPr>
        </p:nvSpPr>
        <p:spPr>
          <a:xfrm>
            <a:off x="311700" y="745400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935"/>
              <a:buNone/>
            </a:pPr>
            <a:r>
              <a:rPr b="1" lang="es-419" sz="14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Departamento A (60 hosts):</a:t>
            </a:r>
            <a:br>
              <a:rPr b="1" lang="es-419" sz="14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1" sz="143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s-419" sz="14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Necesitamos encontrar una máscara que nos dé al menos 60 direcciones.</a:t>
            </a:r>
            <a:endParaRPr sz="143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s-419" sz="14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 fórmula</a:t>
            </a:r>
            <a:r>
              <a:rPr b="1" lang="es-419" sz="14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2^M - 2</a:t>
            </a:r>
            <a:r>
              <a:rPr lang="es-419" sz="14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(donde "M" es la cantidad de bits para hosts) nos dice cuántos hosts podemos tener.</a:t>
            </a:r>
            <a:endParaRPr sz="143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s-419" sz="14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2^6 - 2 = 62. →6 bits para hosts es suficiente.  </a:t>
            </a:r>
            <a:endParaRPr sz="143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s-419" sz="14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Esto significa que tomamos 2 bits prestados de la parte de host (8 bits por defecto en /24) para la subred.</a:t>
            </a:r>
            <a:endParaRPr sz="143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s-419" sz="14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 nueva máscara es /26 (24 original + 2 prestados) </a:t>
            </a:r>
            <a:endParaRPr sz="143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s-419" sz="14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= 255.255.255.192= 11111111.11111111.11111111.11000000</a:t>
            </a:r>
            <a:endParaRPr sz="143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s-419" sz="14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Dirección de red: 192.168.15.0/26 </a:t>
            </a:r>
            <a:endParaRPr sz="143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s-419" sz="14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Direccion de broadcast: 192.168.15.63</a:t>
            </a:r>
            <a:endParaRPr sz="143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3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935"/>
              <a:buNone/>
            </a:pPr>
            <a:r>
              <a:t/>
            </a:r>
            <a:endParaRPr sz="2029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30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Ejemplo VLSM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30"/>
          <p:cNvSpPr txBox="1"/>
          <p:nvPr>
            <p:ph idx="1" type="body"/>
          </p:nvPr>
        </p:nvSpPr>
        <p:spPr>
          <a:xfrm>
            <a:off x="404475" y="1098100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35"/>
              <a:buFont typeface="Arial"/>
              <a:buNone/>
            </a:pPr>
            <a:r>
              <a:rPr b="1" lang="es-419" sz="15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Departamento B (30 hosts):</a:t>
            </a:r>
            <a:endParaRPr b="1" sz="153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s-419" sz="15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Ahora, tomamos la siguiente subred disponible después de la depto A, que sería 192.168.15.64</a:t>
            </a:r>
            <a:endParaRPr sz="153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s-419" sz="15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Necesitamos al menos 30 direcciones.</a:t>
            </a:r>
            <a:endParaRPr sz="153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s-419" sz="15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2^5 - 2 = 30. 5 bits para hosts es suficiente.</a:t>
            </a:r>
            <a:endParaRPr sz="153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s-419" sz="15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Tomamos 1 bit más prestado. La nueva máscara es /27.</a:t>
            </a:r>
            <a:endParaRPr sz="153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s-419" sz="15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Dirección de red: 192.168.15.64/27 </a:t>
            </a:r>
            <a:endParaRPr sz="153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23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1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Ejemplo VLSM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31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s-419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Departamento C (10 hosts):</a:t>
            </a:r>
            <a:endParaRPr b="1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s-419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 siguiente subred disponible es 192.168.15.96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s-419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Necesitamos 10 direcciones.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s-419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2^4 - 2 = 14. 4 bits para hosts es suficiente.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s-419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Tomamos 1 bit más prestado. La nueva máscara es /28.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s-419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Dirección de red: 192.168.15.96/28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rPr b="1" lang="es-419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DIRECCIONAMIENTO IP</a:t>
            </a:r>
            <a:endParaRPr b="1" sz="1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4"/>
          <p:cNvSpPr txBox="1"/>
          <p:nvPr>
            <p:ph idx="1" type="body"/>
          </p:nvPr>
        </p:nvSpPr>
        <p:spPr>
          <a:xfrm>
            <a:off x="311700" y="112162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62500"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s-419" sz="224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Las direcciones IP (Protocolo de Internet) son etiquetas numéricas únicas asignadas a dispositivos conectados a una red para identificarlos y permitir la comunicación entre ellos.</a:t>
            </a:r>
            <a:endParaRPr sz="2247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s-419" sz="224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Características principales:</a:t>
            </a:r>
            <a:endParaRPr b="1" sz="2247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784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b="1" lang="es-419" sz="224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Versión</a:t>
            </a:r>
            <a:r>
              <a:rPr lang="es-419" sz="224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Actualmente se utilizan IPv4 y IPv6.</a:t>
            </a:r>
            <a:endParaRPr sz="2247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784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b="1" lang="es-419" sz="224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Estructura</a:t>
            </a:r>
            <a:r>
              <a:rPr lang="es-419" sz="224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sz="2247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784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○"/>
            </a:pPr>
            <a:r>
              <a:rPr b="1" lang="es-419" sz="224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IPv4</a:t>
            </a:r>
            <a:r>
              <a:rPr lang="es-419" sz="224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Una dirección de 32 bits dividida en 4 octetos (cada octeto tiene valores entre 0 y 255). Ejemplo: </a:t>
            </a:r>
            <a:r>
              <a:rPr lang="es-419" sz="2247">
                <a:solidFill>
                  <a:srgbClr val="188038"/>
                </a:solidFill>
                <a:latin typeface="Arial"/>
                <a:ea typeface="Arial"/>
                <a:cs typeface="Arial"/>
                <a:sym typeface="Arial"/>
              </a:rPr>
              <a:t>192.168.1.1</a:t>
            </a:r>
            <a:r>
              <a:rPr lang="es-419" sz="224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2247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784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○"/>
            </a:pPr>
            <a:r>
              <a:rPr b="1" lang="es-419" sz="224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IPv6</a:t>
            </a:r>
            <a:r>
              <a:rPr lang="es-419" sz="224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Una dirección de 128 bits, escrita en 8 bloques hexadecimales. Ejemplo: </a:t>
            </a:r>
            <a:r>
              <a:rPr lang="es-419" sz="2247">
                <a:solidFill>
                  <a:srgbClr val="188038"/>
                </a:solidFill>
                <a:latin typeface="Arial"/>
                <a:ea typeface="Arial"/>
                <a:cs typeface="Arial"/>
                <a:sym typeface="Arial"/>
              </a:rPr>
              <a:t>2001:0db8:85a3:0000:0000:8a2e:0370:7334</a:t>
            </a:r>
            <a:r>
              <a:rPr lang="es-419" sz="2247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2247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777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rgbClr val="2A2A2A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32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Ejemplo VLSM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32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205" name="Google Shape;205;p32" title="Captura de pantalla 2025-04-28 a la(s) 9.58.26 p. m.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72275" y="2002225"/>
            <a:ext cx="6448751" cy="25666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33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33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/>
          <p:nvPr>
            <p:ph type="title"/>
          </p:nvPr>
        </p:nvSpPr>
        <p:spPr>
          <a:xfrm>
            <a:off x="311700" y="410000"/>
            <a:ext cx="8520600" cy="37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s-419" sz="154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CLASES DE DIRECCIONES IP</a:t>
            </a:r>
            <a:endParaRPr sz="1544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5"/>
          <p:cNvSpPr txBox="1"/>
          <p:nvPr>
            <p:ph idx="1" type="body"/>
          </p:nvPr>
        </p:nvSpPr>
        <p:spPr>
          <a:xfrm>
            <a:off x="311700" y="902250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s-419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Clases IPv4: </a:t>
            </a:r>
            <a:r>
              <a:rPr lang="es-419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Las direcciones IPv4 se dividen en </a:t>
            </a:r>
            <a:r>
              <a:rPr b="1" lang="es-419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clases</a:t>
            </a:r>
            <a:r>
              <a:rPr lang="es-419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según el rango de valores en su primer octeto. Las clases ayudan a organizar las redes y determinar si una dirección es pública o privada.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spcBef>
                <a:spcPts val="20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99" name="Google Shape;99;p15" title="Captura de pantalla 2025-04-28 a la(s) 8.47.18 p. m.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48200" y="1842725"/>
            <a:ext cx="5900301" cy="2797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b="1" lang="es-419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DIRECCIONAMIENTO IP</a:t>
            </a:r>
            <a:endParaRPr/>
          </a:p>
        </p:txBody>
      </p:sp>
      <p:sp>
        <p:nvSpPr>
          <p:cNvPr id="105" name="Google Shape;105;p16"/>
          <p:cNvSpPr txBox="1"/>
          <p:nvPr>
            <p:ph idx="1" type="body"/>
          </p:nvPr>
        </p:nvSpPr>
        <p:spPr>
          <a:xfrm>
            <a:off x="311700" y="852025"/>
            <a:ext cx="8520600" cy="37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-323314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b="1" lang="es-419" sz="175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Direcciones públicas</a:t>
            </a:r>
            <a:r>
              <a:rPr lang="es-419" sz="175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Son únicas en todo el mundo y se utilizan para dispositivos conectados a Internet. Ejemplo: </a:t>
            </a:r>
            <a:r>
              <a:rPr lang="es-419" sz="1754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8.8.8.8</a:t>
            </a:r>
            <a:r>
              <a:rPr lang="es-419" sz="175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(servidor DNS público de Google).</a:t>
            </a:r>
            <a:endParaRPr sz="1754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3314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b="1" lang="es-419" sz="175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Direcciones privadas</a:t>
            </a:r>
            <a:r>
              <a:rPr lang="es-419" sz="175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Se utilizan dentro de redes internas y no son visibles desde Internet. Rangos comunes de direcciones privadas:</a:t>
            </a:r>
            <a:endParaRPr sz="1754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3314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○"/>
            </a:pPr>
            <a:r>
              <a:rPr b="1" lang="es-419" sz="175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Clase A</a:t>
            </a:r>
            <a:r>
              <a:rPr lang="es-419" sz="175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s-419" sz="1754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10.0.0.0</a:t>
            </a:r>
            <a:r>
              <a:rPr lang="es-419" sz="175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s-419" sz="1754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10.255.255.255</a:t>
            </a:r>
            <a:r>
              <a:rPr lang="es-419" sz="175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754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3314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○"/>
            </a:pPr>
            <a:r>
              <a:rPr b="1" lang="es-419" sz="175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Clase B</a:t>
            </a:r>
            <a:r>
              <a:rPr lang="es-419" sz="175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s-419" sz="1754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172.16.0.0</a:t>
            </a:r>
            <a:r>
              <a:rPr lang="es-419" sz="175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s-419" sz="1754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172.31.255.255</a:t>
            </a:r>
            <a:r>
              <a:rPr lang="es-419" sz="175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754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3314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○"/>
            </a:pPr>
            <a:r>
              <a:rPr b="1" lang="es-419" sz="175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Clase C</a:t>
            </a:r>
            <a:r>
              <a:rPr lang="es-419" sz="175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s-419" sz="1754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192.168.0.0</a:t>
            </a:r>
            <a:r>
              <a:rPr lang="es-419" sz="175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s-419" sz="1754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192.168.255.255</a:t>
            </a:r>
            <a:r>
              <a:rPr lang="es-419" sz="175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754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b="1" lang="es-419" sz="195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Ejemplos simples para identificar la clase:</a:t>
            </a:r>
            <a:endParaRPr b="1" sz="1954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3314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s-419" sz="175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10.5.6.7 → 10 está entre 0-127 → </a:t>
            </a:r>
            <a:r>
              <a:rPr b="1" lang="es-419" sz="175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Clase A</a:t>
            </a:r>
            <a:br>
              <a:rPr b="1" lang="es-419" sz="175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1" sz="1754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3314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s-419" sz="175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172.16.4.1 → 172 está entre 128-191 → </a:t>
            </a:r>
            <a:r>
              <a:rPr b="1" lang="es-419" sz="175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Clase B</a:t>
            </a:r>
            <a:br>
              <a:rPr b="1" lang="es-419" sz="175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1" sz="1754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7972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62685"/>
              <a:buFont typeface="Arial"/>
              <a:buChar char="●"/>
            </a:pPr>
            <a:r>
              <a:rPr lang="es-419" sz="175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200.1.2.3 → 200 está entre 192-223 → </a:t>
            </a:r>
            <a:r>
              <a:rPr b="1" lang="es-419" sz="1754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Clase C</a:t>
            </a:r>
            <a:br>
              <a:rPr b="1" lang="es-419" sz="1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7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rPr b="1" lang="es-419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DIRECCIONAMIENTO IP</a:t>
            </a:r>
            <a:endParaRPr b="1" sz="1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17"/>
          <p:cNvSpPr txBox="1"/>
          <p:nvPr>
            <p:ph idx="1" type="body"/>
          </p:nvPr>
        </p:nvSpPr>
        <p:spPr>
          <a:xfrm>
            <a:off x="311700" y="902250"/>
            <a:ext cx="8520600" cy="36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es-419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4. Máscara de subred</a:t>
            </a:r>
            <a:endParaRPr b="1" sz="1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s-419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 máscara de subred identifica qué parte de una dirección IP corresponde a la red y qué parte a los hosts.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385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Char char="●"/>
            </a:pPr>
            <a:r>
              <a:rPr b="1" lang="es-419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Formato predeterminado</a:t>
            </a:r>
            <a:r>
              <a:rPr lang="es-419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Ejemplo, </a:t>
            </a:r>
            <a:r>
              <a:rPr lang="es-419" sz="1500">
                <a:solidFill>
                  <a:srgbClr val="188038"/>
                </a:solidFill>
                <a:latin typeface="Arial"/>
                <a:ea typeface="Arial"/>
                <a:cs typeface="Arial"/>
                <a:sym typeface="Arial"/>
              </a:rPr>
              <a:t>255.255.255.0</a:t>
            </a:r>
            <a:r>
              <a:rPr lang="es-419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385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Char char="●"/>
            </a:pPr>
            <a:r>
              <a:rPr b="1" lang="es-419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Notación abreviada</a:t>
            </a:r>
            <a:r>
              <a:rPr lang="es-419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Utiliza el número de bits de red, por ejemplo, </a:t>
            </a:r>
            <a:r>
              <a:rPr lang="es-419" sz="1500">
                <a:solidFill>
                  <a:srgbClr val="188038"/>
                </a:solidFill>
                <a:latin typeface="Arial"/>
                <a:ea typeface="Arial"/>
                <a:cs typeface="Arial"/>
                <a:sym typeface="Arial"/>
              </a:rPr>
              <a:t>/24</a:t>
            </a:r>
            <a:r>
              <a:rPr lang="es-419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s-419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r>
              <a:rPr lang="es-419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Dirección IP: </a:t>
            </a:r>
            <a:r>
              <a:rPr lang="es-419" sz="1500">
                <a:solidFill>
                  <a:srgbClr val="188038"/>
                </a:solidFill>
                <a:latin typeface="Arial"/>
                <a:ea typeface="Arial"/>
                <a:cs typeface="Arial"/>
                <a:sym typeface="Arial"/>
              </a:rPr>
              <a:t>192.168.1.1/24</a:t>
            </a:r>
            <a:endParaRPr sz="1500">
              <a:solidFill>
                <a:srgbClr val="18803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385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Char char="●"/>
            </a:pPr>
            <a:r>
              <a:rPr b="1" lang="es-419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Red</a:t>
            </a:r>
            <a:r>
              <a:rPr lang="es-419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Primeros 24 bits (</a:t>
            </a:r>
            <a:r>
              <a:rPr lang="es-419" sz="1500">
                <a:solidFill>
                  <a:srgbClr val="188038"/>
                </a:solidFill>
                <a:latin typeface="Arial"/>
                <a:ea typeface="Arial"/>
                <a:cs typeface="Arial"/>
                <a:sym typeface="Arial"/>
              </a:rPr>
              <a:t>192.168.1.0</a:t>
            </a:r>
            <a:r>
              <a:rPr lang="es-419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).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385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Char char="●"/>
            </a:pPr>
            <a:r>
              <a:rPr b="1" lang="es-419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Host</a:t>
            </a:r>
            <a:r>
              <a:rPr lang="es-419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Últimos 8 bits</a:t>
            </a:r>
            <a:r>
              <a:rPr lang="es-419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s-419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Parte de host:</a:t>
            </a:r>
            <a:r>
              <a:rPr lang="es-419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Identifica el dispositivo específico dentro de esa red.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s-419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Parte de red:</a:t>
            </a:r>
            <a:r>
              <a:rPr lang="es-419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Identifica a qué red pertenece el dispositivo.</a:t>
            </a:r>
            <a:br>
              <a:rPr lang="es-419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9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8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rPr b="1" lang="es-419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DIRECCIONAMIENTO IP</a:t>
            </a:r>
            <a:endParaRPr b="1" sz="1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18"/>
          <p:cNvSpPr txBox="1"/>
          <p:nvPr>
            <p:ph idx="1" type="body"/>
          </p:nvPr>
        </p:nvSpPr>
        <p:spPr>
          <a:xfrm>
            <a:off x="311700" y="831150"/>
            <a:ext cx="8520600" cy="373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s-419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Ejemplo:</a:t>
            </a:r>
            <a:br>
              <a:rPr lang="es-419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s-419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IP: </a:t>
            </a:r>
            <a:r>
              <a:rPr b="1" lang="es-419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192.168.1.5</a:t>
            </a:r>
            <a:br>
              <a:rPr b="1" lang="es-419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s-419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Máscara: </a:t>
            </a:r>
            <a:r>
              <a:rPr b="1" lang="es-419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255.255.255.0</a:t>
            </a:r>
            <a:endParaRPr b="1" sz="1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s-419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 máscara 255.255.255.0 significa:</a:t>
            </a:r>
            <a:endParaRPr sz="1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655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Char char="●"/>
            </a:pPr>
            <a:r>
              <a:rPr lang="es-419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Primeros 3 octetos (192.168.1) → </a:t>
            </a:r>
            <a:r>
              <a:rPr b="1" lang="es-419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Red</a:t>
            </a:r>
            <a:br>
              <a:rPr b="1" lang="es-419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1" sz="1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655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Char char="●"/>
            </a:pPr>
            <a:r>
              <a:rPr lang="es-419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Último octeto (5) → </a:t>
            </a:r>
            <a:r>
              <a:rPr b="1" lang="es-419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Host</a:t>
            </a:r>
            <a:endParaRPr b="1" sz="1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s-419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Entonces:</a:t>
            </a:r>
            <a:endParaRPr b="1" sz="1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655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Char char="●"/>
            </a:pPr>
            <a:r>
              <a:rPr b="1" lang="es-419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Red:</a:t>
            </a:r>
            <a:r>
              <a:rPr lang="es-419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192.168.1.0</a:t>
            </a:r>
            <a:br>
              <a:rPr lang="es-419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655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Char char="●"/>
            </a:pPr>
            <a:r>
              <a:rPr b="1" lang="es-419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Host:</a:t>
            </a:r>
            <a:r>
              <a:rPr lang="es-419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5 (es la dirección dentro de esa red)</a:t>
            </a:r>
            <a:br>
              <a:rPr lang="es-419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9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rPr b="1" lang="es-419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DIRECCIONAMIENTO IP</a:t>
            </a:r>
            <a:endParaRPr b="1" sz="1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19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None/>
            </a:pPr>
            <a:r>
              <a:rPr b="1" lang="es-41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Dirección de Red y Dirección de Broadcast</a:t>
            </a:r>
            <a:endParaRPr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●"/>
            </a:pPr>
            <a:r>
              <a:rPr b="1" lang="es-419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Dirección de Red:</a:t>
            </a:r>
            <a:r>
              <a:rPr lang="es-419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Es la </a:t>
            </a:r>
            <a:r>
              <a:rPr b="1" lang="es-419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primera</a:t>
            </a:r>
            <a:r>
              <a:rPr lang="es-419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dirección de la subred. (todos los bits de host en 0). </a:t>
            </a:r>
            <a:r>
              <a:rPr lang="es-419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Identifica la subred y no puede asignarse a un dispositivo.</a:t>
            </a:r>
            <a:br>
              <a:rPr lang="es-419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b="1" lang="es-419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Dirección de Broadcast:</a:t>
            </a:r>
            <a:r>
              <a:rPr lang="es-419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Es la </a:t>
            </a:r>
            <a:r>
              <a:rPr b="1" lang="es-419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última</a:t>
            </a:r>
            <a:r>
              <a:rPr lang="es-419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dirección de la subred. (todos los bits de host en 1). </a:t>
            </a:r>
            <a:r>
              <a:rPr lang="es-419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 utiliza para enviar datos a todos los dispositivos dentro de la misma subred</a:t>
            </a:r>
            <a:r>
              <a:rPr lang="es-419" sz="1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3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0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rPr b="1" lang="es-419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DIRECCIONAMIENTO IP</a:t>
            </a:r>
            <a:endParaRPr b="1" sz="1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20"/>
          <p:cNvSpPr txBox="1"/>
          <p:nvPr>
            <p:ph idx="1" type="body"/>
          </p:nvPr>
        </p:nvSpPr>
        <p:spPr>
          <a:xfrm>
            <a:off x="311700" y="902250"/>
            <a:ext cx="8520600" cy="3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1400"/>
              </a:spcBef>
              <a:spcAft>
                <a:spcPts val="0"/>
              </a:spcAft>
              <a:buSzPts val="935"/>
              <a:buNone/>
            </a:pPr>
            <a:r>
              <a:rPr b="1" lang="es-419" sz="150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Ejemplo práctico</a:t>
            </a:r>
            <a:endParaRPr b="1" sz="150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r>
              <a:rPr b="1" lang="es-419" sz="13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Red Base: </a:t>
            </a:r>
            <a:r>
              <a:rPr b="1" lang="es-419" sz="1335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192.168.1.0/24</a:t>
            </a:r>
            <a:endParaRPr b="1" sz="1335">
              <a:solidFill>
                <a:srgbClr val="188038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-313372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335"/>
              <a:buFont typeface="Arial"/>
              <a:buChar char="●"/>
            </a:pPr>
            <a:r>
              <a:rPr lang="es-419" sz="13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Máscara de subred: </a:t>
            </a:r>
            <a:r>
              <a:rPr lang="es-419" sz="1335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255.255.255.0</a:t>
            </a:r>
            <a:r>
              <a:rPr lang="es-419" sz="13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(equivalente a </a:t>
            </a:r>
            <a:r>
              <a:rPr lang="es-419" sz="1335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/24</a:t>
            </a:r>
            <a:r>
              <a:rPr lang="es-419" sz="13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).</a:t>
            </a:r>
            <a:endParaRPr sz="133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3372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5"/>
              <a:buFont typeface="Arial"/>
              <a:buChar char="●"/>
            </a:pPr>
            <a:r>
              <a:rPr lang="es-419" sz="13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Esto significa que los primeros 24 bits se utilizan para identificar la red y los últimos 8 bits son para los hosts.</a:t>
            </a:r>
            <a:endParaRPr sz="133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r>
              <a:rPr b="1" lang="es-419" sz="13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Cálculos:</a:t>
            </a:r>
            <a:endParaRPr b="1" sz="113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3372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335"/>
              <a:buFont typeface="Arial"/>
              <a:buAutoNum type="arabicPeriod"/>
            </a:pPr>
            <a:r>
              <a:rPr b="1" lang="es-419" sz="13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Dirección de red</a:t>
            </a:r>
            <a:r>
              <a:rPr lang="es-419" sz="13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sz="133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3372" lvl="1" marL="9144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5"/>
              <a:buFont typeface="Arial"/>
              <a:buChar char="○"/>
            </a:pPr>
            <a:r>
              <a:rPr lang="es-419" sz="13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Siempre se fija a </a:t>
            </a:r>
            <a:r>
              <a:rPr b="1" lang="es-419" sz="13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r>
              <a:rPr lang="es-419" sz="13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en los bits reservados para hosts.</a:t>
            </a:r>
            <a:endParaRPr sz="133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3372" lvl="1" marL="9144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5"/>
              <a:buFont typeface="Arial"/>
              <a:buChar char="○"/>
            </a:pPr>
            <a:r>
              <a:rPr lang="es-419" sz="13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Resultado: </a:t>
            </a:r>
            <a:r>
              <a:rPr lang="es-419" sz="1335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192.168.1.0</a:t>
            </a:r>
            <a:r>
              <a:rPr lang="es-419" sz="13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33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3372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5"/>
              <a:buFont typeface="Arial"/>
              <a:buAutoNum type="arabicPeriod"/>
            </a:pPr>
            <a:r>
              <a:rPr b="1" lang="es-419" sz="13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Dirección de broadcast</a:t>
            </a:r>
            <a:r>
              <a:rPr lang="es-419" sz="13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sz="133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3372" lvl="1" marL="9144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5"/>
              <a:buFont typeface="Arial"/>
              <a:buChar char="○"/>
            </a:pPr>
            <a:r>
              <a:rPr lang="es-419" sz="13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Los bits reservados para hosts se fijan a </a:t>
            </a:r>
            <a:r>
              <a:rPr b="1" lang="es-419" sz="13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lang="es-419" sz="13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33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3372" lvl="1" marL="9144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5"/>
              <a:buFont typeface="Arial"/>
              <a:buChar char="○"/>
            </a:pPr>
            <a:r>
              <a:rPr lang="es-419" sz="13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Resultado: </a:t>
            </a:r>
            <a:r>
              <a:rPr lang="es-419" sz="1335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192.168.1.255</a:t>
            </a:r>
            <a:r>
              <a:rPr lang="es-419" sz="13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33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r>
              <a:rPr b="1" lang="es-419" sz="13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Rango de hosts disponibles:</a:t>
            </a:r>
            <a:endParaRPr b="1" sz="133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3372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335"/>
              <a:buFont typeface="Arial"/>
              <a:buChar char="●"/>
            </a:pPr>
            <a:r>
              <a:rPr lang="es-419" sz="13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Desde </a:t>
            </a:r>
            <a:r>
              <a:rPr lang="es-419" sz="1335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192.168.1.1</a:t>
            </a:r>
            <a:r>
              <a:rPr lang="es-419" sz="13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hasta </a:t>
            </a:r>
            <a:r>
              <a:rPr lang="es-419" sz="1335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192.168.1.254</a:t>
            </a:r>
            <a:r>
              <a:rPr lang="es-419" sz="13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33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935"/>
              <a:buNone/>
            </a:pPr>
            <a:r>
              <a:t/>
            </a:r>
            <a:endParaRPr sz="1629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1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rPr b="1" lang="es-419" sz="1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DIRECCIONAMIENTO IP</a:t>
            </a:r>
            <a:endParaRPr b="1" sz="17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21"/>
          <p:cNvSpPr txBox="1"/>
          <p:nvPr>
            <p:ph idx="1" type="body"/>
          </p:nvPr>
        </p:nvSpPr>
        <p:spPr>
          <a:xfrm>
            <a:off x="311700" y="902250"/>
            <a:ext cx="8520600" cy="374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1400"/>
              </a:spcBef>
              <a:spcAft>
                <a:spcPts val="0"/>
              </a:spcAft>
              <a:buSzPts val="935"/>
              <a:buNone/>
            </a:pPr>
            <a:r>
              <a:rPr b="1" lang="es-419" sz="150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 Ejemplo con subred más pequeña</a:t>
            </a:r>
            <a:endParaRPr b="1" sz="150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r>
              <a:rPr b="1" lang="es-419" sz="13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Subred: </a:t>
            </a:r>
            <a:r>
              <a:rPr b="1" lang="es-419" sz="1335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192.168.1.0/26</a:t>
            </a:r>
            <a:endParaRPr b="1" sz="1335">
              <a:solidFill>
                <a:srgbClr val="188038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indent="-313372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335"/>
              <a:buFont typeface="Arial"/>
              <a:buChar char="●"/>
            </a:pPr>
            <a:r>
              <a:rPr lang="es-419" sz="13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Máscara de subred: </a:t>
            </a:r>
            <a:r>
              <a:rPr lang="es-419" sz="1335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255.255.255.192</a:t>
            </a:r>
            <a:r>
              <a:rPr lang="es-419" sz="13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33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3372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5"/>
              <a:buFont typeface="Arial"/>
              <a:buChar char="●"/>
            </a:pPr>
            <a:r>
              <a:rPr lang="es-419" sz="13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Aquí, los primeros 26 bits identifican la red, y los últimos 6 bits son para los hosts.</a:t>
            </a:r>
            <a:endParaRPr sz="133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r>
              <a:rPr b="1" lang="es-419" sz="13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Cálculos:</a:t>
            </a:r>
            <a:endParaRPr b="1" sz="133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3372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335"/>
              <a:buFont typeface="Arial"/>
              <a:buAutoNum type="arabicPeriod"/>
            </a:pPr>
            <a:r>
              <a:rPr b="1" lang="es-419" sz="13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Dirección de red</a:t>
            </a:r>
            <a:r>
              <a:rPr lang="es-419" sz="13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sz="133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3372" lvl="1" marL="9144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5"/>
              <a:buFont typeface="Arial"/>
              <a:buChar char="○"/>
            </a:pPr>
            <a:r>
              <a:rPr lang="es-419" sz="13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Bits de host en </a:t>
            </a:r>
            <a:r>
              <a:rPr b="1" lang="es-419" sz="13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r>
              <a:rPr lang="es-419" sz="13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33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3372" lvl="1" marL="9144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5"/>
              <a:buFont typeface="Arial"/>
              <a:buChar char="○"/>
            </a:pPr>
            <a:r>
              <a:rPr lang="es-419" sz="13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Resultado: </a:t>
            </a:r>
            <a:r>
              <a:rPr lang="es-419" sz="1335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192.168.1.0</a:t>
            </a:r>
            <a:r>
              <a:rPr lang="es-419" sz="13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33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3372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5"/>
              <a:buFont typeface="Arial"/>
              <a:buAutoNum type="arabicPeriod"/>
            </a:pPr>
            <a:r>
              <a:rPr b="1" lang="es-419" sz="13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Dirección de broadcast</a:t>
            </a:r>
            <a:r>
              <a:rPr lang="es-419" sz="13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sz="133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3372" lvl="1" marL="9144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5"/>
              <a:buFont typeface="Arial"/>
              <a:buChar char="○"/>
            </a:pPr>
            <a:r>
              <a:rPr lang="es-419" sz="13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Bits de host en </a:t>
            </a:r>
            <a:r>
              <a:rPr b="1" lang="es-419" sz="13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lang="es-419" sz="13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33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3372" lvl="1" marL="9144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35"/>
              <a:buFont typeface="Arial"/>
              <a:buChar char="○"/>
            </a:pPr>
            <a:r>
              <a:rPr lang="es-419" sz="13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Resultado: </a:t>
            </a:r>
            <a:r>
              <a:rPr lang="es-419" sz="1335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192.168.1.63</a:t>
            </a:r>
            <a:r>
              <a:rPr lang="es-419" sz="13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33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r>
              <a:rPr b="1" lang="es-419" sz="13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Rango de hosts disponibles:</a:t>
            </a:r>
            <a:endParaRPr b="1" sz="133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3372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335"/>
              <a:buFont typeface="Arial"/>
              <a:buChar char="●"/>
            </a:pPr>
            <a:r>
              <a:rPr lang="es-419" sz="13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Desde </a:t>
            </a:r>
            <a:r>
              <a:rPr lang="es-419" sz="1335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192.168.1.1</a:t>
            </a:r>
            <a:r>
              <a:rPr lang="es-419" sz="13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hasta </a:t>
            </a:r>
            <a:r>
              <a:rPr lang="es-419" sz="1335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192.168.1.62</a:t>
            </a:r>
            <a:r>
              <a:rPr lang="es-419" sz="133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33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935"/>
              <a:buNone/>
            </a:pPr>
            <a:r>
              <a:t/>
            </a:r>
            <a:endParaRPr sz="1729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Geometric">
  <a:themeElements>
    <a:clrScheme name="Geometric">
      <a:dk1>
        <a:srgbClr val="2A3990"/>
      </a:dk1>
      <a:lt1>
        <a:srgbClr val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F06292"/>
      </a:hlink>
      <a:folHlink>
        <a:srgbClr val="F062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