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8" r:id="rId2"/>
    <p:sldId id="265" r:id="rId3"/>
    <p:sldId id="277" r:id="rId4"/>
    <p:sldId id="278" r:id="rId5"/>
    <p:sldId id="268" r:id="rId6"/>
    <p:sldId id="282" r:id="rId7"/>
    <p:sldId id="269" r:id="rId8"/>
    <p:sldId id="270" r:id="rId9"/>
    <p:sldId id="281" r:id="rId10"/>
    <p:sldId id="283" r:id="rId11"/>
    <p:sldId id="285" r:id="rId12"/>
    <p:sldId id="286" r:id="rId13"/>
    <p:sldId id="284" r:id="rId14"/>
    <p:sldId id="280" r:id="rId15"/>
  </p:sldIdLst>
  <p:sldSz cx="12192000" cy="6858000"/>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D635F1-10BF-47F5-8595-C3D759848701}" v="1" dt="2024-04-10T20:15:21.03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0" d="100"/>
          <a:sy n="90" d="100"/>
        </p:scale>
        <p:origin x="370"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laudia Melisa Martín" userId="e2aa469fef82df31" providerId="LiveId" clId="{01D635F1-10BF-47F5-8595-C3D759848701}"/>
    <pc:docChg chg="modSld">
      <pc:chgData name="Claudia Melisa Martín" userId="e2aa469fef82df31" providerId="LiveId" clId="{01D635F1-10BF-47F5-8595-C3D759848701}" dt="2024-04-10T20:15:33.343" v="6" actId="207"/>
      <pc:docMkLst>
        <pc:docMk/>
      </pc:docMkLst>
      <pc:sldChg chg="addSp modSp mod">
        <pc:chgData name="Claudia Melisa Martín" userId="e2aa469fef82df31" providerId="LiveId" clId="{01D635F1-10BF-47F5-8595-C3D759848701}" dt="2024-04-10T20:15:33.343" v="6" actId="207"/>
        <pc:sldMkLst>
          <pc:docMk/>
          <pc:sldMk cId="1493572156" sldId="258"/>
        </pc:sldMkLst>
        <pc:spChg chg="add mod">
          <ac:chgData name="Claudia Melisa Martín" userId="e2aa469fef82df31" providerId="LiveId" clId="{01D635F1-10BF-47F5-8595-C3D759848701}" dt="2024-04-10T20:15:33.343" v="6" actId="207"/>
          <ac:spMkLst>
            <pc:docMk/>
            <pc:sldMk cId="1493572156" sldId="258"/>
            <ac:spMk id="4" creationId="{04C113FC-0A97-D90F-29F8-00B27EAE277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AR"/>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66359B6-EC1D-4EE7-9675-F4474E52EB44}" type="datetimeFigureOut">
              <a:rPr lang="es-AR" smtClean="0"/>
              <a:t>10/4/2024</a:t>
            </a:fld>
            <a:endParaRPr lang="es-AR"/>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AR"/>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AR"/>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374836-9692-45C8-B0DE-01BEB8170839}" type="slidenum">
              <a:rPr lang="es-AR" smtClean="0"/>
              <a:t>‹Nº›</a:t>
            </a:fld>
            <a:endParaRPr lang="es-AR"/>
          </a:p>
        </p:txBody>
      </p:sp>
    </p:spTree>
    <p:extLst>
      <p:ext uri="{BB962C8B-B14F-4D97-AF65-F5344CB8AC3E}">
        <p14:creationId xmlns:p14="http://schemas.microsoft.com/office/powerpoint/2010/main" val="589725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AR" dirty="0"/>
          </a:p>
        </p:txBody>
      </p:sp>
      <p:sp>
        <p:nvSpPr>
          <p:cNvPr id="4" name="Marcador de número de diapositiva 3"/>
          <p:cNvSpPr>
            <a:spLocks noGrp="1"/>
          </p:cNvSpPr>
          <p:nvPr>
            <p:ph type="sldNum" sz="quarter" idx="10"/>
          </p:nvPr>
        </p:nvSpPr>
        <p:spPr/>
        <p:txBody>
          <a:bodyPr/>
          <a:lstStyle/>
          <a:p>
            <a:fld id="{78BB3E9E-8352-4E42-9900-738405CF4FE8}" type="slidenum">
              <a:rPr lang="es-AR" smtClean="0"/>
              <a:t>1</a:t>
            </a:fld>
            <a:endParaRPr lang="es-AR"/>
          </a:p>
        </p:txBody>
      </p:sp>
    </p:spTree>
    <p:extLst>
      <p:ext uri="{BB962C8B-B14F-4D97-AF65-F5344CB8AC3E}">
        <p14:creationId xmlns:p14="http://schemas.microsoft.com/office/powerpoint/2010/main" val="29938890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AR" dirty="0"/>
          </a:p>
        </p:txBody>
      </p:sp>
      <p:sp>
        <p:nvSpPr>
          <p:cNvPr id="4" name="Marcador de número de diapositiva 3"/>
          <p:cNvSpPr>
            <a:spLocks noGrp="1"/>
          </p:cNvSpPr>
          <p:nvPr>
            <p:ph type="sldNum" sz="quarter" idx="10"/>
          </p:nvPr>
        </p:nvSpPr>
        <p:spPr/>
        <p:txBody>
          <a:bodyPr/>
          <a:lstStyle/>
          <a:p>
            <a:fld id="{78BB3E9E-8352-4E42-9900-738405CF4FE8}" type="slidenum">
              <a:rPr lang="es-AR" smtClean="0"/>
              <a:t>5</a:t>
            </a:fld>
            <a:endParaRPr lang="es-AR"/>
          </a:p>
        </p:txBody>
      </p:sp>
    </p:spTree>
    <p:extLst>
      <p:ext uri="{BB962C8B-B14F-4D97-AF65-F5344CB8AC3E}">
        <p14:creationId xmlns:p14="http://schemas.microsoft.com/office/powerpoint/2010/main" val="25837752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endParaRPr lang="es-AR"/>
          </a:p>
        </p:txBody>
      </p:sp>
      <p:sp>
        <p:nvSpPr>
          <p:cNvPr id="4" name="Marcador de fecha 3"/>
          <p:cNvSpPr>
            <a:spLocks noGrp="1"/>
          </p:cNvSpPr>
          <p:nvPr>
            <p:ph type="dt" sz="half" idx="10"/>
          </p:nvPr>
        </p:nvSpPr>
        <p:spPr/>
        <p:txBody>
          <a:bodyPr/>
          <a:lstStyle/>
          <a:p>
            <a:fld id="{D0643C57-9CB8-4D47-878F-A68F6018B627}" type="datetimeFigureOut">
              <a:rPr lang="es-AR" smtClean="0"/>
              <a:t>10/4/2024</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3EE70D6B-8B70-4160-AAB1-94CC2ACA467F}" type="slidenum">
              <a:rPr lang="es-AR" smtClean="0"/>
              <a:t>‹Nº›</a:t>
            </a:fld>
            <a:endParaRPr lang="es-AR"/>
          </a:p>
        </p:txBody>
      </p:sp>
    </p:spTree>
    <p:extLst>
      <p:ext uri="{BB962C8B-B14F-4D97-AF65-F5344CB8AC3E}">
        <p14:creationId xmlns:p14="http://schemas.microsoft.com/office/powerpoint/2010/main" val="9988609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AR"/>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p:cNvSpPr>
            <a:spLocks noGrp="1"/>
          </p:cNvSpPr>
          <p:nvPr>
            <p:ph type="dt" sz="half" idx="10"/>
          </p:nvPr>
        </p:nvSpPr>
        <p:spPr/>
        <p:txBody>
          <a:bodyPr/>
          <a:lstStyle/>
          <a:p>
            <a:fld id="{D0643C57-9CB8-4D47-878F-A68F6018B627}" type="datetimeFigureOut">
              <a:rPr lang="es-AR" smtClean="0"/>
              <a:t>10/4/2024</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3EE70D6B-8B70-4160-AAB1-94CC2ACA467F}" type="slidenum">
              <a:rPr lang="es-AR" smtClean="0"/>
              <a:t>‹Nº›</a:t>
            </a:fld>
            <a:endParaRPr lang="es-AR"/>
          </a:p>
        </p:txBody>
      </p:sp>
    </p:spTree>
    <p:extLst>
      <p:ext uri="{BB962C8B-B14F-4D97-AF65-F5344CB8AC3E}">
        <p14:creationId xmlns:p14="http://schemas.microsoft.com/office/powerpoint/2010/main" val="33037164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AR"/>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p:cNvSpPr>
            <a:spLocks noGrp="1"/>
          </p:cNvSpPr>
          <p:nvPr>
            <p:ph type="dt" sz="half" idx="10"/>
          </p:nvPr>
        </p:nvSpPr>
        <p:spPr/>
        <p:txBody>
          <a:bodyPr/>
          <a:lstStyle/>
          <a:p>
            <a:fld id="{D0643C57-9CB8-4D47-878F-A68F6018B627}" type="datetimeFigureOut">
              <a:rPr lang="es-AR" smtClean="0"/>
              <a:t>10/4/2024</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3EE70D6B-8B70-4160-AAB1-94CC2ACA467F}" type="slidenum">
              <a:rPr lang="es-AR" smtClean="0"/>
              <a:t>‹Nº›</a:t>
            </a:fld>
            <a:endParaRPr lang="es-AR"/>
          </a:p>
        </p:txBody>
      </p:sp>
    </p:spTree>
    <p:extLst>
      <p:ext uri="{BB962C8B-B14F-4D97-AF65-F5344CB8AC3E}">
        <p14:creationId xmlns:p14="http://schemas.microsoft.com/office/powerpoint/2010/main" val="19628930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AR"/>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p:cNvSpPr>
            <a:spLocks noGrp="1"/>
          </p:cNvSpPr>
          <p:nvPr>
            <p:ph type="dt" sz="half" idx="10"/>
          </p:nvPr>
        </p:nvSpPr>
        <p:spPr/>
        <p:txBody>
          <a:bodyPr/>
          <a:lstStyle/>
          <a:p>
            <a:fld id="{D0643C57-9CB8-4D47-878F-A68F6018B627}" type="datetimeFigureOut">
              <a:rPr lang="es-AR" smtClean="0"/>
              <a:t>10/4/2024</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3EE70D6B-8B70-4160-AAB1-94CC2ACA467F}" type="slidenum">
              <a:rPr lang="es-AR" smtClean="0"/>
              <a:t>‹Nº›</a:t>
            </a:fld>
            <a:endParaRPr lang="es-AR"/>
          </a:p>
        </p:txBody>
      </p:sp>
    </p:spTree>
    <p:extLst>
      <p:ext uri="{BB962C8B-B14F-4D97-AF65-F5344CB8AC3E}">
        <p14:creationId xmlns:p14="http://schemas.microsoft.com/office/powerpoint/2010/main" val="37984408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AR"/>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p:cNvSpPr>
            <a:spLocks noGrp="1"/>
          </p:cNvSpPr>
          <p:nvPr>
            <p:ph type="dt" sz="half" idx="10"/>
          </p:nvPr>
        </p:nvSpPr>
        <p:spPr/>
        <p:txBody>
          <a:bodyPr/>
          <a:lstStyle/>
          <a:p>
            <a:fld id="{D0643C57-9CB8-4D47-878F-A68F6018B627}" type="datetimeFigureOut">
              <a:rPr lang="es-AR" smtClean="0"/>
              <a:t>10/4/2024</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3EE70D6B-8B70-4160-AAB1-94CC2ACA467F}" type="slidenum">
              <a:rPr lang="es-AR" smtClean="0"/>
              <a:t>‹Nº›</a:t>
            </a:fld>
            <a:endParaRPr lang="es-AR"/>
          </a:p>
        </p:txBody>
      </p:sp>
    </p:spTree>
    <p:extLst>
      <p:ext uri="{BB962C8B-B14F-4D97-AF65-F5344CB8AC3E}">
        <p14:creationId xmlns:p14="http://schemas.microsoft.com/office/powerpoint/2010/main" val="26792306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AR"/>
          </a:p>
        </p:txBody>
      </p:sp>
      <p:sp>
        <p:nvSpPr>
          <p:cNvPr id="3" name="Marcador de contenido 2"/>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contenido 3"/>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Marcador de fecha 4"/>
          <p:cNvSpPr>
            <a:spLocks noGrp="1"/>
          </p:cNvSpPr>
          <p:nvPr>
            <p:ph type="dt" sz="half" idx="10"/>
          </p:nvPr>
        </p:nvSpPr>
        <p:spPr/>
        <p:txBody>
          <a:bodyPr/>
          <a:lstStyle/>
          <a:p>
            <a:fld id="{D0643C57-9CB8-4D47-878F-A68F6018B627}" type="datetimeFigureOut">
              <a:rPr lang="es-AR" smtClean="0"/>
              <a:t>10/4/2024</a:t>
            </a:fld>
            <a:endParaRPr lang="es-AR"/>
          </a:p>
        </p:txBody>
      </p:sp>
      <p:sp>
        <p:nvSpPr>
          <p:cNvPr id="6" name="Marcador de pie de página 5"/>
          <p:cNvSpPr>
            <a:spLocks noGrp="1"/>
          </p:cNvSpPr>
          <p:nvPr>
            <p:ph type="ftr" sz="quarter" idx="11"/>
          </p:nvPr>
        </p:nvSpPr>
        <p:spPr/>
        <p:txBody>
          <a:bodyPr/>
          <a:lstStyle/>
          <a:p>
            <a:endParaRPr lang="es-AR"/>
          </a:p>
        </p:txBody>
      </p:sp>
      <p:sp>
        <p:nvSpPr>
          <p:cNvPr id="7" name="Marcador de número de diapositiva 6"/>
          <p:cNvSpPr>
            <a:spLocks noGrp="1"/>
          </p:cNvSpPr>
          <p:nvPr>
            <p:ph type="sldNum" sz="quarter" idx="12"/>
          </p:nvPr>
        </p:nvSpPr>
        <p:spPr/>
        <p:txBody>
          <a:bodyPr/>
          <a:lstStyle/>
          <a:p>
            <a:fld id="{3EE70D6B-8B70-4160-AAB1-94CC2ACA467F}" type="slidenum">
              <a:rPr lang="es-AR" smtClean="0"/>
              <a:t>‹Nº›</a:t>
            </a:fld>
            <a:endParaRPr lang="es-AR"/>
          </a:p>
        </p:txBody>
      </p:sp>
    </p:spTree>
    <p:extLst>
      <p:ext uri="{BB962C8B-B14F-4D97-AF65-F5344CB8AC3E}">
        <p14:creationId xmlns:p14="http://schemas.microsoft.com/office/powerpoint/2010/main" val="28364290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AR"/>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7" name="Marcador de fecha 6"/>
          <p:cNvSpPr>
            <a:spLocks noGrp="1"/>
          </p:cNvSpPr>
          <p:nvPr>
            <p:ph type="dt" sz="half" idx="10"/>
          </p:nvPr>
        </p:nvSpPr>
        <p:spPr/>
        <p:txBody>
          <a:bodyPr/>
          <a:lstStyle/>
          <a:p>
            <a:fld id="{D0643C57-9CB8-4D47-878F-A68F6018B627}" type="datetimeFigureOut">
              <a:rPr lang="es-AR" smtClean="0"/>
              <a:t>10/4/2024</a:t>
            </a:fld>
            <a:endParaRPr lang="es-AR"/>
          </a:p>
        </p:txBody>
      </p:sp>
      <p:sp>
        <p:nvSpPr>
          <p:cNvPr id="8" name="Marcador de pie de página 7"/>
          <p:cNvSpPr>
            <a:spLocks noGrp="1"/>
          </p:cNvSpPr>
          <p:nvPr>
            <p:ph type="ftr" sz="quarter" idx="11"/>
          </p:nvPr>
        </p:nvSpPr>
        <p:spPr/>
        <p:txBody>
          <a:bodyPr/>
          <a:lstStyle/>
          <a:p>
            <a:endParaRPr lang="es-AR"/>
          </a:p>
        </p:txBody>
      </p:sp>
      <p:sp>
        <p:nvSpPr>
          <p:cNvPr id="9" name="Marcador de número de diapositiva 8"/>
          <p:cNvSpPr>
            <a:spLocks noGrp="1"/>
          </p:cNvSpPr>
          <p:nvPr>
            <p:ph type="sldNum" sz="quarter" idx="12"/>
          </p:nvPr>
        </p:nvSpPr>
        <p:spPr/>
        <p:txBody>
          <a:bodyPr/>
          <a:lstStyle/>
          <a:p>
            <a:fld id="{3EE70D6B-8B70-4160-AAB1-94CC2ACA467F}" type="slidenum">
              <a:rPr lang="es-AR" smtClean="0"/>
              <a:t>‹Nº›</a:t>
            </a:fld>
            <a:endParaRPr lang="es-AR"/>
          </a:p>
        </p:txBody>
      </p:sp>
    </p:spTree>
    <p:extLst>
      <p:ext uri="{BB962C8B-B14F-4D97-AF65-F5344CB8AC3E}">
        <p14:creationId xmlns:p14="http://schemas.microsoft.com/office/powerpoint/2010/main" val="19283948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AR"/>
          </a:p>
        </p:txBody>
      </p:sp>
      <p:sp>
        <p:nvSpPr>
          <p:cNvPr id="3" name="Marcador de fecha 2"/>
          <p:cNvSpPr>
            <a:spLocks noGrp="1"/>
          </p:cNvSpPr>
          <p:nvPr>
            <p:ph type="dt" sz="half" idx="10"/>
          </p:nvPr>
        </p:nvSpPr>
        <p:spPr/>
        <p:txBody>
          <a:bodyPr/>
          <a:lstStyle/>
          <a:p>
            <a:fld id="{D0643C57-9CB8-4D47-878F-A68F6018B627}" type="datetimeFigureOut">
              <a:rPr lang="es-AR" smtClean="0"/>
              <a:t>10/4/2024</a:t>
            </a:fld>
            <a:endParaRPr lang="es-AR"/>
          </a:p>
        </p:txBody>
      </p:sp>
      <p:sp>
        <p:nvSpPr>
          <p:cNvPr id="4" name="Marcador de pie de página 3"/>
          <p:cNvSpPr>
            <a:spLocks noGrp="1"/>
          </p:cNvSpPr>
          <p:nvPr>
            <p:ph type="ftr" sz="quarter" idx="11"/>
          </p:nvPr>
        </p:nvSpPr>
        <p:spPr/>
        <p:txBody>
          <a:bodyPr/>
          <a:lstStyle/>
          <a:p>
            <a:endParaRPr lang="es-AR"/>
          </a:p>
        </p:txBody>
      </p:sp>
      <p:sp>
        <p:nvSpPr>
          <p:cNvPr id="5" name="Marcador de número de diapositiva 4"/>
          <p:cNvSpPr>
            <a:spLocks noGrp="1"/>
          </p:cNvSpPr>
          <p:nvPr>
            <p:ph type="sldNum" sz="quarter" idx="12"/>
          </p:nvPr>
        </p:nvSpPr>
        <p:spPr/>
        <p:txBody>
          <a:bodyPr/>
          <a:lstStyle/>
          <a:p>
            <a:fld id="{3EE70D6B-8B70-4160-AAB1-94CC2ACA467F}" type="slidenum">
              <a:rPr lang="es-AR" smtClean="0"/>
              <a:t>‹Nº›</a:t>
            </a:fld>
            <a:endParaRPr lang="es-AR"/>
          </a:p>
        </p:txBody>
      </p:sp>
    </p:spTree>
    <p:extLst>
      <p:ext uri="{BB962C8B-B14F-4D97-AF65-F5344CB8AC3E}">
        <p14:creationId xmlns:p14="http://schemas.microsoft.com/office/powerpoint/2010/main" val="2152741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D0643C57-9CB8-4D47-878F-A68F6018B627}" type="datetimeFigureOut">
              <a:rPr lang="es-AR" smtClean="0"/>
              <a:t>10/4/2024</a:t>
            </a:fld>
            <a:endParaRPr lang="es-AR"/>
          </a:p>
        </p:txBody>
      </p:sp>
      <p:sp>
        <p:nvSpPr>
          <p:cNvPr id="3" name="Marcador de pie de página 2"/>
          <p:cNvSpPr>
            <a:spLocks noGrp="1"/>
          </p:cNvSpPr>
          <p:nvPr>
            <p:ph type="ftr" sz="quarter" idx="11"/>
          </p:nvPr>
        </p:nvSpPr>
        <p:spPr/>
        <p:txBody>
          <a:bodyPr/>
          <a:lstStyle/>
          <a:p>
            <a:endParaRPr lang="es-AR"/>
          </a:p>
        </p:txBody>
      </p:sp>
      <p:sp>
        <p:nvSpPr>
          <p:cNvPr id="4" name="Marcador de número de diapositiva 3"/>
          <p:cNvSpPr>
            <a:spLocks noGrp="1"/>
          </p:cNvSpPr>
          <p:nvPr>
            <p:ph type="sldNum" sz="quarter" idx="12"/>
          </p:nvPr>
        </p:nvSpPr>
        <p:spPr/>
        <p:txBody>
          <a:bodyPr/>
          <a:lstStyle/>
          <a:p>
            <a:fld id="{3EE70D6B-8B70-4160-AAB1-94CC2ACA467F}" type="slidenum">
              <a:rPr lang="es-AR" smtClean="0"/>
              <a:t>‹Nº›</a:t>
            </a:fld>
            <a:endParaRPr lang="es-AR"/>
          </a:p>
        </p:txBody>
      </p:sp>
    </p:spTree>
    <p:extLst>
      <p:ext uri="{BB962C8B-B14F-4D97-AF65-F5344CB8AC3E}">
        <p14:creationId xmlns:p14="http://schemas.microsoft.com/office/powerpoint/2010/main" val="5288807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AR"/>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D0643C57-9CB8-4D47-878F-A68F6018B627}" type="datetimeFigureOut">
              <a:rPr lang="es-AR" smtClean="0"/>
              <a:t>10/4/2024</a:t>
            </a:fld>
            <a:endParaRPr lang="es-AR"/>
          </a:p>
        </p:txBody>
      </p:sp>
      <p:sp>
        <p:nvSpPr>
          <p:cNvPr id="6" name="Marcador de pie de página 5"/>
          <p:cNvSpPr>
            <a:spLocks noGrp="1"/>
          </p:cNvSpPr>
          <p:nvPr>
            <p:ph type="ftr" sz="quarter" idx="11"/>
          </p:nvPr>
        </p:nvSpPr>
        <p:spPr/>
        <p:txBody>
          <a:bodyPr/>
          <a:lstStyle/>
          <a:p>
            <a:endParaRPr lang="es-AR"/>
          </a:p>
        </p:txBody>
      </p:sp>
      <p:sp>
        <p:nvSpPr>
          <p:cNvPr id="7" name="Marcador de número de diapositiva 6"/>
          <p:cNvSpPr>
            <a:spLocks noGrp="1"/>
          </p:cNvSpPr>
          <p:nvPr>
            <p:ph type="sldNum" sz="quarter" idx="12"/>
          </p:nvPr>
        </p:nvSpPr>
        <p:spPr/>
        <p:txBody>
          <a:bodyPr/>
          <a:lstStyle/>
          <a:p>
            <a:fld id="{3EE70D6B-8B70-4160-AAB1-94CC2ACA467F}" type="slidenum">
              <a:rPr lang="es-AR" smtClean="0"/>
              <a:t>‹Nº›</a:t>
            </a:fld>
            <a:endParaRPr lang="es-AR"/>
          </a:p>
        </p:txBody>
      </p:sp>
    </p:spTree>
    <p:extLst>
      <p:ext uri="{BB962C8B-B14F-4D97-AF65-F5344CB8AC3E}">
        <p14:creationId xmlns:p14="http://schemas.microsoft.com/office/powerpoint/2010/main" val="37303435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AR"/>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D0643C57-9CB8-4D47-878F-A68F6018B627}" type="datetimeFigureOut">
              <a:rPr lang="es-AR" smtClean="0"/>
              <a:t>10/4/2024</a:t>
            </a:fld>
            <a:endParaRPr lang="es-AR"/>
          </a:p>
        </p:txBody>
      </p:sp>
      <p:sp>
        <p:nvSpPr>
          <p:cNvPr id="6" name="Marcador de pie de página 5"/>
          <p:cNvSpPr>
            <a:spLocks noGrp="1"/>
          </p:cNvSpPr>
          <p:nvPr>
            <p:ph type="ftr" sz="quarter" idx="11"/>
          </p:nvPr>
        </p:nvSpPr>
        <p:spPr/>
        <p:txBody>
          <a:bodyPr/>
          <a:lstStyle/>
          <a:p>
            <a:endParaRPr lang="es-AR"/>
          </a:p>
        </p:txBody>
      </p:sp>
      <p:sp>
        <p:nvSpPr>
          <p:cNvPr id="7" name="Marcador de número de diapositiva 6"/>
          <p:cNvSpPr>
            <a:spLocks noGrp="1"/>
          </p:cNvSpPr>
          <p:nvPr>
            <p:ph type="sldNum" sz="quarter" idx="12"/>
          </p:nvPr>
        </p:nvSpPr>
        <p:spPr/>
        <p:txBody>
          <a:bodyPr/>
          <a:lstStyle/>
          <a:p>
            <a:fld id="{3EE70D6B-8B70-4160-AAB1-94CC2ACA467F}" type="slidenum">
              <a:rPr lang="es-AR" smtClean="0"/>
              <a:t>‹Nº›</a:t>
            </a:fld>
            <a:endParaRPr lang="es-AR"/>
          </a:p>
        </p:txBody>
      </p:sp>
    </p:spTree>
    <p:extLst>
      <p:ext uri="{BB962C8B-B14F-4D97-AF65-F5344CB8AC3E}">
        <p14:creationId xmlns:p14="http://schemas.microsoft.com/office/powerpoint/2010/main" val="37924256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AR"/>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643C57-9CB8-4D47-878F-A68F6018B627}" type="datetimeFigureOut">
              <a:rPr lang="es-AR" smtClean="0"/>
              <a:t>10/4/2024</a:t>
            </a:fld>
            <a:endParaRPr lang="es-AR"/>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AR"/>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E70D6B-8B70-4160-AAB1-94CC2ACA467F}" type="slidenum">
              <a:rPr lang="es-AR" smtClean="0"/>
              <a:t>‹Nº›</a:t>
            </a:fld>
            <a:endParaRPr lang="es-AR"/>
          </a:p>
        </p:txBody>
      </p:sp>
    </p:spTree>
    <p:extLst>
      <p:ext uri="{BB962C8B-B14F-4D97-AF65-F5344CB8AC3E}">
        <p14:creationId xmlns:p14="http://schemas.microsoft.com/office/powerpoint/2010/main" val="12643143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emf"/><Relationship Id="rId7" Type="http://schemas.openxmlformats.org/officeDocument/2006/relationships/image" Target="../media/image9.emf"/><Relationship Id="rId2" Type="http://schemas.openxmlformats.org/officeDocument/2006/relationships/image" Target="../media/image4.emf"/><Relationship Id="rId1" Type="http://schemas.openxmlformats.org/officeDocument/2006/relationships/slideLayout" Target="../slideLayouts/slideLayout7.xml"/><Relationship Id="rId6" Type="http://schemas.openxmlformats.org/officeDocument/2006/relationships/image" Target="../media/image8.emf"/><Relationship Id="rId5" Type="http://schemas.openxmlformats.org/officeDocument/2006/relationships/image" Target="../media/image7.emf"/><Relationship Id="rId4" Type="http://schemas.openxmlformats.org/officeDocument/2006/relationships/image" Target="../media/image6.emf"/></Relationships>
</file>

<file path=ppt/slides/_rels/slide5.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11.emf"/></Relationships>
</file>

<file path=ppt/slides/_rels/slide6.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7.xml"/><Relationship Id="rId4" Type="http://schemas.openxmlformats.org/officeDocument/2006/relationships/image" Target="../media/image14.emf"/></Relationships>
</file>

<file path=ppt/slides/_rels/slide7.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8.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p:cNvPicPr>
            <a:picLocks noChangeAspect="1"/>
          </p:cNvPicPr>
          <p:nvPr/>
        </p:nvPicPr>
        <p:blipFill rotWithShape="1">
          <a:blip r:embed="rId3"/>
          <a:srcRect b="12122"/>
          <a:stretch/>
        </p:blipFill>
        <p:spPr>
          <a:xfrm>
            <a:off x="0" y="831273"/>
            <a:ext cx="12191999" cy="6026727"/>
          </a:xfrm>
          <a:prstGeom prst="rect">
            <a:avLst/>
          </a:prstGeom>
        </p:spPr>
      </p:pic>
      <p:sp>
        <p:nvSpPr>
          <p:cNvPr id="2" name="Título 1"/>
          <p:cNvSpPr>
            <a:spLocks noGrp="1"/>
          </p:cNvSpPr>
          <p:nvPr>
            <p:ph type="title"/>
          </p:nvPr>
        </p:nvSpPr>
        <p:spPr>
          <a:xfrm>
            <a:off x="1" y="0"/>
            <a:ext cx="12191999" cy="1468581"/>
          </a:xfrm>
          <a:solidFill>
            <a:srgbClr val="FFC000"/>
          </a:solidFill>
        </p:spPr>
        <p:txBody>
          <a:bodyPr>
            <a:normAutofit fontScale="90000"/>
          </a:bodyPr>
          <a:lstStyle/>
          <a:p>
            <a:pPr algn="ctr">
              <a:lnSpc>
                <a:spcPct val="150000"/>
              </a:lnSpc>
            </a:pPr>
            <a:r>
              <a:rPr lang="es-AR" sz="2800" dirty="0">
                <a:solidFill>
                  <a:schemeClr val="bg1"/>
                </a:solidFill>
                <a:latin typeface="+mn-lt"/>
              </a:rPr>
              <a:t> </a:t>
            </a:r>
            <a:r>
              <a:rPr lang="es-AR" sz="4000" b="1" dirty="0">
                <a:latin typeface="+mn-lt"/>
              </a:rPr>
              <a:t>BIOGEOGRAFÍA</a:t>
            </a:r>
            <a:r>
              <a:rPr lang="es-AR" sz="2800" b="1" dirty="0">
                <a:latin typeface="+mn-lt"/>
              </a:rPr>
              <a:t> (Parte 2)</a:t>
            </a:r>
            <a:br>
              <a:rPr lang="es-AR" sz="2800" b="1" dirty="0">
                <a:latin typeface="+mn-lt"/>
              </a:rPr>
            </a:br>
            <a:r>
              <a:rPr lang="es-AR" sz="2800" b="1" dirty="0">
                <a:latin typeface="+mn-lt"/>
              </a:rPr>
              <a:t>CONCEPTOS, ENFOQUES Y MÉTODOS DE ANÁLISIS</a:t>
            </a:r>
          </a:p>
        </p:txBody>
      </p:sp>
      <p:sp>
        <p:nvSpPr>
          <p:cNvPr id="4" name="CuadroTexto 3">
            <a:extLst>
              <a:ext uri="{FF2B5EF4-FFF2-40B4-BE49-F238E27FC236}">
                <a16:creationId xmlns:a16="http://schemas.microsoft.com/office/drawing/2014/main" id="{04C113FC-0A97-D90F-29F8-00B27EAE2774}"/>
              </a:ext>
            </a:extLst>
          </p:cNvPr>
          <p:cNvSpPr txBox="1"/>
          <p:nvPr/>
        </p:nvSpPr>
        <p:spPr>
          <a:xfrm>
            <a:off x="9647687" y="5262662"/>
            <a:ext cx="2413161" cy="1477328"/>
          </a:xfrm>
          <a:prstGeom prst="rect">
            <a:avLst/>
          </a:prstGeom>
          <a:solidFill>
            <a:srgbClr val="FFC000"/>
          </a:solidFill>
        </p:spPr>
        <p:txBody>
          <a:bodyPr wrap="none" rtlCol="0">
            <a:spAutoFit/>
          </a:bodyPr>
          <a:ls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AR" b="1" dirty="0"/>
              <a:t>BIOGEOGRAFÍA 2024</a:t>
            </a:r>
          </a:p>
          <a:p>
            <a:r>
              <a:rPr lang="es-AR" dirty="0"/>
              <a:t>Docentes</a:t>
            </a:r>
          </a:p>
          <a:p>
            <a:r>
              <a:rPr lang="es-AR" dirty="0"/>
              <a:t>Dra. Gabriela </a:t>
            </a:r>
            <a:r>
              <a:rPr lang="es-AR" dirty="0" err="1"/>
              <a:t>Entrocassi</a:t>
            </a:r>
            <a:endParaRPr lang="es-AR" dirty="0"/>
          </a:p>
          <a:p>
            <a:r>
              <a:rPr lang="es-AR" dirty="0"/>
              <a:t>Dra. Claudia Martín</a:t>
            </a:r>
          </a:p>
          <a:p>
            <a:r>
              <a:rPr lang="es-AR" dirty="0"/>
              <a:t>Lic. Soledad Villalba</a:t>
            </a:r>
          </a:p>
        </p:txBody>
      </p:sp>
    </p:spTree>
    <p:extLst>
      <p:ext uri="{BB962C8B-B14F-4D97-AF65-F5344CB8AC3E}">
        <p14:creationId xmlns:p14="http://schemas.microsoft.com/office/powerpoint/2010/main" val="14935721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82137" y="204716"/>
            <a:ext cx="11505063" cy="400110"/>
          </a:xfrm>
          <a:prstGeom prst="rect">
            <a:avLst/>
          </a:prstGeom>
          <a:solidFill>
            <a:schemeClr val="accent2">
              <a:lumMod val="20000"/>
              <a:lumOff val="80000"/>
            </a:schemeClr>
          </a:solidFill>
        </p:spPr>
        <p:txBody>
          <a:bodyPr wrap="square">
            <a:spAutoFit/>
          </a:bodyPr>
          <a:lstStyle/>
          <a:p>
            <a:pPr algn="ctr"/>
            <a:r>
              <a:rPr lang="es-AR" sz="2000" b="1" dirty="0"/>
              <a:t>ENFOQUES DE BIOGEOGRAFÍA HISTÓRICA: 7- MÉTODOS BASADOS EN EVENTOS</a:t>
            </a:r>
            <a:endParaRPr lang="es-AR" sz="2000" dirty="0"/>
          </a:p>
        </p:txBody>
      </p:sp>
      <p:sp>
        <p:nvSpPr>
          <p:cNvPr id="6" name="Rectángulo 5"/>
          <p:cNvSpPr/>
          <p:nvPr/>
        </p:nvSpPr>
        <p:spPr>
          <a:xfrm>
            <a:off x="382136" y="1207112"/>
            <a:ext cx="11505063" cy="1200329"/>
          </a:xfrm>
          <a:prstGeom prst="rect">
            <a:avLst/>
          </a:prstGeom>
          <a:solidFill>
            <a:schemeClr val="accent2">
              <a:lumMod val="20000"/>
              <a:lumOff val="80000"/>
            </a:schemeClr>
          </a:solidFill>
        </p:spPr>
        <p:txBody>
          <a:bodyPr wrap="square">
            <a:spAutoFit/>
          </a:bodyPr>
          <a:lstStyle/>
          <a:p>
            <a:r>
              <a:rPr lang="es-AR" sz="2400" dirty="0"/>
              <a:t>Esta nueva escuela biogeográfica, denominada “Biogeografía de procesos” tiene en cuenta los procesos de </a:t>
            </a:r>
            <a:r>
              <a:rPr lang="es-AR" sz="2400" b="1" dirty="0"/>
              <a:t>dispersión, </a:t>
            </a:r>
            <a:r>
              <a:rPr lang="es-AR" sz="2400" b="1" dirty="0" err="1"/>
              <a:t>vicarianza</a:t>
            </a:r>
            <a:r>
              <a:rPr lang="es-AR" sz="2400" b="1" dirty="0"/>
              <a:t>, duplicación y extinción</a:t>
            </a:r>
            <a:r>
              <a:rPr lang="es-AR" sz="2400" dirty="0"/>
              <a:t> para el análisis biogeográfico. Cada uno de estos procesos recibe un coste fijo según su probabilidad.</a:t>
            </a:r>
          </a:p>
        </p:txBody>
      </p:sp>
      <p:sp>
        <p:nvSpPr>
          <p:cNvPr id="7" name="Rectángulo 6"/>
          <p:cNvSpPr/>
          <p:nvPr/>
        </p:nvSpPr>
        <p:spPr>
          <a:xfrm>
            <a:off x="382136" y="4924927"/>
            <a:ext cx="11505063" cy="830997"/>
          </a:xfrm>
          <a:prstGeom prst="rect">
            <a:avLst/>
          </a:prstGeom>
          <a:solidFill>
            <a:schemeClr val="accent2">
              <a:lumMod val="20000"/>
              <a:lumOff val="80000"/>
            </a:schemeClr>
          </a:solidFill>
        </p:spPr>
        <p:txBody>
          <a:bodyPr wrap="square">
            <a:spAutoFit/>
          </a:bodyPr>
          <a:lstStyle/>
          <a:p>
            <a:r>
              <a:rPr lang="es-AR" sz="2400" dirty="0"/>
              <a:t>La biogeografía de procesos muestra no sólo las distribuciones ancestrales, sino también los procesos biogeográficos que las originaron, incluyendo la dirección de dispersión.</a:t>
            </a:r>
          </a:p>
        </p:txBody>
      </p:sp>
      <p:sp>
        <p:nvSpPr>
          <p:cNvPr id="8" name="Rectángulo 7"/>
          <p:cNvSpPr/>
          <p:nvPr/>
        </p:nvSpPr>
        <p:spPr>
          <a:xfrm>
            <a:off x="382136" y="3136939"/>
            <a:ext cx="11505063" cy="1569660"/>
          </a:xfrm>
          <a:prstGeom prst="rect">
            <a:avLst/>
          </a:prstGeom>
          <a:solidFill>
            <a:schemeClr val="accent2">
              <a:lumMod val="20000"/>
              <a:lumOff val="80000"/>
            </a:schemeClr>
          </a:solidFill>
        </p:spPr>
        <p:txBody>
          <a:bodyPr wrap="square">
            <a:spAutoFit/>
          </a:bodyPr>
          <a:lstStyle/>
          <a:p>
            <a:r>
              <a:rPr lang="es-AR" sz="2400" dirty="0"/>
              <a:t>La biogeografía de procesos consiste en encontrar la reconstrucción biogeográfica más parsimoniosa (los datos observados deben ser explicados de la manera más simple posible): aquella que minimiza el coste total de los eventos que deben inferirse para explicar la distribución actual del organismo según el </a:t>
            </a:r>
            <a:r>
              <a:rPr lang="es-AR" sz="2400" dirty="0" err="1"/>
              <a:t>cladograma</a:t>
            </a:r>
            <a:r>
              <a:rPr lang="es-AR" sz="2400" dirty="0"/>
              <a:t> de áreas.</a:t>
            </a:r>
          </a:p>
        </p:txBody>
      </p:sp>
    </p:spTree>
    <p:extLst>
      <p:ext uri="{BB962C8B-B14F-4D97-AF65-F5344CB8AC3E}">
        <p14:creationId xmlns:p14="http://schemas.microsoft.com/office/powerpoint/2010/main" val="8750639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stretch>
            <a:fillRect/>
          </a:stretch>
        </p:blipFill>
        <p:spPr>
          <a:xfrm>
            <a:off x="215882" y="1406338"/>
            <a:ext cx="3295414" cy="4743937"/>
          </a:xfrm>
          <a:prstGeom prst="rect">
            <a:avLst/>
          </a:prstGeom>
        </p:spPr>
      </p:pic>
      <p:sp>
        <p:nvSpPr>
          <p:cNvPr id="5" name="Rectángulo 4"/>
          <p:cNvSpPr/>
          <p:nvPr/>
        </p:nvSpPr>
        <p:spPr>
          <a:xfrm>
            <a:off x="5117582" y="3798566"/>
            <a:ext cx="6769615" cy="923330"/>
          </a:xfrm>
          <a:prstGeom prst="rect">
            <a:avLst/>
          </a:prstGeom>
          <a:solidFill>
            <a:schemeClr val="accent2">
              <a:lumMod val="20000"/>
              <a:lumOff val="80000"/>
            </a:schemeClr>
          </a:solidFill>
        </p:spPr>
        <p:txBody>
          <a:bodyPr wrap="square">
            <a:spAutoFit/>
          </a:bodyPr>
          <a:lstStyle/>
          <a:p>
            <a:r>
              <a:rPr lang="es-AR" dirty="0"/>
              <a:t>Extinción: Proceso biogeográfico que implica la desaparición de un organismo de parte (extinción local o ‘extirpación’) o de todo (‘extinción global’) su rango de distribución.</a:t>
            </a:r>
          </a:p>
        </p:txBody>
      </p:sp>
      <p:sp>
        <p:nvSpPr>
          <p:cNvPr id="6" name="Rectángulo 5"/>
          <p:cNvSpPr/>
          <p:nvPr/>
        </p:nvSpPr>
        <p:spPr>
          <a:xfrm>
            <a:off x="5117581" y="4999349"/>
            <a:ext cx="6769615" cy="923330"/>
          </a:xfrm>
          <a:prstGeom prst="rect">
            <a:avLst/>
          </a:prstGeom>
          <a:solidFill>
            <a:schemeClr val="accent2">
              <a:lumMod val="20000"/>
              <a:lumOff val="80000"/>
            </a:schemeClr>
          </a:solidFill>
        </p:spPr>
        <p:txBody>
          <a:bodyPr wrap="square">
            <a:spAutoFit/>
          </a:bodyPr>
          <a:lstStyle/>
          <a:p>
            <a:r>
              <a:rPr lang="es-AR" dirty="0"/>
              <a:t>Duplicación: Proceso biogeográfico que implica la división de una especie sin que intervenga una barrera geográfica, por ejemplo por especiación </a:t>
            </a:r>
            <a:r>
              <a:rPr lang="es-AR" dirty="0" err="1"/>
              <a:t>simpátrida</a:t>
            </a:r>
            <a:r>
              <a:rPr lang="es-AR" dirty="0"/>
              <a:t> dentro de su rango actual de distribución. </a:t>
            </a:r>
          </a:p>
        </p:txBody>
      </p:sp>
      <p:sp>
        <p:nvSpPr>
          <p:cNvPr id="7" name="Rectángulo 6"/>
          <p:cNvSpPr/>
          <p:nvPr/>
        </p:nvSpPr>
        <p:spPr>
          <a:xfrm>
            <a:off x="3684134" y="806174"/>
            <a:ext cx="8203065" cy="1200329"/>
          </a:xfrm>
          <a:prstGeom prst="rect">
            <a:avLst/>
          </a:prstGeom>
          <a:solidFill>
            <a:schemeClr val="accent2">
              <a:lumMod val="20000"/>
              <a:lumOff val="80000"/>
            </a:schemeClr>
          </a:solidFill>
        </p:spPr>
        <p:txBody>
          <a:bodyPr wrap="square">
            <a:spAutoFit/>
          </a:bodyPr>
          <a:lstStyle/>
          <a:p>
            <a:r>
              <a:rPr lang="es-AR" dirty="0"/>
              <a:t>Dispersión: Proceso biogeográfico que implica la extensión del rango geográfico de una especie al atravesar una barrera geográfica preexistente (por ejemplo, una montaña). La barrera impide el flujo génico entre la población original y la dispersada, por lo que se produce especiación por aislamiento o especiación </a:t>
            </a:r>
            <a:r>
              <a:rPr lang="es-AR" dirty="0" err="1"/>
              <a:t>alopátrida</a:t>
            </a:r>
            <a:r>
              <a:rPr lang="es-AR" dirty="0"/>
              <a:t>. </a:t>
            </a:r>
          </a:p>
        </p:txBody>
      </p:sp>
      <p:sp>
        <p:nvSpPr>
          <p:cNvPr id="8" name="Rectángulo 7"/>
          <p:cNvSpPr/>
          <p:nvPr/>
        </p:nvSpPr>
        <p:spPr>
          <a:xfrm>
            <a:off x="3684133" y="2201923"/>
            <a:ext cx="8203065" cy="1200329"/>
          </a:xfrm>
          <a:prstGeom prst="rect">
            <a:avLst/>
          </a:prstGeom>
          <a:solidFill>
            <a:schemeClr val="accent2">
              <a:lumMod val="20000"/>
              <a:lumOff val="80000"/>
            </a:schemeClr>
          </a:solidFill>
        </p:spPr>
        <p:txBody>
          <a:bodyPr wrap="square">
            <a:spAutoFit/>
          </a:bodyPr>
          <a:lstStyle/>
          <a:p>
            <a:r>
              <a:rPr lang="es-AR" dirty="0" err="1"/>
              <a:t>Vicarianza</a:t>
            </a:r>
            <a:r>
              <a:rPr lang="es-AR" dirty="0"/>
              <a:t>: Proceso biogeográfico que implica la división del rango geográfico ancestral de una especie en dos o más fragmentos por la formación de una barrera climática o geográfica (por ejemplo, la apertura de una nueva cuenca marina), seguido de especiación </a:t>
            </a:r>
            <a:r>
              <a:rPr lang="es-AR" dirty="0" err="1"/>
              <a:t>alopátrida</a:t>
            </a:r>
            <a:r>
              <a:rPr lang="es-AR" dirty="0"/>
              <a:t>. </a:t>
            </a:r>
          </a:p>
        </p:txBody>
      </p:sp>
      <p:sp>
        <p:nvSpPr>
          <p:cNvPr id="9" name="Rectángulo 8"/>
          <p:cNvSpPr/>
          <p:nvPr/>
        </p:nvSpPr>
        <p:spPr>
          <a:xfrm>
            <a:off x="382137" y="204716"/>
            <a:ext cx="11505063" cy="400110"/>
          </a:xfrm>
          <a:prstGeom prst="rect">
            <a:avLst/>
          </a:prstGeom>
          <a:solidFill>
            <a:schemeClr val="accent2">
              <a:lumMod val="20000"/>
              <a:lumOff val="80000"/>
            </a:schemeClr>
          </a:solidFill>
        </p:spPr>
        <p:txBody>
          <a:bodyPr wrap="square">
            <a:spAutoFit/>
          </a:bodyPr>
          <a:lstStyle/>
          <a:p>
            <a:pPr algn="ctr"/>
            <a:r>
              <a:rPr lang="es-AR" sz="2000" b="1" dirty="0"/>
              <a:t>ENFOQUES DE BIOGEOGRAFÍA HISTÓRICA: 7- MÉTODOS BASADOS EN EVENTOS</a:t>
            </a:r>
            <a:endParaRPr lang="es-AR" sz="2000" dirty="0"/>
          </a:p>
        </p:txBody>
      </p:sp>
      <p:pic>
        <p:nvPicPr>
          <p:cNvPr id="4" name="Imagen 3"/>
          <p:cNvPicPr>
            <a:picLocks noChangeAspect="1"/>
          </p:cNvPicPr>
          <p:nvPr/>
        </p:nvPicPr>
        <p:blipFill>
          <a:blip r:embed="rId3"/>
          <a:stretch>
            <a:fillRect/>
          </a:stretch>
        </p:blipFill>
        <p:spPr>
          <a:xfrm>
            <a:off x="6333672" y="3033710"/>
            <a:ext cx="5560106" cy="3376372"/>
          </a:xfrm>
          <a:prstGeom prst="rect">
            <a:avLst/>
          </a:prstGeom>
        </p:spPr>
      </p:pic>
    </p:spTree>
    <p:extLst>
      <p:ext uri="{BB962C8B-B14F-4D97-AF65-F5344CB8AC3E}">
        <p14:creationId xmlns:p14="http://schemas.microsoft.com/office/powerpoint/2010/main" val="1895889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fltVal val="0"/>
                                          </p:val>
                                        </p:tav>
                                        <p:tav tm="100000">
                                          <p:val>
                                            <p:strVal val="#ppt_w"/>
                                          </p:val>
                                        </p:tav>
                                      </p:tavLst>
                                    </p:anim>
                                    <p:anim calcmode="lin" valueType="num">
                                      <p:cBhvr>
                                        <p:cTn id="8" dur="1000" fill="hold"/>
                                        <p:tgtEl>
                                          <p:spTgt spid="7"/>
                                        </p:tgtEl>
                                        <p:attrNameLst>
                                          <p:attrName>ppt_h</p:attrName>
                                        </p:attrNameLst>
                                      </p:cBhvr>
                                      <p:tavLst>
                                        <p:tav tm="0">
                                          <p:val>
                                            <p:fltVal val="0"/>
                                          </p:val>
                                        </p:tav>
                                        <p:tav tm="100000">
                                          <p:val>
                                            <p:strVal val="#ppt_h"/>
                                          </p:val>
                                        </p:tav>
                                      </p:tavLst>
                                    </p:anim>
                                    <p:anim calcmode="lin" valueType="num">
                                      <p:cBhvr>
                                        <p:cTn id="9" dur="1000" fill="hold"/>
                                        <p:tgtEl>
                                          <p:spTgt spid="7"/>
                                        </p:tgtEl>
                                        <p:attrNameLst>
                                          <p:attrName>style.rotation</p:attrName>
                                        </p:attrNameLst>
                                      </p:cBhvr>
                                      <p:tavLst>
                                        <p:tav tm="0">
                                          <p:val>
                                            <p:fltVal val="90"/>
                                          </p:val>
                                        </p:tav>
                                        <p:tav tm="100000">
                                          <p:val>
                                            <p:fltVal val="0"/>
                                          </p:val>
                                        </p:tav>
                                      </p:tavLst>
                                    </p:anim>
                                    <p:animEffect transition="in" filter="fade">
                                      <p:cBhvr>
                                        <p:cTn id="10" dur="10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p:cTn id="15" dur="1000" fill="hold"/>
                                        <p:tgtEl>
                                          <p:spTgt spid="8"/>
                                        </p:tgtEl>
                                        <p:attrNameLst>
                                          <p:attrName>ppt_w</p:attrName>
                                        </p:attrNameLst>
                                      </p:cBhvr>
                                      <p:tavLst>
                                        <p:tav tm="0">
                                          <p:val>
                                            <p:fltVal val="0"/>
                                          </p:val>
                                        </p:tav>
                                        <p:tav tm="100000">
                                          <p:val>
                                            <p:strVal val="#ppt_w"/>
                                          </p:val>
                                        </p:tav>
                                      </p:tavLst>
                                    </p:anim>
                                    <p:anim calcmode="lin" valueType="num">
                                      <p:cBhvr>
                                        <p:cTn id="16" dur="1000" fill="hold"/>
                                        <p:tgtEl>
                                          <p:spTgt spid="8"/>
                                        </p:tgtEl>
                                        <p:attrNameLst>
                                          <p:attrName>ppt_h</p:attrName>
                                        </p:attrNameLst>
                                      </p:cBhvr>
                                      <p:tavLst>
                                        <p:tav tm="0">
                                          <p:val>
                                            <p:fltVal val="0"/>
                                          </p:val>
                                        </p:tav>
                                        <p:tav tm="100000">
                                          <p:val>
                                            <p:strVal val="#ppt_h"/>
                                          </p:val>
                                        </p:tav>
                                      </p:tavLst>
                                    </p:anim>
                                    <p:anim calcmode="lin" valueType="num">
                                      <p:cBhvr>
                                        <p:cTn id="17" dur="1000" fill="hold"/>
                                        <p:tgtEl>
                                          <p:spTgt spid="8"/>
                                        </p:tgtEl>
                                        <p:attrNameLst>
                                          <p:attrName>style.rotation</p:attrName>
                                        </p:attrNameLst>
                                      </p:cBhvr>
                                      <p:tavLst>
                                        <p:tav tm="0">
                                          <p:val>
                                            <p:fltVal val="90"/>
                                          </p:val>
                                        </p:tav>
                                        <p:tav tm="100000">
                                          <p:val>
                                            <p:fltVal val="0"/>
                                          </p:val>
                                        </p:tav>
                                      </p:tavLst>
                                    </p:anim>
                                    <p:animEffect transition="in" filter="fade">
                                      <p:cBhvr>
                                        <p:cTn id="18" dur="10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p:cTn id="23" dur="1000" fill="hold"/>
                                        <p:tgtEl>
                                          <p:spTgt spid="5"/>
                                        </p:tgtEl>
                                        <p:attrNameLst>
                                          <p:attrName>ppt_w</p:attrName>
                                        </p:attrNameLst>
                                      </p:cBhvr>
                                      <p:tavLst>
                                        <p:tav tm="0">
                                          <p:val>
                                            <p:fltVal val="0"/>
                                          </p:val>
                                        </p:tav>
                                        <p:tav tm="100000">
                                          <p:val>
                                            <p:strVal val="#ppt_w"/>
                                          </p:val>
                                        </p:tav>
                                      </p:tavLst>
                                    </p:anim>
                                    <p:anim calcmode="lin" valueType="num">
                                      <p:cBhvr>
                                        <p:cTn id="24" dur="1000" fill="hold"/>
                                        <p:tgtEl>
                                          <p:spTgt spid="5"/>
                                        </p:tgtEl>
                                        <p:attrNameLst>
                                          <p:attrName>ppt_h</p:attrName>
                                        </p:attrNameLst>
                                      </p:cBhvr>
                                      <p:tavLst>
                                        <p:tav tm="0">
                                          <p:val>
                                            <p:fltVal val="0"/>
                                          </p:val>
                                        </p:tav>
                                        <p:tav tm="100000">
                                          <p:val>
                                            <p:strVal val="#ppt_h"/>
                                          </p:val>
                                        </p:tav>
                                      </p:tavLst>
                                    </p:anim>
                                    <p:anim calcmode="lin" valueType="num">
                                      <p:cBhvr>
                                        <p:cTn id="25" dur="1000" fill="hold"/>
                                        <p:tgtEl>
                                          <p:spTgt spid="5"/>
                                        </p:tgtEl>
                                        <p:attrNameLst>
                                          <p:attrName>style.rotation</p:attrName>
                                        </p:attrNameLst>
                                      </p:cBhvr>
                                      <p:tavLst>
                                        <p:tav tm="0">
                                          <p:val>
                                            <p:fltVal val="90"/>
                                          </p:val>
                                        </p:tav>
                                        <p:tav tm="100000">
                                          <p:val>
                                            <p:fltVal val="0"/>
                                          </p:val>
                                        </p:tav>
                                      </p:tavLst>
                                    </p:anim>
                                    <p:animEffect transition="in" filter="fade">
                                      <p:cBhvr>
                                        <p:cTn id="26" dur="1000"/>
                                        <p:tgtEl>
                                          <p:spTgt spid="5"/>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p:cTn id="31" dur="1000" fill="hold"/>
                                        <p:tgtEl>
                                          <p:spTgt spid="6"/>
                                        </p:tgtEl>
                                        <p:attrNameLst>
                                          <p:attrName>ppt_w</p:attrName>
                                        </p:attrNameLst>
                                      </p:cBhvr>
                                      <p:tavLst>
                                        <p:tav tm="0">
                                          <p:val>
                                            <p:fltVal val="0"/>
                                          </p:val>
                                        </p:tav>
                                        <p:tav tm="100000">
                                          <p:val>
                                            <p:strVal val="#ppt_w"/>
                                          </p:val>
                                        </p:tav>
                                      </p:tavLst>
                                    </p:anim>
                                    <p:anim calcmode="lin" valueType="num">
                                      <p:cBhvr>
                                        <p:cTn id="32" dur="1000" fill="hold"/>
                                        <p:tgtEl>
                                          <p:spTgt spid="6"/>
                                        </p:tgtEl>
                                        <p:attrNameLst>
                                          <p:attrName>ppt_h</p:attrName>
                                        </p:attrNameLst>
                                      </p:cBhvr>
                                      <p:tavLst>
                                        <p:tav tm="0">
                                          <p:val>
                                            <p:fltVal val="0"/>
                                          </p:val>
                                        </p:tav>
                                        <p:tav tm="100000">
                                          <p:val>
                                            <p:strVal val="#ppt_h"/>
                                          </p:val>
                                        </p:tav>
                                      </p:tavLst>
                                    </p:anim>
                                    <p:anim calcmode="lin" valueType="num">
                                      <p:cBhvr>
                                        <p:cTn id="33" dur="1000" fill="hold"/>
                                        <p:tgtEl>
                                          <p:spTgt spid="6"/>
                                        </p:tgtEl>
                                        <p:attrNameLst>
                                          <p:attrName>style.rotation</p:attrName>
                                        </p:attrNameLst>
                                      </p:cBhvr>
                                      <p:tavLst>
                                        <p:tav tm="0">
                                          <p:val>
                                            <p:fltVal val="90"/>
                                          </p:val>
                                        </p:tav>
                                        <p:tav tm="100000">
                                          <p:val>
                                            <p:fltVal val="0"/>
                                          </p:val>
                                        </p:tav>
                                      </p:tavLst>
                                    </p:anim>
                                    <p:animEffect transition="in" filter="fade">
                                      <p:cBhvr>
                                        <p:cTn id="34" dur="1000"/>
                                        <p:tgtEl>
                                          <p:spTgt spid="6"/>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4"/>
                                        </p:tgtEl>
                                        <p:attrNameLst>
                                          <p:attrName>style.visibility</p:attrName>
                                        </p:attrNameLst>
                                      </p:cBhvr>
                                      <p:to>
                                        <p:strVal val="visible"/>
                                      </p:to>
                                    </p:set>
                                    <p:anim calcmode="lin" valueType="num">
                                      <p:cBhvr>
                                        <p:cTn id="39" dur="1000" fill="hold"/>
                                        <p:tgtEl>
                                          <p:spTgt spid="4"/>
                                        </p:tgtEl>
                                        <p:attrNameLst>
                                          <p:attrName>ppt_w</p:attrName>
                                        </p:attrNameLst>
                                      </p:cBhvr>
                                      <p:tavLst>
                                        <p:tav tm="0">
                                          <p:val>
                                            <p:fltVal val="0"/>
                                          </p:val>
                                        </p:tav>
                                        <p:tav tm="100000">
                                          <p:val>
                                            <p:strVal val="#ppt_w"/>
                                          </p:val>
                                        </p:tav>
                                      </p:tavLst>
                                    </p:anim>
                                    <p:anim calcmode="lin" valueType="num">
                                      <p:cBhvr>
                                        <p:cTn id="40" dur="1000" fill="hold"/>
                                        <p:tgtEl>
                                          <p:spTgt spid="4"/>
                                        </p:tgtEl>
                                        <p:attrNameLst>
                                          <p:attrName>ppt_h</p:attrName>
                                        </p:attrNameLst>
                                      </p:cBhvr>
                                      <p:tavLst>
                                        <p:tav tm="0">
                                          <p:val>
                                            <p:fltVal val="0"/>
                                          </p:val>
                                        </p:tav>
                                        <p:tav tm="100000">
                                          <p:val>
                                            <p:strVal val="#ppt_h"/>
                                          </p:val>
                                        </p:tav>
                                      </p:tavLst>
                                    </p:anim>
                                    <p:anim calcmode="lin" valueType="num">
                                      <p:cBhvr>
                                        <p:cTn id="41" dur="1000" fill="hold"/>
                                        <p:tgtEl>
                                          <p:spTgt spid="4"/>
                                        </p:tgtEl>
                                        <p:attrNameLst>
                                          <p:attrName>style.rotation</p:attrName>
                                        </p:attrNameLst>
                                      </p:cBhvr>
                                      <p:tavLst>
                                        <p:tav tm="0">
                                          <p:val>
                                            <p:fltVal val="90"/>
                                          </p:val>
                                        </p:tav>
                                        <p:tav tm="100000">
                                          <p:val>
                                            <p:fltVal val="0"/>
                                          </p:val>
                                        </p:tav>
                                      </p:tavLst>
                                    </p:anim>
                                    <p:animEffect transition="in" filter="fade">
                                      <p:cBhvr>
                                        <p:cTn id="42"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89811" y="914400"/>
            <a:ext cx="10876546" cy="4832092"/>
          </a:xfrm>
          <a:prstGeom prst="rect">
            <a:avLst/>
          </a:prstGeom>
          <a:solidFill>
            <a:schemeClr val="accent2">
              <a:lumMod val="20000"/>
              <a:lumOff val="80000"/>
            </a:schemeClr>
          </a:solidFill>
        </p:spPr>
        <p:txBody>
          <a:bodyPr wrap="square">
            <a:spAutoFit/>
          </a:bodyPr>
          <a:lstStyle/>
          <a:p>
            <a:r>
              <a:rPr lang="es-AR" sz="2200" dirty="0" err="1"/>
              <a:t>Ronquist</a:t>
            </a:r>
            <a:r>
              <a:rPr lang="es-AR" sz="2200" dirty="0"/>
              <a:t> demostró que los procesos de </a:t>
            </a:r>
            <a:r>
              <a:rPr lang="es-AR" sz="2200" b="1" dirty="0"/>
              <a:t>dispersión y extinción</a:t>
            </a:r>
            <a:r>
              <a:rPr lang="es-AR" sz="2200" dirty="0"/>
              <a:t> deben tener un coste </a:t>
            </a:r>
            <a:r>
              <a:rPr lang="es-AR" sz="2200" b="1" dirty="0"/>
              <a:t>más alto </a:t>
            </a:r>
            <a:r>
              <a:rPr lang="es-AR" sz="2200" dirty="0"/>
              <a:t>que los procesos de </a:t>
            </a:r>
            <a:r>
              <a:rPr lang="es-AR" sz="2200" b="1" dirty="0"/>
              <a:t>duplicación y </a:t>
            </a:r>
            <a:r>
              <a:rPr lang="es-AR" sz="2200" b="1" dirty="0" err="1"/>
              <a:t>vicarianza</a:t>
            </a:r>
            <a:r>
              <a:rPr lang="es-AR" sz="2200" dirty="0"/>
              <a:t>. </a:t>
            </a:r>
          </a:p>
          <a:p>
            <a:endParaRPr lang="es-AR" sz="2200" dirty="0"/>
          </a:p>
          <a:p>
            <a:r>
              <a:rPr lang="es-AR" sz="2200" dirty="0"/>
              <a:t>Es así como:</a:t>
            </a:r>
          </a:p>
          <a:p>
            <a:pPr marL="342900" indent="-342900">
              <a:buFont typeface="Wingdings" panose="05000000000000000000" pitchFamily="2" charset="2"/>
              <a:buChar char="Ø"/>
            </a:pPr>
            <a:r>
              <a:rPr lang="es-AR" sz="2200" dirty="0"/>
              <a:t>Los procesos de </a:t>
            </a:r>
            <a:r>
              <a:rPr lang="es-AR" sz="2200" b="1" dirty="0"/>
              <a:t>duplicación y </a:t>
            </a:r>
            <a:r>
              <a:rPr lang="es-AR" sz="2200" b="1" dirty="0" err="1"/>
              <a:t>vicarianza</a:t>
            </a:r>
            <a:r>
              <a:rPr lang="es-AR" sz="2200" b="1" dirty="0"/>
              <a:t> </a:t>
            </a:r>
            <a:r>
              <a:rPr lang="es-AR" sz="2200" dirty="0"/>
              <a:t>generan patrones de distribución filogenéticamente conservados, en los cuales los descendientes “heredan” el rango geográfico ancestral. En la </a:t>
            </a:r>
            <a:r>
              <a:rPr lang="es-AR" sz="2200" b="1" dirty="0"/>
              <a:t>duplicación</a:t>
            </a:r>
            <a:r>
              <a:rPr lang="es-AR" sz="2200" dirty="0"/>
              <a:t> cada uno de los dos descendientes </a:t>
            </a:r>
            <a:r>
              <a:rPr lang="es-AR" sz="2200" b="1" dirty="0"/>
              <a:t>hereda todo </a:t>
            </a:r>
            <a:r>
              <a:rPr lang="es-AR" sz="2200" dirty="0"/>
              <a:t>el rango ancestral, mientras que en la </a:t>
            </a:r>
            <a:r>
              <a:rPr lang="es-AR" sz="2200" b="1" dirty="0" err="1"/>
              <a:t>vicarianza</a:t>
            </a:r>
            <a:r>
              <a:rPr lang="es-AR" sz="2200" b="1" dirty="0"/>
              <a:t> </a:t>
            </a:r>
            <a:r>
              <a:rPr lang="es-AR" sz="2200" dirty="0"/>
              <a:t>éste </a:t>
            </a:r>
            <a:r>
              <a:rPr lang="es-AR" sz="2200" b="1" dirty="0"/>
              <a:t>se divide en dos partes </a:t>
            </a:r>
            <a:r>
              <a:rPr lang="es-AR" sz="2200" dirty="0"/>
              <a:t>excluyentes de modo que la suma de la distribución de los dos descendientes equivale al rango ancestral. </a:t>
            </a:r>
          </a:p>
          <a:p>
            <a:endParaRPr lang="es-AR" sz="2200" dirty="0"/>
          </a:p>
          <a:p>
            <a:pPr marL="342900" indent="-342900">
              <a:buFont typeface="Wingdings" panose="05000000000000000000" pitchFamily="2" charset="2"/>
              <a:buChar char="Ø"/>
            </a:pPr>
            <a:r>
              <a:rPr lang="es-AR" sz="2200" dirty="0"/>
              <a:t>En cambio, los procesos de </a:t>
            </a:r>
            <a:r>
              <a:rPr lang="es-AR" sz="2200" b="1" dirty="0"/>
              <a:t>dispersión y extinción destruyen </a:t>
            </a:r>
            <a:r>
              <a:rPr lang="es-AR" sz="2200" dirty="0"/>
              <a:t>la relación biogeográfica </a:t>
            </a:r>
            <a:r>
              <a:rPr lang="es-AR" sz="2200" b="1" dirty="0"/>
              <a:t>entre ancestro y descendientes</a:t>
            </a:r>
            <a:r>
              <a:rPr lang="es-AR" sz="2200" dirty="0"/>
              <a:t>, bien porque uno de los descendientes desaparece de parte del área ancestral (extinción) o bien porque coloniza un área distinta que no formaba parte del área ancestral (dispersión). </a:t>
            </a:r>
          </a:p>
        </p:txBody>
      </p:sp>
      <p:sp>
        <p:nvSpPr>
          <p:cNvPr id="3" name="Rectángulo 2"/>
          <p:cNvSpPr/>
          <p:nvPr/>
        </p:nvSpPr>
        <p:spPr>
          <a:xfrm>
            <a:off x="382137" y="204716"/>
            <a:ext cx="11505063" cy="400110"/>
          </a:xfrm>
          <a:prstGeom prst="rect">
            <a:avLst/>
          </a:prstGeom>
          <a:solidFill>
            <a:schemeClr val="accent2">
              <a:lumMod val="20000"/>
              <a:lumOff val="80000"/>
            </a:schemeClr>
          </a:solidFill>
        </p:spPr>
        <p:txBody>
          <a:bodyPr wrap="square">
            <a:spAutoFit/>
          </a:bodyPr>
          <a:lstStyle/>
          <a:p>
            <a:pPr algn="ctr"/>
            <a:r>
              <a:rPr lang="es-AR" sz="2000" b="1" dirty="0"/>
              <a:t>ENFOQUES DE BIOGEOGRAFÍA HISTÓRICA: 7- MÉTODOS BASADOS EN EVENTOS</a:t>
            </a:r>
            <a:endParaRPr lang="es-AR" sz="2000" dirty="0"/>
          </a:p>
        </p:txBody>
      </p:sp>
    </p:spTree>
    <p:extLst>
      <p:ext uri="{BB962C8B-B14F-4D97-AF65-F5344CB8AC3E}">
        <p14:creationId xmlns:p14="http://schemas.microsoft.com/office/powerpoint/2010/main" val="4284516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rot="10800000" flipV="1">
            <a:off x="766407" y="1085345"/>
            <a:ext cx="10754435" cy="5078313"/>
          </a:xfrm>
          <a:prstGeom prst="rect">
            <a:avLst/>
          </a:prstGeom>
          <a:solidFill>
            <a:schemeClr val="accent2">
              <a:lumMod val="20000"/>
              <a:lumOff val="80000"/>
            </a:schemeClr>
          </a:solidFill>
        </p:spPr>
        <p:txBody>
          <a:bodyPr wrap="square">
            <a:spAutoFit/>
          </a:bodyPr>
          <a:lstStyle/>
          <a:p>
            <a:pPr algn="just">
              <a:lnSpc>
                <a:spcPct val="150000"/>
              </a:lnSpc>
            </a:pPr>
            <a:r>
              <a:rPr lang="es-AR" sz="2400" dirty="0"/>
              <a:t>La </a:t>
            </a:r>
            <a:r>
              <a:rPr lang="es-AR" sz="2400" b="1" dirty="0" err="1"/>
              <a:t>Filogeografía</a:t>
            </a:r>
            <a:r>
              <a:rPr lang="es-AR" sz="2400" dirty="0"/>
              <a:t> es el estudio de los principios y procesos que determinan la distribución geográfica de los linajes a </a:t>
            </a:r>
            <a:r>
              <a:rPr lang="es-AR" sz="2400" b="1" dirty="0"/>
              <a:t>nivel </a:t>
            </a:r>
            <a:r>
              <a:rPr lang="es-AR" sz="2400" b="1" dirty="0" err="1"/>
              <a:t>intraespecífico</a:t>
            </a:r>
            <a:r>
              <a:rPr lang="es-AR" sz="2400" dirty="0"/>
              <a:t>, sobre la base de datos de </a:t>
            </a:r>
            <a:r>
              <a:rPr lang="es-AR" sz="2400" b="1" dirty="0"/>
              <a:t>ADN mitocondrial</a:t>
            </a:r>
            <a:r>
              <a:rPr lang="es-AR" sz="2400" dirty="0"/>
              <a:t>.</a:t>
            </a:r>
          </a:p>
          <a:p>
            <a:pPr algn="ctr">
              <a:lnSpc>
                <a:spcPct val="150000"/>
              </a:lnSpc>
            </a:pPr>
            <a:endParaRPr lang="es-AR" sz="2400" dirty="0"/>
          </a:p>
          <a:p>
            <a:pPr algn="just">
              <a:lnSpc>
                <a:spcPct val="150000"/>
              </a:lnSpc>
            </a:pPr>
            <a:r>
              <a:rPr lang="es-AR" sz="2400" dirty="0"/>
              <a:t>Sus objetivos principales son:</a:t>
            </a:r>
          </a:p>
          <a:p>
            <a:pPr marL="457200" indent="-457200" algn="just">
              <a:lnSpc>
                <a:spcPct val="150000"/>
              </a:lnSpc>
              <a:buFont typeface="Wingdings" panose="05000000000000000000" pitchFamily="2" charset="2"/>
              <a:buChar char="Ø"/>
            </a:pPr>
            <a:r>
              <a:rPr lang="es-AR" sz="2400" dirty="0"/>
              <a:t>Estimar las historias evolutivas (filogenias) de las poblaciones.</a:t>
            </a:r>
          </a:p>
          <a:p>
            <a:pPr marL="457200" indent="-457200" algn="just">
              <a:lnSpc>
                <a:spcPct val="150000"/>
              </a:lnSpc>
              <a:buFont typeface="Wingdings" panose="05000000000000000000" pitchFamily="2" charset="2"/>
              <a:buChar char="Ø"/>
            </a:pPr>
            <a:r>
              <a:rPr lang="es-AR" sz="2400" dirty="0"/>
              <a:t>Investigar patrones biogeográficos históricos, como los procesos de dispersión (migraciones, colonizaciones, aislamientos en refugios, etc.). </a:t>
            </a:r>
          </a:p>
          <a:p>
            <a:pPr algn="ctr">
              <a:lnSpc>
                <a:spcPct val="150000"/>
              </a:lnSpc>
            </a:pPr>
            <a:endParaRPr lang="es-AR" sz="2400" b="1" dirty="0"/>
          </a:p>
        </p:txBody>
      </p:sp>
      <p:sp>
        <p:nvSpPr>
          <p:cNvPr id="4" name="Rectángulo 3"/>
          <p:cNvSpPr/>
          <p:nvPr/>
        </p:nvSpPr>
        <p:spPr>
          <a:xfrm>
            <a:off x="400050" y="190500"/>
            <a:ext cx="11487150" cy="400110"/>
          </a:xfrm>
          <a:prstGeom prst="rect">
            <a:avLst/>
          </a:prstGeom>
          <a:solidFill>
            <a:schemeClr val="accent2">
              <a:lumMod val="20000"/>
              <a:lumOff val="80000"/>
            </a:schemeClr>
          </a:solidFill>
        </p:spPr>
        <p:txBody>
          <a:bodyPr wrap="square">
            <a:spAutoFit/>
          </a:bodyPr>
          <a:lstStyle/>
          <a:p>
            <a:pPr algn="ctr"/>
            <a:r>
              <a:rPr lang="es-AR" sz="2000" b="1" dirty="0"/>
              <a:t>ENFOQUES DE BIOGEOGRAFÍA HISTÓRICA: 8-FILOGEOGRAFÍA</a:t>
            </a:r>
            <a:endParaRPr lang="es-AR" sz="2000" dirty="0"/>
          </a:p>
        </p:txBody>
      </p:sp>
    </p:spTree>
    <p:extLst>
      <p:ext uri="{BB962C8B-B14F-4D97-AF65-F5344CB8AC3E}">
        <p14:creationId xmlns:p14="http://schemas.microsoft.com/office/powerpoint/2010/main" val="34373763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00050" y="190500"/>
            <a:ext cx="11487150" cy="400110"/>
          </a:xfrm>
          <a:prstGeom prst="rect">
            <a:avLst/>
          </a:prstGeom>
          <a:solidFill>
            <a:schemeClr val="accent2">
              <a:lumMod val="20000"/>
              <a:lumOff val="80000"/>
            </a:schemeClr>
          </a:solidFill>
        </p:spPr>
        <p:txBody>
          <a:bodyPr wrap="square">
            <a:spAutoFit/>
          </a:bodyPr>
          <a:lstStyle/>
          <a:p>
            <a:pPr algn="ctr"/>
            <a:r>
              <a:rPr lang="es-AR" sz="2000" b="1" dirty="0"/>
              <a:t>ENFOQUES DE BIOGEOGRAFÍA HISTÓRICA: 9- BIOGEOGRAFÍA EXPERIMENTAL</a:t>
            </a:r>
            <a:endParaRPr lang="es-AR" sz="2000" dirty="0"/>
          </a:p>
        </p:txBody>
      </p:sp>
      <p:pic>
        <p:nvPicPr>
          <p:cNvPr id="3" name="Imagen 2"/>
          <p:cNvPicPr>
            <a:picLocks noChangeAspect="1"/>
          </p:cNvPicPr>
          <p:nvPr/>
        </p:nvPicPr>
        <p:blipFill>
          <a:blip r:embed="rId2"/>
          <a:stretch>
            <a:fillRect/>
          </a:stretch>
        </p:blipFill>
        <p:spPr>
          <a:xfrm>
            <a:off x="400050" y="941219"/>
            <a:ext cx="7138158" cy="5459582"/>
          </a:xfrm>
          <a:prstGeom prst="rect">
            <a:avLst/>
          </a:prstGeom>
        </p:spPr>
      </p:pic>
      <p:sp>
        <p:nvSpPr>
          <p:cNvPr id="5" name="Rectángulo 4"/>
          <p:cNvSpPr/>
          <p:nvPr/>
        </p:nvSpPr>
        <p:spPr>
          <a:xfrm rot="10800000" flipV="1">
            <a:off x="7944674" y="1903298"/>
            <a:ext cx="3729789" cy="3170099"/>
          </a:xfrm>
          <a:prstGeom prst="rect">
            <a:avLst/>
          </a:prstGeom>
          <a:solidFill>
            <a:schemeClr val="accent2">
              <a:lumMod val="20000"/>
              <a:lumOff val="80000"/>
            </a:schemeClr>
          </a:solidFill>
        </p:spPr>
        <p:txBody>
          <a:bodyPr wrap="square">
            <a:spAutoFit/>
          </a:bodyPr>
          <a:lstStyle/>
          <a:p>
            <a:pPr algn="ctr"/>
            <a:r>
              <a:rPr lang="es-AR" sz="2000" b="1" dirty="0"/>
              <a:t>La relación entre la biogeografía histórica y ecológica se puede comprender mediante una estructura triangular que muestra la interacción entre procesos  biológicos (ecológicos), históricos y estocásticos (probabilísticos) y cómo éstos influyen en la biodiversidad local y regional.</a:t>
            </a:r>
          </a:p>
        </p:txBody>
      </p:sp>
      <p:sp>
        <p:nvSpPr>
          <p:cNvPr id="6" name="Rectángulo 5"/>
          <p:cNvSpPr/>
          <p:nvPr/>
        </p:nvSpPr>
        <p:spPr>
          <a:xfrm>
            <a:off x="5382332" y="1358661"/>
            <a:ext cx="3182603" cy="369332"/>
          </a:xfrm>
          <a:prstGeom prst="rect">
            <a:avLst/>
          </a:prstGeom>
        </p:spPr>
        <p:txBody>
          <a:bodyPr wrap="none">
            <a:spAutoFit/>
          </a:bodyPr>
          <a:lstStyle/>
          <a:p>
            <a:r>
              <a:rPr lang="es-AR" b="1" dirty="0"/>
              <a:t>BIOGEOGRAFÍA EXPERIMENTAL</a:t>
            </a:r>
            <a:endParaRPr lang="es-AR" dirty="0"/>
          </a:p>
        </p:txBody>
      </p:sp>
      <p:cxnSp>
        <p:nvCxnSpPr>
          <p:cNvPr id="7" name="Conector recto de flecha 6"/>
          <p:cNvCxnSpPr/>
          <p:nvPr/>
        </p:nvCxnSpPr>
        <p:spPr>
          <a:xfrm flipV="1">
            <a:off x="4121624" y="1727993"/>
            <a:ext cx="2600018" cy="1643004"/>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57913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p:cTn id="15" dur="1000" fill="hold"/>
                                        <p:tgtEl>
                                          <p:spTgt spid="7"/>
                                        </p:tgtEl>
                                        <p:attrNameLst>
                                          <p:attrName>ppt_w</p:attrName>
                                        </p:attrNameLst>
                                      </p:cBhvr>
                                      <p:tavLst>
                                        <p:tav tm="0">
                                          <p:val>
                                            <p:fltVal val="0"/>
                                          </p:val>
                                        </p:tav>
                                        <p:tav tm="100000">
                                          <p:val>
                                            <p:strVal val="#ppt_w"/>
                                          </p:val>
                                        </p:tav>
                                      </p:tavLst>
                                    </p:anim>
                                    <p:anim calcmode="lin" valueType="num">
                                      <p:cBhvr>
                                        <p:cTn id="16" dur="1000" fill="hold"/>
                                        <p:tgtEl>
                                          <p:spTgt spid="7"/>
                                        </p:tgtEl>
                                        <p:attrNameLst>
                                          <p:attrName>ppt_h</p:attrName>
                                        </p:attrNameLst>
                                      </p:cBhvr>
                                      <p:tavLst>
                                        <p:tav tm="0">
                                          <p:val>
                                            <p:fltVal val="0"/>
                                          </p:val>
                                        </p:tav>
                                        <p:tav tm="100000">
                                          <p:val>
                                            <p:strVal val="#ppt_h"/>
                                          </p:val>
                                        </p:tav>
                                      </p:tavLst>
                                    </p:anim>
                                    <p:anim calcmode="lin" valueType="num">
                                      <p:cBhvr>
                                        <p:cTn id="17" dur="1000" fill="hold"/>
                                        <p:tgtEl>
                                          <p:spTgt spid="7"/>
                                        </p:tgtEl>
                                        <p:attrNameLst>
                                          <p:attrName>style.rotation</p:attrName>
                                        </p:attrNameLst>
                                      </p:cBhvr>
                                      <p:tavLst>
                                        <p:tav tm="0">
                                          <p:val>
                                            <p:fltVal val="90"/>
                                          </p:val>
                                        </p:tav>
                                        <p:tav tm="100000">
                                          <p:val>
                                            <p:fltVal val="0"/>
                                          </p:val>
                                        </p:tav>
                                      </p:tavLst>
                                    </p:anim>
                                    <p:animEffect transition="in" filter="fade">
                                      <p:cBhvr>
                                        <p:cTn id="18" dur="10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 calcmode="lin" valueType="num">
                                      <p:cBhvr>
                                        <p:cTn id="23" dur="1000" fill="hold"/>
                                        <p:tgtEl>
                                          <p:spTgt spid="6"/>
                                        </p:tgtEl>
                                        <p:attrNameLst>
                                          <p:attrName>ppt_w</p:attrName>
                                        </p:attrNameLst>
                                      </p:cBhvr>
                                      <p:tavLst>
                                        <p:tav tm="0">
                                          <p:val>
                                            <p:fltVal val="0"/>
                                          </p:val>
                                        </p:tav>
                                        <p:tav tm="100000">
                                          <p:val>
                                            <p:strVal val="#ppt_w"/>
                                          </p:val>
                                        </p:tav>
                                      </p:tavLst>
                                    </p:anim>
                                    <p:anim calcmode="lin" valueType="num">
                                      <p:cBhvr>
                                        <p:cTn id="24" dur="1000" fill="hold"/>
                                        <p:tgtEl>
                                          <p:spTgt spid="6"/>
                                        </p:tgtEl>
                                        <p:attrNameLst>
                                          <p:attrName>ppt_h</p:attrName>
                                        </p:attrNameLst>
                                      </p:cBhvr>
                                      <p:tavLst>
                                        <p:tav tm="0">
                                          <p:val>
                                            <p:fltVal val="0"/>
                                          </p:val>
                                        </p:tav>
                                        <p:tav tm="100000">
                                          <p:val>
                                            <p:strVal val="#ppt_h"/>
                                          </p:val>
                                        </p:tav>
                                      </p:tavLst>
                                    </p:anim>
                                    <p:anim calcmode="lin" valueType="num">
                                      <p:cBhvr>
                                        <p:cTn id="25" dur="1000" fill="hold"/>
                                        <p:tgtEl>
                                          <p:spTgt spid="6"/>
                                        </p:tgtEl>
                                        <p:attrNameLst>
                                          <p:attrName>style.rotation</p:attrName>
                                        </p:attrNameLst>
                                      </p:cBhvr>
                                      <p:tavLst>
                                        <p:tav tm="0">
                                          <p:val>
                                            <p:fltVal val="90"/>
                                          </p:val>
                                        </p:tav>
                                        <p:tav tm="100000">
                                          <p:val>
                                            <p:fltVal val="0"/>
                                          </p:val>
                                        </p:tav>
                                      </p:tavLst>
                                    </p:anim>
                                    <p:animEffect transition="in" filter="fade">
                                      <p:cBhvr>
                                        <p:cTn id="26"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22989" y="928254"/>
            <a:ext cx="11325665" cy="4350327"/>
          </a:xfrm>
          <a:solidFill>
            <a:schemeClr val="accent2">
              <a:lumMod val="20000"/>
              <a:lumOff val="80000"/>
            </a:schemeClr>
          </a:solidFill>
        </p:spPr>
        <p:txBody>
          <a:bodyPr>
            <a:normAutofit/>
          </a:bodyPr>
          <a:lstStyle/>
          <a:p>
            <a:pPr>
              <a:lnSpc>
                <a:spcPct val="150000"/>
              </a:lnSpc>
            </a:pPr>
            <a:r>
              <a:rPr lang="es-AR" sz="3200" b="1" u="sng" dirty="0">
                <a:latin typeface="+mn-lt"/>
              </a:rPr>
              <a:t>ENFOQUES DE LA BIOGEOGRAFÍA HISTÓRICA</a:t>
            </a:r>
            <a:r>
              <a:rPr lang="es-AR" b="1" dirty="0">
                <a:latin typeface="+mn-lt"/>
              </a:rPr>
              <a:t> </a:t>
            </a:r>
            <a:r>
              <a:rPr lang="es-AR" sz="2400" b="1" dirty="0">
                <a:latin typeface="+mn-lt"/>
              </a:rPr>
              <a:t>(</a:t>
            </a:r>
            <a:r>
              <a:rPr lang="es-AR" sz="2400" b="1" i="1" dirty="0">
                <a:latin typeface="+mn-lt"/>
              </a:rPr>
              <a:t>sensu</a:t>
            </a:r>
            <a:r>
              <a:rPr lang="es-AR" sz="2400" b="1" dirty="0">
                <a:latin typeface="+mn-lt"/>
              </a:rPr>
              <a:t> </a:t>
            </a:r>
            <a:r>
              <a:rPr lang="es-AR" sz="2400" b="1" i="1" dirty="0" err="1">
                <a:latin typeface="+mn-lt"/>
              </a:rPr>
              <a:t>Crisci</a:t>
            </a:r>
            <a:r>
              <a:rPr lang="es-AR" sz="2400" b="1" i="1" dirty="0">
                <a:latin typeface="+mn-lt"/>
              </a:rPr>
              <a:t> et al</a:t>
            </a:r>
            <a:r>
              <a:rPr lang="es-AR" sz="2400" b="1" dirty="0">
                <a:latin typeface="+mn-lt"/>
              </a:rPr>
              <a:t>., 2000)</a:t>
            </a:r>
            <a:br>
              <a:rPr lang="es-AR" b="1" dirty="0">
                <a:latin typeface="+mn-lt"/>
              </a:rPr>
            </a:br>
            <a:r>
              <a:rPr lang="es-AR" sz="2800" b="1" dirty="0">
                <a:solidFill>
                  <a:srgbClr val="00B0F0"/>
                </a:solidFill>
                <a:latin typeface="+mn-lt"/>
              </a:rPr>
              <a:t>5-Biogeografía </a:t>
            </a:r>
            <a:r>
              <a:rPr lang="es-AR" sz="2800" b="1" dirty="0" err="1">
                <a:solidFill>
                  <a:srgbClr val="00B0F0"/>
                </a:solidFill>
                <a:latin typeface="+mn-lt"/>
              </a:rPr>
              <a:t>Cladística</a:t>
            </a:r>
            <a:r>
              <a:rPr lang="es-AR" sz="2800" b="1" dirty="0">
                <a:solidFill>
                  <a:srgbClr val="00B0F0"/>
                </a:solidFill>
                <a:latin typeface="+mn-lt"/>
              </a:rPr>
              <a:t> </a:t>
            </a:r>
            <a:br>
              <a:rPr lang="es-AR" sz="2800" b="1" dirty="0">
                <a:solidFill>
                  <a:srgbClr val="00B0F0"/>
                </a:solidFill>
                <a:latin typeface="+mn-lt"/>
              </a:rPr>
            </a:br>
            <a:r>
              <a:rPr lang="es-AR" sz="2800" b="1" dirty="0">
                <a:solidFill>
                  <a:srgbClr val="00B0F0"/>
                </a:solidFill>
                <a:latin typeface="+mn-lt"/>
              </a:rPr>
              <a:t>6-Análisis de Simplicidad de Endemismo </a:t>
            </a:r>
            <a:br>
              <a:rPr lang="es-AR" sz="2800" b="1" dirty="0">
                <a:solidFill>
                  <a:srgbClr val="00B0F0"/>
                </a:solidFill>
                <a:latin typeface="+mn-lt"/>
              </a:rPr>
            </a:br>
            <a:r>
              <a:rPr lang="es-AR" sz="2800" b="1" dirty="0">
                <a:solidFill>
                  <a:srgbClr val="00B0F0"/>
                </a:solidFill>
                <a:latin typeface="+mn-lt"/>
              </a:rPr>
              <a:t>7-Métodos Basados en Eventos</a:t>
            </a:r>
            <a:br>
              <a:rPr lang="es-AR" sz="2800" b="1" dirty="0">
                <a:solidFill>
                  <a:srgbClr val="00B0F0"/>
                </a:solidFill>
                <a:latin typeface="+mn-lt"/>
              </a:rPr>
            </a:br>
            <a:r>
              <a:rPr lang="es-AR" sz="2800" b="1" dirty="0">
                <a:solidFill>
                  <a:srgbClr val="00B0F0"/>
                </a:solidFill>
                <a:latin typeface="+mn-lt"/>
              </a:rPr>
              <a:t>8-Filogeografía </a:t>
            </a:r>
            <a:br>
              <a:rPr lang="es-AR" sz="2800" b="1" dirty="0">
                <a:solidFill>
                  <a:srgbClr val="00B0F0"/>
                </a:solidFill>
                <a:latin typeface="+mn-lt"/>
              </a:rPr>
            </a:br>
            <a:r>
              <a:rPr lang="es-AR" sz="2800" b="1" dirty="0">
                <a:solidFill>
                  <a:srgbClr val="00B0F0"/>
                </a:solidFill>
                <a:latin typeface="+mn-lt"/>
              </a:rPr>
              <a:t>9-Biogeografía Experimental</a:t>
            </a:r>
          </a:p>
        </p:txBody>
      </p:sp>
    </p:spTree>
    <p:extLst>
      <p:ext uri="{BB962C8B-B14F-4D97-AF65-F5344CB8AC3E}">
        <p14:creationId xmlns:p14="http://schemas.microsoft.com/office/powerpoint/2010/main" val="38794507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00050" y="190500"/>
            <a:ext cx="11487150" cy="400110"/>
          </a:xfrm>
          <a:prstGeom prst="rect">
            <a:avLst/>
          </a:prstGeom>
          <a:solidFill>
            <a:schemeClr val="accent2">
              <a:lumMod val="20000"/>
              <a:lumOff val="80000"/>
            </a:schemeClr>
          </a:solidFill>
        </p:spPr>
        <p:txBody>
          <a:bodyPr wrap="square">
            <a:spAutoFit/>
          </a:bodyPr>
          <a:lstStyle/>
          <a:p>
            <a:pPr algn="ctr"/>
            <a:r>
              <a:rPr lang="es-AR" sz="2000" b="1" dirty="0"/>
              <a:t>ENFOQUES DE BIOGEOGRAFÍA HISTÓRICA: 5- BIOGEOGRAFÍA CLADÍSTICA</a:t>
            </a:r>
            <a:endParaRPr lang="es-AR" sz="2000" dirty="0"/>
          </a:p>
        </p:txBody>
      </p:sp>
      <p:pic>
        <p:nvPicPr>
          <p:cNvPr id="6" name="Imagen 5"/>
          <p:cNvPicPr>
            <a:picLocks noChangeAspect="1"/>
          </p:cNvPicPr>
          <p:nvPr/>
        </p:nvPicPr>
        <p:blipFill rotWithShape="1">
          <a:blip r:embed="rId2"/>
          <a:srcRect t="2538" b="7744"/>
          <a:stretch/>
        </p:blipFill>
        <p:spPr>
          <a:xfrm>
            <a:off x="931169" y="1281467"/>
            <a:ext cx="10151161" cy="1586424"/>
          </a:xfrm>
          <a:prstGeom prst="rect">
            <a:avLst/>
          </a:prstGeom>
        </p:spPr>
      </p:pic>
      <p:pic>
        <p:nvPicPr>
          <p:cNvPr id="7" name="Imagen 6"/>
          <p:cNvPicPr>
            <a:picLocks noChangeAspect="1"/>
          </p:cNvPicPr>
          <p:nvPr/>
        </p:nvPicPr>
        <p:blipFill>
          <a:blip r:embed="rId3"/>
          <a:stretch>
            <a:fillRect/>
          </a:stretch>
        </p:blipFill>
        <p:spPr>
          <a:xfrm>
            <a:off x="1651606" y="3558748"/>
            <a:ext cx="9284768" cy="1218080"/>
          </a:xfrm>
          <a:prstGeom prst="rect">
            <a:avLst/>
          </a:prstGeom>
        </p:spPr>
      </p:pic>
    </p:spTree>
    <p:extLst>
      <p:ext uri="{BB962C8B-B14F-4D97-AF65-F5344CB8AC3E}">
        <p14:creationId xmlns:p14="http://schemas.microsoft.com/office/powerpoint/2010/main" val="2942421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style.rotation</p:attrName>
                                        </p:attrNameLst>
                                      </p:cBhvr>
                                      <p:tavLst>
                                        <p:tav tm="0">
                                          <p:val>
                                            <p:fltVal val="90"/>
                                          </p:val>
                                        </p:tav>
                                        <p:tav tm="100000">
                                          <p:val>
                                            <p:fltVal val="0"/>
                                          </p:val>
                                        </p:tav>
                                      </p:tavLst>
                                    </p:anim>
                                    <p:animEffect transition="in" filter="fade">
                                      <p:cBhvr>
                                        <p:cTn id="10" dur="10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p:cTn id="15" dur="1000" fill="hold"/>
                                        <p:tgtEl>
                                          <p:spTgt spid="7"/>
                                        </p:tgtEl>
                                        <p:attrNameLst>
                                          <p:attrName>ppt_w</p:attrName>
                                        </p:attrNameLst>
                                      </p:cBhvr>
                                      <p:tavLst>
                                        <p:tav tm="0">
                                          <p:val>
                                            <p:fltVal val="0"/>
                                          </p:val>
                                        </p:tav>
                                        <p:tav tm="100000">
                                          <p:val>
                                            <p:strVal val="#ppt_w"/>
                                          </p:val>
                                        </p:tav>
                                      </p:tavLst>
                                    </p:anim>
                                    <p:anim calcmode="lin" valueType="num">
                                      <p:cBhvr>
                                        <p:cTn id="16" dur="1000" fill="hold"/>
                                        <p:tgtEl>
                                          <p:spTgt spid="7"/>
                                        </p:tgtEl>
                                        <p:attrNameLst>
                                          <p:attrName>ppt_h</p:attrName>
                                        </p:attrNameLst>
                                      </p:cBhvr>
                                      <p:tavLst>
                                        <p:tav tm="0">
                                          <p:val>
                                            <p:fltVal val="0"/>
                                          </p:val>
                                        </p:tav>
                                        <p:tav tm="100000">
                                          <p:val>
                                            <p:strVal val="#ppt_h"/>
                                          </p:val>
                                        </p:tav>
                                      </p:tavLst>
                                    </p:anim>
                                    <p:anim calcmode="lin" valueType="num">
                                      <p:cBhvr>
                                        <p:cTn id="17" dur="1000" fill="hold"/>
                                        <p:tgtEl>
                                          <p:spTgt spid="7"/>
                                        </p:tgtEl>
                                        <p:attrNameLst>
                                          <p:attrName>style.rotation</p:attrName>
                                        </p:attrNameLst>
                                      </p:cBhvr>
                                      <p:tavLst>
                                        <p:tav tm="0">
                                          <p:val>
                                            <p:fltVal val="90"/>
                                          </p:val>
                                        </p:tav>
                                        <p:tav tm="100000">
                                          <p:val>
                                            <p:fltVal val="0"/>
                                          </p:val>
                                        </p:tav>
                                      </p:tavLst>
                                    </p:anim>
                                    <p:animEffect transition="in" filter="fade">
                                      <p:cBhvr>
                                        <p:cTn id="18"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00050" y="190500"/>
            <a:ext cx="11487150" cy="400110"/>
          </a:xfrm>
          <a:prstGeom prst="rect">
            <a:avLst/>
          </a:prstGeom>
          <a:solidFill>
            <a:schemeClr val="accent2">
              <a:lumMod val="20000"/>
              <a:lumOff val="80000"/>
            </a:schemeClr>
          </a:solidFill>
        </p:spPr>
        <p:txBody>
          <a:bodyPr wrap="square">
            <a:spAutoFit/>
          </a:bodyPr>
          <a:lstStyle/>
          <a:p>
            <a:pPr algn="ctr"/>
            <a:r>
              <a:rPr lang="es-AR" sz="2000" b="1" dirty="0"/>
              <a:t>ENFOQUES DE BIOGEOGRAFÍA HISTÓRICA: 5- BIOGEOGRAFÍA CLADÍSTICA</a:t>
            </a:r>
            <a:endParaRPr lang="es-AR" sz="2000" dirty="0"/>
          </a:p>
        </p:txBody>
      </p:sp>
      <p:pic>
        <p:nvPicPr>
          <p:cNvPr id="3" name="Imagen 2"/>
          <p:cNvPicPr>
            <a:picLocks noChangeAspect="1"/>
          </p:cNvPicPr>
          <p:nvPr/>
        </p:nvPicPr>
        <p:blipFill>
          <a:blip r:embed="rId2"/>
          <a:stretch>
            <a:fillRect/>
          </a:stretch>
        </p:blipFill>
        <p:spPr>
          <a:xfrm>
            <a:off x="698548" y="860335"/>
            <a:ext cx="7269659" cy="5553609"/>
          </a:xfrm>
          <a:prstGeom prst="rect">
            <a:avLst/>
          </a:prstGeom>
        </p:spPr>
      </p:pic>
      <p:pic>
        <p:nvPicPr>
          <p:cNvPr id="4" name="Imagen 3"/>
          <p:cNvPicPr>
            <a:picLocks noChangeAspect="1"/>
          </p:cNvPicPr>
          <p:nvPr/>
        </p:nvPicPr>
        <p:blipFill>
          <a:blip r:embed="rId3"/>
          <a:stretch>
            <a:fillRect/>
          </a:stretch>
        </p:blipFill>
        <p:spPr>
          <a:xfrm>
            <a:off x="8145908" y="1259854"/>
            <a:ext cx="3741292" cy="4938450"/>
          </a:xfrm>
          <a:prstGeom prst="rect">
            <a:avLst/>
          </a:prstGeom>
        </p:spPr>
      </p:pic>
      <p:sp>
        <p:nvSpPr>
          <p:cNvPr id="6" name="Text Box 18"/>
          <p:cNvSpPr txBox="1">
            <a:spLocks noChangeArrowheads="1"/>
          </p:cNvSpPr>
          <p:nvPr/>
        </p:nvSpPr>
        <p:spPr bwMode="auto">
          <a:xfrm>
            <a:off x="794083" y="842211"/>
            <a:ext cx="2281603"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s-ES_tradnl" altLang="es-AR" sz="1400" b="1" dirty="0" err="1">
                <a:latin typeface="+mn-lt"/>
                <a:cs typeface="Arial" panose="020B0604020202020204" pitchFamily="34" charset="0"/>
              </a:rPr>
              <a:t>Cladogramas</a:t>
            </a:r>
            <a:r>
              <a:rPr lang="es-ES_tradnl" altLang="es-AR" sz="1400" b="1" dirty="0">
                <a:latin typeface="+mn-lt"/>
                <a:cs typeface="Arial" panose="020B0604020202020204" pitchFamily="34" charset="0"/>
              </a:rPr>
              <a:t> de especies </a:t>
            </a:r>
          </a:p>
        </p:txBody>
      </p:sp>
      <p:sp>
        <p:nvSpPr>
          <p:cNvPr id="7" name="Text Box 18"/>
          <p:cNvSpPr txBox="1">
            <a:spLocks noChangeArrowheads="1"/>
          </p:cNvSpPr>
          <p:nvPr/>
        </p:nvSpPr>
        <p:spPr bwMode="auto">
          <a:xfrm>
            <a:off x="3075686" y="860335"/>
            <a:ext cx="2281603"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s-ES_tradnl" altLang="es-AR" sz="1400" b="1" dirty="0" err="1">
                <a:latin typeface="+mn-lt"/>
                <a:cs typeface="Arial" panose="020B0604020202020204" pitchFamily="34" charset="0"/>
              </a:rPr>
              <a:t>Cladogramas</a:t>
            </a:r>
            <a:r>
              <a:rPr lang="es-ES_tradnl" altLang="es-AR" sz="1400" b="1" dirty="0">
                <a:latin typeface="+mn-lt"/>
                <a:cs typeface="Arial" panose="020B0604020202020204" pitchFamily="34" charset="0"/>
              </a:rPr>
              <a:t> de áreas </a:t>
            </a:r>
          </a:p>
        </p:txBody>
      </p:sp>
      <p:sp>
        <p:nvSpPr>
          <p:cNvPr id="9" name="Text Box 18"/>
          <p:cNvSpPr txBox="1">
            <a:spLocks noChangeArrowheads="1"/>
          </p:cNvSpPr>
          <p:nvPr/>
        </p:nvSpPr>
        <p:spPr bwMode="auto">
          <a:xfrm>
            <a:off x="5769703" y="2455121"/>
            <a:ext cx="228160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spcBef>
                <a:spcPct val="50000"/>
              </a:spcBef>
            </a:pPr>
            <a:r>
              <a:rPr lang="es-ES_tradnl" altLang="es-AR" sz="1400" b="1" dirty="0" err="1">
                <a:latin typeface="+mn-lt"/>
                <a:cs typeface="Arial" panose="020B0604020202020204" pitchFamily="34" charset="0"/>
              </a:rPr>
              <a:t>Cladograma</a:t>
            </a:r>
            <a:r>
              <a:rPr lang="es-ES_tradnl" altLang="es-AR" sz="1400" b="1" dirty="0">
                <a:latin typeface="+mn-lt"/>
                <a:cs typeface="Arial" panose="020B0604020202020204" pitchFamily="34" charset="0"/>
              </a:rPr>
              <a:t> general  de áreas </a:t>
            </a:r>
          </a:p>
        </p:txBody>
      </p:sp>
      <p:pic>
        <p:nvPicPr>
          <p:cNvPr id="11" name="Imagen 10"/>
          <p:cNvPicPr>
            <a:picLocks noChangeAspect="1"/>
          </p:cNvPicPr>
          <p:nvPr/>
        </p:nvPicPr>
        <p:blipFill rotWithShape="1">
          <a:blip r:embed="rId4"/>
          <a:srcRect t="902"/>
          <a:stretch/>
        </p:blipFill>
        <p:spPr>
          <a:xfrm>
            <a:off x="907977" y="890407"/>
            <a:ext cx="6617020" cy="5783118"/>
          </a:xfrm>
          <a:prstGeom prst="rect">
            <a:avLst/>
          </a:prstGeom>
        </p:spPr>
      </p:pic>
      <p:sp>
        <p:nvSpPr>
          <p:cNvPr id="13" name="Rectángulo 12"/>
          <p:cNvSpPr/>
          <p:nvPr/>
        </p:nvSpPr>
        <p:spPr>
          <a:xfrm rot="10800000" flipV="1">
            <a:off x="8157410" y="914400"/>
            <a:ext cx="3729789" cy="2264891"/>
          </a:xfrm>
          <a:prstGeom prst="rect">
            <a:avLst/>
          </a:prstGeom>
          <a:solidFill>
            <a:schemeClr val="accent2">
              <a:lumMod val="20000"/>
              <a:lumOff val="80000"/>
            </a:schemeClr>
          </a:solidFill>
        </p:spPr>
        <p:txBody>
          <a:bodyPr wrap="square">
            <a:spAutoFit/>
          </a:bodyPr>
          <a:lstStyle/>
          <a:p>
            <a:pPr algn="ctr"/>
            <a:r>
              <a:rPr lang="es-AR" sz="2000" dirty="0"/>
              <a:t>Sin embargo esto se complica cuando en los </a:t>
            </a:r>
            <a:r>
              <a:rPr lang="es-AR" sz="2000" dirty="0" err="1"/>
              <a:t>cladogramas</a:t>
            </a:r>
            <a:r>
              <a:rPr lang="es-AR" sz="2000" dirty="0"/>
              <a:t> </a:t>
            </a:r>
            <a:r>
              <a:rPr lang="es-AR" sz="2000" b="1" dirty="0"/>
              <a:t>encontramos áreas ausentes, especies redundantes o con amplia distribución</a:t>
            </a:r>
            <a:r>
              <a:rPr lang="es-AR" sz="2000" dirty="0"/>
              <a:t>.</a:t>
            </a:r>
          </a:p>
          <a:p>
            <a:pPr algn="ctr"/>
            <a:r>
              <a:rPr lang="es-AR" sz="2000" dirty="0"/>
              <a:t>Para resolver esto se emplean los </a:t>
            </a:r>
            <a:r>
              <a:rPr lang="es-AR" sz="2000" b="1" dirty="0"/>
              <a:t>supuestos denominados 0, 1 y 2. </a:t>
            </a:r>
          </a:p>
        </p:txBody>
      </p:sp>
      <p:pic>
        <p:nvPicPr>
          <p:cNvPr id="14" name="Imagen 13"/>
          <p:cNvPicPr>
            <a:picLocks noChangeAspect="1"/>
          </p:cNvPicPr>
          <p:nvPr/>
        </p:nvPicPr>
        <p:blipFill>
          <a:blip r:embed="rId5"/>
          <a:stretch>
            <a:fillRect/>
          </a:stretch>
        </p:blipFill>
        <p:spPr>
          <a:xfrm>
            <a:off x="6564573" y="3236354"/>
            <a:ext cx="5322627" cy="881152"/>
          </a:xfrm>
          <a:prstGeom prst="rect">
            <a:avLst/>
          </a:prstGeom>
        </p:spPr>
      </p:pic>
      <p:pic>
        <p:nvPicPr>
          <p:cNvPr id="15" name="Imagen 14"/>
          <p:cNvPicPr>
            <a:picLocks noChangeAspect="1"/>
          </p:cNvPicPr>
          <p:nvPr/>
        </p:nvPicPr>
        <p:blipFill>
          <a:blip r:embed="rId6"/>
          <a:stretch>
            <a:fillRect/>
          </a:stretch>
        </p:blipFill>
        <p:spPr>
          <a:xfrm>
            <a:off x="6531609" y="4106245"/>
            <a:ext cx="5260057" cy="689291"/>
          </a:xfrm>
          <a:prstGeom prst="rect">
            <a:avLst/>
          </a:prstGeom>
        </p:spPr>
      </p:pic>
      <p:pic>
        <p:nvPicPr>
          <p:cNvPr id="17" name="Imagen 16"/>
          <p:cNvPicPr>
            <a:picLocks noChangeAspect="1"/>
          </p:cNvPicPr>
          <p:nvPr/>
        </p:nvPicPr>
        <p:blipFill>
          <a:blip r:embed="rId7"/>
          <a:stretch>
            <a:fillRect/>
          </a:stretch>
        </p:blipFill>
        <p:spPr>
          <a:xfrm>
            <a:off x="6596367" y="4778972"/>
            <a:ext cx="5290833" cy="797797"/>
          </a:xfrm>
          <a:prstGeom prst="rect">
            <a:avLst/>
          </a:prstGeom>
        </p:spPr>
      </p:pic>
    </p:spTree>
    <p:extLst>
      <p:ext uri="{BB962C8B-B14F-4D97-AF65-F5344CB8AC3E}">
        <p14:creationId xmlns:p14="http://schemas.microsoft.com/office/powerpoint/2010/main" val="3302217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style.rotation</p:attrName>
                                        </p:attrNameLst>
                                      </p:cBhvr>
                                      <p:tavLst>
                                        <p:tav tm="0">
                                          <p:val>
                                            <p:fltVal val="90"/>
                                          </p:val>
                                        </p:tav>
                                        <p:tav tm="100000">
                                          <p:val>
                                            <p:fltVal val="0"/>
                                          </p:val>
                                        </p:tav>
                                      </p:tavLst>
                                    </p:anim>
                                    <p:animEffect transition="in" filter="fade">
                                      <p:cBhvr>
                                        <p:cTn id="10" dur="10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p:cTn id="15" dur="1000" fill="hold"/>
                                        <p:tgtEl>
                                          <p:spTgt spid="7"/>
                                        </p:tgtEl>
                                        <p:attrNameLst>
                                          <p:attrName>ppt_w</p:attrName>
                                        </p:attrNameLst>
                                      </p:cBhvr>
                                      <p:tavLst>
                                        <p:tav tm="0">
                                          <p:val>
                                            <p:fltVal val="0"/>
                                          </p:val>
                                        </p:tav>
                                        <p:tav tm="100000">
                                          <p:val>
                                            <p:strVal val="#ppt_w"/>
                                          </p:val>
                                        </p:tav>
                                      </p:tavLst>
                                    </p:anim>
                                    <p:anim calcmode="lin" valueType="num">
                                      <p:cBhvr>
                                        <p:cTn id="16" dur="1000" fill="hold"/>
                                        <p:tgtEl>
                                          <p:spTgt spid="7"/>
                                        </p:tgtEl>
                                        <p:attrNameLst>
                                          <p:attrName>ppt_h</p:attrName>
                                        </p:attrNameLst>
                                      </p:cBhvr>
                                      <p:tavLst>
                                        <p:tav tm="0">
                                          <p:val>
                                            <p:fltVal val="0"/>
                                          </p:val>
                                        </p:tav>
                                        <p:tav tm="100000">
                                          <p:val>
                                            <p:strVal val="#ppt_h"/>
                                          </p:val>
                                        </p:tav>
                                      </p:tavLst>
                                    </p:anim>
                                    <p:anim calcmode="lin" valueType="num">
                                      <p:cBhvr>
                                        <p:cTn id="17" dur="1000" fill="hold"/>
                                        <p:tgtEl>
                                          <p:spTgt spid="7"/>
                                        </p:tgtEl>
                                        <p:attrNameLst>
                                          <p:attrName>style.rotation</p:attrName>
                                        </p:attrNameLst>
                                      </p:cBhvr>
                                      <p:tavLst>
                                        <p:tav tm="0">
                                          <p:val>
                                            <p:fltVal val="90"/>
                                          </p:val>
                                        </p:tav>
                                        <p:tav tm="100000">
                                          <p:val>
                                            <p:fltVal val="0"/>
                                          </p:val>
                                        </p:tav>
                                      </p:tavLst>
                                    </p:anim>
                                    <p:animEffect transition="in" filter="fade">
                                      <p:cBhvr>
                                        <p:cTn id="18" dur="10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p:cTn id="23" dur="1000" fill="hold"/>
                                        <p:tgtEl>
                                          <p:spTgt spid="9"/>
                                        </p:tgtEl>
                                        <p:attrNameLst>
                                          <p:attrName>ppt_w</p:attrName>
                                        </p:attrNameLst>
                                      </p:cBhvr>
                                      <p:tavLst>
                                        <p:tav tm="0">
                                          <p:val>
                                            <p:fltVal val="0"/>
                                          </p:val>
                                        </p:tav>
                                        <p:tav tm="100000">
                                          <p:val>
                                            <p:strVal val="#ppt_w"/>
                                          </p:val>
                                        </p:tav>
                                      </p:tavLst>
                                    </p:anim>
                                    <p:anim calcmode="lin" valueType="num">
                                      <p:cBhvr>
                                        <p:cTn id="24" dur="1000" fill="hold"/>
                                        <p:tgtEl>
                                          <p:spTgt spid="9"/>
                                        </p:tgtEl>
                                        <p:attrNameLst>
                                          <p:attrName>ppt_h</p:attrName>
                                        </p:attrNameLst>
                                      </p:cBhvr>
                                      <p:tavLst>
                                        <p:tav tm="0">
                                          <p:val>
                                            <p:fltVal val="0"/>
                                          </p:val>
                                        </p:tav>
                                        <p:tav tm="100000">
                                          <p:val>
                                            <p:strVal val="#ppt_h"/>
                                          </p:val>
                                        </p:tav>
                                      </p:tavLst>
                                    </p:anim>
                                    <p:anim calcmode="lin" valueType="num">
                                      <p:cBhvr>
                                        <p:cTn id="25" dur="1000" fill="hold"/>
                                        <p:tgtEl>
                                          <p:spTgt spid="9"/>
                                        </p:tgtEl>
                                        <p:attrNameLst>
                                          <p:attrName>style.rotation</p:attrName>
                                        </p:attrNameLst>
                                      </p:cBhvr>
                                      <p:tavLst>
                                        <p:tav tm="0">
                                          <p:val>
                                            <p:fltVal val="90"/>
                                          </p:val>
                                        </p:tav>
                                        <p:tav tm="100000">
                                          <p:val>
                                            <p:fltVal val="0"/>
                                          </p:val>
                                        </p:tav>
                                      </p:tavLst>
                                    </p:anim>
                                    <p:animEffect transition="in" filter="fade">
                                      <p:cBhvr>
                                        <p:cTn id="26" dur="1000"/>
                                        <p:tgtEl>
                                          <p:spTgt spid="9"/>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p:cTn id="31" dur="1000" fill="hold"/>
                                        <p:tgtEl>
                                          <p:spTgt spid="11"/>
                                        </p:tgtEl>
                                        <p:attrNameLst>
                                          <p:attrName>ppt_w</p:attrName>
                                        </p:attrNameLst>
                                      </p:cBhvr>
                                      <p:tavLst>
                                        <p:tav tm="0">
                                          <p:val>
                                            <p:fltVal val="0"/>
                                          </p:val>
                                        </p:tav>
                                        <p:tav tm="100000">
                                          <p:val>
                                            <p:strVal val="#ppt_w"/>
                                          </p:val>
                                        </p:tav>
                                      </p:tavLst>
                                    </p:anim>
                                    <p:anim calcmode="lin" valueType="num">
                                      <p:cBhvr>
                                        <p:cTn id="32" dur="1000" fill="hold"/>
                                        <p:tgtEl>
                                          <p:spTgt spid="11"/>
                                        </p:tgtEl>
                                        <p:attrNameLst>
                                          <p:attrName>ppt_h</p:attrName>
                                        </p:attrNameLst>
                                      </p:cBhvr>
                                      <p:tavLst>
                                        <p:tav tm="0">
                                          <p:val>
                                            <p:fltVal val="0"/>
                                          </p:val>
                                        </p:tav>
                                        <p:tav tm="100000">
                                          <p:val>
                                            <p:strVal val="#ppt_h"/>
                                          </p:val>
                                        </p:tav>
                                      </p:tavLst>
                                    </p:anim>
                                    <p:anim calcmode="lin" valueType="num">
                                      <p:cBhvr>
                                        <p:cTn id="33" dur="1000" fill="hold"/>
                                        <p:tgtEl>
                                          <p:spTgt spid="11"/>
                                        </p:tgtEl>
                                        <p:attrNameLst>
                                          <p:attrName>style.rotation</p:attrName>
                                        </p:attrNameLst>
                                      </p:cBhvr>
                                      <p:tavLst>
                                        <p:tav tm="0">
                                          <p:val>
                                            <p:fltVal val="90"/>
                                          </p:val>
                                        </p:tav>
                                        <p:tav tm="100000">
                                          <p:val>
                                            <p:fltVal val="0"/>
                                          </p:val>
                                        </p:tav>
                                      </p:tavLst>
                                    </p:anim>
                                    <p:animEffect transition="in" filter="fade">
                                      <p:cBhvr>
                                        <p:cTn id="34" dur="1000"/>
                                        <p:tgtEl>
                                          <p:spTgt spid="11"/>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13"/>
                                        </p:tgtEl>
                                        <p:attrNameLst>
                                          <p:attrName>style.visibility</p:attrName>
                                        </p:attrNameLst>
                                      </p:cBhvr>
                                      <p:to>
                                        <p:strVal val="visible"/>
                                      </p:to>
                                    </p:set>
                                    <p:anim calcmode="lin" valueType="num">
                                      <p:cBhvr>
                                        <p:cTn id="39" dur="1000" fill="hold"/>
                                        <p:tgtEl>
                                          <p:spTgt spid="13"/>
                                        </p:tgtEl>
                                        <p:attrNameLst>
                                          <p:attrName>ppt_w</p:attrName>
                                        </p:attrNameLst>
                                      </p:cBhvr>
                                      <p:tavLst>
                                        <p:tav tm="0">
                                          <p:val>
                                            <p:fltVal val="0"/>
                                          </p:val>
                                        </p:tav>
                                        <p:tav tm="100000">
                                          <p:val>
                                            <p:strVal val="#ppt_w"/>
                                          </p:val>
                                        </p:tav>
                                      </p:tavLst>
                                    </p:anim>
                                    <p:anim calcmode="lin" valueType="num">
                                      <p:cBhvr>
                                        <p:cTn id="40" dur="1000" fill="hold"/>
                                        <p:tgtEl>
                                          <p:spTgt spid="13"/>
                                        </p:tgtEl>
                                        <p:attrNameLst>
                                          <p:attrName>ppt_h</p:attrName>
                                        </p:attrNameLst>
                                      </p:cBhvr>
                                      <p:tavLst>
                                        <p:tav tm="0">
                                          <p:val>
                                            <p:fltVal val="0"/>
                                          </p:val>
                                        </p:tav>
                                        <p:tav tm="100000">
                                          <p:val>
                                            <p:strVal val="#ppt_h"/>
                                          </p:val>
                                        </p:tav>
                                      </p:tavLst>
                                    </p:anim>
                                    <p:anim calcmode="lin" valueType="num">
                                      <p:cBhvr>
                                        <p:cTn id="41" dur="1000" fill="hold"/>
                                        <p:tgtEl>
                                          <p:spTgt spid="13"/>
                                        </p:tgtEl>
                                        <p:attrNameLst>
                                          <p:attrName>style.rotation</p:attrName>
                                        </p:attrNameLst>
                                      </p:cBhvr>
                                      <p:tavLst>
                                        <p:tav tm="0">
                                          <p:val>
                                            <p:fltVal val="90"/>
                                          </p:val>
                                        </p:tav>
                                        <p:tav tm="100000">
                                          <p:val>
                                            <p:fltVal val="0"/>
                                          </p:val>
                                        </p:tav>
                                      </p:tavLst>
                                    </p:anim>
                                    <p:animEffect transition="in" filter="fade">
                                      <p:cBhvr>
                                        <p:cTn id="42" dur="1000"/>
                                        <p:tgtEl>
                                          <p:spTgt spid="13"/>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nodeType="clickEffect">
                                  <p:stCondLst>
                                    <p:cond delay="0"/>
                                  </p:stCondLst>
                                  <p:childTnLst>
                                    <p:set>
                                      <p:cBhvr>
                                        <p:cTn id="46" dur="1" fill="hold">
                                          <p:stCondLst>
                                            <p:cond delay="0"/>
                                          </p:stCondLst>
                                        </p:cTn>
                                        <p:tgtEl>
                                          <p:spTgt spid="14"/>
                                        </p:tgtEl>
                                        <p:attrNameLst>
                                          <p:attrName>style.visibility</p:attrName>
                                        </p:attrNameLst>
                                      </p:cBhvr>
                                      <p:to>
                                        <p:strVal val="visible"/>
                                      </p:to>
                                    </p:set>
                                    <p:anim calcmode="lin" valueType="num">
                                      <p:cBhvr>
                                        <p:cTn id="47" dur="1000" fill="hold"/>
                                        <p:tgtEl>
                                          <p:spTgt spid="14"/>
                                        </p:tgtEl>
                                        <p:attrNameLst>
                                          <p:attrName>ppt_w</p:attrName>
                                        </p:attrNameLst>
                                      </p:cBhvr>
                                      <p:tavLst>
                                        <p:tav tm="0">
                                          <p:val>
                                            <p:fltVal val="0"/>
                                          </p:val>
                                        </p:tav>
                                        <p:tav tm="100000">
                                          <p:val>
                                            <p:strVal val="#ppt_w"/>
                                          </p:val>
                                        </p:tav>
                                      </p:tavLst>
                                    </p:anim>
                                    <p:anim calcmode="lin" valueType="num">
                                      <p:cBhvr>
                                        <p:cTn id="48" dur="1000" fill="hold"/>
                                        <p:tgtEl>
                                          <p:spTgt spid="14"/>
                                        </p:tgtEl>
                                        <p:attrNameLst>
                                          <p:attrName>ppt_h</p:attrName>
                                        </p:attrNameLst>
                                      </p:cBhvr>
                                      <p:tavLst>
                                        <p:tav tm="0">
                                          <p:val>
                                            <p:fltVal val="0"/>
                                          </p:val>
                                        </p:tav>
                                        <p:tav tm="100000">
                                          <p:val>
                                            <p:strVal val="#ppt_h"/>
                                          </p:val>
                                        </p:tav>
                                      </p:tavLst>
                                    </p:anim>
                                    <p:anim calcmode="lin" valueType="num">
                                      <p:cBhvr>
                                        <p:cTn id="49" dur="1000" fill="hold"/>
                                        <p:tgtEl>
                                          <p:spTgt spid="14"/>
                                        </p:tgtEl>
                                        <p:attrNameLst>
                                          <p:attrName>style.rotation</p:attrName>
                                        </p:attrNameLst>
                                      </p:cBhvr>
                                      <p:tavLst>
                                        <p:tav tm="0">
                                          <p:val>
                                            <p:fltVal val="90"/>
                                          </p:val>
                                        </p:tav>
                                        <p:tav tm="100000">
                                          <p:val>
                                            <p:fltVal val="0"/>
                                          </p:val>
                                        </p:tav>
                                      </p:tavLst>
                                    </p:anim>
                                    <p:animEffect transition="in" filter="fade">
                                      <p:cBhvr>
                                        <p:cTn id="50" dur="1000"/>
                                        <p:tgtEl>
                                          <p:spTgt spid="14"/>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nodeType="clickEffect">
                                  <p:stCondLst>
                                    <p:cond delay="0"/>
                                  </p:stCondLst>
                                  <p:childTnLst>
                                    <p:set>
                                      <p:cBhvr>
                                        <p:cTn id="54" dur="1" fill="hold">
                                          <p:stCondLst>
                                            <p:cond delay="0"/>
                                          </p:stCondLst>
                                        </p:cTn>
                                        <p:tgtEl>
                                          <p:spTgt spid="15"/>
                                        </p:tgtEl>
                                        <p:attrNameLst>
                                          <p:attrName>style.visibility</p:attrName>
                                        </p:attrNameLst>
                                      </p:cBhvr>
                                      <p:to>
                                        <p:strVal val="visible"/>
                                      </p:to>
                                    </p:set>
                                    <p:anim calcmode="lin" valueType="num">
                                      <p:cBhvr>
                                        <p:cTn id="55" dur="1000" fill="hold"/>
                                        <p:tgtEl>
                                          <p:spTgt spid="15"/>
                                        </p:tgtEl>
                                        <p:attrNameLst>
                                          <p:attrName>ppt_w</p:attrName>
                                        </p:attrNameLst>
                                      </p:cBhvr>
                                      <p:tavLst>
                                        <p:tav tm="0">
                                          <p:val>
                                            <p:fltVal val="0"/>
                                          </p:val>
                                        </p:tav>
                                        <p:tav tm="100000">
                                          <p:val>
                                            <p:strVal val="#ppt_w"/>
                                          </p:val>
                                        </p:tav>
                                      </p:tavLst>
                                    </p:anim>
                                    <p:anim calcmode="lin" valueType="num">
                                      <p:cBhvr>
                                        <p:cTn id="56" dur="1000" fill="hold"/>
                                        <p:tgtEl>
                                          <p:spTgt spid="15"/>
                                        </p:tgtEl>
                                        <p:attrNameLst>
                                          <p:attrName>ppt_h</p:attrName>
                                        </p:attrNameLst>
                                      </p:cBhvr>
                                      <p:tavLst>
                                        <p:tav tm="0">
                                          <p:val>
                                            <p:fltVal val="0"/>
                                          </p:val>
                                        </p:tav>
                                        <p:tav tm="100000">
                                          <p:val>
                                            <p:strVal val="#ppt_h"/>
                                          </p:val>
                                        </p:tav>
                                      </p:tavLst>
                                    </p:anim>
                                    <p:anim calcmode="lin" valueType="num">
                                      <p:cBhvr>
                                        <p:cTn id="57" dur="1000" fill="hold"/>
                                        <p:tgtEl>
                                          <p:spTgt spid="15"/>
                                        </p:tgtEl>
                                        <p:attrNameLst>
                                          <p:attrName>style.rotation</p:attrName>
                                        </p:attrNameLst>
                                      </p:cBhvr>
                                      <p:tavLst>
                                        <p:tav tm="0">
                                          <p:val>
                                            <p:fltVal val="90"/>
                                          </p:val>
                                        </p:tav>
                                        <p:tav tm="100000">
                                          <p:val>
                                            <p:fltVal val="0"/>
                                          </p:val>
                                        </p:tav>
                                      </p:tavLst>
                                    </p:anim>
                                    <p:animEffect transition="in" filter="fade">
                                      <p:cBhvr>
                                        <p:cTn id="58" dur="1000"/>
                                        <p:tgtEl>
                                          <p:spTgt spid="15"/>
                                        </p:tgtEl>
                                      </p:cBhvr>
                                    </p:animEffect>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nodeType="clickEffect">
                                  <p:stCondLst>
                                    <p:cond delay="0"/>
                                  </p:stCondLst>
                                  <p:childTnLst>
                                    <p:set>
                                      <p:cBhvr>
                                        <p:cTn id="62" dur="1" fill="hold">
                                          <p:stCondLst>
                                            <p:cond delay="0"/>
                                          </p:stCondLst>
                                        </p:cTn>
                                        <p:tgtEl>
                                          <p:spTgt spid="17"/>
                                        </p:tgtEl>
                                        <p:attrNameLst>
                                          <p:attrName>style.visibility</p:attrName>
                                        </p:attrNameLst>
                                      </p:cBhvr>
                                      <p:to>
                                        <p:strVal val="visible"/>
                                      </p:to>
                                    </p:set>
                                    <p:anim calcmode="lin" valueType="num">
                                      <p:cBhvr>
                                        <p:cTn id="63" dur="1000" fill="hold"/>
                                        <p:tgtEl>
                                          <p:spTgt spid="17"/>
                                        </p:tgtEl>
                                        <p:attrNameLst>
                                          <p:attrName>ppt_w</p:attrName>
                                        </p:attrNameLst>
                                      </p:cBhvr>
                                      <p:tavLst>
                                        <p:tav tm="0">
                                          <p:val>
                                            <p:fltVal val="0"/>
                                          </p:val>
                                        </p:tav>
                                        <p:tav tm="100000">
                                          <p:val>
                                            <p:strVal val="#ppt_w"/>
                                          </p:val>
                                        </p:tav>
                                      </p:tavLst>
                                    </p:anim>
                                    <p:anim calcmode="lin" valueType="num">
                                      <p:cBhvr>
                                        <p:cTn id="64" dur="1000" fill="hold"/>
                                        <p:tgtEl>
                                          <p:spTgt spid="17"/>
                                        </p:tgtEl>
                                        <p:attrNameLst>
                                          <p:attrName>ppt_h</p:attrName>
                                        </p:attrNameLst>
                                      </p:cBhvr>
                                      <p:tavLst>
                                        <p:tav tm="0">
                                          <p:val>
                                            <p:fltVal val="0"/>
                                          </p:val>
                                        </p:tav>
                                        <p:tav tm="100000">
                                          <p:val>
                                            <p:strVal val="#ppt_h"/>
                                          </p:val>
                                        </p:tav>
                                      </p:tavLst>
                                    </p:anim>
                                    <p:anim calcmode="lin" valueType="num">
                                      <p:cBhvr>
                                        <p:cTn id="65" dur="1000" fill="hold"/>
                                        <p:tgtEl>
                                          <p:spTgt spid="17"/>
                                        </p:tgtEl>
                                        <p:attrNameLst>
                                          <p:attrName>style.rotation</p:attrName>
                                        </p:attrNameLst>
                                      </p:cBhvr>
                                      <p:tavLst>
                                        <p:tav tm="0">
                                          <p:val>
                                            <p:fltVal val="90"/>
                                          </p:val>
                                        </p:tav>
                                        <p:tav tm="100000">
                                          <p:val>
                                            <p:fltVal val="0"/>
                                          </p:val>
                                        </p:tav>
                                      </p:tavLst>
                                    </p:anim>
                                    <p:animEffect transition="in" filter="fade">
                                      <p:cBhvr>
                                        <p:cTn id="66" dur="1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9" grpId="0"/>
      <p:bldP spid="1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rotWithShape="1">
          <a:blip r:embed="rId3"/>
          <a:srcRect t="23498" b="2084"/>
          <a:stretch/>
        </p:blipFill>
        <p:spPr>
          <a:xfrm>
            <a:off x="1122945" y="818866"/>
            <a:ext cx="10278806" cy="3265166"/>
          </a:xfrm>
          <a:prstGeom prst="rect">
            <a:avLst/>
          </a:prstGeom>
        </p:spPr>
      </p:pic>
      <p:pic>
        <p:nvPicPr>
          <p:cNvPr id="3" name="Imagen 2"/>
          <p:cNvPicPr>
            <a:picLocks noChangeAspect="1"/>
          </p:cNvPicPr>
          <p:nvPr/>
        </p:nvPicPr>
        <p:blipFill>
          <a:blip r:embed="rId4"/>
          <a:stretch>
            <a:fillRect/>
          </a:stretch>
        </p:blipFill>
        <p:spPr>
          <a:xfrm>
            <a:off x="1668379" y="4312288"/>
            <a:ext cx="9460656" cy="2008687"/>
          </a:xfrm>
          <a:prstGeom prst="rect">
            <a:avLst/>
          </a:prstGeom>
        </p:spPr>
      </p:pic>
      <p:sp>
        <p:nvSpPr>
          <p:cNvPr id="4" name="Rectángulo 3"/>
          <p:cNvSpPr/>
          <p:nvPr/>
        </p:nvSpPr>
        <p:spPr>
          <a:xfrm>
            <a:off x="400050" y="190500"/>
            <a:ext cx="11487150" cy="400110"/>
          </a:xfrm>
          <a:prstGeom prst="rect">
            <a:avLst/>
          </a:prstGeom>
          <a:solidFill>
            <a:schemeClr val="accent2">
              <a:lumMod val="20000"/>
              <a:lumOff val="80000"/>
            </a:schemeClr>
          </a:solidFill>
        </p:spPr>
        <p:txBody>
          <a:bodyPr wrap="square">
            <a:spAutoFit/>
          </a:bodyPr>
          <a:lstStyle/>
          <a:p>
            <a:pPr algn="ctr"/>
            <a:r>
              <a:rPr lang="es-AR" sz="2000" b="1" dirty="0"/>
              <a:t>ENFOQUES DE BIOGEOGRAFÍA HISTÓRICA: 6-ANÁLISIS DE SIMPLICIDAD DE ENDEMISMOS</a:t>
            </a:r>
            <a:endParaRPr lang="es-AR" sz="2000" dirty="0"/>
          </a:p>
        </p:txBody>
      </p:sp>
    </p:spTree>
    <p:extLst>
      <p:ext uri="{BB962C8B-B14F-4D97-AF65-F5344CB8AC3E}">
        <p14:creationId xmlns:p14="http://schemas.microsoft.com/office/powerpoint/2010/main" val="15146175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stretch>
            <a:fillRect/>
          </a:stretch>
        </p:blipFill>
        <p:spPr>
          <a:xfrm>
            <a:off x="1801505" y="2750550"/>
            <a:ext cx="8461612" cy="1995080"/>
          </a:xfrm>
          <a:prstGeom prst="rect">
            <a:avLst/>
          </a:prstGeom>
        </p:spPr>
      </p:pic>
      <p:pic>
        <p:nvPicPr>
          <p:cNvPr id="3" name="Imagen 2"/>
          <p:cNvPicPr>
            <a:picLocks noChangeAspect="1"/>
          </p:cNvPicPr>
          <p:nvPr/>
        </p:nvPicPr>
        <p:blipFill rotWithShape="1">
          <a:blip r:embed="rId3"/>
          <a:srcRect b="2325"/>
          <a:stretch/>
        </p:blipFill>
        <p:spPr>
          <a:xfrm>
            <a:off x="1801505" y="960002"/>
            <a:ext cx="8461612" cy="1581578"/>
          </a:xfrm>
          <a:prstGeom prst="rect">
            <a:avLst/>
          </a:prstGeom>
        </p:spPr>
      </p:pic>
      <p:pic>
        <p:nvPicPr>
          <p:cNvPr id="4" name="Imagen 3"/>
          <p:cNvPicPr>
            <a:picLocks noChangeAspect="1"/>
          </p:cNvPicPr>
          <p:nvPr/>
        </p:nvPicPr>
        <p:blipFill rotWithShape="1">
          <a:blip r:embed="rId4"/>
          <a:srcRect l="992" r="906" b="5299"/>
          <a:stretch/>
        </p:blipFill>
        <p:spPr>
          <a:xfrm>
            <a:off x="1801505" y="4954600"/>
            <a:ext cx="8461612" cy="1091220"/>
          </a:xfrm>
          <a:prstGeom prst="rect">
            <a:avLst/>
          </a:prstGeom>
        </p:spPr>
      </p:pic>
      <p:sp>
        <p:nvSpPr>
          <p:cNvPr id="5" name="Rectángulo 4"/>
          <p:cNvSpPr/>
          <p:nvPr/>
        </p:nvSpPr>
        <p:spPr>
          <a:xfrm>
            <a:off x="400050" y="190500"/>
            <a:ext cx="11487150" cy="400110"/>
          </a:xfrm>
          <a:prstGeom prst="rect">
            <a:avLst/>
          </a:prstGeom>
          <a:solidFill>
            <a:schemeClr val="accent2">
              <a:lumMod val="20000"/>
              <a:lumOff val="80000"/>
            </a:schemeClr>
          </a:solidFill>
        </p:spPr>
        <p:txBody>
          <a:bodyPr wrap="square">
            <a:spAutoFit/>
          </a:bodyPr>
          <a:lstStyle/>
          <a:p>
            <a:pPr algn="ctr"/>
            <a:r>
              <a:rPr lang="es-AR" sz="2000" b="1" dirty="0"/>
              <a:t>ENFOQUES DE BIOGEOGRAFÍA HISTÓRICA: 6-ANÁLISIS DE SIMPLICIDAD DE ENDEMISMOS</a:t>
            </a:r>
            <a:endParaRPr lang="es-AR" sz="2000" dirty="0"/>
          </a:p>
        </p:txBody>
      </p:sp>
    </p:spTree>
    <p:extLst>
      <p:ext uri="{BB962C8B-B14F-4D97-AF65-F5344CB8AC3E}">
        <p14:creationId xmlns:p14="http://schemas.microsoft.com/office/powerpoint/2010/main" val="24155712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rotWithShape="1">
          <a:blip r:embed="rId2"/>
          <a:srcRect b="3043"/>
          <a:stretch/>
        </p:blipFill>
        <p:spPr>
          <a:xfrm>
            <a:off x="2113412" y="900413"/>
            <a:ext cx="8060425" cy="5165506"/>
          </a:xfrm>
          <a:prstGeom prst="rect">
            <a:avLst/>
          </a:prstGeom>
        </p:spPr>
      </p:pic>
      <p:sp>
        <p:nvSpPr>
          <p:cNvPr id="3" name="Rectángulo 2"/>
          <p:cNvSpPr/>
          <p:nvPr/>
        </p:nvSpPr>
        <p:spPr>
          <a:xfrm>
            <a:off x="400050" y="190500"/>
            <a:ext cx="11487150" cy="400110"/>
          </a:xfrm>
          <a:prstGeom prst="rect">
            <a:avLst/>
          </a:prstGeom>
          <a:solidFill>
            <a:schemeClr val="accent2">
              <a:lumMod val="20000"/>
              <a:lumOff val="80000"/>
            </a:schemeClr>
          </a:solidFill>
        </p:spPr>
        <p:txBody>
          <a:bodyPr wrap="square">
            <a:spAutoFit/>
          </a:bodyPr>
          <a:lstStyle/>
          <a:p>
            <a:pPr algn="ctr"/>
            <a:r>
              <a:rPr lang="es-AR" sz="2000" b="1" dirty="0"/>
              <a:t>ENFOQUES DE BIOGEOGRAFÍA HISTÓRICA: 6-ANÁLISIS DE SIMPLICIDAD DE ENDEMISMOS</a:t>
            </a:r>
            <a:endParaRPr lang="es-AR" sz="2000" dirty="0"/>
          </a:p>
        </p:txBody>
      </p:sp>
    </p:spTree>
    <p:extLst>
      <p:ext uri="{BB962C8B-B14F-4D97-AF65-F5344CB8AC3E}">
        <p14:creationId xmlns:p14="http://schemas.microsoft.com/office/powerpoint/2010/main" val="33712386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p:cNvPicPr>
            <a:picLocks noChangeAspect="1"/>
          </p:cNvPicPr>
          <p:nvPr/>
        </p:nvPicPr>
        <p:blipFill rotWithShape="1">
          <a:blip r:embed="rId2"/>
          <a:srcRect t="1" b="4086"/>
          <a:stretch/>
        </p:blipFill>
        <p:spPr>
          <a:xfrm>
            <a:off x="2062231" y="5192120"/>
            <a:ext cx="7707412" cy="960987"/>
          </a:xfrm>
          <a:prstGeom prst="rect">
            <a:avLst/>
          </a:prstGeom>
        </p:spPr>
      </p:pic>
      <p:pic>
        <p:nvPicPr>
          <p:cNvPr id="4" name="Imagen 3"/>
          <p:cNvPicPr>
            <a:picLocks noChangeAspect="1"/>
          </p:cNvPicPr>
          <p:nvPr/>
        </p:nvPicPr>
        <p:blipFill rotWithShape="1">
          <a:blip r:embed="rId3"/>
          <a:srcRect t="2595"/>
          <a:stretch/>
        </p:blipFill>
        <p:spPr>
          <a:xfrm>
            <a:off x="2062233" y="758429"/>
            <a:ext cx="7707410" cy="4548379"/>
          </a:xfrm>
          <a:prstGeom prst="rect">
            <a:avLst/>
          </a:prstGeom>
        </p:spPr>
      </p:pic>
      <p:sp>
        <p:nvSpPr>
          <p:cNvPr id="5" name="Rectángulo 4"/>
          <p:cNvSpPr/>
          <p:nvPr/>
        </p:nvSpPr>
        <p:spPr>
          <a:xfrm>
            <a:off x="400050" y="190500"/>
            <a:ext cx="11487150" cy="400110"/>
          </a:xfrm>
          <a:prstGeom prst="rect">
            <a:avLst/>
          </a:prstGeom>
          <a:solidFill>
            <a:schemeClr val="accent2">
              <a:lumMod val="20000"/>
              <a:lumOff val="80000"/>
            </a:schemeClr>
          </a:solidFill>
        </p:spPr>
        <p:txBody>
          <a:bodyPr wrap="square">
            <a:spAutoFit/>
          </a:bodyPr>
          <a:lstStyle/>
          <a:p>
            <a:pPr algn="ctr"/>
            <a:r>
              <a:rPr lang="es-AR" sz="2000" b="1" dirty="0"/>
              <a:t>ENFOQUES DE BIOGEOGRAFÍA HISTÓRICA: 6-ANÁLISIS DE SIMPLICIDAD DE ENDEMISMOS</a:t>
            </a:r>
            <a:endParaRPr lang="es-AR" sz="2000" dirty="0"/>
          </a:p>
        </p:txBody>
      </p:sp>
    </p:spTree>
    <p:extLst>
      <p:ext uri="{BB962C8B-B14F-4D97-AF65-F5344CB8AC3E}">
        <p14:creationId xmlns:p14="http://schemas.microsoft.com/office/powerpoint/2010/main" val="18766348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stretch>
            <a:fillRect/>
          </a:stretch>
        </p:blipFill>
        <p:spPr>
          <a:xfrm>
            <a:off x="5363024" y="872106"/>
            <a:ext cx="5706029" cy="5273690"/>
          </a:xfrm>
          <a:prstGeom prst="rect">
            <a:avLst/>
          </a:prstGeom>
        </p:spPr>
      </p:pic>
      <p:sp>
        <p:nvSpPr>
          <p:cNvPr id="3" name="Rectángulo 2"/>
          <p:cNvSpPr/>
          <p:nvPr/>
        </p:nvSpPr>
        <p:spPr>
          <a:xfrm>
            <a:off x="382137" y="204716"/>
            <a:ext cx="11505063" cy="400110"/>
          </a:xfrm>
          <a:prstGeom prst="rect">
            <a:avLst/>
          </a:prstGeom>
          <a:solidFill>
            <a:schemeClr val="accent2">
              <a:lumMod val="20000"/>
              <a:lumOff val="80000"/>
            </a:schemeClr>
          </a:solidFill>
        </p:spPr>
        <p:txBody>
          <a:bodyPr wrap="square">
            <a:spAutoFit/>
          </a:bodyPr>
          <a:lstStyle/>
          <a:p>
            <a:pPr algn="ctr"/>
            <a:r>
              <a:rPr lang="es-AR" sz="2000" b="1" dirty="0"/>
              <a:t>ENFOQUES DE BIOGEOGRAFÍA HISTÓRICA: 6-ANÁLISIS DE SIMPLICIDAD DE ENDEMISMOS</a:t>
            </a:r>
            <a:endParaRPr lang="es-AR" sz="2000" dirty="0"/>
          </a:p>
        </p:txBody>
      </p:sp>
      <p:pic>
        <p:nvPicPr>
          <p:cNvPr id="4" name="Imagen 3"/>
          <p:cNvPicPr>
            <a:picLocks noChangeAspect="1"/>
          </p:cNvPicPr>
          <p:nvPr/>
        </p:nvPicPr>
        <p:blipFill>
          <a:blip r:embed="rId3"/>
          <a:stretch>
            <a:fillRect/>
          </a:stretch>
        </p:blipFill>
        <p:spPr>
          <a:xfrm>
            <a:off x="400050" y="3217055"/>
            <a:ext cx="4206211" cy="358658"/>
          </a:xfrm>
          <a:prstGeom prst="rect">
            <a:avLst/>
          </a:prstGeom>
        </p:spPr>
      </p:pic>
      <p:cxnSp>
        <p:nvCxnSpPr>
          <p:cNvPr id="6" name="Conector recto de flecha 5"/>
          <p:cNvCxnSpPr/>
          <p:nvPr/>
        </p:nvCxnSpPr>
        <p:spPr>
          <a:xfrm flipV="1">
            <a:off x="4606261" y="2662989"/>
            <a:ext cx="2323928" cy="737021"/>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477541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655</TotalTime>
  <Words>757</Words>
  <Application>Microsoft Office PowerPoint</Application>
  <PresentationFormat>Panorámica</PresentationFormat>
  <Paragraphs>46</Paragraphs>
  <Slides>14</Slides>
  <Notes>2</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14</vt:i4>
      </vt:variant>
    </vt:vector>
  </HeadingPairs>
  <TitlesOfParts>
    <vt:vector size="19" baseType="lpstr">
      <vt:lpstr>Arial</vt:lpstr>
      <vt:lpstr>Calibri</vt:lpstr>
      <vt:lpstr>Calibri Light</vt:lpstr>
      <vt:lpstr>Wingdings</vt:lpstr>
      <vt:lpstr>Tema de Office</vt:lpstr>
      <vt:lpstr> BIOGEOGRAFÍA (Parte 2) CONCEPTOS, ENFOQUES Y MÉTODOS DE ANÁLISIS</vt:lpstr>
      <vt:lpstr>ENFOQUES DE LA BIOGEOGRAFÍA HISTÓRICA (sensu Crisci et al., 2000) 5-Biogeografía Cladística  6-Análisis de Simplicidad de Endemismo  7-Métodos Basados en Eventos 8-Filogeografía  9-Biogeografía Experimental</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InKulpado666</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BIOGEOGRAFÍA:  CONCEPTOS, ENFOQUES  Y MÉTODOS DE ANÁLISIS</dc:title>
  <dc:creator>Usuario de Windows</dc:creator>
  <cp:lastModifiedBy>Claudia Melisa Martín</cp:lastModifiedBy>
  <cp:revision>89</cp:revision>
  <dcterms:created xsi:type="dcterms:W3CDTF">2020-05-19T19:47:37Z</dcterms:created>
  <dcterms:modified xsi:type="dcterms:W3CDTF">2024-04-10T20:15:37Z</dcterms:modified>
</cp:coreProperties>
</file>