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56" r:id="rId4"/>
    <p:sldMasterId id="2147483668" r:id="rId5"/>
  </p:sldMasterIdLst>
  <p:notesMasterIdLst>
    <p:notesMasterId r:id="rId37"/>
  </p:notesMasterIdLst>
  <p:handoutMasterIdLst>
    <p:handoutMasterId r:id="rId38"/>
  </p:handoutMasterIdLst>
  <p:sldIdLst>
    <p:sldId id="256" r:id="rId6"/>
    <p:sldId id="484" r:id="rId7"/>
    <p:sldId id="486" r:id="rId8"/>
    <p:sldId id="487" r:id="rId9"/>
    <p:sldId id="507" r:id="rId10"/>
    <p:sldId id="520" r:id="rId11"/>
    <p:sldId id="524" r:id="rId12"/>
    <p:sldId id="510" r:id="rId13"/>
    <p:sldId id="489" r:id="rId14"/>
    <p:sldId id="488" r:id="rId15"/>
    <p:sldId id="490" r:id="rId16"/>
    <p:sldId id="491" r:id="rId17"/>
    <p:sldId id="492" r:id="rId18"/>
    <p:sldId id="493" r:id="rId19"/>
    <p:sldId id="494" r:id="rId20"/>
    <p:sldId id="495" r:id="rId21"/>
    <p:sldId id="496" r:id="rId22"/>
    <p:sldId id="497" r:id="rId23"/>
    <p:sldId id="498" r:id="rId24"/>
    <p:sldId id="500" r:id="rId25"/>
    <p:sldId id="501" r:id="rId26"/>
    <p:sldId id="502" r:id="rId27"/>
    <p:sldId id="503" r:id="rId28"/>
    <p:sldId id="504" r:id="rId29"/>
    <p:sldId id="505" r:id="rId30"/>
    <p:sldId id="514" r:id="rId31"/>
    <p:sldId id="515" r:id="rId32"/>
    <p:sldId id="516" r:id="rId33"/>
    <p:sldId id="517" r:id="rId34"/>
    <p:sldId id="518" r:id="rId35"/>
    <p:sldId id="52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E0E3"/>
    <a:srgbClr val="4970ED"/>
    <a:srgbClr val="ED5949"/>
    <a:srgbClr val="77C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87253" autoAdjust="0"/>
  </p:normalViewPr>
  <p:slideViewPr>
    <p:cSldViewPr>
      <p:cViewPr varScale="1">
        <p:scale>
          <a:sx n="57" d="100"/>
          <a:sy n="57" d="100"/>
        </p:scale>
        <p:origin x="1536" y="72"/>
      </p:cViewPr>
      <p:guideLst>
        <p:guide orient="horz" pos="2115"/>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s-ES" dirty="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s-ES" smtClean="0"/>
              <a:pPr/>
              <a:t>02/10/2023</a:t>
            </a:fld>
            <a:endParaRPr lang="es-ES" dirty="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s-ES" dirty="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s-ES" smtClean="0"/>
              <a:pPr/>
              <a:t>‹Nº›</a:t>
            </a:fld>
            <a:endParaRPr lang="es-ES" dirty="0"/>
          </a:p>
        </p:txBody>
      </p:sp>
    </p:spTree>
    <p:extLst>
      <p:ext uri="{BB962C8B-B14F-4D97-AF65-F5344CB8AC3E}">
        <p14:creationId xmlns:p14="http://schemas.microsoft.com/office/powerpoint/2010/main" val="2217417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s-ES" dirty="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s-ES"/>
              <a:pPr/>
              <a:t>02/10/2023</a:t>
            </a:fld>
            <a:endParaRPr lang="es-ES" dirty="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s-ES" dirty="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s-ES" dirty="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a:pPr/>
              <a:t>‹Nº›</a:t>
            </a:fld>
            <a:endParaRPr lang="es-ES" dirty="0"/>
          </a:p>
        </p:txBody>
      </p:sp>
    </p:spTree>
    <p:extLst>
      <p:ext uri="{BB962C8B-B14F-4D97-AF65-F5344CB8AC3E}">
        <p14:creationId xmlns:p14="http://schemas.microsoft.com/office/powerpoint/2010/main" val="2319995148"/>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a:t>
            </a:fld>
            <a:endParaRPr lang="es-ES" dirty="0"/>
          </a:p>
        </p:txBody>
      </p:sp>
    </p:spTree>
    <p:extLst>
      <p:ext uri="{BB962C8B-B14F-4D97-AF65-F5344CB8AC3E}">
        <p14:creationId xmlns:p14="http://schemas.microsoft.com/office/powerpoint/2010/main" val="3507984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12</a:t>
            </a:fld>
            <a:endParaRPr lang="es-ES" dirty="0"/>
          </a:p>
        </p:txBody>
      </p:sp>
    </p:spTree>
    <p:extLst>
      <p:ext uri="{BB962C8B-B14F-4D97-AF65-F5344CB8AC3E}">
        <p14:creationId xmlns:p14="http://schemas.microsoft.com/office/powerpoint/2010/main" val="93519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13</a:t>
            </a:fld>
            <a:endParaRPr lang="es-ES" dirty="0"/>
          </a:p>
        </p:txBody>
      </p:sp>
    </p:spTree>
    <p:extLst>
      <p:ext uri="{BB962C8B-B14F-4D97-AF65-F5344CB8AC3E}">
        <p14:creationId xmlns:p14="http://schemas.microsoft.com/office/powerpoint/2010/main" val="2001922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14</a:t>
            </a:fld>
            <a:endParaRPr lang="es-ES" dirty="0"/>
          </a:p>
        </p:txBody>
      </p:sp>
    </p:spTree>
    <p:extLst>
      <p:ext uri="{BB962C8B-B14F-4D97-AF65-F5344CB8AC3E}">
        <p14:creationId xmlns:p14="http://schemas.microsoft.com/office/powerpoint/2010/main" val="2926010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15</a:t>
            </a:fld>
            <a:endParaRPr lang="es-ES" dirty="0"/>
          </a:p>
        </p:txBody>
      </p:sp>
    </p:spTree>
    <p:extLst>
      <p:ext uri="{BB962C8B-B14F-4D97-AF65-F5344CB8AC3E}">
        <p14:creationId xmlns:p14="http://schemas.microsoft.com/office/powerpoint/2010/main" val="493557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16</a:t>
            </a:fld>
            <a:endParaRPr lang="es-ES" dirty="0"/>
          </a:p>
        </p:txBody>
      </p:sp>
    </p:spTree>
    <p:extLst>
      <p:ext uri="{BB962C8B-B14F-4D97-AF65-F5344CB8AC3E}">
        <p14:creationId xmlns:p14="http://schemas.microsoft.com/office/powerpoint/2010/main" val="2264265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17</a:t>
            </a:fld>
            <a:endParaRPr lang="es-ES" dirty="0"/>
          </a:p>
        </p:txBody>
      </p:sp>
    </p:spTree>
    <p:extLst>
      <p:ext uri="{BB962C8B-B14F-4D97-AF65-F5344CB8AC3E}">
        <p14:creationId xmlns:p14="http://schemas.microsoft.com/office/powerpoint/2010/main" val="1447227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18</a:t>
            </a:fld>
            <a:endParaRPr lang="es-ES" dirty="0"/>
          </a:p>
        </p:txBody>
      </p:sp>
    </p:spTree>
    <p:extLst>
      <p:ext uri="{BB962C8B-B14F-4D97-AF65-F5344CB8AC3E}">
        <p14:creationId xmlns:p14="http://schemas.microsoft.com/office/powerpoint/2010/main" val="2164522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19</a:t>
            </a:fld>
            <a:endParaRPr lang="es-ES" dirty="0"/>
          </a:p>
        </p:txBody>
      </p:sp>
    </p:spTree>
    <p:extLst>
      <p:ext uri="{BB962C8B-B14F-4D97-AF65-F5344CB8AC3E}">
        <p14:creationId xmlns:p14="http://schemas.microsoft.com/office/powerpoint/2010/main" val="2987890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20</a:t>
            </a:fld>
            <a:endParaRPr lang="es-ES" dirty="0"/>
          </a:p>
        </p:txBody>
      </p:sp>
    </p:spTree>
    <p:extLst>
      <p:ext uri="{BB962C8B-B14F-4D97-AF65-F5344CB8AC3E}">
        <p14:creationId xmlns:p14="http://schemas.microsoft.com/office/powerpoint/2010/main" val="374981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21</a:t>
            </a:fld>
            <a:endParaRPr lang="es-ES" dirty="0"/>
          </a:p>
        </p:txBody>
      </p:sp>
    </p:spTree>
    <p:extLst>
      <p:ext uri="{BB962C8B-B14F-4D97-AF65-F5344CB8AC3E}">
        <p14:creationId xmlns:p14="http://schemas.microsoft.com/office/powerpoint/2010/main" val="254954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a:t>
            </a:fld>
            <a:endParaRPr lang="es-ES" dirty="0"/>
          </a:p>
        </p:txBody>
      </p:sp>
    </p:spTree>
    <p:extLst>
      <p:ext uri="{BB962C8B-B14F-4D97-AF65-F5344CB8AC3E}">
        <p14:creationId xmlns:p14="http://schemas.microsoft.com/office/powerpoint/2010/main" val="2336815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22</a:t>
            </a:fld>
            <a:endParaRPr lang="es-ES" dirty="0"/>
          </a:p>
        </p:txBody>
      </p:sp>
    </p:spTree>
    <p:extLst>
      <p:ext uri="{BB962C8B-B14F-4D97-AF65-F5344CB8AC3E}">
        <p14:creationId xmlns:p14="http://schemas.microsoft.com/office/powerpoint/2010/main" val="2991954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23</a:t>
            </a:fld>
            <a:endParaRPr lang="es-ES" dirty="0"/>
          </a:p>
        </p:txBody>
      </p:sp>
    </p:spTree>
    <p:extLst>
      <p:ext uri="{BB962C8B-B14F-4D97-AF65-F5344CB8AC3E}">
        <p14:creationId xmlns:p14="http://schemas.microsoft.com/office/powerpoint/2010/main" val="2829626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24</a:t>
            </a:fld>
            <a:endParaRPr lang="es-ES" dirty="0"/>
          </a:p>
        </p:txBody>
      </p:sp>
    </p:spTree>
    <p:extLst>
      <p:ext uri="{BB962C8B-B14F-4D97-AF65-F5344CB8AC3E}">
        <p14:creationId xmlns:p14="http://schemas.microsoft.com/office/powerpoint/2010/main" val="3399605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25</a:t>
            </a:fld>
            <a:endParaRPr lang="es-ES" dirty="0"/>
          </a:p>
        </p:txBody>
      </p:sp>
    </p:spTree>
    <p:extLst>
      <p:ext uri="{BB962C8B-B14F-4D97-AF65-F5344CB8AC3E}">
        <p14:creationId xmlns:p14="http://schemas.microsoft.com/office/powerpoint/2010/main" val="3130865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26</a:t>
            </a:fld>
            <a:endParaRPr lang="es-ES" dirty="0"/>
          </a:p>
        </p:txBody>
      </p:sp>
    </p:spTree>
    <p:extLst>
      <p:ext uri="{BB962C8B-B14F-4D97-AF65-F5344CB8AC3E}">
        <p14:creationId xmlns:p14="http://schemas.microsoft.com/office/powerpoint/2010/main" val="2804587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27</a:t>
            </a:fld>
            <a:endParaRPr lang="es-ES" dirty="0"/>
          </a:p>
        </p:txBody>
      </p:sp>
    </p:spTree>
    <p:extLst>
      <p:ext uri="{BB962C8B-B14F-4D97-AF65-F5344CB8AC3E}">
        <p14:creationId xmlns:p14="http://schemas.microsoft.com/office/powerpoint/2010/main" val="4042885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28</a:t>
            </a:fld>
            <a:endParaRPr lang="es-ES" dirty="0"/>
          </a:p>
        </p:txBody>
      </p:sp>
    </p:spTree>
    <p:extLst>
      <p:ext uri="{BB962C8B-B14F-4D97-AF65-F5344CB8AC3E}">
        <p14:creationId xmlns:p14="http://schemas.microsoft.com/office/powerpoint/2010/main" val="401602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29</a:t>
            </a:fld>
            <a:endParaRPr lang="es-ES" dirty="0"/>
          </a:p>
        </p:txBody>
      </p:sp>
    </p:spTree>
    <p:extLst>
      <p:ext uri="{BB962C8B-B14F-4D97-AF65-F5344CB8AC3E}">
        <p14:creationId xmlns:p14="http://schemas.microsoft.com/office/powerpoint/2010/main" val="2084379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30</a:t>
            </a:fld>
            <a:endParaRPr lang="es-ES" dirty="0"/>
          </a:p>
        </p:txBody>
      </p:sp>
    </p:spTree>
    <p:extLst>
      <p:ext uri="{BB962C8B-B14F-4D97-AF65-F5344CB8AC3E}">
        <p14:creationId xmlns:p14="http://schemas.microsoft.com/office/powerpoint/2010/main" val="196017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4</a:t>
            </a:fld>
            <a:endParaRPr lang="es-ES" dirty="0"/>
          </a:p>
        </p:txBody>
      </p:sp>
    </p:spTree>
    <p:extLst>
      <p:ext uri="{BB962C8B-B14F-4D97-AF65-F5344CB8AC3E}">
        <p14:creationId xmlns:p14="http://schemas.microsoft.com/office/powerpoint/2010/main" val="310948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	</a:t>
            </a:r>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5</a:t>
            </a:fld>
            <a:endParaRPr lang="es-ES" dirty="0"/>
          </a:p>
        </p:txBody>
      </p:sp>
    </p:spTree>
    <p:extLst>
      <p:ext uri="{BB962C8B-B14F-4D97-AF65-F5344CB8AC3E}">
        <p14:creationId xmlns:p14="http://schemas.microsoft.com/office/powerpoint/2010/main" val="3867371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6</a:t>
            </a:fld>
            <a:endParaRPr lang="es-ES" dirty="0"/>
          </a:p>
        </p:txBody>
      </p:sp>
    </p:spTree>
    <p:extLst>
      <p:ext uri="{BB962C8B-B14F-4D97-AF65-F5344CB8AC3E}">
        <p14:creationId xmlns:p14="http://schemas.microsoft.com/office/powerpoint/2010/main" val="1169650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a:t>	</a:t>
            </a:r>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8</a:t>
            </a:fld>
            <a:endParaRPr lang="es-ES" dirty="0"/>
          </a:p>
        </p:txBody>
      </p:sp>
    </p:spTree>
    <p:extLst>
      <p:ext uri="{BB962C8B-B14F-4D97-AF65-F5344CB8AC3E}">
        <p14:creationId xmlns:p14="http://schemas.microsoft.com/office/powerpoint/2010/main" val="1768408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9</a:t>
            </a:fld>
            <a:endParaRPr lang="es-ES" dirty="0"/>
          </a:p>
        </p:txBody>
      </p:sp>
    </p:spTree>
    <p:extLst>
      <p:ext uri="{BB962C8B-B14F-4D97-AF65-F5344CB8AC3E}">
        <p14:creationId xmlns:p14="http://schemas.microsoft.com/office/powerpoint/2010/main" val="893696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10</a:t>
            </a:fld>
            <a:endParaRPr lang="es-ES" dirty="0"/>
          </a:p>
        </p:txBody>
      </p:sp>
    </p:spTree>
    <p:extLst>
      <p:ext uri="{BB962C8B-B14F-4D97-AF65-F5344CB8AC3E}">
        <p14:creationId xmlns:p14="http://schemas.microsoft.com/office/powerpoint/2010/main" val="3119466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077768-21C8-4125-A345-258E48D2EED0}" type="slidenum">
              <a:rPr lang="es-ES" smtClean="0"/>
              <a:pPr/>
              <a:t>11</a:t>
            </a:fld>
            <a:endParaRPr lang="es-ES" dirty="0"/>
          </a:p>
        </p:txBody>
      </p:sp>
    </p:spTree>
    <p:extLst>
      <p:ext uri="{BB962C8B-B14F-4D97-AF65-F5344CB8AC3E}">
        <p14:creationId xmlns:p14="http://schemas.microsoft.com/office/powerpoint/2010/main" val="2335101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5C14FD69-4A85-4715-A222-ABB225B63BC6}" type="datetimeFigureOut">
              <a:rPr lang="es-ES" smtClean="0"/>
              <a:pPr/>
              <a:t>02/10/2023</a:t>
            </a:fld>
            <a:endParaRPr lang="es-ES"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pPr algn="r"/>
            <a:fld id="{D4C49B74-5DB2-4B03-B1D2-7F6A3C51C318}" type="slidenum">
              <a:rPr lang="es-ES" smtClean="0"/>
              <a:pPr algn="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5C14FD69-4A85-4715-A222-ABB225B63BC6}" type="datetimeFigureOut">
              <a:rPr lang="es-ES" smtClean="0"/>
              <a:pPr/>
              <a:t>02/10/2023</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5C14FD69-4A85-4715-A222-ABB225B63BC6}" type="datetimeFigureOut">
              <a:rPr lang="es-ES" smtClean="0"/>
              <a:pPr/>
              <a:t>02/10/2023</a:t>
            </a:fld>
            <a:endParaRPr lang="es-ES" sz="1000" dirty="0"/>
          </a:p>
        </p:txBody>
      </p:sp>
      <p:sp>
        <p:nvSpPr>
          <p:cNvPr id="5" name="4 Marcador de pie de página"/>
          <p:cNvSpPr>
            <a:spLocks noGrp="1"/>
          </p:cNvSpPr>
          <p:nvPr>
            <p:ph type="ftr" sz="quarter" idx="11"/>
          </p:nvPr>
        </p:nvSpPr>
        <p:spPr/>
        <p:txBody>
          <a:bodyPr/>
          <a:lstStyle/>
          <a:p>
            <a:pPr algn="ctr"/>
            <a:endParaRPr lang="es-ES" sz="1000" dirty="0"/>
          </a:p>
        </p:txBody>
      </p:sp>
      <p:sp>
        <p:nvSpPr>
          <p:cNvPr id="6" name="5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67175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51326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62469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7830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91505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15055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85568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3855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4"/>
          </p:nvPr>
        </p:nvSpPr>
        <p:spPr/>
        <p:txBody>
          <a:bodyPr rtlCol="0"/>
          <a:lstStyle/>
          <a:p>
            <a:fld id="{5C14FD69-4A85-4715-A222-ABB225B63BC6}" type="datetimeFigureOut">
              <a:rPr lang="es-ES" smtClean="0"/>
              <a:pPr/>
              <a:t>02/10/2023</a:t>
            </a:fld>
            <a:endParaRPr lang="es-ES" sz="1000" dirty="0"/>
          </a:p>
        </p:txBody>
      </p:sp>
      <p:sp>
        <p:nvSpPr>
          <p:cNvPr id="9" name="8 Marcador de número de diapositiva"/>
          <p:cNvSpPr>
            <a:spLocks noGrp="1"/>
          </p:cNvSpPr>
          <p:nvPr>
            <p:ph type="sldNum" sz="quarter" idx="15"/>
          </p:nvPr>
        </p:nvSpPr>
        <p:spPr/>
        <p:txBody>
          <a:bodyPr rtlCol="0"/>
          <a:lstStyle/>
          <a:p>
            <a:pPr algn="r"/>
            <a:fld id="{D4C49B74-5DB2-4B03-B1D2-7F6A3C51C318}" type="slidenum">
              <a:rPr lang="es-ES" smtClean="0"/>
              <a:pPr algn="r"/>
              <a:t>‹Nº›</a:t>
            </a:fld>
            <a:endParaRPr lang="es-ES" sz="1000" dirty="0"/>
          </a:p>
        </p:txBody>
      </p:sp>
      <p:sp>
        <p:nvSpPr>
          <p:cNvPr id="10" name="9 Marcador de pie de página"/>
          <p:cNvSpPr>
            <a:spLocks noGrp="1"/>
          </p:cNvSpPr>
          <p:nvPr>
            <p:ph type="ftr" sz="quarter" idx="16"/>
          </p:nvPr>
        </p:nvSpPr>
        <p:spPr/>
        <p:txBody>
          <a:bodyPr rtlCol="0"/>
          <a:lstStyle/>
          <a:p>
            <a:pPr algn="ctr"/>
            <a:endParaRPr lang="es-ES" sz="100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66031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8716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‹Nº›</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09745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97460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‹Nº›</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19980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02860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84844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527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5C14FD69-4A85-4715-A222-ABB225B63BC6}" type="datetimeFigureOut">
              <a:rPr lang="es-ES" smtClean="0"/>
              <a:pPr/>
              <a:t>02/10/2023</a:t>
            </a:fld>
            <a:endParaRPr lang="es-ES" sz="1000" dirty="0"/>
          </a:p>
        </p:txBody>
      </p:sp>
      <p:sp>
        <p:nvSpPr>
          <p:cNvPr id="5" name="4 Marcador de pie de página"/>
          <p:cNvSpPr>
            <a:spLocks noGrp="1"/>
          </p:cNvSpPr>
          <p:nvPr>
            <p:ph type="ftr" sz="quarter" idx="11"/>
          </p:nvPr>
        </p:nvSpPr>
        <p:spPr bwMode="auto">
          <a:xfrm rot="5400000">
            <a:off x="7077456" y="4178808"/>
            <a:ext cx="3657600" cy="384048"/>
          </a:xfrm>
        </p:spPr>
        <p:txBody>
          <a:bodyPr/>
          <a:lstStyle/>
          <a:p>
            <a:pPr algn="ctr"/>
            <a:endParaRPr lang="es-ES" sz="1000" dirty="0"/>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pPr algn="r"/>
            <a:fld id="{D4C49B74-5DB2-4B03-B1D2-7F6A3C51C318}" type="slidenum">
              <a:rPr lang="es-ES" smtClean="0"/>
              <a:pPr algn="r"/>
              <a:t>‹Nº›</a:t>
            </a:fld>
            <a:endParaRPr lang="es-ES" sz="10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C14FD69-4A85-4715-A222-ABB225B63BC6}" type="datetimeFigureOut">
              <a:rPr lang="es-ES" smtClean="0"/>
              <a:pPr/>
              <a:t>02/10/2023</a:t>
            </a:fld>
            <a:endParaRPr lang="es-ES" sz="1000" dirty="0"/>
          </a:p>
        </p:txBody>
      </p:sp>
      <p:sp>
        <p:nvSpPr>
          <p:cNvPr id="6" name="5 Marcador de pie de página"/>
          <p:cNvSpPr>
            <a:spLocks noGrp="1"/>
          </p:cNvSpPr>
          <p:nvPr>
            <p:ph type="ftr" sz="quarter" idx="11"/>
          </p:nvPr>
        </p:nvSpPr>
        <p:spPr/>
        <p:txBody>
          <a:bodyPr/>
          <a:lstStyle/>
          <a:p>
            <a:pPr algn="ctr"/>
            <a:endParaRPr lang="es-ES" sz="1000" dirty="0"/>
          </a:p>
        </p:txBody>
      </p:sp>
      <p:sp>
        <p:nvSpPr>
          <p:cNvPr id="7" name="6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a:t>Haga clic para modificar el estilo de título del patrón</a:t>
            </a:r>
            <a:endParaRPr kumimoji="0" lang="en-US"/>
          </a:p>
        </p:txBody>
      </p:sp>
      <p:sp>
        <p:nvSpPr>
          <p:cNvPr id="7" name="6 Marcador de fecha"/>
          <p:cNvSpPr>
            <a:spLocks noGrp="1"/>
          </p:cNvSpPr>
          <p:nvPr>
            <p:ph type="dt" sz="half" idx="10"/>
          </p:nvPr>
        </p:nvSpPr>
        <p:spPr/>
        <p:txBody>
          <a:bodyPr/>
          <a:lstStyle/>
          <a:p>
            <a:fld id="{5C14FD69-4A85-4715-A222-ABB225B63BC6}" type="datetimeFigureOut">
              <a:rPr lang="es-ES" smtClean="0"/>
              <a:pPr/>
              <a:t>02/10/2023</a:t>
            </a:fld>
            <a:endParaRPr lang="es-ES" sz="1000" dirty="0"/>
          </a:p>
        </p:txBody>
      </p:sp>
      <p:sp>
        <p:nvSpPr>
          <p:cNvPr id="8" name="7 Marcador de pie de página"/>
          <p:cNvSpPr>
            <a:spLocks noGrp="1"/>
          </p:cNvSpPr>
          <p:nvPr>
            <p:ph type="ftr" sz="quarter" idx="11"/>
          </p:nvPr>
        </p:nvSpPr>
        <p:spPr/>
        <p:txBody>
          <a:bodyPr/>
          <a:lstStyle/>
          <a:p>
            <a:pPr algn="ctr"/>
            <a:endParaRPr lang="es-ES" sz="1000" dirty="0"/>
          </a:p>
        </p:txBody>
      </p:sp>
      <p:sp>
        <p:nvSpPr>
          <p:cNvPr id="9" name="8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sz="1000"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5C14FD69-4A85-4715-A222-ABB225B63BC6}" type="datetimeFigureOut">
              <a:rPr lang="es-ES" smtClean="0"/>
              <a:pPr/>
              <a:t>02/10/2023</a:t>
            </a:fld>
            <a:endParaRPr lang="es-ES" sz="1000" dirty="0"/>
          </a:p>
        </p:txBody>
      </p:sp>
      <p:sp>
        <p:nvSpPr>
          <p:cNvPr id="7" name="6 Marcador de número de diapositiva"/>
          <p:cNvSpPr>
            <a:spLocks noGrp="1"/>
          </p:cNvSpPr>
          <p:nvPr>
            <p:ph type="sldNum" sz="quarter" idx="11"/>
          </p:nvPr>
        </p:nvSpPr>
        <p:spPr/>
        <p:txBody>
          <a:bodyPr rtlCol="0"/>
          <a:lstStyle/>
          <a:p>
            <a:pPr algn="r"/>
            <a:fld id="{D4C49B74-5DB2-4B03-B1D2-7F6A3C51C318}" type="slidenum">
              <a:rPr lang="es-ES" smtClean="0"/>
              <a:pPr algn="r"/>
              <a:t>‹Nº›</a:t>
            </a:fld>
            <a:endParaRPr lang="es-ES" sz="1000" dirty="0"/>
          </a:p>
        </p:txBody>
      </p:sp>
      <p:sp>
        <p:nvSpPr>
          <p:cNvPr id="8" name="7 Marcador de pie de página"/>
          <p:cNvSpPr>
            <a:spLocks noGrp="1"/>
          </p:cNvSpPr>
          <p:nvPr>
            <p:ph type="ftr" sz="quarter" idx="12"/>
          </p:nvPr>
        </p:nvSpPr>
        <p:spPr/>
        <p:txBody>
          <a:bodyPr rtlCol="0"/>
          <a:lstStyle/>
          <a:p>
            <a:pPr algn="ctr"/>
            <a:endParaRPr lang="es-ES" sz="10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14FD69-4A85-4715-A222-ABB225B63BC6}" type="datetimeFigureOut">
              <a:rPr lang="es-ES" smtClean="0"/>
              <a:pPr/>
              <a:t>02/10/2023</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pPr algn="r"/>
            <a:fld id="{D4C49B74-5DB2-4B03-B1D2-7F6A3C51C318}" type="slidenum">
              <a:rPr lang="es-ES" smtClean="0"/>
              <a:pPr algn="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1" name="20 Marcador de fecha"/>
          <p:cNvSpPr>
            <a:spLocks noGrp="1"/>
          </p:cNvSpPr>
          <p:nvPr>
            <p:ph type="dt" sz="half" idx="14"/>
          </p:nvPr>
        </p:nvSpPr>
        <p:spPr/>
        <p:txBody>
          <a:bodyPr rtlCol="0"/>
          <a:lstStyle/>
          <a:p>
            <a:fld id="{5C14FD69-4A85-4715-A222-ABB225B63BC6}" type="datetimeFigureOut">
              <a:rPr lang="es-ES" smtClean="0"/>
              <a:pPr/>
              <a:t>02/10/2023</a:t>
            </a:fld>
            <a:endParaRPr lang="es-ES" sz="1000" dirty="0"/>
          </a:p>
        </p:txBody>
      </p:sp>
      <p:sp>
        <p:nvSpPr>
          <p:cNvPr id="22" name="21 Marcador de número de diapositiva"/>
          <p:cNvSpPr>
            <a:spLocks noGrp="1"/>
          </p:cNvSpPr>
          <p:nvPr>
            <p:ph type="sldNum" sz="quarter" idx="15"/>
          </p:nvPr>
        </p:nvSpPr>
        <p:spPr/>
        <p:txBody>
          <a:bodyPr rtlCol="0"/>
          <a:lstStyle/>
          <a:p>
            <a:pPr algn="r"/>
            <a:fld id="{D4C49B74-5DB2-4B03-B1D2-7F6A3C51C318}" type="slidenum">
              <a:rPr lang="es-ES" smtClean="0"/>
              <a:pPr algn="r"/>
              <a:t>‹Nº›</a:t>
            </a:fld>
            <a:endParaRPr lang="es-ES" sz="1000" dirty="0"/>
          </a:p>
        </p:txBody>
      </p:sp>
      <p:sp>
        <p:nvSpPr>
          <p:cNvPr id="23" name="22 Marcador de pie de página"/>
          <p:cNvSpPr>
            <a:spLocks noGrp="1"/>
          </p:cNvSpPr>
          <p:nvPr>
            <p:ph type="ftr" sz="quarter" idx="16"/>
          </p:nvPr>
        </p:nvSpPr>
        <p:spPr/>
        <p:txBody>
          <a:bodyPr rtlCol="0"/>
          <a:lstStyle/>
          <a:p>
            <a:pPr algn="ctr"/>
            <a:endParaRPr lang="es-ES" sz="1000"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5C14FD69-4A85-4715-A222-ABB225B63BC6}" type="datetimeFigureOut">
              <a:rPr lang="es-ES" smtClean="0"/>
              <a:pPr/>
              <a:t>02/10/2023</a:t>
            </a:fld>
            <a:endParaRPr lang="es-ES" sz="1000" dirty="0"/>
          </a:p>
        </p:txBody>
      </p:sp>
      <p:sp>
        <p:nvSpPr>
          <p:cNvPr id="18" name="17 Marcador de número de diapositiva"/>
          <p:cNvSpPr>
            <a:spLocks noGrp="1"/>
          </p:cNvSpPr>
          <p:nvPr>
            <p:ph type="sldNum" sz="quarter" idx="11"/>
          </p:nvPr>
        </p:nvSpPr>
        <p:spPr/>
        <p:txBody>
          <a:bodyPr rtlCol="0"/>
          <a:lstStyle/>
          <a:p>
            <a:pPr algn="r"/>
            <a:fld id="{D4C49B74-5DB2-4B03-B1D2-7F6A3C51C318}" type="slidenum">
              <a:rPr lang="es-ES" smtClean="0"/>
              <a:pPr algn="r"/>
              <a:t>‹Nº›</a:t>
            </a:fld>
            <a:endParaRPr lang="es-ES" sz="1000" dirty="0"/>
          </a:p>
        </p:txBody>
      </p:sp>
      <p:sp>
        <p:nvSpPr>
          <p:cNvPr id="21" name="20 Marcador de pie de página"/>
          <p:cNvSpPr>
            <a:spLocks noGrp="1"/>
          </p:cNvSpPr>
          <p:nvPr>
            <p:ph type="ftr" sz="quarter" idx="12"/>
          </p:nvPr>
        </p:nvSpPr>
        <p:spPr/>
        <p:txBody>
          <a:bodyPr rtlCol="0"/>
          <a:lstStyle/>
          <a:p>
            <a:pPr algn="ctr"/>
            <a:endParaRPr lang="es-ES" sz="10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55000">
              <a:schemeClr val="accent6">
                <a:lumMod val="0"/>
                <a:lumOff val="100000"/>
              </a:schemeClr>
            </a:gs>
            <a:gs pos="88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C14FD69-4A85-4715-A222-ABB225B63BC6}" type="datetimeFigureOut">
              <a:rPr lang="es-ES" smtClean="0"/>
              <a:pPr/>
              <a:t>02/10/2023</a:t>
            </a:fld>
            <a:endParaRPr lang="es-ES" sz="1000" dirty="0"/>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ctr"/>
            <a:endParaRPr lang="es-ES" sz="1000" dirty="0"/>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r"/>
            <a:fld id="{D4C49B74-5DB2-4B03-B1D2-7F6A3C51C318}" type="slidenum">
              <a:rPr lang="es-ES" smtClean="0"/>
              <a:pPr algn="r"/>
              <a:t>‹Nº›</a:t>
            </a:fld>
            <a:endParaRPr lang="es-ES" sz="1000"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55000">
              <a:schemeClr val="accent6">
                <a:lumMod val="0"/>
                <a:lumOff val="100000"/>
              </a:schemeClr>
            </a:gs>
            <a:gs pos="88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10/2/2023</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4679119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5160" y="2031745"/>
            <a:ext cx="8645502" cy="2262781"/>
          </a:xfrm>
        </p:spPr>
        <p:txBody>
          <a:bodyPr>
            <a:normAutofit fontScale="90000"/>
          </a:bodyPr>
          <a:lstStyle/>
          <a:p>
            <a:pPr algn="ctr"/>
            <a:br>
              <a:rPr lang="es-ES" dirty="0"/>
            </a:br>
            <a:br>
              <a:rPr lang="es-ES" dirty="0"/>
            </a:br>
            <a:r>
              <a:rPr lang="es-ES" dirty="0"/>
              <a:t>Seguridad y Auditoria Informática</a:t>
            </a:r>
          </a:p>
        </p:txBody>
      </p:sp>
      <p:sp>
        <p:nvSpPr>
          <p:cNvPr id="3" name="Subtítulo 2"/>
          <p:cNvSpPr>
            <a:spLocks noGrp="1"/>
          </p:cNvSpPr>
          <p:nvPr>
            <p:ph type="subTitle" idx="1"/>
          </p:nvPr>
        </p:nvSpPr>
        <p:spPr>
          <a:xfrm>
            <a:off x="-106559" y="4120355"/>
            <a:ext cx="8915399" cy="1126283"/>
          </a:xfrm>
        </p:spPr>
        <p:txBody>
          <a:bodyPr/>
          <a:lstStyle/>
          <a:p>
            <a:pPr algn="ctr"/>
            <a:endParaRPr lang="es-ES" dirty="0"/>
          </a:p>
          <a:p>
            <a:pPr algn="ctr"/>
            <a:r>
              <a:rPr lang="es-ES" dirty="0">
                <a:solidFill>
                  <a:schemeClr val="tx1"/>
                </a:solidFill>
              </a:rPr>
              <a:t>Ing. Maria Aparicio</a:t>
            </a:r>
          </a:p>
        </p:txBody>
      </p:sp>
    </p:spTree>
    <p:extLst>
      <p:ext uri="{BB962C8B-B14F-4D97-AF65-F5344CB8AC3E}">
        <p14:creationId xmlns:p14="http://schemas.microsoft.com/office/powerpoint/2010/main" val="39148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Protecciones</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720142" y="793846"/>
            <a:ext cx="756084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S" dirty="0"/>
              <a:t> </a:t>
            </a:r>
            <a:r>
              <a:rPr lang="es-ES" b="1" dirty="0">
                <a:latin typeface="Arial" panose="020B0604020202020204" pitchFamily="34" charset="0"/>
                <a:cs typeface="Arial" panose="020B0604020202020204" pitchFamily="34" charset="0"/>
              </a:rPr>
              <a:t>Firewall / Cortafuegos:</a:t>
            </a:r>
          </a:p>
          <a:p>
            <a:pPr algn="just">
              <a:spcBef>
                <a:spcPts val="600"/>
              </a:spcBef>
              <a:spcAft>
                <a:spcPts val="600"/>
              </a:spcAft>
            </a:pPr>
            <a:r>
              <a:rPr lang="es-ES" b="1" dirty="0">
                <a:latin typeface="Arial" panose="020B0604020202020204" pitchFamily="34" charset="0"/>
                <a:cs typeface="Arial" panose="020B0604020202020204" pitchFamily="34" charset="0"/>
              </a:rPr>
              <a:t>E</a:t>
            </a:r>
            <a:r>
              <a:rPr lang="es-ES" dirty="0">
                <a:latin typeface="Arial" panose="020B0604020202020204" pitchFamily="34" charset="0"/>
                <a:cs typeface="Arial" panose="020B0604020202020204" pitchFamily="34" charset="0"/>
              </a:rPr>
              <a:t>s un sistema (o conjunto de ellos) ubicado entre dos redes y que ejerce una política de seguridad establecida. Es el mecanismo encargado de proteger una red confiable de una que no lo es (por ejemplo Internet).</a:t>
            </a:r>
          </a:p>
          <a:p>
            <a:pPr algn="just">
              <a:spcBef>
                <a:spcPts val="600"/>
              </a:spcBef>
              <a:spcAft>
                <a:spcPts val="600"/>
              </a:spcAft>
            </a:pPr>
            <a:r>
              <a:rPr lang="es-ES" dirty="0">
                <a:latin typeface="Arial" panose="020B0604020202020204" pitchFamily="34" charset="0"/>
                <a:cs typeface="Arial" panose="020B0604020202020204" pitchFamily="34" charset="0"/>
              </a:rPr>
              <a:t>Puede consistir en distintos dispositivos, tendientes a los siguientes objetivos:</a:t>
            </a:r>
          </a:p>
          <a:p>
            <a:pPr marL="285750" lvl="0" indent="-285750" algn="just">
              <a:spcBef>
                <a:spcPts val="600"/>
              </a:spcBef>
              <a:spcAft>
                <a:spcPts val="600"/>
              </a:spcAft>
              <a:buFont typeface="Arial" panose="020B0604020202020204" pitchFamily="34" charset="0"/>
              <a:buChar char="•"/>
            </a:pPr>
            <a:r>
              <a:rPr lang="es-ES" dirty="0">
                <a:latin typeface="Arial" panose="020B0604020202020204" pitchFamily="34" charset="0"/>
                <a:cs typeface="Arial" panose="020B0604020202020204" pitchFamily="34" charset="0"/>
              </a:rPr>
              <a:t>Todo el tráfico desde dentro hacia fuera, y viceversa, debe pasar a través de él.</a:t>
            </a:r>
          </a:p>
          <a:p>
            <a:pPr marL="285750" lvl="0" indent="-285750" algn="just">
              <a:spcBef>
                <a:spcPts val="600"/>
              </a:spcBef>
              <a:spcAft>
                <a:spcPts val="600"/>
              </a:spcAft>
              <a:buFont typeface="Arial" panose="020B0604020202020204" pitchFamily="34" charset="0"/>
              <a:buChar char="•"/>
            </a:pPr>
            <a:r>
              <a:rPr lang="es-ES" dirty="0">
                <a:latin typeface="Arial" panose="020B0604020202020204" pitchFamily="34" charset="0"/>
                <a:cs typeface="Arial" panose="020B0604020202020204" pitchFamily="34" charset="0"/>
              </a:rPr>
              <a:t>Sólo el tráfico autorizado, definido por la política local de seguridad, es permitido.</a:t>
            </a:r>
          </a:p>
          <a:p>
            <a:pPr marL="285750" indent="-285750">
              <a:buFont typeface="Arial" panose="020B0604020202020204" pitchFamily="34" charset="0"/>
              <a:buChar char="•"/>
            </a:pPr>
            <a:endParaRPr lang="es-ES" b="1" dirty="0"/>
          </a:p>
        </p:txBody>
      </p:sp>
      <p:pic>
        <p:nvPicPr>
          <p:cNvPr id="3074" name="Picture 2" descr="Fire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661" y="4293096"/>
            <a:ext cx="3347802" cy="213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075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Firewall - </a:t>
            </a:r>
            <a:r>
              <a:rPr lang="es-ES" sz="2400" b="1" kern="0" dirty="0">
                <a:solidFill>
                  <a:sysClr val="windowText" lastClr="000000"/>
                </a:solidFill>
                <a:latin typeface="Arial" pitchFamily="34" charset="0"/>
                <a:cs typeface="Arial" pitchFamily="34" charset="0"/>
              </a:rPr>
              <a:t>Tipos</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720142" y="1312755"/>
            <a:ext cx="7560840" cy="46935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b="1" dirty="0"/>
              <a:t> </a:t>
            </a:r>
            <a:r>
              <a:rPr lang="es-ES" b="1" dirty="0">
                <a:latin typeface="Arial" panose="020B0604020202020204" pitchFamily="34" charset="0"/>
                <a:cs typeface="Arial" panose="020B0604020202020204" pitchFamily="34" charset="0"/>
              </a:rPr>
              <a:t>1.- Filtrado de Paquetes:</a:t>
            </a:r>
            <a:r>
              <a:rPr lang="es-ES" dirty="0">
                <a:latin typeface="Arial" panose="020B0604020202020204" pitchFamily="34" charset="0"/>
                <a:cs typeface="Arial" panose="020B0604020202020204" pitchFamily="34" charset="0"/>
              </a:rPr>
              <a:t> </a:t>
            </a:r>
          </a:p>
          <a:p>
            <a:pPr algn="just">
              <a:spcBef>
                <a:spcPts val="600"/>
              </a:spcBef>
              <a:spcAft>
                <a:spcPts val="600"/>
              </a:spcAft>
            </a:pPr>
            <a:r>
              <a:rPr lang="es-ES" dirty="0">
                <a:latin typeface="Arial" panose="020B0604020202020204" pitchFamily="34" charset="0"/>
                <a:cs typeface="Arial" panose="020B0604020202020204" pitchFamily="34" charset="0"/>
              </a:rPr>
              <a:t>Se utilizan </a:t>
            </a:r>
            <a:r>
              <a:rPr lang="es-ES" dirty="0" err="1">
                <a:latin typeface="Arial" panose="020B0604020202020204" pitchFamily="34" charset="0"/>
                <a:cs typeface="Arial" panose="020B0604020202020204" pitchFamily="34" charset="0"/>
              </a:rPr>
              <a:t>Routers</a:t>
            </a:r>
            <a:r>
              <a:rPr lang="es-ES" dirty="0">
                <a:latin typeface="Arial" panose="020B0604020202020204" pitchFamily="34" charset="0"/>
                <a:cs typeface="Arial" panose="020B0604020202020204" pitchFamily="34" charset="0"/>
              </a:rPr>
              <a:t> con filtros y reglas basadas en políticas de control de acceso. </a:t>
            </a:r>
          </a:p>
          <a:p>
            <a:pPr algn="just">
              <a:spcBef>
                <a:spcPts val="600"/>
              </a:spcBef>
              <a:spcAft>
                <a:spcPts val="600"/>
              </a:spcAft>
            </a:pPr>
            <a:r>
              <a:rPr lang="es-ES" dirty="0">
                <a:latin typeface="Arial" panose="020B0604020202020204" pitchFamily="34" charset="0"/>
                <a:cs typeface="Arial" panose="020B0604020202020204" pitchFamily="34" charset="0"/>
              </a:rPr>
              <a:t>El </a:t>
            </a:r>
            <a:r>
              <a:rPr lang="es-ES" dirty="0" err="1">
                <a:latin typeface="Arial" panose="020B0604020202020204" pitchFamily="34" charset="0"/>
                <a:cs typeface="Arial" panose="020B0604020202020204" pitchFamily="34" charset="0"/>
              </a:rPr>
              <a:t>Router</a:t>
            </a:r>
            <a:r>
              <a:rPr lang="es-ES" dirty="0">
                <a:latin typeface="Arial" panose="020B0604020202020204" pitchFamily="34" charset="0"/>
                <a:cs typeface="Arial" panose="020B0604020202020204" pitchFamily="34" charset="0"/>
              </a:rPr>
              <a:t> es el encargado de filtrar los paquetes basados en cualquiera de los siguientes criterios:</a:t>
            </a:r>
          </a:p>
          <a:p>
            <a:pPr marL="742950" lvl="1"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Protocolos utilizados.</a:t>
            </a:r>
          </a:p>
          <a:p>
            <a:pPr marL="742950" lvl="1"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Dirección IP de origen y de destino.</a:t>
            </a:r>
          </a:p>
          <a:p>
            <a:pPr marL="742950" lvl="1"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Puerto TCP-UDP de origen y de destino.</a:t>
            </a:r>
          </a:p>
          <a:p>
            <a:pPr algn="just">
              <a:spcBef>
                <a:spcPts val="600"/>
              </a:spcBef>
              <a:spcAft>
                <a:spcPts val="600"/>
              </a:spcAft>
            </a:pPr>
            <a:r>
              <a:rPr lang="es-ES" dirty="0">
                <a:latin typeface="Arial" panose="020B0604020202020204" pitchFamily="34" charset="0"/>
                <a:cs typeface="Arial" panose="020B0604020202020204" pitchFamily="34" charset="0"/>
              </a:rPr>
              <a:t>Estos criterios permiten gran flexibilidad en el tratamiento del tráfico. Restringiendo las comunicaciones entre dos computadoras (mediante las direcciones IP) se permite determinar entre cuales máquinas la comunicación está permitida.</a:t>
            </a:r>
          </a:p>
          <a:p>
            <a:pPr marL="285750" indent="-285750">
              <a:buFont typeface="Arial" panose="020B0604020202020204" pitchFamily="34" charset="0"/>
              <a:buChar char="•"/>
            </a:pPr>
            <a:endParaRPr lang="es-ES" b="1" dirty="0"/>
          </a:p>
        </p:txBody>
      </p:sp>
    </p:spTree>
    <p:extLst>
      <p:ext uri="{BB962C8B-B14F-4D97-AF65-F5344CB8AC3E}">
        <p14:creationId xmlns:p14="http://schemas.microsoft.com/office/powerpoint/2010/main" val="350073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Firewall - </a:t>
            </a:r>
            <a:r>
              <a:rPr lang="es-ES" sz="2400" b="1" kern="0" dirty="0">
                <a:solidFill>
                  <a:sysClr val="windowText" lastClr="000000"/>
                </a:solidFill>
                <a:latin typeface="Arial" pitchFamily="34" charset="0"/>
                <a:cs typeface="Arial" pitchFamily="34" charset="0"/>
              </a:rPr>
              <a:t>Tipos</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720142" y="847232"/>
            <a:ext cx="7560840"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b="1" dirty="0"/>
              <a:t> </a:t>
            </a:r>
            <a:r>
              <a:rPr lang="es-ES" b="1" dirty="0">
                <a:latin typeface="Arial" panose="020B0604020202020204" pitchFamily="34" charset="0"/>
                <a:cs typeface="Arial" panose="020B0604020202020204" pitchFamily="34" charset="0"/>
              </a:rPr>
              <a:t>2.- Proxy - </a:t>
            </a:r>
            <a:r>
              <a:rPr lang="es-ES" b="1" dirty="0" err="1">
                <a:latin typeface="Arial" panose="020B0604020202020204" pitchFamily="34" charset="0"/>
                <a:cs typeface="Arial" panose="020B0604020202020204" pitchFamily="34" charset="0"/>
              </a:rPr>
              <a:t>Gateways</a:t>
            </a:r>
            <a:r>
              <a:rPr lang="es-ES" b="1" dirty="0">
                <a:latin typeface="Arial" panose="020B0604020202020204" pitchFamily="34" charset="0"/>
                <a:cs typeface="Arial" panose="020B0604020202020204" pitchFamily="34" charset="0"/>
              </a:rPr>
              <a:t> de Aplicaciones: </a:t>
            </a:r>
          </a:p>
          <a:p>
            <a:pPr algn="just">
              <a:spcBef>
                <a:spcPts val="600"/>
              </a:spcBef>
              <a:spcAft>
                <a:spcPts val="600"/>
              </a:spcAft>
            </a:pPr>
            <a:r>
              <a:rPr lang="es-ES" dirty="0">
                <a:latin typeface="Arial" panose="020B0604020202020204" pitchFamily="34" charset="0"/>
                <a:cs typeface="Arial" panose="020B0604020202020204" pitchFamily="34" charset="0"/>
              </a:rPr>
              <a:t>Estas aplicaciones son conocidas como Servidores Proxy y la máquina donde se ejecuta recibe el nombre de Gateway de Aplicación o </a:t>
            </a:r>
            <a:r>
              <a:rPr lang="es-ES" dirty="0" err="1">
                <a:latin typeface="Arial" panose="020B0604020202020204" pitchFamily="34" charset="0"/>
                <a:cs typeface="Arial" panose="020B0604020202020204" pitchFamily="34" charset="0"/>
              </a:rPr>
              <a:t>Bastion</a:t>
            </a:r>
            <a:r>
              <a:rPr lang="es-ES" dirty="0">
                <a:latin typeface="Arial" panose="020B0604020202020204" pitchFamily="34" charset="0"/>
                <a:cs typeface="Arial" panose="020B0604020202020204" pitchFamily="34" charset="0"/>
              </a:rPr>
              <a:t> Host.</a:t>
            </a:r>
          </a:p>
          <a:p>
            <a:pPr algn="just">
              <a:spcBef>
                <a:spcPts val="600"/>
              </a:spcBef>
              <a:spcAft>
                <a:spcPts val="600"/>
              </a:spcAft>
            </a:pPr>
            <a:r>
              <a:rPr lang="es-ES" dirty="0">
                <a:latin typeface="Arial" panose="020B0604020202020204" pitchFamily="34" charset="0"/>
                <a:cs typeface="Arial" panose="020B0604020202020204" pitchFamily="34" charset="0"/>
              </a:rPr>
              <a:t>El Proxy, instalado sobre el Nodo Bastión, actúa de intermediario entre el cliente y el servidor real de la aplicación, siendo transparente a ambas partes.</a:t>
            </a:r>
          </a:p>
        </p:txBody>
      </p:sp>
      <p:pic>
        <p:nvPicPr>
          <p:cNvPr id="4098" name="Picture 2" descr="Bastion H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195287"/>
            <a:ext cx="4110524" cy="311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90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Firewall - </a:t>
            </a:r>
            <a:r>
              <a:rPr lang="es-ES" sz="2400" b="1" kern="0" dirty="0">
                <a:solidFill>
                  <a:sysClr val="windowText" lastClr="000000"/>
                </a:solidFill>
                <a:latin typeface="Arial" pitchFamily="34" charset="0"/>
                <a:cs typeface="Arial" pitchFamily="34" charset="0"/>
              </a:rPr>
              <a:t>Tipos</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720142" y="975211"/>
            <a:ext cx="756084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b="1" dirty="0"/>
              <a:t> </a:t>
            </a:r>
            <a:r>
              <a:rPr lang="es-ES" b="1" dirty="0">
                <a:latin typeface="Arial" panose="020B0604020202020204" pitchFamily="34" charset="0"/>
                <a:cs typeface="Arial" panose="020B0604020202020204" pitchFamily="34" charset="0"/>
              </a:rPr>
              <a:t>3.- Dual-</a:t>
            </a:r>
            <a:r>
              <a:rPr lang="es-ES" b="1" dirty="0" err="1">
                <a:latin typeface="Arial" panose="020B0604020202020204" pitchFamily="34" charset="0"/>
                <a:cs typeface="Arial" panose="020B0604020202020204" pitchFamily="34" charset="0"/>
              </a:rPr>
              <a:t>Homed</a:t>
            </a:r>
            <a:r>
              <a:rPr lang="es-ES" b="1" dirty="0">
                <a:latin typeface="Arial" panose="020B0604020202020204" pitchFamily="34" charset="0"/>
                <a:cs typeface="Arial" panose="020B0604020202020204" pitchFamily="34" charset="0"/>
              </a:rPr>
              <a:t> Host: </a:t>
            </a:r>
          </a:p>
          <a:p>
            <a:pPr algn="just">
              <a:spcBef>
                <a:spcPts val="600"/>
              </a:spcBef>
              <a:spcAft>
                <a:spcPts val="600"/>
              </a:spcAft>
            </a:pPr>
            <a:r>
              <a:rPr lang="es-ES" dirty="0">
                <a:latin typeface="Arial" panose="020B0604020202020204" pitchFamily="34" charset="0"/>
                <a:cs typeface="Arial" panose="020B0604020202020204" pitchFamily="34" charset="0"/>
              </a:rPr>
              <a:t>Son dispositivos que están conectados a ambos perímetros (interior y exterior) y no dejan pasar paquetes IP, por lo que se dice que actúan con el "IP-</a:t>
            </a:r>
            <a:r>
              <a:rPr lang="es-ES" dirty="0" err="1">
                <a:latin typeface="Arial" panose="020B0604020202020204" pitchFamily="34" charset="0"/>
                <a:cs typeface="Arial" panose="020B0604020202020204" pitchFamily="34" charset="0"/>
              </a:rPr>
              <a:t>Forwarding</a:t>
            </a:r>
            <a:r>
              <a:rPr lang="es-ES" dirty="0">
                <a:latin typeface="Arial" panose="020B0604020202020204" pitchFamily="34" charset="0"/>
                <a:cs typeface="Arial" panose="020B0604020202020204" pitchFamily="34" charset="0"/>
              </a:rPr>
              <a:t> desactivado".</a:t>
            </a:r>
          </a:p>
          <a:p>
            <a:pPr algn="just">
              <a:spcBef>
                <a:spcPts val="600"/>
              </a:spcBef>
              <a:spcAft>
                <a:spcPts val="600"/>
              </a:spcAft>
            </a:pPr>
            <a:r>
              <a:rPr lang="es-ES" dirty="0">
                <a:latin typeface="Arial" panose="020B0604020202020204" pitchFamily="34" charset="0"/>
                <a:cs typeface="Arial" panose="020B0604020202020204" pitchFamily="34" charset="0"/>
              </a:rPr>
              <a:t>Un usuario interior que desee hacer uso de un servicio exterior, deberá conectarse primero al Firewall, donde el Proxy atenderá su petición, y en función de la configuración impuesta en dicho Firewall, se conectará al servicio exterior solicitado y hará de puente entre este y el usuario interior.</a:t>
            </a:r>
          </a:p>
        </p:txBody>
      </p:sp>
      <p:pic>
        <p:nvPicPr>
          <p:cNvPr id="5122" name="Picture 2" descr="Dual - Homed H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951" y="3766393"/>
            <a:ext cx="4120067" cy="278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51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Firewall - </a:t>
            </a:r>
            <a:r>
              <a:rPr lang="es-ES" sz="2400" b="1" kern="0" dirty="0">
                <a:solidFill>
                  <a:sysClr val="windowText" lastClr="000000"/>
                </a:solidFill>
                <a:latin typeface="Arial" pitchFamily="34" charset="0"/>
                <a:cs typeface="Arial" pitchFamily="34" charset="0"/>
              </a:rPr>
              <a:t>Tipos</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720142" y="931440"/>
            <a:ext cx="756084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b="1" dirty="0">
                <a:latin typeface="Arial" panose="020B0604020202020204" pitchFamily="34" charset="0"/>
                <a:cs typeface="Arial" panose="020B0604020202020204" pitchFamily="34" charset="0"/>
              </a:rPr>
              <a:t>4.- </a:t>
            </a:r>
            <a:r>
              <a:rPr lang="es-ES" b="1" dirty="0" err="1">
                <a:latin typeface="Arial" panose="020B0604020202020204" pitchFamily="34" charset="0"/>
                <a:cs typeface="Arial" panose="020B0604020202020204" pitchFamily="34" charset="0"/>
              </a:rPr>
              <a:t>Screened</a:t>
            </a:r>
            <a:r>
              <a:rPr lang="es-ES" b="1" dirty="0">
                <a:latin typeface="Arial" panose="020B0604020202020204" pitchFamily="34" charset="0"/>
                <a:cs typeface="Arial" panose="020B0604020202020204" pitchFamily="34" charset="0"/>
              </a:rPr>
              <a:t> Host:</a:t>
            </a:r>
            <a:r>
              <a:rPr lang="es-ES" dirty="0">
                <a:latin typeface="Arial" panose="020B0604020202020204" pitchFamily="34" charset="0"/>
                <a:cs typeface="Arial" panose="020B0604020202020204" pitchFamily="34" charset="0"/>
              </a:rPr>
              <a:t> </a:t>
            </a:r>
          </a:p>
          <a:p>
            <a:pPr algn="just">
              <a:spcBef>
                <a:spcPts val="600"/>
              </a:spcBef>
              <a:spcAft>
                <a:spcPts val="600"/>
              </a:spcAft>
            </a:pPr>
            <a:r>
              <a:rPr lang="es-ES" dirty="0">
                <a:latin typeface="Arial" panose="020B0604020202020204" pitchFamily="34" charset="0"/>
                <a:cs typeface="Arial" panose="020B0604020202020204" pitchFamily="34" charset="0"/>
              </a:rPr>
              <a:t>En este caso se combina un </a:t>
            </a:r>
            <a:r>
              <a:rPr lang="es-ES" dirty="0" err="1">
                <a:latin typeface="Arial" panose="020B0604020202020204" pitchFamily="34" charset="0"/>
                <a:cs typeface="Arial" panose="020B0604020202020204" pitchFamily="34" charset="0"/>
              </a:rPr>
              <a:t>Router</a:t>
            </a:r>
            <a:r>
              <a:rPr lang="es-ES" dirty="0">
                <a:latin typeface="Arial" panose="020B0604020202020204" pitchFamily="34" charset="0"/>
                <a:cs typeface="Arial" panose="020B0604020202020204" pitchFamily="34" charset="0"/>
              </a:rPr>
              <a:t> con un host bastión y el principal nivel de seguridad proviene del filtrado de paquetes. En el bastión, el único sistema accesible desde el exterior, se ejecuta el Proxy de aplicaciones y en el </a:t>
            </a:r>
            <a:r>
              <a:rPr lang="es-ES" dirty="0" err="1">
                <a:latin typeface="Arial" panose="020B0604020202020204" pitchFamily="34" charset="0"/>
                <a:cs typeface="Arial" panose="020B0604020202020204" pitchFamily="34" charset="0"/>
              </a:rPr>
              <a:t>Choke</a:t>
            </a:r>
            <a:r>
              <a:rPr lang="es-ES" dirty="0">
                <a:latin typeface="Arial" panose="020B0604020202020204" pitchFamily="34" charset="0"/>
                <a:cs typeface="Arial" panose="020B0604020202020204" pitchFamily="34" charset="0"/>
              </a:rPr>
              <a:t> se filtran los paquetes considerados peligrosos y sólo se permiten un número reducido de servicios.</a:t>
            </a:r>
          </a:p>
        </p:txBody>
      </p:sp>
      <p:pic>
        <p:nvPicPr>
          <p:cNvPr id="6147" name="Picture 3" descr="Screened H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038586"/>
            <a:ext cx="5962869" cy="331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514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Firewall - </a:t>
            </a:r>
            <a:r>
              <a:rPr lang="es-ES" sz="2400" b="1" kern="0" dirty="0">
                <a:solidFill>
                  <a:sysClr val="windowText" lastClr="000000"/>
                </a:solidFill>
                <a:latin typeface="Arial" pitchFamily="34" charset="0"/>
                <a:cs typeface="Arial" pitchFamily="34" charset="0"/>
              </a:rPr>
              <a:t>Tipos</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772961" y="836712"/>
            <a:ext cx="756084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b="1" dirty="0">
                <a:latin typeface="Arial" panose="020B0604020202020204" pitchFamily="34" charset="0"/>
                <a:cs typeface="Arial" panose="020B0604020202020204" pitchFamily="34" charset="0"/>
              </a:rPr>
              <a:t>5.- </a:t>
            </a:r>
            <a:r>
              <a:rPr lang="es-ES" b="1" dirty="0" err="1">
                <a:latin typeface="Arial" panose="020B0604020202020204" pitchFamily="34" charset="0"/>
                <a:cs typeface="Arial" panose="020B0604020202020204" pitchFamily="34" charset="0"/>
              </a:rPr>
              <a:t>Screened</a:t>
            </a:r>
            <a:r>
              <a:rPr lang="es-ES" b="1" dirty="0">
                <a:latin typeface="Arial" panose="020B0604020202020204" pitchFamily="34" charset="0"/>
                <a:cs typeface="Arial" panose="020B0604020202020204" pitchFamily="34" charset="0"/>
              </a:rPr>
              <a:t> </a:t>
            </a:r>
            <a:r>
              <a:rPr lang="es-ES" b="1" dirty="0" err="1">
                <a:latin typeface="Arial" panose="020B0604020202020204" pitchFamily="34" charset="0"/>
                <a:cs typeface="Arial" panose="020B0604020202020204" pitchFamily="34" charset="0"/>
              </a:rPr>
              <a:t>Subnet</a:t>
            </a:r>
            <a:r>
              <a:rPr lang="es-ES" b="1" dirty="0">
                <a:latin typeface="Arial" panose="020B0604020202020204" pitchFamily="34" charset="0"/>
                <a:cs typeface="Arial" panose="020B0604020202020204" pitchFamily="34" charset="0"/>
              </a:rPr>
              <a:t> (Sub red filtrada):</a:t>
            </a:r>
            <a:r>
              <a:rPr lang="es-ES" dirty="0">
                <a:latin typeface="Arial" panose="020B0604020202020204" pitchFamily="34" charset="0"/>
                <a:cs typeface="Arial" panose="020B0604020202020204" pitchFamily="34" charset="0"/>
              </a:rPr>
              <a:t> </a:t>
            </a:r>
          </a:p>
          <a:p>
            <a:pPr algn="just">
              <a:spcBef>
                <a:spcPts val="600"/>
              </a:spcBef>
              <a:spcAft>
                <a:spcPts val="600"/>
              </a:spcAft>
            </a:pPr>
            <a:r>
              <a:rPr lang="es-ES" dirty="0">
                <a:latin typeface="Arial" panose="020B0604020202020204" pitchFamily="34" charset="0"/>
                <a:cs typeface="Arial" panose="020B0604020202020204" pitchFamily="34" charset="0"/>
              </a:rPr>
              <a:t>En este diseño se intenta aislar el Nodo Bastión (servidor Proxy). Para ello se establece una Zona Desmilitarizada (DMZ) de forma tal que si un intruso accede a esta máquina no consiga el acceso total a la subred protegida.</a:t>
            </a:r>
          </a:p>
          <a:p>
            <a:pPr algn="just">
              <a:spcBef>
                <a:spcPts val="600"/>
              </a:spcBef>
              <a:spcAft>
                <a:spcPts val="600"/>
              </a:spcAft>
            </a:pPr>
            <a:r>
              <a:rPr lang="es-ES" dirty="0">
                <a:latin typeface="Arial" panose="020B0604020202020204" pitchFamily="34" charset="0"/>
                <a:cs typeface="Arial" panose="020B0604020202020204" pitchFamily="34" charset="0"/>
              </a:rPr>
              <a:t>En este esquema se utilizan dos </a:t>
            </a:r>
            <a:r>
              <a:rPr lang="es-ES" dirty="0" err="1">
                <a:latin typeface="Arial" panose="020B0604020202020204" pitchFamily="34" charset="0"/>
                <a:cs typeface="Arial" panose="020B0604020202020204" pitchFamily="34" charset="0"/>
              </a:rPr>
              <a:t>Routers</a:t>
            </a:r>
            <a:r>
              <a:rPr lang="es-ES" dirty="0">
                <a:latin typeface="Arial" panose="020B0604020202020204" pitchFamily="34" charset="0"/>
                <a:cs typeface="Arial" panose="020B0604020202020204" pitchFamily="34" charset="0"/>
              </a:rPr>
              <a:t>. El </a:t>
            </a:r>
            <a:r>
              <a:rPr lang="es-ES" dirty="0" err="1">
                <a:latin typeface="Arial" panose="020B0604020202020204" pitchFamily="34" charset="0"/>
                <a:cs typeface="Arial" panose="020B0604020202020204" pitchFamily="34" charset="0"/>
              </a:rPr>
              <a:t>Router</a:t>
            </a:r>
            <a:r>
              <a:rPr lang="es-ES" dirty="0">
                <a:latin typeface="Arial" panose="020B0604020202020204" pitchFamily="34" charset="0"/>
                <a:cs typeface="Arial" panose="020B0604020202020204" pitchFamily="34" charset="0"/>
              </a:rPr>
              <a:t> exterior tiene la misión de bloquear el tráfico no deseado en ambos sentidos: hacia la red interna y hacia la red externa. El </a:t>
            </a:r>
            <a:r>
              <a:rPr lang="es-ES" dirty="0" err="1">
                <a:latin typeface="Arial" panose="020B0604020202020204" pitchFamily="34" charset="0"/>
                <a:cs typeface="Arial" panose="020B0604020202020204" pitchFamily="34" charset="0"/>
              </a:rPr>
              <a:t>Router</a:t>
            </a:r>
            <a:r>
              <a:rPr lang="es-ES" dirty="0">
                <a:latin typeface="Arial" panose="020B0604020202020204" pitchFamily="34" charset="0"/>
                <a:cs typeface="Arial" panose="020B0604020202020204" pitchFamily="34" charset="0"/>
              </a:rPr>
              <a:t> interior hace lo mismo con la red interna y la DMZ (zona entre el </a:t>
            </a:r>
            <a:r>
              <a:rPr lang="es-ES" dirty="0" err="1">
                <a:latin typeface="Arial" panose="020B0604020202020204" pitchFamily="34" charset="0"/>
                <a:cs typeface="Arial" panose="020B0604020202020204" pitchFamily="34" charset="0"/>
              </a:rPr>
              <a:t>Router</a:t>
            </a:r>
            <a:r>
              <a:rPr lang="es-ES" dirty="0">
                <a:latin typeface="Arial" panose="020B0604020202020204" pitchFamily="34" charset="0"/>
                <a:cs typeface="Arial" panose="020B0604020202020204" pitchFamily="34" charset="0"/>
              </a:rPr>
              <a:t> externo y el interno).</a:t>
            </a:r>
          </a:p>
        </p:txBody>
      </p:sp>
      <p:pic>
        <p:nvPicPr>
          <p:cNvPr id="10242" name="Picture 2" descr="Screened Hos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846611"/>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933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Firewall - </a:t>
            </a:r>
            <a:r>
              <a:rPr lang="es-ES" sz="2400" b="1" kern="0" dirty="0">
                <a:solidFill>
                  <a:sysClr val="windowText" lastClr="000000"/>
                </a:solidFill>
                <a:latin typeface="Arial" pitchFamily="34" charset="0"/>
                <a:cs typeface="Arial" pitchFamily="34" charset="0"/>
              </a:rPr>
              <a:t>Tipos</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791580" y="1111098"/>
            <a:ext cx="7560840"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b="1" dirty="0">
                <a:latin typeface="Arial" panose="020B0604020202020204" pitchFamily="34" charset="0"/>
                <a:cs typeface="Arial" panose="020B0604020202020204" pitchFamily="34" charset="0"/>
              </a:rPr>
              <a:t>6.- Inspección de Paquetes: </a:t>
            </a:r>
            <a:endParaRPr lang="es-ES" dirty="0">
              <a:latin typeface="Arial" panose="020B0604020202020204" pitchFamily="34" charset="0"/>
              <a:cs typeface="Arial" panose="020B0604020202020204" pitchFamily="34" charset="0"/>
            </a:endParaRPr>
          </a:p>
          <a:p>
            <a:pPr algn="just">
              <a:spcBef>
                <a:spcPts val="600"/>
              </a:spcBef>
              <a:spcAft>
                <a:spcPts val="600"/>
              </a:spcAft>
            </a:pPr>
            <a:r>
              <a:rPr lang="es-ES" dirty="0">
                <a:latin typeface="Arial" panose="020B0604020202020204" pitchFamily="34" charset="0"/>
                <a:cs typeface="Arial" panose="020B0604020202020204" pitchFamily="34" charset="0"/>
              </a:rPr>
              <a:t>Este tipo de Firewalls se basa en el principio de que cada paquete que circula por la red es inspeccionado, así como también su procedencia y destino. </a:t>
            </a:r>
          </a:p>
          <a:p>
            <a:pPr algn="just">
              <a:spcBef>
                <a:spcPts val="600"/>
              </a:spcBef>
              <a:spcAft>
                <a:spcPts val="600"/>
              </a:spcAft>
            </a:pPr>
            <a:r>
              <a:rPr lang="es-ES" dirty="0">
                <a:latin typeface="Arial" panose="020B0604020202020204" pitchFamily="34" charset="0"/>
                <a:cs typeface="Arial" panose="020B0604020202020204" pitchFamily="34" charset="0"/>
              </a:rPr>
              <a:t>Se aplican desde la capa de Red hasta la de Aplicaciones. Generalmente son instalados cuando se requiere seguridad sensible al contexto y en aplicaciones muy complejas.</a:t>
            </a:r>
          </a:p>
          <a:p>
            <a:pPr algn="just">
              <a:spcBef>
                <a:spcPts val="600"/>
              </a:spcBef>
              <a:spcAft>
                <a:spcPts val="600"/>
              </a:spcAft>
            </a:pPr>
            <a:endParaRPr lang="es-ES" b="1" dirty="0">
              <a:latin typeface="Arial" panose="020B0604020202020204" pitchFamily="34" charset="0"/>
              <a:cs typeface="Arial" panose="020B0604020202020204" pitchFamily="34" charset="0"/>
            </a:endParaRPr>
          </a:p>
          <a:p>
            <a:pPr algn="just">
              <a:spcBef>
                <a:spcPts val="600"/>
              </a:spcBef>
              <a:spcAft>
                <a:spcPts val="600"/>
              </a:spcAft>
            </a:pPr>
            <a:r>
              <a:rPr lang="es-ES" b="1" dirty="0">
                <a:latin typeface="Arial" panose="020B0604020202020204" pitchFamily="34" charset="0"/>
                <a:cs typeface="Arial" panose="020B0604020202020204" pitchFamily="34" charset="0"/>
              </a:rPr>
              <a:t>7.- Firewalls Personales:</a:t>
            </a:r>
            <a:endParaRPr lang="es-ES" dirty="0">
              <a:latin typeface="Arial" panose="020B0604020202020204" pitchFamily="34" charset="0"/>
              <a:cs typeface="Arial" panose="020B0604020202020204" pitchFamily="34" charset="0"/>
            </a:endParaRPr>
          </a:p>
          <a:p>
            <a:pPr algn="just">
              <a:spcBef>
                <a:spcPts val="600"/>
              </a:spcBef>
              <a:spcAft>
                <a:spcPts val="600"/>
              </a:spcAft>
            </a:pPr>
            <a:r>
              <a:rPr lang="es-ES" dirty="0">
                <a:latin typeface="Arial" panose="020B0604020202020204" pitchFamily="34" charset="0"/>
                <a:cs typeface="Arial" panose="020B0604020202020204" pitchFamily="34" charset="0"/>
              </a:rPr>
              <a:t> Estos Firewalls son aplicaciones disponibles para usuarios finales que desean conectarse a una red externa insegura y mantener su computadora a salvo de ataques que puedan ocasionarle desde un simple "cuelgue" o infección de virus hasta la pérdida de toda su información almacenada.</a:t>
            </a:r>
          </a:p>
        </p:txBody>
      </p:sp>
    </p:spTree>
    <p:extLst>
      <p:ext uri="{BB962C8B-B14F-4D97-AF65-F5344CB8AC3E}">
        <p14:creationId xmlns:p14="http://schemas.microsoft.com/office/powerpoint/2010/main" val="1768628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Virus o Códigos Maliciosos </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720142" y="1173358"/>
            <a:ext cx="756084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dirty="0">
                <a:latin typeface="Arial" panose="020B0604020202020204" pitchFamily="34" charset="0"/>
                <a:cs typeface="Arial" panose="020B0604020202020204" pitchFamily="34" charset="0"/>
              </a:rPr>
              <a:t>Se entiende por código malicioso o virus, a cualquier código que modifica o destruye datos, permite accesos no autorizados o realiza cualquier acción sin la intención del usuario.</a:t>
            </a:r>
          </a:p>
          <a:p>
            <a:pPr algn="just">
              <a:spcBef>
                <a:spcPts val="600"/>
              </a:spcBef>
              <a:spcAft>
                <a:spcPts val="600"/>
              </a:spcAft>
            </a:pPr>
            <a:r>
              <a:rPr lang="es-ES" dirty="0">
                <a:latin typeface="Arial" panose="020B0604020202020204" pitchFamily="34" charset="0"/>
                <a:cs typeface="Arial" panose="020B0604020202020204" pitchFamily="34" charset="0"/>
              </a:rPr>
              <a:t>Es una amplia categoría de amenazas software para la red y sus sistemas. </a:t>
            </a:r>
          </a:p>
          <a:p>
            <a:pPr algn="just">
              <a:spcBef>
                <a:spcPts val="600"/>
              </a:spcBef>
              <a:spcAft>
                <a:spcPts val="600"/>
              </a:spcAft>
            </a:pPr>
            <a:r>
              <a:rPr lang="es-ES" dirty="0">
                <a:latin typeface="Arial" panose="020B0604020202020204" pitchFamily="34" charset="0"/>
                <a:cs typeface="Arial" panose="020B0604020202020204" pitchFamily="34" charset="0"/>
              </a:rPr>
              <a:t>					Zombi</a:t>
            </a:r>
          </a:p>
          <a:p>
            <a:pPr algn="just">
              <a:spcBef>
                <a:spcPts val="600"/>
              </a:spcBef>
              <a:spcAft>
                <a:spcPts val="600"/>
              </a:spcAft>
            </a:pPr>
            <a:r>
              <a:rPr lang="es-ES" dirty="0">
                <a:latin typeface="Arial" panose="020B0604020202020204" pitchFamily="34" charset="0"/>
                <a:cs typeface="Arial" panose="020B0604020202020204" pitchFamily="34" charset="0"/>
              </a:rPr>
              <a:t>			independiente</a:t>
            </a:r>
          </a:p>
          <a:p>
            <a:pPr algn="just">
              <a:spcBef>
                <a:spcPts val="600"/>
              </a:spcBef>
              <a:spcAft>
                <a:spcPts val="600"/>
              </a:spcAft>
            </a:pPr>
            <a:r>
              <a:rPr lang="es-ES" dirty="0">
                <a:latin typeface="Arial" panose="020B0604020202020204" pitchFamily="34" charset="0"/>
                <a:cs typeface="Arial" panose="020B0604020202020204" pitchFamily="34" charset="0"/>
              </a:rPr>
              <a:t>					Gusano</a:t>
            </a:r>
          </a:p>
          <a:p>
            <a:pPr algn="just">
              <a:spcBef>
                <a:spcPts val="600"/>
              </a:spcBef>
              <a:spcAft>
                <a:spcPts val="600"/>
              </a:spcAft>
            </a:pPr>
            <a:r>
              <a:rPr lang="es-ES" dirty="0">
                <a:latin typeface="Arial" panose="020B0604020202020204" pitchFamily="34" charset="0"/>
                <a:cs typeface="Arial" panose="020B0604020202020204" pitchFamily="34" charset="0"/>
              </a:rPr>
              <a:t>Código malicioso</a:t>
            </a:r>
          </a:p>
          <a:p>
            <a:pPr algn="just">
              <a:spcBef>
                <a:spcPts val="600"/>
              </a:spcBef>
              <a:spcAft>
                <a:spcPts val="600"/>
              </a:spcAft>
            </a:pPr>
            <a:r>
              <a:rPr lang="es-ES" dirty="0">
                <a:latin typeface="Arial" panose="020B0604020202020204" pitchFamily="34" charset="0"/>
                <a:cs typeface="Arial" panose="020B0604020202020204" pitchFamily="34" charset="0"/>
              </a:rPr>
              <a:t>					Virus</a:t>
            </a:r>
          </a:p>
          <a:p>
            <a:pPr algn="just">
              <a:spcBef>
                <a:spcPts val="600"/>
              </a:spcBef>
              <a:spcAft>
                <a:spcPts val="600"/>
              </a:spcAft>
            </a:pPr>
            <a:r>
              <a:rPr lang="es-ES" dirty="0">
                <a:latin typeface="Arial" panose="020B0604020202020204" pitchFamily="34" charset="0"/>
                <a:cs typeface="Arial" panose="020B0604020202020204" pitchFamily="34" charset="0"/>
              </a:rPr>
              <a:t>					Troyano</a:t>
            </a:r>
          </a:p>
          <a:p>
            <a:pPr algn="just">
              <a:spcBef>
                <a:spcPts val="600"/>
              </a:spcBef>
              <a:spcAft>
                <a:spcPts val="600"/>
              </a:spcAft>
            </a:pPr>
            <a:r>
              <a:rPr lang="es-ES" dirty="0">
                <a:latin typeface="Arial" panose="020B0604020202020204" pitchFamily="34" charset="0"/>
                <a:cs typeface="Arial" panose="020B0604020202020204" pitchFamily="34" charset="0"/>
              </a:rPr>
              <a:t>			Huésped  	Bomba lógica</a:t>
            </a:r>
          </a:p>
          <a:p>
            <a:pPr algn="just">
              <a:spcBef>
                <a:spcPts val="600"/>
              </a:spcBef>
              <a:spcAft>
                <a:spcPts val="600"/>
              </a:spcAft>
            </a:pPr>
            <a:r>
              <a:rPr lang="es-ES" dirty="0">
                <a:latin typeface="Arial" panose="020B0604020202020204" pitchFamily="34" charset="0"/>
                <a:cs typeface="Arial" panose="020B0604020202020204" pitchFamily="34" charset="0"/>
              </a:rPr>
              <a:t>					Puerta trasera</a:t>
            </a:r>
          </a:p>
        </p:txBody>
      </p:sp>
      <p:sp>
        <p:nvSpPr>
          <p:cNvPr id="2" name="Abrir llave 1"/>
          <p:cNvSpPr/>
          <p:nvPr/>
        </p:nvSpPr>
        <p:spPr>
          <a:xfrm>
            <a:off x="3059832" y="2924944"/>
            <a:ext cx="504056" cy="32403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 name="Abrir llave 2"/>
          <p:cNvSpPr/>
          <p:nvPr/>
        </p:nvSpPr>
        <p:spPr>
          <a:xfrm>
            <a:off x="5148064" y="2708920"/>
            <a:ext cx="216024" cy="15121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 name="Abrir llave 3"/>
          <p:cNvSpPr/>
          <p:nvPr/>
        </p:nvSpPr>
        <p:spPr>
          <a:xfrm>
            <a:off x="5148064" y="4545124"/>
            <a:ext cx="216024" cy="17641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240119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Virus o Códigos Maliciosos </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323528" y="711696"/>
            <a:ext cx="842493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a:spcBef>
                <a:spcPts val="600"/>
              </a:spcBef>
              <a:spcAft>
                <a:spcPts val="600"/>
              </a:spcAft>
              <a:buFont typeface="+mj-lt"/>
              <a:buAutoNum type="arabicParenR"/>
            </a:pPr>
            <a:r>
              <a:rPr lang="es-ES" b="1" dirty="0">
                <a:latin typeface="Arial" panose="020B0604020202020204" pitchFamily="34" charset="0"/>
                <a:cs typeface="Arial" panose="020B0604020202020204" pitchFamily="34" charset="0"/>
              </a:rPr>
              <a:t>ZOMBI  </a:t>
            </a:r>
          </a:p>
          <a:p>
            <a:pPr lvl="1" algn="just">
              <a:spcBef>
                <a:spcPts val="600"/>
              </a:spcBef>
              <a:spcAft>
                <a:spcPts val="600"/>
              </a:spcAft>
            </a:pPr>
            <a:r>
              <a:rPr lang="es-ES" dirty="0">
                <a:latin typeface="Arial" panose="020B0604020202020204" pitchFamily="34" charset="0"/>
                <a:cs typeface="Arial" panose="020B0604020202020204" pitchFamily="34" charset="0"/>
              </a:rPr>
              <a:t>Un </a:t>
            </a:r>
            <a:r>
              <a:rPr lang="es-ES" dirty="0" err="1">
                <a:latin typeface="Arial" panose="020B0604020202020204" pitchFamily="34" charset="0"/>
                <a:cs typeface="Arial" panose="020B0604020202020204" pitchFamily="34" charset="0"/>
              </a:rPr>
              <a:t>zombie</a:t>
            </a:r>
            <a:r>
              <a:rPr lang="es-ES" dirty="0">
                <a:latin typeface="Arial" panose="020B0604020202020204" pitchFamily="34" charset="0"/>
                <a:cs typeface="Arial" panose="020B0604020202020204" pitchFamily="34" charset="0"/>
              </a:rPr>
              <a:t> es un programa que de forma encubierta toma el control de </a:t>
            </a:r>
            <a:r>
              <a:rPr lang="es-ES" dirty="0" err="1">
                <a:latin typeface="Arial" panose="020B0604020202020204" pitchFamily="34" charset="0"/>
                <a:cs typeface="Arial" panose="020B0604020202020204" pitchFamily="34" charset="0"/>
              </a:rPr>
              <a:t>otrocomputador</a:t>
            </a:r>
            <a:r>
              <a:rPr lang="es-ES" dirty="0">
                <a:latin typeface="Arial" panose="020B0604020202020204" pitchFamily="34" charset="0"/>
                <a:cs typeface="Arial" panose="020B0604020202020204" pitchFamily="34" charset="0"/>
              </a:rPr>
              <a:t> de la red y lo utiliza  para lanzar ataques difíciles de rastrear hasta su </a:t>
            </a:r>
            <a:r>
              <a:rPr lang="es-ES" dirty="0" err="1">
                <a:latin typeface="Arial" panose="020B0604020202020204" pitchFamily="34" charset="0"/>
                <a:cs typeface="Arial" panose="020B0604020202020204" pitchFamily="34" charset="0"/>
              </a:rPr>
              <a:t>zombie</a:t>
            </a:r>
            <a:r>
              <a:rPr lang="es-ES" dirty="0">
                <a:latin typeface="Arial" panose="020B0604020202020204" pitchFamily="34" charset="0"/>
                <a:cs typeface="Arial" panose="020B0604020202020204" pitchFamily="34" charset="0"/>
              </a:rPr>
              <a:t> creador. </a:t>
            </a:r>
          </a:p>
          <a:p>
            <a:pPr lvl="1" algn="just">
              <a:spcBef>
                <a:spcPts val="600"/>
              </a:spcBef>
              <a:spcAft>
                <a:spcPts val="600"/>
              </a:spcAft>
            </a:pPr>
            <a:r>
              <a:rPr lang="es-ES" dirty="0">
                <a:latin typeface="Arial" panose="020B0604020202020204" pitchFamily="34" charset="0"/>
                <a:cs typeface="Arial" panose="020B0604020202020204" pitchFamily="34" charset="0"/>
              </a:rPr>
              <a:t>Los </a:t>
            </a:r>
            <a:r>
              <a:rPr lang="es-ES" dirty="0" err="1">
                <a:latin typeface="Arial" panose="020B0604020202020204" pitchFamily="34" charset="0"/>
                <a:cs typeface="Arial" panose="020B0604020202020204" pitchFamily="34" charset="0"/>
              </a:rPr>
              <a:t>zombies</a:t>
            </a:r>
            <a:r>
              <a:rPr lang="es-ES" dirty="0">
                <a:latin typeface="Arial" panose="020B0604020202020204" pitchFamily="34" charset="0"/>
                <a:cs typeface="Arial" panose="020B0604020202020204" pitchFamily="34" charset="0"/>
              </a:rPr>
              <a:t> se suelen utilizar en ataques de denegación  de servicio, habitualmente contra sitios web prefijados. </a:t>
            </a:r>
          </a:p>
          <a:p>
            <a:pPr lvl="1" algn="just">
              <a:spcBef>
                <a:spcPts val="600"/>
              </a:spcBef>
              <a:spcAft>
                <a:spcPts val="600"/>
              </a:spcAft>
            </a:pPr>
            <a:r>
              <a:rPr lang="es-ES" dirty="0">
                <a:latin typeface="Arial" panose="020B0604020202020204" pitchFamily="34" charset="0"/>
                <a:cs typeface="Arial" panose="020B0604020202020204" pitchFamily="34" charset="0"/>
              </a:rPr>
              <a:t>Los </a:t>
            </a:r>
            <a:r>
              <a:rPr lang="es-ES" dirty="0" err="1">
                <a:latin typeface="Arial" panose="020B0604020202020204" pitchFamily="34" charset="0"/>
                <a:cs typeface="Arial" panose="020B0604020202020204" pitchFamily="34" charset="0"/>
              </a:rPr>
              <a:t>zombies</a:t>
            </a:r>
            <a:r>
              <a:rPr lang="es-ES" dirty="0">
                <a:latin typeface="Arial" panose="020B0604020202020204" pitchFamily="34" charset="0"/>
                <a:cs typeface="Arial" panose="020B0604020202020204" pitchFamily="34" charset="0"/>
              </a:rPr>
              <a:t> se instalan en cientos de computadores pertenecientes a terceros no sospechosos y entonces se emplean para inundar el </a:t>
            </a:r>
            <a:r>
              <a:rPr lang="es-ES" dirty="0" err="1">
                <a:latin typeface="Arial" panose="020B0604020202020204" pitchFamily="34" charset="0"/>
                <a:cs typeface="Arial" panose="020B0604020202020204" pitchFamily="34" charset="0"/>
              </a:rPr>
              <a:t>website</a:t>
            </a:r>
            <a:r>
              <a:rPr lang="es-ES" dirty="0">
                <a:latin typeface="Arial" panose="020B0604020202020204" pitchFamily="34" charset="0"/>
                <a:cs typeface="Arial" panose="020B0604020202020204" pitchFamily="34" charset="0"/>
              </a:rPr>
              <a:t>  objetivo mediante una avalancha de tráfico de Internet.  </a:t>
            </a:r>
          </a:p>
          <a:p>
            <a:pPr marL="342900" indent="-342900" algn="just">
              <a:spcBef>
                <a:spcPts val="600"/>
              </a:spcBef>
              <a:spcAft>
                <a:spcPts val="600"/>
              </a:spcAft>
              <a:buFont typeface="+mj-lt"/>
              <a:buAutoNum type="arabicParenR"/>
            </a:pPr>
            <a:r>
              <a:rPr lang="es-ES" b="1" dirty="0">
                <a:latin typeface="Arial" panose="020B0604020202020204" pitchFamily="34" charset="0"/>
                <a:cs typeface="Arial" panose="020B0604020202020204" pitchFamily="34" charset="0"/>
              </a:rPr>
              <a:t> GUSANO </a:t>
            </a:r>
            <a:r>
              <a:rPr lang="es-ES" dirty="0">
                <a:latin typeface="Arial" panose="020B0604020202020204" pitchFamily="34" charset="0"/>
                <a:cs typeface="Arial" panose="020B0604020202020204" pitchFamily="34" charset="0"/>
              </a:rPr>
              <a:t> </a:t>
            </a:r>
          </a:p>
          <a:p>
            <a:pPr lvl="1">
              <a:spcBef>
                <a:spcPts val="600"/>
              </a:spcBef>
              <a:spcAft>
                <a:spcPts val="600"/>
              </a:spcAft>
            </a:pPr>
            <a:r>
              <a:rPr lang="es-ES" dirty="0">
                <a:latin typeface="Arial" panose="020B0604020202020204" pitchFamily="34" charset="0"/>
                <a:cs typeface="Arial" panose="020B0604020202020204" pitchFamily="34" charset="0"/>
              </a:rPr>
              <a:t>Un gusano puede paralizar Internet en cuestión de minutos. Un gusano es un programa que se propaga a sí mismo a través de la red,  reproduciéndose a medida que pasa.  A diferencia de un virus, un   gusano no precisa alterar los archivos de programas, sino que reside en memoria y  se duplica a sí mismo.  </a:t>
            </a:r>
          </a:p>
          <a:p>
            <a:pPr lvl="1">
              <a:spcBef>
                <a:spcPts val="600"/>
              </a:spcBef>
              <a:spcAft>
                <a:spcPts val="600"/>
              </a:spcAft>
            </a:pPr>
            <a:r>
              <a:rPr lang="es-ES" dirty="0">
                <a:latin typeface="Arial" panose="020B0604020202020204" pitchFamily="34" charset="0"/>
                <a:cs typeface="Arial" panose="020B0604020202020204" pitchFamily="34" charset="0"/>
              </a:rPr>
              <a:t>Los  gusanos siempre dañan la red (aunque sea simplemente por ocupar ancho de banda), mientras que los virus  siempre infectan o corrompen los archivos de la computadora que atacan.</a:t>
            </a:r>
          </a:p>
        </p:txBody>
      </p:sp>
    </p:spTree>
    <p:extLst>
      <p:ext uri="{BB962C8B-B14F-4D97-AF65-F5344CB8AC3E}">
        <p14:creationId xmlns:p14="http://schemas.microsoft.com/office/powerpoint/2010/main" val="2589627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Virus o Códigos Maliciosos </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504989" y="828702"/>
            <a:ext cx="777686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a:spcBef>
                <a:spcPts val="600"/>
              </a:spcBef>
              <a:spcAft>
                <a:spcPts val="600"/>
              </a:spcAft>
              <a:buFont typeface="+mj-lt"/>
              <a:buAutoNum type="arabicParenR"/>
            </a:pPr>
            <a:r>
              <a:rPr lang="es-ES" b="1" dirty="0">
                <a:latin typeface="Arial" panose="020B0604020202020204" pitchFamily="34" charset="0"/>
                <a:cs typeface="Arial" panose="020B0604020202020204" pitchFamily="34" charset="0"/>
              </a:rPr>
              <a:t>VIRUS  </a:t>
            </a:r>
          </a:p>
          <a:p>
            <a:pPr algn="just">
              <a:spcBef>
                <a:spcPts val="600"/>
              </a:spcBef>
              <a:spcAft>
                <a:spcPts val="600"/>
              </a:spcAft>
            </a:pPr>
            <a:r>
              <a:rPr lang="es-ES" dirty="0">
                <a:latin typeface="Arial" panose="020B0604020202020204" pitchFamily="34" charset="0"/>
                <a:cs typeface="Arial" panose="020B0604020202020204" pitchFamily="34" charset="0"/>
              </a:rPr>
              <a:t>Es un programa atacante que busca otros programas y los "infecta" embebiendo una copia de sí  mismo en ellos de manera que se convierten en   caballos de Troya o troyanos. </a:t>
            </a:r>
          </a:p>
          <a:p>
            <a:pPr algn="just">
              <a:spcBef>
                <a:spcPts val="600"/>
              </a:spcBef>
              <a:spcAft>
                <a:spcPts val="600"/>
              </a:spcAft>
            </a:pPr>
            <a:r>
              <a:rPr lang="es-ES" dirty="0">
                <a:latin typeface="Arial" panose="020B0604020202020204" pitchFamily="34" charset="0"/>
                <a:cs typeface="Arial" panose="020B0604020202020204" pitchFamily="34" charset="0"/>
              </a:rPr>
              <a:t>Cuando estos programas son  ejecutados también se ejecuta el virus   embebido, de manera que se propaga la infección, que habitualmente  ocurre  de  forma  transparente  al  usuario. </a:t>
            </a:r>
          </a:p>
          <a:p>
            <a:pPr algn="just">
              <a:spcBef>
                <a:spcPts val="600"/>
              </a:spcBef>
              <a:spcAft>
                <a:spcPts val="600"/>
              </a:spcAft>
            </a:pPr>
            <a:r>
              <a:rPr lang="es-ES" dirty="0">
                <a:latin typeface="Arial" panose="020B0604020202020204" pitchFamily="34" charset="0"/>
                <a:cs typeface="Arial" panose="020B0604020202020204" pitchFamily="34" charset="0"/>
              </a:rPr>
              <a:t> El control de virus es un componente fundamental de cualquier sistema   de seguridad </a:t>
            </a:r>
          </a:p>
          <a:p>
            <a:pPr algn="just">
              <a:spcBef>
                <a:spcPts val="600"/>
              </a:spcBef>
              <a:spcAft>
                <a:spcPts val="600"/>
              </a:spcAft>
            </a:pPr>
            <a:r>
              <a:rPr lang="es-ES" dirty="0">
                <a:latin typeface="Arial" panose="020B0604020202020204" pitchFamily="34" charset="0"/>
                <a:cs typeface="Arial" panose="020B0604020202020204" pitchFamily="34" charset="0"/>
              </a:rPr>
              <a:t>Evidentemente, Internet ha acelerado el proceso de propagación. En 20 años, la vía de difusión no ha pasado por demasiadas fases. Los virus de sector de arranque fueron  populares durante unos diez años, y desaparecieron para dejar paso, hacia mediados de los noventa, a los  virus de macro asociados a los documentos de Office de Microsoft. A finales de los 90 se tomó el correo como  vía  sencilla  y  rápida  de  difusión  de  código  malicioso  y  hoy  en  día  sigue  siendo  muy  popular,  aunque   últimamente también atacan al navegador o los programas de intercambio de ficheros como vía de  infección.</a:t>
            </a:r>
          </a:p>
        </p:txBody>
      </p:sp>
    </p:spTree>
    <p:extLst>
      <p:ext uri="{BB962C8B-B14F-4D97-AF65-F5344CB8AC3E}">
        <p14:creationId xmlns:p14="http://schemas.microsoft.com/office/powerpoint/2010/main" val="90229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Internet y Seguridad</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539552" y="1028475"/>
            <a:ext cx="820891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Aft>
                <a:spcPts val="1200"/>
              </a:spcAft>
            </a:pPr>
            <a:r>
              <a:rPr lang="es-ES" b="1" dirty="0">
                <a:latin typeface="Arial" panose="020B0604020202020204" pitchFamily="34" charset="0"/>
                <a:cs typeface="Arial" panose="020B0604020202020204" pitchFamily="34" charset="0"/>
              </a:rPr>
              <a:t>Internet</a:t>
            </a:r>
            <a:r>
              <a:rPr lang="es-ES" dirty="0">
                <a:latin typeface="Arial" panose="020B0604020202020204" pitchFamily="34" charset="0"/>
                <a:cs typeface="Arial" panose="020B0604020202020204" pitchFamily="34" charset="0"/>
              </a:rPr>
              <a:t> es un conjunto descentralizado de redes de comunicación interconectadas que utilizan la familia de protocolos TCP –IP, lo cual garantiza que las redes físicas heterogéneas que la componen funcionen como una red lógica única de alcance mundial</a:t>
            </a:r>
            <a:r>
              <a:rPr lang="es-ES" dirty="0"/>
              <a:t>. </a:t>
            </a:r>
            <a:endParaRPr lang="es-ES" dirty="0">
              <a:latin typeface="Arial" panose="020B0604020202020204" pitchFamily="34" charset="0"/>
              <a:cs typeface="Arial" panose="020B0604020202020204" pitchFamily="34" charset="0"/>
            </a:endParaRPr>
          </a:p>
        </p:txBody>
      </p:sp>
      <p:pic>
        <p:nvPicPr>
          <p:cNvPr id="1026" name="Picture 2" descr="https://computacionsit.files.wordpress.com/2014/10/interne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397" y="2348901"/>
            <a:ext cx="5814931" cy="436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70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Virus o Códigos Maliciosos </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395536" y="951811"/>
            <a:ext cx="8208912"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a:spcBef>
                <a:spcPts val="600"/>
              </a:spcBef>
              <a:spcAft>
                <a:spcPts val="600"/>
              </a:spcAft>
              <a:buFont typeface="+mj-lt"/>
              <a:buAutoNum type="arabicParenR"/>
            </a:pPr>
            <a:r>
              <a:rPr lang="es-ES" b="1" dirty="0">
                <a:latin typeface="Arial" panose="020B0604020202020204" pitchFamily="34" charset="0"/>
                <a:cs typeface="Arial" panose="020B0604020202020204" pitchFamily="34" charset="0"/>
              </a:rPr>
              <a:t>VIRUS  </a:t>
            </a:r>
          </a:p>
          <a:p>
            <a:pPr>
              <a:spcBef>
                <a:spcPts val="600"/>
              </a:spcBef>
              <a:spcAft>
                <a:spcPts val="600"/>
              </a:spcAft>
            </a:pPr>
            <a:r>
              <a:rPr lang="es-ES" dirty="0">
                <a:latin typeface="Arial" panose="020B0604020202020204" pitchFamily="34" charset="0"/>
                <a:cs typeface="Arial" panose="020B0604020202020204" pitchFamily="34" charset="0"/>
              </a:rPr>
              <a:t>La característica clave de un   virus es la habilidad de replicarse modificando un fichero de programa normal con  una copia de sí mismo. </a:t>
            </a:r>
          </a:p>
          <a:p>
            <a:pPr>
              <a:spcBef>
                <a:spcPts val="600"/>
              </a:spcBef>
              <a:spcAft>
                <a:spcPts val="600"/>
              </a:spcAft>
            </a:pPr>
            <a:r>
              <a:rPr lang="es-ES" dirty="0">
                <a:latin typeface="Arial" panose="020B0604020202020204" pitchFamily="34" charset="0"/>
                <a:cs typeface="Arial" panose="020B0604020202020204" pitchFamily="34" charset="0"/>
              </a:rPr>
              <a:t>Para ello, va pasando por las siguientes fases:</a:t>
            </a:r>
          </a:p>
          <a:p>
            <a:pPr marL="285750" indent="-285750">
              <a:spcBef>
                <a:spcPts val="600"/>
              </a:spcBef>
              <a:spcAft>
                <a:spcPts val="600"/>
              </a:spcAft>
              <a:buFont typeface="Arial" panose="020B0604020202020204" pitchFamily="34" charset="0"/>
              <a:buChar char="•"/>
            </a:pPr>
            <a:r>
              <a:rPr lang="es-ES" b="1" dirty="0">
                <a:latin typeface="Arial" panose="020B0604020202020204" pitchFamily="34" charset="0"/>
                <a:cs typeface="Arial" panose="020B0604020202020204" pitchFamily="34" charset="0"/>
              </a:rPr>
              <a:t>Fase latente:</a:t>
            </a:r>
            <a:r>
              <a:rPr lang="es-ES" dirty="0">
                <a:latin typeface="Arial" panose="020B0604020202020204" pitchFamily="34" charset="0"/>
                <a:cs typeface="Arial" panose="020B0604020202020204" pitchFamily="34" charset="0"/>
              </a:rPr>
              <a:t> el virus se mantiene inactivo hasta que es activado por algún evento.</a:t>
            </a:r>
          </a:p>
          <a:p>
            <a:pPr marL="285750" indent="-285750">
              <a:spcBef>
                <a:spcPts val="600"/>
              </a:spcBef>
              <a:spcAft>
                <a:spcPts val="600"/>
              </a:spcAft>
              <a:buFont typeface="Arial" panose="020B0604020202020204" pitchFamily="34" charset="0"/>
              <a:buChar char="•"/>
            </a:pPr>
            <a:r>
              <a:rPr lang="es-ES" b="1" dirty="0">
                <a:latin typeface="Arial" panose="020B0604020202020204" pitchFamily="34" charset="0"/>
                <a:cs typeface="Arial" panose="020B0604020202020204" pitchFamily="34" charset="0"/>
              </a:rPr>
              <a:t>Fase de propagación: </a:t>
            </a:r>
            <a:r>
              <a:rPr lang="es-ES" dirty="0">
                <a:latin typeface="Arial" panose="020B0604020202020204" pitchFamily="34" charset="0"/>
                <a:cs typeface="Arial" panose="020B0604020202020204" pitchFamily="34" charset="0"/>
              </a:rPr>
              <a:t>el virus coloca una copia idéntica de sí mismo  en otros programas o en ciertas  áreas de sistema en el disco. Cada programa infectado contendrá un clon del virus</a:t>
            </a:r>
          </a:p>
          <a:p>
            <a:pPr marL="285750" indent="-285750">
              <a:spcBef>
                <a:spcPts val="600"/>
              </a:spcBef>
              <a:spcAft>
                <a:spcPts val="600"/>
              </a:spcAft>
              <a:buFont typeface="Arial" panose="020B0604020202020204" pitchFamily="34" charset="0"/>
              <a:buChar char="•"/>
            </a:pPr>
            <a:r>
              <a:rPr lang="es-ES" b="1" dirty="0">
                <a:latin typeface="Arial" panose="020B0604020202020204" pitchFamily="34" charset="0"/>
                <a:cs typeface="Arial" panose="020B0604020202020204" pitchFamily="34" charset="0"/>
              </a:rPr>
              <a:t>Fase detonante:</a:t>
            </a:r>
            <a:r>
              <a:rPr lang="es-ES" dirty="0">
                <a:latin typeface="Arial" panose="020B0604020202020204" pitchFamily="34" charset="0"/>
                <a:cs typeface="Arial" panose="020B0604020202020204" pitchFamily="34" charset="0"/>
              </a:rPr>
              <a:t> el virus se activa para realizar una función para la que fue diseñado. Como en la fase  latente, esta fase puede ser activada por cualquier evento del sistema, incluyendo el  cómputo del   número de veces que esa copia del virus se ha replicado a sí misma. </a:t>
            </a:r>
          </a:p>
          <a:p>
            <a:pPr marL="285750" indent="-285750">
              <a:spcBef>
                <a:spcPts val="600"/>
              </a:spcBef>
              <a:spcAft>
                <a:spcPts val="600"/>
              </a:spcAft>
              <a:buFont typeface="Arial" panose="020B0604020202020204" pitchFamily="34" charset="0"/>
              <a:buChar char="•"/>
            </a:pPr>
            <a:r>
              <a:rPr lang="es-ES" b="1" dirty="0">
                <a:latin typeface="Arial" panose="020B0604020202020204" pitchFamily="34" charset="0"/>
                <a:cs typeface="Arial" panose="020B0604020202020204" pitchFamily="34" charset="0"/>
              </a:rPr>
              <a:t>Fase de ejecución</a:t>
            </a:r>
            <a:r>
              <a:rPr lang="es-ES" dirty="0">
                <a:latin typeface="Arial" panose="020B0604020202020204" pitchFamily="34" charset="0"/>
                <a:cs typeface="Arial" panose="020B0604020202020204" pitchFamily="34" charset="0"/>
              </a:rPr>
              <a:t>: la función para la que fue diseñado el virus   es ejecutada. La función puede ser  inofensiva, como la impresión de un mensaje por pantalla, o dañina, como la destruir programas  y ficheros de   datos. </a:t>
            </a:r>
          </a:p>
        </p:txBody>
      </p:sp>
    </p:spTree>
    <p:extLst>
      <p:ext uri="{BB962C8B-B14F-4D97-AF65-F5344CB8AC3E}">
        <p14:creationId xmlns:p14="http://schemas.microsoft.com/office/powerpoint/2010/main" val="260121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Virus o Códigos Maliciosos </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504989" y="674813"/>
            <a:ext cx="777686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a:spcBef>
                <a:spcPts val="600"/>
              </a:spcBef>
              <a:spcAft>
                <a:spcPts val="600"/>
              </a:spcAft>
              <a:buFont typeface="+mj-lt"/>
              <a:buAutoNum type="arabicParenR"/>
            </a:pPr>
            <a:r>
              <a:rPr lang="es-ES" b="1" dirty="0">
                <a:latin typeface="Arial" panose="020B0604020202020204" pitchFamily="34" charset="0"/>
                <a:cs typeface="Arial" panose="020B0604020202020204" pitchFamily="34" charset="0"/>
              </a:rPr>
              <a:t>VIRUS  - Tipos</a:t>
            </a:r>
          </a:p>
          <a:p>
            <a:pPr algn="just">
              <a:spcBef>
                <a:spcPts val="600"/>
              </a:spcBef>
              <a:spcAft>
                <a:spcPts val="600"/>
              </a:spcAft>
            </a:pPr>
            <a:r>
              <a:rPr lang="es-ES" b="1" dirty="0">
                <a:latin typeface="Arial" panose="020B0604020202020204" pitchFamily="34" charset="0"/>
                <a:cs typeface="Arial" panose="020B0604020202020204" pitchFamily="34" charset="0"/>
              </a:rPr>
              <a:t>Virus residentes en memoria: </a:t>
            </a:r>
            <a:r>
              <a:rPr lang="es-ES" dirty="0">
                <a:latin typeface="Arial" panose="020B0604020202020204" pitchFamily="34" charset="0"/>
                <a:cs typeface="Arial" panose="020B0604020202020204" pitchFamily="34" charset="0"/>
              </a:rPr>
              <a:t>se alojan en la memoria principal como    parte de un programa del sistema  residente. </a:t>
            </a:r>
          </a:p>
          <a:p>
            <a:pPr algn="just">
              <a:spcBef>
                <a:spcPts val="600"/>
              </a:spcBef>
              <a:spcAft>
                <a:spcPts val="600"/>
              </a:spcAft>
            </a:pPr>
            <a:r>
              <a:rPr lang="es-ES" b="1" dirty="0">
                <a:latin typeface="Arial" panose="020B0604020202020204" pitchFamily="34" charset="0"/>
                <a:cs typeface="Arial" panose="020B0604020202020204" pitchFamily="34" charset="0"/>
              </a:rPr>
              <a:t>Virus de fichero de programa:</a:t>
            </a:r>
            <a:r>
              <a:rPr lang="es-ES" dirty="0">
                <a:latin typeface="Arial" panose="020B0604020202020204" pitchFamily="34" charset="0"/>
                <a:cs typeface="Arial" panose="020B0604020202020204" pitchFamily="34" charset="0"/>
              </a:rPr>
              <a:t> infectan programas de tipo </a:t>
            </a:r>
            <a:r>
              <a:rPr lang="es-ES" dirty="0" err="1">
                <a:latin typeface="Arial" panose="020B0604020202020204" pitchFamily="34" charset="0"/>
                <a:cs typeface="Arial" panose="020B0604020202020204" pitchFamily="34" charset="0"/>
              </a:rPr>
              <a:t>exe</a:t>
            </a:r>
            <a:r>
              <a:rPr lang="es-ES" dirty="0">
                <a:latin typeface="Arial" panose="020B0604020202020204" pitchFamily="34" charset="0"/>
                <a:cs typeface="Arial" panose="020B0604020202020204" pitchFamily="34" charset="0"/>
              </a:rPr>
              <a:t>/</a:t>
            </a:r>
            <a:r>
              <a:rPr lang="es-ES" dirty="0" err="1">
                <a:latin typeface="Arial" panose="020B0604020202020204" pitchFamily="34" charset="0"/>
                <a:cs typeface="Arial" panose="020B0604020202020204" pitchFamily="34" charset="0"/>
              </a:rPr>
              <a:t>com</a:t>
            </a:r>
            <a:r>
              <a:rPr lang="es-ES" dirty="0">
                <a:latin typeface="Arial" panose="020B0604020202020204" pitchFamily="34" charset="0"/>
                <a:cs typeface="Arial" panose="020B0604020202020204" pitchFamily="34" charset="0"/>
              </a:rPr>
              <a:t>/</a:t>
            </a:r>
            <a:r>
              <a:rPr lang="es-ES" dirty="0" err="1">
                <a:latin typeface="Arial" panose="020B0604020202020204" pitchFamily="34" charset="0"/>
                <a:cs typeface="Arial" panose="020B0604020202020204" pitchFamily="34" charset="0"/>
              </a:rPr>
              <a:t>sys</a:t>
            </a:r>
            <a:r>
              <a:rPr lang="es-ES" dirty="0">
                <a:latin typeface="Arial" panose="020B0604020202020204" pitchFamily="34" charset="0"/>
                <a:cs typeface="Arial" panose="020B0604020202020204" pitchFamily="34" charset="0"/>
              </a:rPr>
              <a:t>.</a:t>
            </a:r>
          </a:p>
          <a:p>
            <a:pPr algn="just">
              <a:spcBef>
                <a:spcPts val="600"/>
              </a:spcBef>
              <a:spcAft>
                <a:spcPts val="600"/>
              </a:spcAft>
            </a:pPr>
            <a:r>
              <a:rPr lang="es-ES" b="1" dirty="0">
                <a:latin typeface="Arial" panose="020B0604020202020204" pitchFamily="34" charset="0"/>
                <a:cs typeface="Arial" panose="020B0604020202020204" pitchFamily="34" charset="0"/>
              </a:rPr>
              <a:t>Virus polimórficos:</a:t>
            </a:r>
            <a:r>
              <a:rPr lang="es-ES" dirty="0">
                <a:latin typeface="Arial" panose="020B0604020202020204" pitchFamily="34" charset="0"/>
                <a:cs typeface="Arial" panose="020B0604020202020204" pitchFamily="34" charset="0"/>
              </a:rPr>
              <a:t> crean copias durante la replicación que son funcionalmente equivalentes pero con  un patrón de bits distinto. Para lograr esta variación, los virus insertan instrucciones superfluas de forma aleatoria   o intercambian el orden de  instrucciones independientes.</a:t>
            </a:r>
          </a:p>
          <a:p>
            <a:pPr algn="just">
              <a:spcBef>
                <a:spcPts val="600"/>
              </a:spcBef>
              <a:spcAft>
                <a:spcPts val="600"/>
              </a:spcAft>
            </a:pPr>
            <a:r>
              <a:rPr lang="es-ES" b="1" dirty="0">
                <a:latin typeface="Arial" panose="020B0604020202020204" pitchFamily="34" charset="0"/>
                <a:cs typeface="Arial" panose="020B0604020202020204" pitchFamily="34" charset="0"/>
              </a:rPr>
              <a:t>Virus de sector de arranque:</a:t>
            </a:r>
            <a:r>
              <a:rPr lang="es-ES" dirty="0">
                <a:latin typeface="Arial" panose="020B0604020202020204" pitchFamily="34" charset="0"/>
                <a:cs typeface="Arial" panose="020B0604020202020204" pitchFamily="34" charset="0"/>
              </a:rPr>
              <a:t> estos virus infectan el área de arranque del sistema que se lee cuando el disco  es arrancado o accedido por primera vez. Esta área puede incluir el registro de arranque principal, el  sector de arranque del sistema operativo o ambos. </a:t>
            </a:r>
          </a:p>
          <a:p>
            <a:pPr algn="just">
              <a:spcBef>
                <a:spcPts val="600"/>
              </a:spcBef>
              <a:spcAft>
                <a:spcPts val="600"/>
              </a:spcAft>
            </a:pPr>
            <a:r>
              <a:rPr lang="es-ES" b="1" dirty="0">
                <a:latin typeface="Arial" panose="020B0604020202020204" pitchFamily="34" charset="0"/>
                <a:cs typeface="Arial" panose="020B0604020202020204" pitchFamily="34" charset="0"/>
              </a:rPr>
              <a:t>Virus  silenciosos  (</a:t>
            </a:r>
            <a:r>
              <a:rPr lang="es-ES" b="1" dirty="0" err="1">
                <a:latin typeface="Arial" panose="020B0604020202020204" pitchFamily="34" charset="0"/>
                <a:cs typeface="Arial" panose="020B0604020202020204" pitchFamily="34" charset="0"/>
              </a:rPr>
              <a:t>stealth</a:t>
            </a:r>
            <a:r>
              <a:rPr lang="es-ES" b="1" dirty="0">
                <a:latin typeface="Arial" panose="020B0604020202020204" pitchFamily="34" charset="0"/>
                <a:cs typeface="Arial" panose="020B0604020202020204" pitchFamily="34" charset="0"/>
              </a:rPr>
              <a:t>)</a:t>
            </a:r>
            <a:r>
              <a:rPr lang="es-ES" dirty="0">
                <a:latin typeface="Arial" panose="020B0604020202020204" pitchFamily="34" charset="0"/>
                <a:cs typeface="Arial" panose="020B0604020202020204" pitchFamily="34" charset="0"/>
              </a:rPr>
              <a:t>:  son  virus  explícitamente  diseñados  para  ocultarse  de  la  detección  de software antivirus. </a:t>
            </a:r>
          </a:p>
          <a:p>
            <a:pPr algn="just">
              <a:spcBef>
                <a:spcPts val="600"/>
              </a:spcBef>
              <a:spcAft>
                <a:spcPts val="600"/>
              </a:spcAft>
            </a:pPr>
            <a:r>
              <a:rPr lang="es-ES" dirty="0">
                <a:latin typeface="Arial" panose="020B0604020202020204" pitchFamily="34" charset="0"/>
                <a:cs typeface="Arial" panose="020B0604020202020204" pitchFamily="34" charset="0"/>
              </a:rPr>
              <a:t>Cuando el virus se carga en memoria, monitoriza las llamadas del </a:t>
            </a:r>
            <a:r>
              <a:rPr lang="es-ES" dirty="0" err="1">
                <a:latin typeface="Arial" panose="020B0604020202020204" pitchFamily="34" charset="0"/>
                <a:cs typeface="Arial" panose="020B0604020202020204" pitchFamily="34" charset="0"/>
              </a:rPr>
              <a:t>sistemaa</a:t>
            </a:r>
            <a:r>
              <a:rPr lang="es-ES" dirty="0">
                <a:latin typeface="Arial" panose="020B0604020202020204" pitchFamily="34" charset="0"/>
                <a:cs typeface="Arial" panose="020B0604020202020204" pitchFamily="34" charset="0"/>
              </a:rPr>
              <a:t>  ficheros y a sectores de disco, cuando una llamada es atrapada, el </a:t>
            </a:r>
            <a:r>
              <a:rPr lang="es-ES" dirty="0" err="1">
                <a:latin typeface="Arial" panose="020B0604020202020204" pitchFamily="34" charset="0"/>
                <a:cs typeface="Arial" panose="020B0604020202020204" pitchFamily="34" charset="0"/>
              </a:rPr>
              <a:t>virusmodifica</a:t>
            </a:r>
            <a:r>
              <a:rPr lang="es-ES" dirty="0">
                <a:latin typeface="Arial" panose="020B0604020202020204" pitchFamily="34" charset="0"/>
                <a:cs typeface="Arial" panose="020B0604020202020204" pitchFamily="34" charset="0"/>
              </a:rPr>
              <a:t> la información devuelta  al proceso, realizando la llamada para   mostrar la información como si no estuviera infectada. </a:t>
            </a:r>
          </a:p>
        </p:txBody>
      </p:sp>
    </p:spTree>
    <p:extLst>
      <p:ext uri="{BB962C8B-B14F-4D97-AF65-F5344CB8AC3E}">
        <p14:creationId xmlns:p14="http://schemas.microsoft.com/office/powerpoint/2010/main" val="3456453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Virus o Códigos Maliciosos </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611560" y="836712"/>
            <a:ext cx="792088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a:spcBef>
                <a:spcPts val="600"/>
              </a:spcBef>
              <a:spcAft>
                <a:spcPts val="600"/>
              </a:spcAft>
              <a:buFont typeface="+mj-lt"/>
              <a:buAutoNum type="arabicParenR"/>
            </a:pPr>
            <a:r>
              <a:rPr lang="es-ES" b="1" dirty="0">
                <a:latin typeface="Arial" panose="020B0604020202020204" pitchFamily="34" charset="0"/>
                <a:cs typeface="Arial" panose="020B0604020202020204" pitchFamily="34" charset="0"/>
              </a:rPr>
              <a:t>VIRUS  - Tipos</a:t>
            </a:r>
          </a:p>
          <a:p>
            <a:pPr algn="just">
              <a:spcBef>
                <a:spcPts val="600"/>
              </a:spcBef>
              <a:spcAft>
                <a:spcPts val="600"/>
              </a:spcAft>
            </a:pPr>
            <a:r>
              <a:rPr lang="es-ES" b="1" dirty="0">
                <a:latin typeface="Arial" panose="020B0604020202020204" pitchFamily="34" charset="0"/>
                <a:cs typeface="Arial" panose="020B0604020202020204" pitchFamily="34" charset="0"/>
              </a:rPr>
              <a:t>Virus de macro: </a:t>
            </a:r>
            <a:r>
              <a:rPr lang="es-ES" dirty="0">
                <a:latin typeface="Arial" panose="020B0604020202020204" pitchFamily="34" charset="0"/>
                <a:cs typeface="Arial" panose="020B0604020202020204" pitchFamily="34" charset="0"/>
              </a:rPr>
              <a:t>se componen de comandos de macro, específicos de una aplicación, que se ejecutan  automáticamente sin requerir ninguna   acción explícita, y se propagan a los documentos de dicha  aplicación.</a:t>
            </a:r>
          </a:p>
          <a:p>
            <a:pPr algn="just">
              <a:spcBef>
                <a:spcPts val="600"/>
              </a:spcBef>
              <a:spcAft>
                <a:spcPts val="600"/>
              </a:spcAft>
            </a:pPr>
            <a:r>
              <a:rPr lang="es-ES" dirty="0">
                <a:latin typeface="Arial" panose="020B0604020202020204" pitchFamily="34" charset="0"/>
                <a:cs typeface="Arial" panose="020B0604020202020204" pitchFamily="34" charset="0"/>
              </a:rPr>
              <a:t>Los virus de macro infectan documentos, no porciones de código ejecutable y se propagan  con gran facilidad</a:t>
            </a:r>
          </a:p>
          <a:p>
            <a:pPr algn="just">
              <a:spcBef>
                <a:spcPts val="600"/>
              </a:spcBef>
              <a:spcAft>
                <a:spcPts val="600"/>
              </a:spcAft>
            </a:pPr>
            <a:r>
              <a:rPr lang="es-ES" b="1" dirty="0">
                <a:latin typeface="Arial" panose="020B0604020202020204" pitchFamily="34" charset="0"/>
                <a:cs typeface="Arial" panose="020B0604020202020204" pitchFamily="34" charset="0"/>
              </a:rPr>
              <a:t>Existen tres tipos de macros autoejecutables:</a:t>
            </a:r>
          </a:p>
          <a:p>
            <a:pPr algn="just">
              <a:spcBef>
                <a:spcPts val="600"/>
              </a:spcBef>
              <a:spcAft>
                <a:spcPts val="600"/>
              </a:spcAft>
            </a:pPr>
            <a:r>
              <a:rPr lang="es-ES" b="1" dirty="0">
                <a:latin typeface="Arial" panose="020B0604020202020204" pitchFamily="34" charset="0"/>
                <a:cs typeface="Arial" panose="020B0604020202020204" pitchFamily="34" charset="0"/>
              </a:rPr>
              <a:t>Autoejecutable: </a:t>
            </a:r>
            <a:r>
              <a:rPr lang="es-ES" dirty="0">
                <a:latin typeface="Arial" panose="020B0604020202020204" pitchFamily="34" charset="0"/>
                <a:cs typeface="Arial" panose="020B0604020202020204" pitchFamily="34" charset="0"/>
              </a:rPr>
              <a:t>se encuentra en la plantilla almacenada en el menú de      inicio de la aplicación, se ejecuta siempre que se arranque dicha aplicación.</a:t>
            </a:r>
          </a:p>
          <a:p>
            <a:pPr algn="just">
              <a:spcBef>
                <a:spcPts val="600"/>
              </a:spcBef>
              <a:spcAft>
                <a:spcPts val="600"/>
              </a:spcAft>
            </a:pPr>
            <a:r>
              <a:rPr lang="es-ES" b="1" dirty="0">
                <a:latin typeface="Arial" panose="020B0604020202020204" pitchFamily="34" charset="0"/>
                <a:cs typeface="Arial" panose="020B0604020202020204" pitchFamily="34" charset="0"/>
              </a:rPr>
              <a:t>Auto macro: </a:t>
            </a:r>
            <a:r>
              <a:rPr lang="es-ES" dirty="0">
                <a:latin typeface="Arial" panose="020B0604020202020204" pitchFamily="34" charset="0"/>
                <a:cs typeface="Arial" panose="020B0604020202020204" pitchFamily="34" charset="0"/>
              </a:rPr>
              <a:t>se ejecuta cuando ocurre un determinado evento.</a:t>
            </a:r>
          </a:p>
          <a:p>
            <a:pPr algn="just">
              <a:spcBef>
                <a:spcPts val="600"/>
              </a:spcBef>
              <a:spcAft>
                <a:spcPts val="600"/>
              </a:spcAft>
            </a:pPr>
            <a:r>
              <a:rPr lang="es-ES" b="1" dirty="0">
                <a:latin typeface="Arial" panose="020B0604020202020204" pitchFamily="34" charset="0"/>
                <a:cs typeface="Arial" panose="020B0604020202020204" pitchFamily="34" charset="0"/>
              </a:rPr>
              <a:t>Macro de comandos:</a:t>
            </a:r>
            <a:r>
              <a:rPr lang="es-ES" dirty="0">
                <a:latin typeface="Arial" panose="020B0604020202020204" pitchFamily="34" charset="0"/>
                <a:cs typeface="Arial" panose="020B0604020202020204" pitchFamily="34" charset="0"/>
              </a:rPr>
              <a:t> Esta macro se ejecuta siempre que se invoque ese  comando. Cuando se abre una nueva sesión, la macro global  infectada está activa y se puede replicar en nuevos documentos, causando daños  al sistema.</a:t>
            </a:r>
          </a:p>
          <a:p>
            <a:pPr algn="just">
              <a:spcBef>
                <a:spcPts val="600"/>
              </a:spcBef>
              <a:spcAft>
                <a:spcPts val="600"/>
              </a:spcAft>
            </a:pPr>
            <a:r>
              <a:rPr lang="es-ES" b="1" dirty="0">
                <a:latin typeface="Arial" panose="020B0604020202020204" pitchFamily="34" charset="0"/>
                <a:cs typeface="Arial" panose="020B0604020202020204" pitchFamily="34" charset="0"/>
              </a:rPr>
              <a:t>Virus de correo electrónico:</a:t>
            </a:r>
            <a:r>
              <a:rPr lang="es-ES" dirty="0">
                <a:latin typeface="Arial" panose="020B0604020202020204" pitchFamily="34" charset="0"/>
                <a:cs typeface="Arial" panose="020B0604020202020204" pitchFamily="34" charset="0"/>
              </a:rPr>
              <a:t> es una combinación de alguno de los virus anteriores con la capacidad de  reenviarse a los destinatarios de correo electrónico para acelerar la propagación. </a:t>
            </a:r>
          </a:p>
        </p:txBody>
      </p:sp>
    </p:spTree>
    <p:extLst>
      <p:ext uri="{BB962C8B-B14F-4D97-AF65-F5344CB8AC3E}">
        <p14:creationId xmlns:p14="http://schemas.microsoft.com/office/powerpoint/2010/main" val="1507926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Virus o Códigos Maliciosos </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540122" y="1036767"/>
            <a:ext cx="792088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b="1" dirty="0">
                <a:latin typeface="Arial" panose="020B0604020202020204" pitchFamily="34" charset="0"/>
                <a:cs typeface="Arial" panose="020B0604020202020204" pitchFamily="34" charset="0"/>
              </a:rPr>
              <a:t>2.- TROYANOS:</a:t>
            </a:r>
          </a:p>
          <a:p>
            <a:pPr algn="just">
              <a:spcBef>
                <a:spcPts val="600"/>
              </a:spcBef>
              <a:spcAft>
                <a:spcPts val="600"/>
              </a:spcAft>
            </a:pPr>
            <a:r>
              <a:rPr lang="es-ES" dirty="0">
                <a:latin typeface="Arial" panose="020B0604020202020204" pitchFamily="34" charset="0"/>
                <a:cs typeface="Arial" panose="020B0604020202020204" pitchFamily="34" charset="0"/>
              </a:rPr>
              <a:t>Es un programa malicioso que ataca la seguridad de un sistema, oculto como algo benigno, como  un juego, una utilidad para el computador o, incluso, como un antivirus.  </a:t>
            </a:r>
          </a:p>
          <a:p>
            <a:pPr algn="just">
              <a:spcBef>
                <a:spcPts val="600"/>
              </a:spcBef>
              <a:spcAft>
                <a:spcPts val="600"/>
              </a:spcAft>
            </a:pPr>
            <a:r>
              <a:rPr lang="es-ES" dirty="0">
                <a:latin typeface="Arial" panose="020B0604020202020204" pitchFamily="34" charset="0"/>
                <a:cs typeface="Arial" panose="020B0604020202020204" pitchFamily="34" charset="0"/>
              </a:rPr>
              <a:t>Un caballo de Troya es un programa o secuencia de comandos útil (o aparentemente útil) que, al ser invocado,  realiza una serie de acciones dañinas o indeseadas.</a:t>
            </a:r>
          </a:p>
          <a:p>
            <a:pPr algn="just">
              <a:spcBef>
                <a:spcPts val="600"/>
              </a:spcBef>
              <a:spcAft>
                <a:spcPts val="600"/>
              </a:spcAft>
            </a:pPr>
            <a:r>
              <a:rPr lang="es-ES" b="1" dirty="0">
                <a:latin typeface="Arial" panose="020B0604020202020204" pitchFamily="34" charset="0"/>
                <a:cs typeface="Arial" panose="020B0604020202020204" pitchFamily="34" charset="0"/>
              </a:rPr>
              <a:t>3.- BOMBAS LÓGICAS:</a:t>
            </a:r>
          </a:p>
          <a:p>
            <a:pPr algn="just">
              <a:spcBef>
                <a:spcPts val="600"/>
              </a:spcBef>
              <a:spcAft>
                <a:spcPts val="600"/>
              </a:spcAft>
            </a:pPr>
            <a:r>
              <a:rPr lang="es-ES" dirty="0">
                <a:latin typeface="Arial" panose="020B0604020202020204" pitchFamily="34" charset="0"/>
                <a:cs typeface="Arial" panose="020B0604020202020204" pitchFamily="34" charset="0"/>
              </a:rPr>
              <a:t>Es código embebido en un programa legítimo que se ejecuta cuando tiene   lugar algún  evento predefinido. Este código es insertado en una  aplicación o sistema operativo que  provoca la realización de alguna actividad destructiva o que comprometa la seguridad del sistema una vez  que  se cumple una serie de condiciones.  </a:t>
            </a:r>
          </a:p>
          <a:p>
            <a:pPr algn="just">
              <a:spcBef>
                <a:spcPts val="600"/>
              </a:spcBef>
              <a:spcAft>
                <a:spcPts val="600"/>
              </a:spcAft>
            </a:pPr>
            <a:r>
              <a:rPr lang="es-ES" dirty="0">
                <a:latin typeface="Arial" panose="020B0604020202020204" pitchFamily="34" charset="0"/>
                <a:cs typeface="Arial" panose="020B0604020202020204" pitchFamily="34" charset="0"/>
              </a:rPr>
              <a:t>Se debe resaltar que la bomba lógica no realiza directamente el  ataque, sino que informa al atacante de que una víctima cumple las condiciones para  ser atacada. </a:t>
            </a:r>
          </a:p>
        </p:txBody>
      </p:sp>
    </p:spTree>
    <p:extLst>
      <p:ext uri="{BB962C8B-B14F-4D97-AF65-F5344CB8AC3E}">
        <p14:creationId xmlns:p14="http://schemas.microsoft.com/office/powerpoint/2010/main" val="1038010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Virus o Códigos Maliciosos </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540122" y="1052736"/>
            <a:ext cx="806432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b="1" dirty="0">
                <a:latin typeface="Arial" panose="020B0604020202020204" pitchFamily="34" charset="0"/>
                <a:cs typeface="Arial" panose="020B0604020202020204" pitchFamily="34" charset="0"/>
              </a:rPr>
              <a:t>4.- PUERTA TRASERA</a:t>
            </a:r>
          </a:p>
          <a:p>
            <a:pPr algn="just">
              <a:spcBef>
                <a:spcPts val="600"/>
              </a:spcBef>
              <a:spcAft>
                <a:spcPts val="600"/>
              </a:spcAft>
            </a:pPr>
            <a:r>
              <a:rPr lang="es-ES" dirty="0">
                <a:latin typeface="Arial" panose="020B0604020202020204" pitchFamily="34" charset="0"/>
                <a:cs typeface="Arial" panose="020B0604020202020204" pitchFamily="34" charset="0"/>
              </a:rPr>
              <a:t>Una puerta trasera es un punto de entrada secreto a un programa que permite a un tercero que conoce esa  puerta trasera obtener acceso al    sistema sin pasar por el procedimiento de control de seguridad habitual.</a:t>
            </a:r>
          </a:p>
          <a:p>
            <a:pPr algn="just">
              <a:spcBef>
                <a:spcPts val="600"/>
              </a:spcBef>
              <a:spcAft>
                <a:spcPts val="600"/>
              </a:spcAft>
            </a:pPr>
            <a:r>
              <a:rPr lang="es-ES" dirty="0">
                <a:latin typeface="Arial" panose="020B0604020202020204" pitchFamily="34" charset="0"/>
                <a:cs typeface="Arial" panose="020B0604020202020204" pitchFamily="34" charset="0"/>
              </a:rPr>
              <a:t>En  muchos casos, los ataques por puerta trasera pueden proporcionar un alto nivel de acceso a las aplicaciones, datos o el sistema completo.</a:t>
            </a:r>
          </a:p>
          <a:p>
            <a:pPr algn="just">
              <a:spcBef>
                <a:spcPts val="600"/>
              </a:spcBef>
              <a:spcAft>
                <a:spcPts val="600"/>
              </a:spcAft>
            </a:pPr>
            <a:r>
              <a:rPr lang="es-ES" b="1" dirty="0">
                <a:latin typeface="Arial" panose="020B0604020202020204" pitchFamily="34" charset="0"/>
                <a:cs typeface="Arial" panose="020B0604020202020204" pitchFamily="34" charset="0"/>
              </a:rPr>
              <a:t>5.- OTROS</a:t>
            </a:r>
          </a:p>
          <a:p>
            <a:pPr algn="just">
              <a:spcBef>
                <a:spcPts val="600"/>
              </a:spcBef>
              <a:spcAft>
                <a:spcPts val="600"/>
              </a:spcAft>
            </a:pPr>
            <a:r>
              <a:rPr lang="es-ES" b="1" dirty="0" err="1">
                <a:latin typeface="Arial" panose="020B0604020202020204" pitchFamily="34" charset="0"/>
                <a:cs typeface="Arial" panose="020B0604020202020204" pitchFamily="34" charset="0"/>
              </a:rPr>
              <a:t>Hoaxes</a:t>
            </a:r>
            <a:r>
              <a:rPr lang="es-ES" b="1" dirty="0">
                <a:latin typeface="Arial" panose="020B0604020202020204" pitchFamily="34" charset="0"/>
                <a:cs typeface="Arial" panose="020B0604020202020204" pitchFamily="34" charset="0"/>
              </a:rPr>
              <a:t> o bulos: </a:t>
            </a:r>
            <a:r>
              <a:rPr lang="es-ES" dirty="0">
                <a:latin typeface="Arial" panose="020B0604020202020204" pitchFamily="34" charset="0"/>
                <a:cs typeface="Arial" panose="020B0604020202020204" pitchFamily="34" charset="0"/>
              </a:rPr>
              <a:t> Un </a:t>
            </a:r>
            <a:r>
              <a:rPr lang="es-ES" dirty="0" err="1">
                <a:latin typeface="Arial" panose="020B0604020202020204" pitchFamily="34" charset="0"/>
                <a:cs typeface="Arial" panose="020B0604020202020204" pitchFamily="34" charset="0"/>
              </a:rPr>
              <a:t>Hoax</a:t>
            </a:r>
            <a:r>
              <a:rPr lang="es-ES" dirty="0">
                <a:latin typeface="Arial" panose="020B0604020202020204" pitchFamily="34" charset="0"/>
                <a:cs typeface="Arial" panose="020B0604020202020204" pitchFamily="34" charset="0"/>
              </a:rPr>
              <a:t> (del inglés: engaño, bulo) es un mensaje de correo electrónico con contenido falso o engañoso y  normalmente distribuido en cadena. Algunos informan sobre virus desastrosos, otros apelan a la   solidaridad  con un niño enfermo o cualquier otra noble causa </a:t>
            </a:r>
          </a:p>
          <a:p>
            <a:pPr algn="just">
              <a:spcBef>
                <a:spcPts val="600"/>
              </a:spcBef>
              <a:spcAft>
                <a:spcPts val="600"/>
              </a:spcAft>
            </a:pPr>
            <a:r>
              <a:rPr lang="es-ES" b="1" dirty="0">
                <a:latin typeface="Arial" panose="020B0604020202020204" pitchFamily="34" charset="0"/>
                <a:cs typeface="Arial" panose="020B0604020202020204" pitchFamily="34" charset="0"/>
              </a:rPr>
              <a:t>Spam:</a:t>
            </a:r>
            <a:r>
              <a:rPr lang="es-ES" dirty="0">
                <a:latin typeface="Arial" panose="020B0604020202020204" pitchFamily="34" charset="0"/>
                <a:cs typeface="Arial" panose="020B0604020202020204" pitchFamily="34" charset="0"/>
              </a:rPr>
              <a:t>  Se llama spam a la práctica de enviar indiscriminadamente mensajes de correo electrónico no solicitados.  Generalmente, se trata de publicidad de productos, servicios o de páginas web. El spam se está convirtiendo en uno de los tipos de código malicioso más molesto.</a:t>
            </a:r>
          </a:p>
        </p:txBody>
      </p:sp>
    </p:spTree>
    <p:extLst>
      <p:ext uri="{BB962C8B-B14F-4D97-AF65-F5344CB8AC3E}">
        <p14:creationId xmlns:p14="http://schemas.microsoft.com/office/powerpoint/2010/main" val="4010974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Virus o Códigos Maliciosos </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432981" y="1002667"/>
            <a:ext cx="7920880" cy="5416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b="1" dirty="0" err="1">
                <a:latin typeface="Arial" panose="020B0604020202020204" pitchFamily="34" charset="0"/>
                <a:cs typeface="Arial" panose="020B0604020202020204" pitchFamily="34" charset="0"/>
              </a:rPr>
              <a:t>Phishing</a:t>
            </a:r>
            <a:r>
              <a:rPr lang="es-ES" b="1" dirty="0">
                <a:latin typeface="Arial" panose="020B0604020202020204" pitchFamily="34" charset="0"/>
                <a:cs typeface="Arial" panose="020B0604020202020204" pitchFamily="34" charset="0"/>
              </a:rPr>
              <a:t>:</a:t>
            </a:r>
            <a:r>
              <a:rPr lang="es-ES" dirty="0">
                <a:latin typeface="Arial" panose="020B0604020202020204" pitchFamily="34" charset="0"/>
                <a:cs typeface="Arial" panose="020B0604020202020204" pitchFamily="34" charset="0"/>
              </a:rPr>
              <a:t>  Es una modalidad de estafa con el objetivo de intentar obtener de un usuario sus  datos, claves, cuentas bancarias, números de tarjeta de crédito, identidades, etc., haciéndose pasar por una  entidad bancaria o institución de confianza. </a:t>
            </a:r>
          </a:p>
          <a:p>
            <a:pPr algn="just">
              <a:spcBef>
                <a:spcPts val="600"/>
              </a:spcBef>
              <a:spcAft>
                <a:spcPts val="600"/>
              </a:spcAft>
            </a:pPr>
            <a:r>
              <a:rPr lang="es-ES" dirty="0">
                <a:latin typeface="Arial" panose="020B0604020202020204" pitchFamily="34" charset="0"/>
                <a:cs typeface="Arial" panose="020B0604020202020204" pitchFamily="34" charset="0"/>
              </a:rPr>
              <a:t>El procedimiento consiste en aprovechar el Cross‐</a:t>
            </a:r>
            <a:r>
              <a:rPr lang="es-ES" dirty="0" err="1">
                <a:latin typeface="Arial" panose="020B0604020202020204" pitchFamily="34" charset="0"/>
                <a:cs typeface="Arial" panose="020B0604020202020204" pitchFamily="34" charset="0"/>
              </a:rPr>
              <a:t>Site</a:t>
            </a:r>
            <a:r>
              <a:rPr lang="es-ES" dirty="0">
                <a:latin typeface="Arial" panose="020B0604020202020204" pitchFamily="34" charset="0"/>
                <a:cs typeface="Arial" panose="020B0604020202020204" pitchFamily="34" charset="0"/>
              </a:rPr>
              <a:t> Scripting (XSS), </a:t>
            </a:r>
            <a:r>
              <a:rPr lang="es-ES" dirty="0" err="1">
                <a:latin typeface="Arial" panose="020B0604020202020204" pitchFamily="34" charset="0"/>
                <a:cs typeface="Arial" panose="020B0604020202020204" pitchFamily="34" charset="0"/>
              </a:rPr>
              <a:t>paramodificar</a:t>
            </a:r>
            <a:r>
              <a:rPr lang="es-ES" dirty="0">
                <a:latin typeface="Arial" panose="020B0604020202020204" pitchFamily="34" charset="0"/>
                <a:cs typeface="Arial" panose="020B0604020202020204" pitchFamily="34" charset="0"/>
              </a:rPr>
              <a:t> el contenido de la Web que el usuario visualiza en su navegador.</a:t>
            </a:r>
          </a:p>
          <a:p>
            <a:pPr algn="just">
              <a:spcBef>
                <a:spcPts val="600"/>
              </a:spcBef>
              <a:spcAft>
                <a:spcPts val="600"/>
              </a:spcAft>
            </a:pPr>
            <a:r>
              <a:rPr lang="es-ES" dirty="0">
                <a:latin typeface="Arial" panose="020B0604020202020204" pitchFamily="34" charset="0"/>
                <a:cs typeface="Arial" panose="020B0604020202020204" pitchFamily="34" charset="0"/>
              </a:rPr>
              <a:t> El usuario recibe un email de un banco, entidad financiera o tienda  de Internet en el que se le explica que por motivos de seguridad, mantenimiento, mejora en el servicio,  confirmación  de  identidad  o  cualquier  otro,  debe  actualizar  los  datos  de  su  cuenta.  </a:t>
            </a:r>
          </a:p>
          <a:p>
            <a:pPr algn="just">
              <a:spcBef>
                <a:spcPts val="600"/>
              </a:spcBef>
              <a:spcAft>
                <a:spcPts val="600"/>
              </a:spcAft>
            </a:pPr>
            <a:r>
              <a:rPr lang="es-ES" dirty="0">
                <a:latin typeface="Arial" panose="020B0604020202020204" pitchFamily="34" charset="0"/>
                <a:cs typeface="Arial" panose="020B0604020202020204" pitchFamily="34" charset="0"/>
              </a:rPr>
              <a:t>El  mensaje  imita  exactamente el diseño (logotipo, firma, etc.) utilizado por la entidad para comunicarse con sus </a:t>
            </a:r>
            <a:r>
              <a:rPr lang="es-ES" dirty="0" err="1">
                <a:latin typeface="Arial" panose="020B0604020202020204" pitchFamily="34" charset="0"/>
                <a:cs typeface="Arial" panose="020B0604020202020204" pitchFamily="34" charset="0"/>
              </a:rPr>
              <a:t>clientes,el</a:t>
            </a:r>
            <a:r>
              <a:rPr lang="es-ES" dirty="0">
                <a:latin typeface="Arial" panose="020B0604020202020204" pitchFamily="34" charset="0"/>
                <a:cs typeface="Arial" panose="020B0604020202020204" pitchFamily="34" charset="0"/>
              </a:rPr>
              <a:t>  mensaje puede integrar un formulario para enviar los datos requeridos, aunque lo más habitual es que  incluya un enlace a una página donde actualizar la información personal.</a:t>
            </a:r>
          </a:p>
          <a:p>
            <a:pPr algn="just">
              <a:spcBef>
                <a:spcPts val="600"/>
              </a:spcBef>
              <a:spcAft>
                <a:spcPts val="600"/>
              </a:spcAft>
            </a:pPr>
            <a:r>
              <a:rPr lang="es-ES" dirty="0">
                <a:latin typeface="Arial" panose="020B0604020202020204" pitchFamily="34" charset="0"/>
                <a:cs typeface="Arial" panose="020B0604020202020204" pitchFamily="34" charset="0"/>
              </a:rPr>
              <a:t>Esta página es exactamente igual que la  legítima de la entidad (copiando el código fuente HTML) y su dirección (URL) es parecida e incluso  puede ser idéntica gracias a un fallo de algunos navegadores. </a:t>
            </a:r>
          </a:p>
        </p:txBody>
      </p:sp>
    </p:spTree>
    <p:extLst>
      <p:ext uri="{BB962C8B-B14F-4D97-AF65-F5344CB8AC3E}">
        <p14:creationId xmlns:p14="http://schemas.microsoft.com/office/powerpoint/2010/main" val="2845702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Ejemplo de </a:t>
            </a:r>
            <a:r>
              <a:rPr lang="es-ES" sz="2400" b="1" kern="0" noProof="0" dirty="0" err="1">
                <a:solidFill>
                  <a:sysClr val="windowText" lastClr="000000"/>
                </a:solidFill>
                <a:latin typeface="Arial" pitchFamily="34" charset="0"/>
                <a:cs typeface="Arial" pitchFamily="34" charset="0"/>
              </a:rPr>
              <a:t>Phishing</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r="17504"/>
          <a:stretch/>
        </p:blipFill>
        <p:spPr>
          <a:xfrm>
            <a:off x="361734" y="1198508"/>
            <a:ext cx="8337636" cy="5182820"/>
          </a:xfrm>
          <a:prstGeom prst="rect">
            <a:avLst/>
          </a:prstGeom>
        </p:spPr>
      </p:pic>
    </p:spTree>
    <p:extLst>
      <p:ext uri="{BB962C8B-B14F-4D97-AF65-F5344CB8AC3E}">
        <p14:creationId xmlns:p14="http://schemas.microsoft.com/office/powerpoint/2010/main" val="525652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Ejemplo de </a:t>
            </a:r>
            <a:r>
              <a:rPr lang="es-ES" sz="2400" b="1" kern="0" noProof="0" dirty="0" err="1">
                <a:solidFill>
                  <a:sysClr val="windowText" lastClr="000000"/>
                </a:solidFill>
                <a:latin typeface="Arial" pitchFamily="34" charset="0"/>
                <a:cs typeface="Arial" pitchFamily="34" charset="0"/>
              </a:rPr>
              <a:t>Phishing</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90" y="980728"/>
            <a:ext cx="8390458" cy="4486291"/>
          </a:xfrm>
          <a:prstGeom prst="rect">
            <a:avLst/>
          </a:prstGeom>
        </p:spPr>
      </p:pic>
      <p:sp>
        <p:nvSpPr>
          <p:cNvPr id="3" name="CuadroTexto 2"/>
          <p:cNvSpPr txBox="1"/>
          <p:nvPr/>
        </p:nvSpPr>
        <p:spPr>
          <a:xfrm>
            <a:off x="467544" y="5805264"/>
            <a:ext cx="6377067" cy="646331"/>
          </a:xfrm>
          <a:prstGeom prst="rect">
            <a:avLst/>
          </a:prstGeom>
          <a:noFill/>
        </p:spPr>
        <p:txBody>
          <a:bodyPr wrap="none" rtlCol="0">
            <a:spAutoFit/>
          </a:bodyPr>
          <a:lstStyle/>
          <a:p>
            <a:r>
              <a:rPr lang="es-AR" dirty="0">
                <a:latin typeface="Arial" panose="020B0604020202020204" pitchFamily="34" charset="0"/>
                <a:cs typeface="Arial" panose="020B0604020202020204" pitchFamily="34" charset="0"/>
              </a:rPr>
              <a:t>La dirección es falsa. La víctima no percibe esta situación.</a:t>
            </a:r>
          </a:p>
          <a:p>
            <a:r>
              <a:rPr lang="es-AR" dirty="0">
                <a:latin typeface="Arial" panose="020B0604020202020204" pitchFamily="34" charset="0"/>
                <a:cs typeface="Arial" panose="020B0604020202020204" pitchFamily="34" charset="0"/>
              </a:rPr>
              <a:t>Ingresa usuario y contraseña en la pagina falsa.</a:t>
            </a:r>
          </a:p>
        </p:txBody>
      </p:sp>
    </p:spTree>
    <p:extLst>
      <p:ext uri="{BB962C8B-B14F-4D97-AF65-F5344CB8AC3E}">
        <p14:creationId xmlns:p14="http://schemas.microsoft.com/office/powerpoint/2010/main" val="1679035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Ejemplo de </a:t>
            </a:r>
            <a:r>
              <a:rPr lang="es-ES" sz="2400" b="1" kern="0" noProof="0" dirty="0" err="1">
                <a:solidFill>
                  <a:sysClr val="windowText" lastClr="000000"/>
                </a:solidFill>
                <a:latin typeface="Arial" pitchFamily="34" charset="0"/>
                <a:cs typeface="Arial" pitchFamily="34" charset="0"/>
              </a:rPr>
              <a:t>Phishing</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48" y="1058388"/>
            <a:ext cx="8460432" cy="4555617"/>
          </a:xfrm>
          <a:prstGeom prst="rect">
            <a:avLst/>
          </a:prstGeom>
        </p:spPr>
      </p:pic>
      <p:sp>
        <p:nvSpPr>
          <p:cNvPr id="2" name="CuadroTexto 1"/>
          <p:cNvSpPr txBox="1"/>
          <p:nvPr/>
        </p:nvSpPr>
        <p:spPr>
          <a:xfrm>
            <a:off x="323528" y="5877272"/>
            <a:ext cx="7776864" cy="646331"/>
          </a:xfrm>
          <a:prstGeom prst="rect">
            <a:avLst/>
          </a:prstGeom>
          <a:noFill/>
        </p:spPr>
        <p:txBody>
          <a:bodyPr wrap="square" rtlCol="0">
            <a:spAutoFit/>
          </a:bodyPr>
          <a:lstStyle/>
          <a:p>
            <a:r>
              <a:rPr lang="es-AR" dirty="0">
                <a:latin typeface="Arial" panose="020B0604020202020204" pitchFamily="34" charset="0"/>
                <a:cs typeface="Arial" panose="020B0604020202020204" pitchFamily="34" charset="0"/>
              </a:rPr>
              <a:t>A la víctima se le solicita el ingreso de todos los números de su </a:t>
            </a:r>
          </a:p>
          <a:p>
            <a:r>
              <a:rPr lang="es-AR" dirty="0">
                <a:latin typeface="Arial" panose="020B0604020202020204" pitchFamily="34" charset="0"/>
                <a:cs typeface="Arial" panose="020B0604020202020204" pitchFamily="34" charset="0"/>
              </a:rPr>
              <a:t>tarjeta de coordenadas.</a:t>
            </a:r>
          </a:p>
        </p:txBody>
      </p:sp>
    </p:spTree>
    <p:extLst>
      <p:ext uri="{BB962C8B-B14F-4D97-AF65-F5344CB8AC3E}">
        <p14:creationId xmlns:p14="http://schemas.microsoft.com/office/powerpoint/2010/main" val="2208065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179512" y="613132"/>
            <a:ext cx="8139579"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a:t>
            </a:r>
            <a:r>
              <a:rPr lang="es-ES" sz="2400" b="1" kern="0" noProof="0" dirty="0" err="1">
                <a:solidFill>
                  <a:sysClr val="windowText" lastClr="000000"/>
                </a:solidFill>
                <a:latin typeface="Arial" pitchFamily="34" charset="0"/>
                <a:cs typeface="Arial" pitchFamily="34" charset="0"/>
              </a:rPr>
              <a:t>Man</a:t>
            </a:r>
            <a:r>
              <a:rPr lang="es-ES" sz="2400" b="1" kern="0" noProof="0" dirty="0">
                <a:solidFill>
                  <a:sysClr val="windowText" lastClr="000000"/>
                </a:solidFill>
                <a:latin typeface="Arial" pitchFamily="34" charset="0"/>
                <a:cs typeface="Arial" pitchFamily="34" charset="0"/>
              </a:rPr>
              <a:t> in </a:t>
            </a:r>
            <a:r>
              <a:rPr lang="es-ES" sz="2400" b="1" kern="0" noProof="0" dirty="0" err="1">
                <a:solidFill>
                  <a:sysClr val="windowText" lastClr="000000"/>
                </a:solidFill>
                <a:latin typeface="Arial" pitchFamily="34" charset="0"/>
                <a:cs typeface="Arial" pitchFamily="34" charset="0"/>
              </a:rPr>
              <a:t>the</a:t>
            </a:r>
            <a:r>
              <a:rPr lang="es-ES" sz="2400" b="1" kern="0" noProof="0" dirty="0">
                <a:solidFill>
                  <a:sysClr val="windowText" lastClr="000000"/>
                </a:solidFill>
                <a:latin typeface="Arial" pitchFamily="34" charset="0"/>
                <a:cs typeface="Arial" pitchFamily="34" charset="0"/>
              </a:rPr>
              <a:t> </a:t>
            </a:r>
            <a:r>
              <a:rPr lang="es-ES" sz="2400" b="1" kern="0" dirty="0">
                <a:solidFill>
                  <a:sysClr val="windowText" lastClr="000000"/>
                </a:solidFill>
                <a:latin typeface="Arial" pitchFamily="34" charset="0"/>
                <a:cs typeface="Arial" pitchFamily="34" charset="0"/>
              </a:rPr>
              <a:t>M</a:t>
            </a:r>
            <a:r>
              <a:rPr lang="es-ES" sz="2400" b="1" kern="0" noProof="0" dirty="0" err="1">
                <a:solidFill>
                  <a:sysClr val="windowText" lastClr="000000"/>
                </a:solidFill>
                <a:latin typeface="Arial" pitchFamily="34" charset="0"/>
                <a:cs typeface="Arial" pitchFamily="34" charset="0"/>
              </a:rPr>
              <a:t>iddle</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611560" y="1412776"/>
            <a:ext cx="792088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dirty="0">
                <a:latin typeface="Arial" panose="020B0604020202020204" pitchFamily="34" charset="0"/>
                <a:cs typeface="Arial" panose="020B0604020202020204" pitchFamily="34" charset="0"/>
              </a:rPr>
              <a:t>Durante la comunicación entre la computadora de un usuario y el servidor web, el </a:t>
            </a:r>
            <a:r>
              <a:rPr lang="es-ES" dirty="0" err="1">
                <a:latin typeface="Arial" panose="020B0604020202020204" pitchFamily="34" charset="0"/>
                <a:cs typeface="Arial" panose="020B0604020202020204" pitchFamily="34" charset="0"/>
              </a:rPr>
              <a:t>ciber</a:t>
            </a:r>
            <a:r>
              <a:rPr lang="es-ES" dirty="0">
                <a:latin typeface="Arial" panose="020B0604020202020204" pitchFamily="34" charset="0"/>
                <a:cs typeface="Arial" panose="020B0604020202020204" pitchFamily="34" charset="0"/>
              </a:rPr>
              <a:t> delincuente se coloca en medio interceptando la comunicación para extraer los datos.</a:t>
            </a:r>
          </a:p>
          <a:p>
            <a:pPr algn="just">
              <a:spcBef>
                <a:spcPts val="600"/>
              </a:spcBef>
              <a:spcAft>
                <a:spcPts val="600"/>
              </a:spcAft>
            </a:pPr>
            <a:r>
              <a:rPr lang="es-ES" dirty="0">
                <a:latin typeface="Arial" panose="020B0604020202020204" pitchFamily="34" charset="0"/>
                <a:cs typeface="Arial" panose="020B0604020202020204" pitchFamily="34" charset="0"/>
              </a:rPr>
              <a:t>El programa malicioso se integra en el sistema operativo de la víctima e instala la extensión del navegador. Cuando la víctima inicia el navegador y carga la página, la extensión verifica si su dirección coincide con el valor en la lista de sitios web objetivo del estafador (en su mayoría son los sitios web que están conectados con transacciones financieras). Si la página cargada coincide con el valor de la lista, la extensión intercepta o cambia los datos que el usuario ha ingresado en los formularios web del sitio y que fueron enviados al servidor. Eso permite al estafador interceptar contraseñas o cambiar los datos de la transacción.</a:t>
            </a:r>
          </a:p>
          <a:p>
            <a:pPr algn="just">
              <a:spcBef>
                <a:spcPts val="600"/>
              </a:spcBef>
              <a:spcAft>
                <a:spcPts val="600"/>
              </a:spcAft>
            </a:pPr>
            <a:r>
              <a:rPr lang="es-ES" dirty="0">
                <a:latin typeface="Arial" panose="020B0604020202020204" pitchFamily="34" charset="0"/>
                <a:cs typeface="Arial" panose="020B0604020202020204" pitchFamily="34" charset="0"/>
              </a:rPr>
              <a:t>A diferencia del </a:t>
            </a:r>
            <a:r>
              <a:rPr lang="es-ES" dirty="0" err="1">
                <a:latin typeface="Arial" panose="020B0604020202020204" pitchFamily="34" charset="0"/>
                <a:cs typeface="Arial" panose="020B0604020202020204" pitchFamily="34" charset="0"/>
              </a:rPr>
              <a:t>phishing</a:t>
            </a:r>
            <a:r>
              <a:rPr lang="es-ES" dirty="0">
                <a:latin typeface="Arial" panose="020B0604020202020204" pitchFamily="34" charset="0"/>
                <a:cs typeface="Arial" panose="020B0604020202020204" pitchFamily="34" charset="0"/>
              </a:rPr>
              <a:t>, en un ataque </a:t>
            </a:r>
            <a:r>
              <a:rPr lang="es-ES" dirty="0" err="1">
                <a:latin typeface="Arial" panose="020B0604020202020204" pitchFamily="34" charset="0"/>
                <a:cs typeface="Arial" panose="020B0604020202020204" pitchFamily="34" charset="0"/>
              </a:rPr>
              <a:t>Man</a:t>
            </a:r>
            <a:r>
              <a:rPr lang="es-ES" dirty="0">
                <a:latin typeface="Arial" panose="020B0604020202020204" pitchFamily="34" charset="0"/>
                <a:cs typeface="Arial" panose="020B0604020202020204" pitchFamily="34" charset="0"/>
              </a:rPr>
              <a:t>-in-</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a:t>
            </a:r>
            <a:r>
              <a:rPr lang="es-ES" dirty="0" err="1">
                <a:latin typeface="Arial" panose="020B0604020202020204" pitchFamily="34" charset="0"/>
                <a:cs typeface="Arial" panose="020B0604020202020204" pitchFamily="34" charset="0"/>
              </a:rPr>
              <a:t>Middle</a:t>
            </a:r>
            <a:r>
              <a:rPr lang="es-ES" dirty="0">
                <a:latin typeface="Arial" panose="020B0604020202020204" pitchFamily="34" charset="0"/>
                <a:cs typeface="Arial" panose="020B0604020202020204" pitchFamily="34" charset="0"/>
              </a:rPr>
              <a:t> el destino de la comunicación es legítimo. Pero la información pasa por un punto intermedio no cifrado en el que se capturan toda la información que los </a:t>
            </a:r>
            <a:r>
              <a:rPr lang="es-ES" dirty="0" err="1">
                <a:latin typeface="Arial" panose="020B0604020202020204" pitchFamily="34" charset="0"/>
                <a:cs typeface="Arial" panose="020B0604020202020204" pitchFamily="34" charset="0"/>
              </a:rPr>
              <a:t>ciber</a:t>
            </a:r>
            <a:r>
              <a:rPr lang="es-ES" dirty="0">
                <a:latin typeface="Arial" panose="020B0604020202020204" pitchFamily="34" charset="0"/>
                <a:cs typeface="Arial" panose="020B0604020202020204" pitchFamily="34" charset="0"/>
              </a:rPr>
              <a:t> delincuentes necesitan para acceder a los datos.</a:t>
            </a:r>
          </a:p>
        </p:txBody>
      </p:sp>
    </p:spTree>
    <p:extLst>
      <p:ext uri="{BB962C8B-B14F-4D97-AF65-F5344CB8AC3E}">
        <p14:creationId xmlns:p14="http://schemas.microsoft.com/office/powerpoint/2010/main" val="228335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descr="http://1.bp.blogspot.com/_nU2WaYca3q4/S9wcFLe-1xI/AAAAAAAAABg/OyuqaH_8uZ4/s1600/internet.JPG"/>
          <p:cNvPicPr>
            <a:picLocks noChangeAspect="1" noChangeArrowheads="1"/>
          </p:cNvPicPr>
          <p:nvPr/>
        </p:nvPicPr>
        <p:blipFill>
          <a:blip r:embed="rId3" cstate="print"/>
          <a:srcRect/>
          <a:stretch>
            <a:fillRect/>
          </a:stretch>
        </p:blipFill>
        <p:spPr bwMode="auto">
          <a:xfrm>
            <a:off x="3690762" y="3645024"/>
            <a:ext cx="5197337" cy="3064691"/>
          </a:xfrm>
          <a:prstGeom prst="rect">
            <a:avLst/>
          </a:prstGeom>
          <a:noFill/>
        </p:spPr>
      </p:pic>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Aplicaciones de Internet</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742213" y="1146635"/>
            <a:ext cx="5904656"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Word Wide Web (WWW)</a:t>
            </a:r>
          </a:p>
          <a:p>
            <a:pPr marL="285750"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Correo Electrónico.</a:t>
            </a:r>
          </a:p>
          <a:p>
            <a:pPr marL="285750"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Acceso a terminales remotas (Telnet sobre TCP-IP)</a:t>
            </a:r>
          </a:p>
          <a:p>
            <a:pPr marL="285750"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La transferencia de ficheros (FTP- P2P)</a:t>
            </a:r>
          </a:p>
          <a:p>
            <a:pPr marL="285750"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Charlas Interactivas (Chat)</a:t>
            </a:r>
          </a:p>
          <a:p>
            <a:pPr marL="285750"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Videoconferencias.</a:t>
            </a:r>
          </a:p>
          <a:p>
            <a:pPr marL="285750" indent="-285750" algn="just">
              <a:spcBef>
                <a:spcPts val="600"/>
              </a:spcBef>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Los boletines de noticias.</a:t>
            </a:r>
          </a:p>
        </p:txBody>
      </p:sp>
    </p:spTree>
    <p:extLst>
      <p:ext uri="{BB962C8B-B14F-4D97-AF65-F5344CB8AC3E}">
        <p14:creationId xmlns:p14="http://schemas.microsoft.com/office/powerpoint/2010/main" val="3034802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583831" y="345569"/>
            <a:ext cx="8139579"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a:t>
            </a:r>
            <a:r>
              <a:rPr lang="es-ES" sz="2400" b="1" kern="0" noProof="0" dirty="0" err="1">
                <a:solidFill>
                  <a:sysClr val="windowText" lastClr="000000"/>
                </a:solidFill>
                <a:latin typeface="Arial" pitchFamily="34" charset="0"/>
                <a:cs typeface="Arial" pitchFamily="34" charset="0"/>
              </a:rPr>
              <a:t>Man</a:t>
            </a:r>
            <a:r>
              <a:rPr lang="es-ES" sz="2400" b="1" kern="0" noProof="0" dirty="0">
                <a:solidFill>
                  <a:sysClr val="windowText" lastClr="000000"/>
                </a:solidFill>
                <a:latin typeface="Arial" pitchFamily="34" charset="0"/>
                <a:cs typeface="Arial" pitchFamily="34" charset="0"/>
              </a:rPr>
              <a:t> in </a:t>
            </a:r>
            <a:r>
              <a:rPr lang="es-ES" sz="2400" b="1" kern="0" noProof="0" dirty="0" err="1">
                <a:solidFill>
                  <a:sysClr val="windowText" lastClr="000000"/>
                </a:solidFill>
                <a:latin typeface="Arial" pitchFamily="34" charset="0"/>
                <a:cs typeface="Arial" pitchFamily="34" charset="0"/>
              </a:rPr>
              <a:t>the</a:t>
            </a:r>
            <a:r>
              <a:rPr lang="es-ES" sz="2400" b="1" kern="0" noProof="0" dirty="0">
                <a:solidFill>
                  <a:sysClr val="windowText" lastClr="000000"/>
                </a:solidFill>
                <a:latin typeface="Arial" pitchFamily="34" charset="0"/>
                <a:cs typeface="Arial" pitchFamily="34" charset="0"/>
              </a:rPr>
              <a:t> </a:t>
            </a:r>
            <a:r>
              <a:rPr lang="es-ES" sz="2400" b="1" kern="0" dirty="0">
                <a:solidFill>
                  <a:sysClr val="windowText" lastClr="000000"/>
                </a:solidFill>
                <a:latin typeface="Arial" pitchFamily="34" charset="0"/>
                <a:cs typeface="Arial" pitchFamily="34" charset="0"/>
              </a:rPr>
              <a:t>M</a:t>
            </a:r>
            <a:r>
              <a:rPr lang="es-ES" sz="2400" b="1" kern="0" noProof="0" dirty="0" err="1">
                <a:solidFill>
                  <a:sysClr val="windowText" lastClr="000000"/>
                </a:solidFill>
                <a:latin typeface="Arial" pitchFamily="34" charset="0"/>
                <a:cs typeface="Arial" pitchFamily="34" charset="0"/>
              </a:rPr>
              <a:t>iddle</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611560" y="1464600"/>
            <a:ext cx="792088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es-ES" dirty="0">
                <a:latin typeface="Arial" panose="020B0604020202020204" pitchFamily="34" charset="0"/>
                <a:cs typeface="Arial" panose="020B0604020202020204" pitchFamily="34" charset="0"/>
              </a:rPr>
              <a:t>Una forma de protegerse del </a:t>
            </a:r>
            <a:r>
              <a:rPr lang="es-ES" dirty="0" err="1">
                <a:latin typeface="Arial" panose="020B0604020202020204" pitchFamily="34" charset="0"/>
                <a:cs typeface="Arial" panose="020B0604020202020204" pitchFamily="34" charset="0"/>
              </a:rPr>
              <a:t>Man</a:t>
            </a:r>
            <a:r>
              <a:rPr lang="es-ES" dirty="0">
                <a:latin typeface="Arial" panose="020B0604020202020204" pitchFamily="34" charset="0"/>
                <a:cs typeface="Arial" panose="020B0604020202020204" pitchFamily="34" charset="0"/>
              </a:rPr>
              <a:t>-in-</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a:t>
            </a:r>
            <a:r>
              <a:rPr lang="es-ES" dirty="0" err="1">
                <a:latin typeface="Arial" panose="020B0604020202020204" pitchFamily="34" charset="0"/>
                <a:cs typeface="Arial" panose="020B0604020202020204" pitchFamily="34" charset="0"/>
              </a:rPr>
              <a:t>Middle</a:t>
            </a:r>
            <a:r>
              <a:rPr lang="es-ES" dirty="0">
                <a:latin typeface="Arial" panose="020B0604020202020204" pitchFamily="34" charset="0"/>
                <a:cs typeface="Arial" panose="020B0604020202020204" pitchFamily="34" charset="0"/>
              </a:rPr>
              <a:t> es no usar el </a:t>
            </a:r>
            <a:r>
              <a:rPr lang="es-ES" dirty="0" err="1">
                <a:latin typeface="Arial" panose="020B0604020202020204" pitchFamily="34" charset="0"/>
                <a:cs typeface="Arial" panose="020B0604020202020204" pitchFamily="34" charset="0"/>
              </a:rPr>
              <a:t>Wi</a:t>
            </a:r>
            <a:r>
              <a:rPr lang="es-ES" dirty="0">
                <a:latin typeface="Arial" panose="020B0604020202020204" pitchFamily="34" charset="0"/>
                <a:cs typeface="Arial" panose="020B0604020202020204" pitchFamily="34" charset="0"/>
              </a:rPr>
              <a:t>-Fi libre y en la caso de las aplicaciones para teléfonos celulares nunca instalar aquellas que no provengan del sitio oficial.</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132" y="3015819"/>
            <a:ext cx="5356860" cy="2796540"/>
          </a:xfrm>
          <a:prstGeom prst="rect">
            <a:avLst/>
          </a:prstGeom>
        </p:spPr>
      </p:pic>
    </p:spTree>
    <p:extLst>
      <p:ext uri="{BB962C8B-B14F-4D97-AF65-F5344CB8AC3E}">
        <p14:creationId xmlns:p14="http://schemas.microsoft.com/office/powerpoint/2010/main" val="1611850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20+ mejores imágenes de Frases de Redes Sociales | frases de redes  sociales, redes sociales, frases de re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522" y="1124744"/>
            <a:ext cx="3110534" cy="25965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20+ mejores imágenes de Frases de Redes Sociales | frases de redes  sociales, redes sociales, frases de redes"/>
          <p:cNvPicPr>
            <a:picLocks noChangeAspect="1" noChangeArrowheads="1"/>
          </p:cNvPicPr>
          <p:nvPr/>
        </p:nvPicPr>
        <p:blipFill rotWithShape="1">
          <a:blip r:embed="rId3">
            <a:extLst>
              <a:ext uri="{28A0092B-C50C-407E-A947-70E740481C1C}">
                <a14:useLocalDpi xmlns:a14="http://schemas.microsoft.com/office/drawing/2010/main" val="0"/>
              </a:ext>
            </a:extLst>
          </a:blip>
          <a:srcRect t="12195" b="17073"/>
          <a:stretch/>
        </p:blipFill>
        <p:spPr bwMode="auto">
          <a:xfrm>
            <a:off x="1688310" y="3875270"/>
            <a:ext cx="366495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s más importante estar presente en redes sociales que anunciarse en ellas  (Anónimo) #quotes #frases #RedesSociales #s… | Frases de redes, Redes  sociales, Marketing"/>
          <p:cNvPicPr>
            <a:picLocks noChangeAspect="1" noChangeArrowheads="1"/>
          </p:cNvPicPr>
          <p:nvPr/>
        </p:nvPicPr>
        <p:blipFill rotWithShape="1">
          <a:blip r:embed="rId4">
            <a:extLst>
              <a:ext uri="{28A0092B-C50C-407E-A947-70E740481C1C}">
                <a14:useLocalDpi xmlns:a14="http://schemas.microsoft.com/office/drawing/2010/main" val="0"/>
              </a:ext>
            </a:extLst>
          </a:blip>
          <a:srcRect l="10722" r="10462" b="16961"/>
          <a:stretch/>
        </p:blipFill>
        <p:spPr bwMode="auto">
          <a:xfrm>
            <a:off x="5076056" y="1717125"/>
            <a:ext cx="3240360" cy="286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74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993933" y="129957"/>
            <a:ext cx="7166030"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Usuarios de Internet</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10" name="Rectangle 3"/>
          <p:cNvSpPr>
            <a:spLocks noChangeArrowheads="1"/>
          </p:cNvSpPr>
          <p:nvPr/>
        </p:nvSpPr>
        <p:spPr bwMode="auto">
          <a:xfrm>
            <a:off x="323528" y="5022875"/>
            <a:ext cx="8385512" cy="1636353"/>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1" i="0" u="none" strike="noStrike" cap="none" normalizeH="0" baseline="0" dirty="0">
                <a:ln>
                  <a:noFill/>
                </a:ln>
                <a:solidFill>
                  <a:srgbClr val="202124"/>
                </a:solidFill>
                <a:effectLst/>
                <a:latin typeface="Open Sans"/>
              </a:rPr>
              <a:t>Población</a:t>
            </a:r>
            <a:r>
              <a:rPr kumimoji="0" lang="es-ES" altLang="en-US" sz="1200" b="0" i="0" u="none" strike="noStrike" cap="none" normalizeH="0" baseline="0" dirty="0">
                <a:ln>
                  <a:noFill/>
                </a:ln>
                <a:solidFill>
                  <a:srgbClr val="202124"/>
                </a:solidFill>
                <a:effectLst/>
                <a:latin typeface="Open Sans"/>
              </a:rPr>
              <a:t>: la población mundial era de </a:t>
            </a:r>
            <a:r>
              <a:rPr lang="es-ES" altLang="en-US" sz="1200" dirty="0">
                <a:solidFill>
                  <a:srgbClr val="202124"/>
                </a:solidFill>
                <a:latin typeface="Open Sans"/>
              </a:rPr>
              <a:t>8.05</a:t>
            </a:r>
            <a:r>
              <a:rPr kumimoji="0" lang="es-ES" altLang="en-US" sz="1200" b="0" i="0" u="none" strike="noStrike" cap="none" normalizeH="0" baseline="0" dirty="0">
                <a:ln>
                  <a:noFill/>
                </a:ln>
                <a:solidFill>
                  <a:srgbClr val="202124"/>
                </a:solidFill>
                <a:effectLst/>
                <a:latin typeface="Open Sans"/>
              </a:rPr>
              <a:t>0 millones a principios de 2023. La</a:t>
            </a:r>
            <a:r>
              <a:rPr kumimoji="0" lang="es-ES" altLang="en-US" sz="1200" b="0" i="0" u="none" strike="noStrike" cap="none" normalizeH="0" dirty="0">
                <a:ln>
                  <a:noFill/>
                </a:ln>
                <a:solidFill>
                  <a:srgbClr val="202124"/>
                </a:solidFill>
                <a:effectLst/>
                <a:latin typeface="Open Sans"/>
              </a:rPr>
              <a:t> ONU </a:t>
            </a:r>
            <a:r>
              <a:rPr kumimoji="0" lang="es-ES" altLang="en-US" sz="1200" b="0" i="0" u="none" strike="noStrike" cap="none" normalizeH="0" baseline="0" dirty="0">
                <a:ln>
                  <a:noFill/>
                </a:ln>
                <a:solidFill>
                  <a:srgbClr val="202124"/>
                </a:solidFill>
                <a:effectLst/>
                <a:latin typeface="Open Sans"/>
              </a:rPr>
              <a:t>informa que esta cifra está creciendo actualmente en un 1% anual, lo que significa que el total mundial ha aumentado en más de 80 millones de personas desde principios de 2020.</a:t>
            </a:r>
            <a:r>
              <a:rPr kumimoji="0" lang="es-ES" altLang="en-US" sz="1200" b="0" i="0" u="none" strike="noStrike" cap="none" normalizeH="0" baseline="0" dirty="0">
                <a:ln>
                  <a:noFill/>
                </a:ln>
                <a:solidFill>
                  <a:schemeClr val="tx1"/>
                </a:solidFill>
                <a:effectLst/>
                <a:latin typeface="Open Sans"/>
              </a:rPr>
              <a:t> </a:t>
            </a:r>
            <a:endParaRPr lang="es-ES" altLang="en-US" sz="1200" dirty="0">
              <a:latin typeface="Open Sans"/>
            </a:endParaRPr>
          </a:p>
          <a:p>
            <a:pPr lvl="0" eaLnBrk="0" fontAlgn="base" hangingPunct="0">
              <a:spcBef>
                <a:spcPct val="0"/>
              </a:spcBef>
              <a:spcAft>
                <a:spcPct val="0"/>
              </a:spcAft>
            </a:pPr>
            <a:r>
              <a:rPr lang="es-ES" altLang="en-US" sz="1200" b="1" dirty="0">
                <a:latin typeface="Open Sans"/>
              </a:rPr>
              <a:t>Celulares</a:t>
            </a:r>
            <a:r>
              <a:rPr lang="es-ES" altLang="en-US" sz="1200" dirty="0">
                <a:latin typeface="Open Sans"/>
              </a:rPr>
              <a:t>: 5.560 millones de personas utilizan un teléfono móvil en la actualidad</a:t>
            </a:r>
          </a:p>
          <a:p>
            <a:pPr lvl="0" eaLnBrk="0" fontAlgn="base" hangingPunct="0">
              <a:spcBef>
                <a:spcPct val="0"/>
              </a:spcBef>
              <a:spcAft>
                <a:spcPct val="0"/>
              </a:spcAft>
            </a:pPr>
            <a:r>
              <a:rPr lang="es-ES" altLang="en-US" sz="1200" b="1" dirty="0">
                <a:latin typeface="Open Sans"/>
              </a:rPr>
              <a:t>Internet</a:t>
            </a:r>
            <a:r>
              <a:rPr lang="es-ES" altLang="en-US" sz="1200" dirty="0">
                <a:latin typeface="Open Sans"/>
              </a:rPr>
              <a:t>: 4.880 millones de personas en todo el mundo utilizan Internet, un aumento de 316 millones (7,3 por ciento) desde esta época del año pasado.</a:t>
            </a:r>
            <a:endParaRPr kumimoji="0" lang="es-ES" altLang="en-US" sz="1200" b="0" i="0" u="none" strike="noStrike" cap="none" normalizeH="0" baseline="0" dirty="0">
              <a:ln>
                <a:noFill/>
              </a:ln>
              <a:solidFill>
                <a:schemeClr val="tx1"/>
              </a:solidFill>
              <a:effectLst/>
              <a:latin typeface="Open Sans"/>
            </a:endParaRPr>
          </a:p>
          <a:p>
            <a:pPr lvl="0" eaLnBrk="0" fontAlgn="base" hangingPunct="0">
              <a:spcBef>
                <a:spcPct val="0"/>
              </a:spcBef>
              <a:spcAft>
                <a:spcPct val="0"/>
              </a:spcAft>
            </a:pPr>
            <a:r>
              <a:rPr lang="es-ES" altLang="en-US" sz="1200" b="1" dirty="0">
                <a:latin typeface="Open Sans"/>
              </a:rPr>
              <a:t>Redes sociales</a:t>
            </a:r>
            <a:r>
              <a:rPr lang="es-ES" altLang="en-US" sz="1200" dirty="0">
                <a:latin typeface="Open Sans"/>
              </a:rPr>
              <a:t>: ahora hay 4.880 millones de usuarios de redes sociales en todo el mundo. Esta cifra ha crecido en 490 millones en los últimos 12 meses, lo que arroja un crecimiento interanual de más del 13 por ciento. El número de usuarios de redes sociales ahora equivale a más del 60,3 por ciento de la población total del mundo.</a:t>
            </a:r>
            <a:endParaRPr kumimoji="0" lang="es-ES" altLang="en-US" sz="1200" b="0" i="0" u="none" strike="noStrike" cap="none" normalizeH="0" baseline="0" dirty="0">
              <a:ln>
                <a:noFill/>
              </a:ln>
              <a:solidFill>
                <a:schemeClr val="tx1"/>
              </a:solidFill>
              <a:effectLst/>
              <a:latin typeface="Open Sans"/>
            </a:endParaRPr>
          </a:p>
        </p:txBody>
      </p:sp>
      <p:pic>
        <p:nvPicPr>
          <p:cNvPr id="1026" name="Picture 2">
            <a:extLst>
              <a:ext uri="{FF2B5EF4-FFF2-40B4-BE49-F238E27FC236}">
                <a16:creationId xmlns:a16="http://schemas.microsoft.com/office/drawing/2014/main" id="{DB5AA45C-EDB9-3AC7-F63D-F2C8C884DB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68"/>
          <a:stretch/>
        </p:blipFill>
        <p:spPr bwMode="auto">
          <a:xfrm>
            <a:off x="539552" y="630023"/>
            <a:ext cx="8169489" cy="422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95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Numero de Usuarios de Internet</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2" name="Rectángulo 1"/>
          <p:cNvSpPr/>
          <p:nvPr/>
        </p:nvSpPr>
        <p:spPr>
          <a:xfrm>
            <a:off x="535081" y="5372628"/>
            <a:ext cx="8371546" cy="1200329"/>
          </a:xfrm>
          <a:prstGeom prst="rect">
            <a:avLst/>
          </a:prstGeom>
        </p:spPr>
        <p:txBody>
          <a:bodyPr wrap="square">
            <a:spAutoFit/>
          </a:bodyPr>
          <a:lstStyle/>
          <a:p>
            <a:r>
              <a:rPr lang="es-AR" b="1" dirty="0">
                <a:solidFill>
                  <a:srgbClr val="484848"/>
                </a:solidFill>
                <a:latin typeface="Open Sans"/>
              </a:rPr>
              <a:t>Las regiones con mayor penetración de internet en la actualidad son Europa oriental (93%) y el norte de Europa (97%)</a:t>
            </a:r>
            <a:r>
              <a:rPr lang="es-AR" dirty="0">
                <a:solidFill>
                  <a:srgbClr val="484848"/>
                </a:solidFill>
                <a:latin typeface="Open Sans"/>
              </a:rPr>
              <a:t>, seguidas de cerca por Norteamérica (92%).  Por otro lado, las regiones con menor penetración de internet son África oriental (23%) y África central (28%)</a:t>
            </a:r>
            <a:endParaRPr lang="es-AR" dirty="0"/>
          </a:p>
        </p:txBody>
      </p:sp>
      <p:pic>
        <p:nvPicPr>
          <p:cNvPr id="10" name="Imagen 9">
            <a:extLst>
              <a:ext uri="{FF2B5EF4-FFF2-40B4-BE49-F238E27FC236}">
                <a16:creationId xmlns:a16="http://schemas.microsoft.com/office/drawing/2014/main" id="{05276339-1D12-38BB-1C5D-4CB3232BAD91}"/>
              </a:ext>
            </a:extLst>
          </p:cNvPr>
          <p:cNvPicPr>
            <a:picLocks noChangeAspect="1"/>
          </p:cNvPicPr>
          <p:nvPr/>
        </p:nvPicPr>
        <p:blipFill rotWithShape="1">
          <a:blip r:embed="rId3"/>
          <a:srcRect l="12200" t="14923" r="13776" b="15424"/>
          <a:stretch/>
        </p:blipFill>
        <p:spPr>
          <a:xfrm>
            <a:off x="200132" y="944008"/>
            <a:ext cx="8706495" cy="4414060"/>
          </a:xfrm>
          <a:prstGeom prst="rect">
            <a:avLst/>
          </a:prstGeom>
        </p:spPr>
      </p:pic>
    </p:spTree>
    <p:extLst>
      <p:ext uri="{BB962C8B-B14F-4D97-AF65-F5344CB8AC3E}">
        <p14:creationId xmlns:p14="http://schemas.microsoft.com/office/powerpoint/2010/main" val="22438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32901" y="29545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Uso de redes sociales en el mundo</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pic>
        <p:nvPicPr>
          <p:cNvPr id="2" name="Imagen 1"/>
          <p:cNvPicPr>
            <a:picLocks noChangeAspect="1"/>
          </p:cNvPicPr>
          <p:nvPr/>
        </p:nvPicPr>
        <p:blipFill>
          <a:blip r:embed="rId3"/>
          <a:stretch>
            <a:fillRect/>
          </a:stretch>
        </p:blipFill>
        <p:spPr>
          <a:xfrm>
            <a:off x="305845" y="908720"/>
            <a:ext cx="8605254" cy="4818064"/>
          </a:xfrm>
          <a:prstGeom prst="rect">
            <a:avLst/>
          </a:prstGeom>
        </p:spPr>
      </p:pic>
      <p:sp>
        <p:nvSpPr>
          <p:cNvPr id="4" name="Rectángulo 3"/>
          <p:cNvSpPr/>
          <p:nvPr/>
        </p:nvSpPr>
        <p:spPr>
          <a:xfrm>
            <a:off x="863588" y="5839982"/>
            <a:ext cx="7416824" cy="923330"/>
          </a:xfrm>
          <a:prstGeom prst="rect">
            <a:avLst/>
          </a:prstGeom>
        </p:spPr>
        <p:txBody>
          <a:bodyPr wrap="square">
            <a:spAutoFit/>
          </a:bodyPr>
          <a:lstStyle/>
          <a:p>
            <a:pPr algn="just"/>
            <a:r>
              <a:rPr lang="es-ES" dirty="0">
                <a:latin typeface="Open Sans"/>
              </a:rPr>
              <a:t>La cantidad de usuarios de redes sociales globales se ha  duplicado desde enero de 2016, mientras que más de mil millones de nuevos usuarios se han agregado al total global solo en los últimos 3 años.</a:t>
            </a:r>
            <a:endParaRPr lang="es-AR" dirty="0">
              <a:latin typeface="Open Sans"/>
            </a:endParaRPr>
          </a:p>
        </p:txBody>
      </p:sp>
    </p:spTree>
    <p:extLst>
      <p:ext uri="{BB962C8B-B14F-4D97-AF65-F5344CB8AC3E}">
        <p14:creationId xmlns:p14="http://schemas.microsoft.com/office/powerpoint/2010/main" val="3521153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Tiempo diario dedicado a internet</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Rectángulo 4"/>
          <p:cNvSpPr/>
          <p:nvPr/>
        </p:nvSpPr>
        <p:spPr>
          <a:xfrm>
            <a:off x="296524" y="5225210"/>
            <a:ext cx="8064896" cy="1569660"/>
          </a:xfrm>
          <a:prstGeom prst="rect">
            <a:avLst/>
          </a:prstGeom>
        </p:spPr>
        <p:txBody>
          <a:bodyPr wrap="square">
            <a:spAutoFit/>
          </a:bodyPr>
          <a:lstStyle/>
          <a:p>
            <a:pPr algn="just"/>
            <a:r>
              <a:rPr lang="es-ES" sz="1600" dirty="0">
                <a:latin typeface="Arial" panose="020B0604020202020204" pitchFamily="34" charset="0"/>
                <a:cs typeface="Arial" panose="020B0604020202020204" pitchFamily="34" charset="0"/>
              </a:rPr>
              <a:t>El usuario de Internet en promedio pasa casi 7 horas al día usando Internet en todos los dispositivos, lo que equivale a más de 48 horas a la semana en línea, es decir, dos días completos de una semana de siete días.</a:t>
            </a:r>
          </a:p>
          <a:p>
            <a:pPr algn="just"/>
            <a:r>
              <a:rPr lang="es-ES" sz="1600" dirty="0">
                <a:latin typeface="Arial" panose="020B0604020202020204" pitchFamily="34" charset="0"/>
                <a:cs typeface="Arial" panose="020B0604020202020204" pitchFamily="34" charset="0"/>
              </a:rPr>
              <a:t>Suponiendo que la persona promedio duerme entre 7 y 8 horas por día, esto significa que ahora pasamos aproximadamente el 42 por ciento de nuestra vida despierta en línea, y que pasamos casi tanto tiempo usando Internet como durmiendo.</a:t>
            </a:r>
            <a:endParaRPr lang="es-AR" sz="1600" dirty="0">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A347E78D-A6A2-4EFC-A2C1-846696B54340}"/>
              </a:ext>
            </a:extLst>
          </p:cNvPr>
          <p:cNvPicPr>
            <a:picLocks noChangeAspect="1"/>
          </p:cNvPicPr>
          <p:nvPr/>
        </p:nvPicPr>
        <p:blipFill rotWithShape="1">
          <a:blip r:embed="rId2"/>
          <a:srcRect l="12988" t="14923" r="13776" b="14923"/>
          <a:stretch/>
        </p:blipFill>
        <p:spPr>
          <a:xfrm>
            <a:off x="626702" y="906725"/>
            <a:ext cx="8231415" cy="4248472"/>
          </a:xfrm>
          <a:prstGeom prst="rect">
            <a:avLst/>
          </a:prstGeom>
        </p:spPr>
      </p:pic>
    </p:spTree>
    <p:extLst>
      <p:ext uri="{BB962C8B-B14F-4D97-AF65-F5344CB8AC3E}">
        <p14:creationId xmlns:p14="http://schemas.microsoft.com/office/powerpoint/2010/main" val="907864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Numero de Usuarios de Internet - Argentina</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3" name="CuadroTexto 2"/>
          <p:cNvSpPr txBox="1"/>
          <p:nvPr/>
        </p:nvSpPr>
        <p:spPr>
          <a:xfrm>
            <a:off x="609485" y="5359850"/>
            <a:ext cx="8136904" cy="1600438"/>
          </a:xfrm>
          <a:prstGeom prst="rect">
            <a:avLst/>
          </a:prstGeom>
          <a:noFill/>
        </p:spPr>
        <p:txBody>
          <a:bodyPr wrap="square" rtlCol="0">
            <a:spAutoFit/>
          </a:bodyPr>
          <a:lstStyle/>
          <a:p>
            <a:pPr algn="l"/>
            <a:r>
              <a:rPr lang="es-ES" sz="1400" b="0" i="0" dirty="0">
                <a:effectLst/>
                <a:latin typeface="Arial" panose="020B0604020202020204" pitchFamily="34" charset="0"/>
                <a:cs typeface="Arial" panose="020B0604020202020204" pitchFamily="34" charset="0"/>
              </a:rPr>
              <a:t>La población argentina está conformada por 45,63 millones de personas, de las cuales el 92.4% vive en zonas urbanizadas.</a:t>
            </a:r>
          </a:p>
          <a:p>
            <a:pPr algn="l"/>
            <a:r>
              <a:rPr lang="es-ES" sz="1400" b="0" i="0" dirty="0">
                <a:effectLst/>
                <a:latin typeface="Arial" panose="020B0604020202020204" pitchFamily="34" charset="0"/>
                <a:cs typeface="Arial" panose="020B0604020202020204" pitchFamily="34" charset="0"/>
              </a:rPr>
              <a:t>El número de dispositivos móviles conectados en el país es de 61.01 millones, lo que supone que hay más de 1 aparato celular por persona en promedio.</a:t>
            </a:r>
          </a:p>
          <a:p>
            <a:pPr algn="l"/>
            <a:r>
              <a:rPr lang="es-ES" sz="1400" b="0" i="0" dirty="0">
                <a:effectLst/>
                <a:latin typeface="Arial" panose="020B0604020202020204" pitchFamily="34" charset="0"/>
                <a:cs typeface="Arial" panose="020B0604020202020204" pitchFamily="34" charset="0"/>
              </a:rPr>
              <a:t>Los usuarios de Internet activos en el país representan el 87.2% de la población total. De ese 87.2%, 79.7% es activo en diversas redes sociales, entre ellas: Facebook, </a:t>
            </a:r>
            <a:r>
              <a:rPr lang="es-ES" sz="1400" b="0" i="0" dirty="0" err="1">
                <a:effectLst/>
                <a:latin typeface="Arial" panose="020B0604020202020204" pitchFamily="34" charset="0"/>
                <a:cs typeface="Arial" panose="020B0604020202020204" pitchFamily="34" charset="0"/>
              </a:rPr>
              <a:t>Tik</a:t>
            </a:r>
            <a:r>
              <a:rPr lang="es-ES" sz="1400" b="0" i="0" dirty="0">
                <a:effectLst/>
                <a:latin typeface="Arial" panose="020B0604020202020204" pitchFamily="34" charset="0"/>
                <a:cs typeface="Arial" panose="020B0604020202020204" pitchFamily="34" charset="0"/>
              </a:rPr>
              <a:t> </a:t>
            </a:r>
            <a:r>
              <a:rPr lang="es-ES" sz="1400" b="0" i="0" dirty="0" err="1">
                <a:effectLst/>
                <a:latin typeface="Arial" panose="020B0604020202020204" pitchFamily="34" charset="0"/>
                <a:cs typeface="Arial" panose="020B0604020202020204" pitchFamily="34" charset="0"/>
              </a:rPr>
              <a:t>Tok</a:t>
            </a:r>
            <a:r>
              <a:rPr lang="es-ES" sz="1400" b="0" i="0" dirty="0">
                <a:effectLst/>
                <a:latin typeface="Arial" panose="020B0604020202020204" pitchFamily="34" charset="0"/>
                <a:cs typeface="Arial" panose="020B0604020202020204" pitchFamily="34" charset="0"/>
              </a:rPr>
              <a:t>, Instagram, YouTube.</a:t>
            </a:r>
          </a:p>
          <a:p>
            <a:endParaRPr lang="es-AR" sz="1400" dirty="0">
              <a:latin typeface="Arial" panose="020B0604020202020204" pitchFamily="34" charset="0"/>
              <a:cs typeface="Arial" panose="020B0604020202020204" pitchFamily="34" charset="0"/>
            </a:endParaRPr>
          </a:p>
        </p:txBody>
      </p:sp>
      <p:pic>
        <p:nvPicPr>
          <p:cNvPr id="4100" name="Picture 4" descr="Estadísticas de Redes Sociales en Argentina 2023">
            <a:extLst>
              <a:ext uri="{FF2B5EF4-FFF2-40B4-BE49-F238E27FC236}">
                <a16:creationId xmlns:a16="http://schemas.microsoft.com/office/drawing/2014/main" id="{10780E3F-BE9B-CB81-E943-6CF7291400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616"/>
          <a:stretch/>
        </p:blipFill>
        <p:spPr bwMode="auto">
          <a:xfrm>
            <a:off x="427726" y="938041"/>
            <a:ext cx="8500421" cy="432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444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5" name="Subtitle 1"/>
          <p:cNvSpPr txBox="1">
            <a:spLocks/>
          </p:cNvSpPr>
          <p:nvPr/>
        </p:nvSpPr>
        <p:spPr>
          <a:xfrm>
            <a:off x="214282" y="336646"/>
            <a:ext cx="8678198" cy="500066"/>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2400" b="1" kern="0" noProof="0" dirty="0">
                <a:solidFill>
                  <a:sysClr val="windowText" lastClr="000000"/>
                </a:solidFill>
                <a:latin typeface="Arial" pitchFamily="34" charset="0"/>
                <a:cs typeface="Arial" pitchFamily="34" charset="0"/>
              </a:rPr>
              <a:t>Seguridad en la Web – Etapas</a:t>
            </a:r>
            <a:endParaRPr kumimoji="0" lang="es-ES" sz="24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ctangle 1"/>
          <p:cNvSpPr>
            <a:spLocks noChangeArrowheads="1"/>
          </p:cNvSpPr>
          <p:nvPr/>
        </p:nvSpPr>
        <p:spPr bwMode="auto">
          <a:xfrm>
            <a:off x="791580" y="1057856"/>
            <a:ext cx="756084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Aft>
                <a:spcPts val="1200"/>
              </a:spcAft>
            </a:pPr>
            <a:r>
              <a:rPr lang="es-ES" b="1" dirty="0">
                <a:latin typeface="Arial" panose="020B0604020202020204" pitchFamily="34" charset="0"/>
                <a:cs typeface="Arial" panose="020B0604020202020204" pitchFamily="34" charset="0"/>
              </a:rPr>
              <a:t>Seguridad de la computadora del usuario:</a:t>
            </a:r>
            <a:endParaRPr lang="es-ES" dirty="0">
              <a:latin typeface="Arial" panose="020B0604020202020204" pitchFamily="34" charset="0"/>
              <a:cs typeface="Arial" panose="020B0604020202020204" pitchFamily="34" charset="0"/>
            </a:endParaRPr>
          </a:p>
          <a:p>
            <a:pPr lvl="0" algn="just">
              <a:spcAft>
                <a:spcPts val="1200"/>
              </a:spcAft>
            </a:pPr>
            <a:r>
              <a:rPr lang="es-ES" dirty="0">
                <a:latin typeface="Arial" panose="020B0604020202020204" pitchFamily="34" charset="0"/>
                <a:cs typeface="Arial" panose="020B0604020202020204" pitchFamily="34" charset="0"/>
              </a:rPr>
              <a:t>Los usuarios deben contar con navegadores y plataformas seguras, libres de virus y vulnerabilidades. También debe garantizarse la privacidad de los datos del usuario.</a:t>
            </a:r>
          </a:p>
          <a:p>
            <a:pPr lvl="0" algn="just">
              <a:spcAft>
                <a:spcPts val="1200"/>
              </a:spcAft>
            </a:pPr>
            <a:endParaRPr lang="es-ES" dirty="0">
              <a:latin typeface="Arial" panose="020B0604020202020204" pitchFamily="34" charset="0"/>
              <a:cs typeface="Arial" panose="020B0604020202020204" pitchFamily="34" charset="0"/>
            </a:endParaRPr>
          </a:p>
          <a:p>
            <a:pPr lvl="0" algn="just">
              <a:spcAft>
                <a:spcPts val="1200"/>
              </a:spcAft>
            </a:pPr>
            <a:r>
              <a:rPr lang="es-ES" b="1" dirty="0">
                <a:latin typeface="Arial" panose="020B0604020202020204" pitchFamily="34" charset="0"/>
                <a:cs typeface="Arial" panose="020B0604020202020204" pitchFamily="34" charset="0"/>
              </a:rPr>
              <a:t>Seguridad del servidor web y los datos almacenados: </a:t>
            </a:r>
            <a:r>
              <a:rPr lang="es-ES" dirty="0">
                <a:latin typeface="Arial" panose="020B0604020202020204" pitchFamily="34" charset="0"/>
                <a:cs typeface="Arial" panose="020B0604020202020204" pitchFamily="34" charset="0"/>
              </a:rPr>
              <a:t> </a:t>
            </a:r>
          </a:p>
          <a:p>
            <a:pPr lvl="0" algn="just">
              <a:spcAft>
                <a:spcPts val="1200"/>
              </a:spcAft>
            </a:pPr>
            <a:r>
              <a:rPr lang="es-ES" dirty="0">
                <a:latin typeface="Arial" panose="020B0604020202020204" pitchFamily="34" charset="0"/>
                <a:cs typeface="Arial" panose="020B0604020202020204" pitchFamily="34" charset="0"/>
              </a:rPr>
              <a:t>Se debe garantizar la operación continua del servidor, que los datos no sean modificados sin autorización (integridad)  y que la información solo sea distribuida a las personas autorizadas (control de acceso)</a:t>
            </a:r>
          </a:p>
          <a:p>
            <a:pPr lvl="0" algn="just">
              <a:spcAft>
                <a:spcPts val="1200"/>
              </a:spcAft>
            </a:pPr>
            <a:endParaRPr lang="es-ES" b="1" dirty="0">
              <a:latin typeface="Arial" panose="020B0604020202020204" pitchFamily="34" charset="0"/>
              <a:cs typeface="Arial" panose="020B0604020202020204" pitchFamily="34" charset="0"/>
            </a:endParaRPr>
          </a:p>
          <a:p>
            <a:pPr lvl="0" algn="just">
              <a:spcAft>
                <a:spcPts val="1200"/>
              </a:spcAft>
            </a:pPr>
            <a:r>
              <a:rPr lang="es-ES" b="1" dirty="0">
                <a:latin typeface="Arial" panose="020B0604020202020204" pitchFamily="34" charset="0"/>
                <a:cs typeface="Arial" panose="020B0604020202020204" pitchFamily="34" charset="0"/>
              </a:rPr>
              <a:t>Seguridad de la información que viaja entre el servidor web y el usuario:</a:t>
            </a:r>
            <a:endParaRPr lang="es-ES" dirty="0">
              <a:latin typeface="Arial" panose="020B0604020202020204" pitchFamily="34" charset="0"/>
              <a:cs typeface="Arial" panose="020B0604020202020204" pitchFamily="34" charset="0"/>
            </a:endParaRPr>
          </a:p>
          <a:p>
            <a:pPr lvl="0" algn="just">
              <a:spcAft>
                <a:spcPts val="1200"/>
              </a:spcAft>
            </a:pPr>
            <a:r>
              <a:rPr lang="es-ES" dirty="0">
                <a:latin typeface="Arial" panose="020B0604020202020204" pitchFamily="34" charset="0"/>
                <a:cs typeface="Arial" panose="020B0604020202020204" pitchFamily="34" charset="0"/>
              </a:rPr>
              <a:t>Garantizar que la información en transito no sea leída (confidencialidad), modificada o destruida por terceros. También debemos proteger que el enlace entre cliente y servidor no sea interrumpido (disponibilidad)</a:t>
            </a:r>
          </a:p>
        </p:txBody>
      </p:sp>
    </p:spTree>
    <p:extLst>
      <p:ext uri="{BB962C8B-B14F-4D97-AF65-F5344CB8AC3E}">
        <p14:creationId xmlns:p14="http://schemas.microsoft.com/office/powerpoint/2010/main" val="3594576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24" ma:contentTypeDescription="Create a new document." ma:contentTypeScope="" ma:versionID="0c22a9e4ee5a4d59bacc0eca4cef97cb"/>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3722D8BD-807B-4A41-93C9-0E581F3C4C1F}">
  <ds:schemaRefs>
    <ds:schemaRef ds:uri="http://schemas.microsoft.com/sharepoint/v3/contenttype/forms"/>
  </ds:schemaRefs>
</ds:datastoreItem>
</file>

<file path=customXml/itemProps2.xml><?xml version="1.0" encoding="utf-8"?>
<ds:datastoreItem xmlns:ds="http://schemas.openxmlformats.org/officeDocument/2006/customXml" ds:itemID="{68EF03C4-44DE-46A6-83B9-F81098DF0B89}">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E84655DC-E572-4564-A9C9-0B9D8003F12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Oriel</Template>
  <TotalTime>8091</TotalTime>
  <Words>3353</Words>
  <Application>Microsoft Office PowerPoint</Application>
  <PresentationFormat>Presentación en pantalla (4:3)</PresentationFormat>
  <Paragraphs>187</Paragraphs>
  <Slides>31</Slides>
  <Notes>28</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31</vt:i4>
      </vt:variant>
    </vt:vector>
  </HeadingPairs>
  <TitlesOfParts>
    <vt:vector size="41" baseType="lpstr">
      <vt:lpstr>Arial</vt:lpstr>
      <vt:lpstr>Calibri</vt:lpstr>
      <vt:lpstr>Century Gothic</vt:lpstr>
      <vt:lpstr>Century Schoolbook</vt:lpstr>
      <vt:lpstr>Open Sans</vt:lpstr>
      <vt:lpstr>Wingdings</vt:lpstr>
      <vt:lpstr>Wingdings 2</vt:lpstr>
      <vt:lpstr>Wingdings 3</vt:lpstr>
      <vt:lpstr>Mirador</vt:lpstr>
      <vt:lpstr>Espiral</vt:lpstr>
      <vt:lpstr>  Seguridad y Auditoria Informática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Tecnologias de la Informacion y de la Comunicacion</dc:title>
  <dc:creator>User OEM</dc:creator>
  <cp:lastModifiedBy>Usuario</cp:lastModifiedBy>
  <cp:revision>538</cp:revision>
  <dcterms:created xsi:type="dcterms:W3CDTF">2011-08-28T12:11:05Z</dcterms:created>
  <dcterms:modified xsi:type="dcterms:W3CDTF">2023-10-02T21:31:17Z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