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7" r:id="rId7"/>
    <p:sldId id="266" r:id="rId8"/>
    <p:sldId id="264" r:id="rId9"/>
    <p:sldId id="265" r:id="rId10"/>
    <p:sldId id="276" r:id="rId11"/>
    <p:sldId id="279" r:id="rId12"/>
    <p:sldId id="282" r:id="rId13"/>
    <p:sldId id="283" r:id="rId14"/>
    <p:sldId id="278" r:id="rId15"/>
    <p:sldId id="277" r:id="rId16"/>
    <p:sldId id="285" r:id="rId17"/>
    <p:sldId id="286" r:id="rId18"/>
    <p:sldId id="287" r:id="rId19"/>
    <p:sldId id="288" r:id="rId20"/>
    <p:sldId id="289" r:id="rId21"/>
    <p:sldId id="291" r:id="rId2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C497-3D82-44D6-9A49-61943292BDA2}" type="datetimeFigureOut">
              <a:rPr lang="es-ES_tradnl" smtClean="0"/>
              <a:t>16/10/2022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6C09-7934-4651-B8D3-F767126ACB5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C497-3D82-44D6-9A49-61943292BDA2}" type="datetimeFigureOut">
              <a:rPr lang="es-ES_tradnl" smtClean="0"/>
              <a:t>16/10/2022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6C09-7934-4651-B8D3-F767126ACB5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C497-3D82-44D6-9A49-61943292BDA2}" type="datetimeFigureOut">
              <a:rPr lang="es-ES_tradnl" smtClean="0"/>
              <a:t>16/10/2022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6C09-7934-4651-B8D3-F767126ACB5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C497-3D82-44D6-9A49-61943292BDA2}" type="datetimeFigureOut">
              <a:rPr lang="es-ES_tradnl" smtClean="0"/>
              <a:t>16/10/2022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6C09-7934-4651-B8D3-F767126ACB5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C497-3D82-44D6-9A49-61943292BDA2}" type="datetimeFigureOut">
              <a:rPr lang="es-ES_tradnl" smtClean="0"/>
              <a:t>16/10/2022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6C09-7934-4651-B8D3-F767126ACB5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C497-3D82-44D6-9A49-61943292BDA2}" type="datetimeFigureOut">
              <a:rPr lang="es-ES_tradnl" smtClean="0"/>
              <a:t>16/10/2022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6C09-7934-4651-B8D3-F767126ACB5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C497-3D82-44D6-9A49-61943292BDA2}" type="datetimeFigureOut">
              <a:rPr lang="es-ES_tradnl" smtClean="0"/>
              <a:t>16/10/2022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6C09-7934-4651-B8D3-F767126ACB5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C497-3D82-44D6-9A49-61943292BDA2}" type="datetimeFigureOut">
              <a:rPr lang="es-ES_tradnl" smtClean="0"/>
              <a:t>16/10/2022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6C09-7934-4651-B8D3-F767126ACB5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C497-3D82-44D6-9A49-61943292BDA2}" type="datetimeFigureOut">
              <a:rPr lang="es-ES_tradnl" smtClean="0"/>
              <a:t>16/10/2022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6C09-7934-4651-B8D3-F767126ACB5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C497-3D82-44D6-9A49-61943292BDA2}" type="datetimeFigureOut">
              <a:rPr lang="es-ES_tradnl" smtClean="0"/>
              <a:t>16/10/2022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6C09-7934-4651-B8D3-F767126ACB5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C497-3D82-44D6-9A49-61943292BDA2}" type="datetimeFigureOut">
              <a:rPr lang="es-ES_tradnl" smtClean="0"/>
              <a:t>16/10/2022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6C09-7934-4651-B8D3-F767126ACB5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8C497-3D82-44D6-9A49-61943292BDA2}" type="datetimeFigureOut">
              <a:rPr lang="es-ES_tradnl" smtClean="0"/>
              <a:t>16/10/2022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6C09-7934-4651-B8D3-F767126ACB5F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8000" dirty="0" smtClean="0">
                <a:solidFill>
                  <a:srgbClr val="0070C0"/>
                </a:solidFill>
                <a:latin typeface="Bernard MT Condensed" pitchFamily="18" charset="0"/>
              </a:rPr>
              <a:t>ANESTESIA</a:t>
            </a:r>
            <a:endParaRPr lang="es-ES_tradnl" sz="80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2900370"/>
          </a:xfrm>
        </p:spPr>
        <p:txBody>
          <a:bodyPr/>
          <a:lstStyle/>
          <a:p>
            <a:pPr algn="ctr">
              <a:buNone/>
            </a:pPr>
            <a:r>
              <a:rPr lang="es-ES_tradnl" sz="4000" b="1" dirty="0" smtClean="0">
                <a:solidFill>
                  <a:srgbClr val="7030A0"/>
                </a:solidFill>
                <a:latin typeface="Bodoni MT Black" pitchFamily="18" charset="0"/>
              </a:rPr>
              <a:t>ANESTESIA RAQUIDEA</a:t>
            </a:r>
          </a:p>
          <a:p>
            <a:pPr algn="just"/>
            <a:r>
              <a:rPr lang="es-ES_tradnl" dirty="0" smtClean="0">
                <a:solidFill>
                  <a:srgbClr val="7030A0"/>
                </a:solidFill>
              </a:rPr>
              <a:t>Son medicamentos que insensibilizan parte del cuerpo para bloquear el dolor y se aplican por medio de inyecciones en la columna vertebral o a su alrededor.</a:t>
            </a:r>
          </a:p>
          <a:p>
            <a:endParaRPr lang="es-ES_tradnl" dirty="0"/>
          </a:p>
        </p:txBody>
      </p:sp>
      <p:sp>
        <p:nvSpPr>
          <p:cNvPr id="33796" name="AutoShape 4" descr="data:image/jpeg;base64,/9j/4AAQSkZJRgABAQAAAQABAAD/2wCEAAkGBxAQEBQQEBAUFBQWEhIXFxYYFhcSFxQXFhcWFhQUFRYYHCkgGholHRUUITEhJSksLi4uFx8zODMtNygtLisBCgoKDg0OGxAQGiwkHyQtLDQsMiwsLCw0LCwsNCwsLC8sLCwsLCwsLCwsLywsLCwsLCwsLCwsLCwsLCwsLCwsLP/AABEIAMEBBgMBIgACEQEDEQH/xAAcAAEAAQUBAQAAAAAAAAAAAAAABQEDBAYHAgj/xABEEAACAQMCAwUEBgcGBQUAAAABAgADBBESIQUxQQYTIlFhMnGBkQcUYoKhsRUjQlKiwdEzQ1NykrIkg9Lh8BY0RHPC/8QAGQEBAAMBAQAAAAAAAAAAAAAAAAIDBAEF/8QAJhEBAAICAQQCAwADAQAAAAAAAAECAxEhBBIxQRQiE1FhMnGhBf/aAAwDAQACEQMRAD8A7jERAREQEREBERAShlYgatx7tYLSstBk1OQW8vBtpYfiD7pNcO4h3yB9OM9M5mjdv+GqL+jW1NmpT0kHkvdn9nyzq3mx8GDBwmokKu+fwEz5MkxbUJemw0qgbOOhwZcmHS2rH7SZPvU4z/F+AmWZfWdwiFhPKVFbkQZqX1u5fvirBNLOBqBbVpJXI3AA2kN2R47UF4tswyGB3GTkjckjpOReszpH7fp0mIiSSIiICIiAiIgIiICIiAiIgIiUgViIgIic0+kj6QjbObOzYd9/eVMBhS+wv2+R9PfEzp2I26PVrovtMq55ZIGfnPSuDyIM+ZVd6tQ1KtQux5lyXb5tMsmpTPeUnZGHVW0H5iVfkW/hnXl9IxOO/R32+uPrQtL2oaiVTim7EZR98KW6qeW/I4nUeMXZRNK+02QPsjq0nN4iNoRSZt2rV1xRtRWkoODgseWRzAHX3zEXj7qfGgI9CVPyOZZp3KqNMxO5VjzmOc1/MS21w444tCcp9oKB5ll+6T/tzLv6btv8T+Fv6TXK1gJg1aTJ7LlZ35No8w78XHPiZZvbNqNwKVVKqlqLklTkEo2nVjPMjAPzmXw3itKnb1rpj4FPTmcYAA95IHxmvVK9zjY0294IPzH9JBcbe6qW9S2FEqjurnQc+IEEYx0yAcYiMkWtEyrydLMR9W9dlr6qzslwy98teqSoOR3dUF6enzGNIz6HymycRvBRplzknkqjmzH2VE5l2d4sXohHwt7QVgrKULKh2KuTnmOS4JzjYS9cdrK1whqBUU0aYJDqwJZ9iy4catgN8D2jNVvpHDDXnyn6VyHdqBXxBF1EYIBI9nPU/wBZHdjqlvZ1Lhq7YqalQAKztpAztpBxkn8BMHsNfVrk1agFIDUSSRUGd8DJLnHymUt3SNV2fClnO+dSHHh2fpyPtBeczRM1ncNGOkWnU+G0jtbaZ3NQeppvj8BJWxvqVZdVKorj0Oce8dJrFC1pt0mPd2TW7d/bnSy8x0YfusOok65be4WWw454rPP9bxEx+H3S1qSVV5MoPu8wfdymRNLJPBERAREQEREBERAREQEREBERAT5V7R1Wa9uWOcm7ucjr/bPPqoz5x+l+yFHi1XSCBUSnV95fIY/NCffmcmEqzpC8PYnHP4ScqjwbKT8D/MzTqd0R1MyVru3XHxlNqS0VyQyeIDrjBHw/nOxdlL961lRq1GZmNMAsxLE6crzPunHa58GMK3uYMflznUew2VsKKHnpY/AsxH4GVZv8V+Dm6TvLhhuJHHi7Kd5nXIMiqwXO4maG6Ks1OPN755N81Q8pi0SnWZqVF6YnJlOKRHpep1J6Wr3rFQcIDhiNixHNQf3R18+XnMK5qYU6eZwB72IAPzMuWrhAFUbAbfCInXKFqb4Zt1w2loZ1UKwXwsFGoFd1xjfY9JqfZ2zuLlatF6TkmoQhCaVIbdz3p8iOWTzPWbZVui6acsmSMMpwQQeYPSR14zkYavWIBwQajcjnPKW0yREaY8vT2vbbL4txmhbU/qtogLgacIBhfV2Gxb5yN4db4UCoRyl1KdsqkBSunmQ2V9+89pTXBbUoxkFT5ZxufPl85y1plPFjinHtK2VXucDOaZwOee7J5Y+xnbHTPlnErd1v1TZ8prFG7QZUjY5BHTyInq54sFoDLbgEH10kgH4jSfjOxfcOTh1aGz/R7darepTJ/sq7qPc2HH+4zaZxjsBxB1rVqoqlAzcuanHUqZ06z42CP1g+8niB968x+M10yV1qWPNht3TaPEpmJYpXlNvZdT8R+UvZl22ZWJji8plzSDrrHNcjI68pkQEREBERAREQEREBERAoZxP6TaR4jeFEKhqJNNM7ZGfFk/5s/L3zsPGL0UKFSqf2V2zsCx2UE+8ictq8JSqdYrIX6kOpJJ3JIzzJJMlEbZOqzWx67fLQa3Ya+U7og+9mYPEOzlxQxrTVkfs7/MYnVKFGqh0udQ/GZFzd4QqKWrruNXL8p3sUV6+2+YcSqApzVlPrtmdW7D3JNKmp6IBNK7VXAq7qNxkOh5jyKnqJNdgbvNNd91yD8OX4YmTqa/V7f/n5u+XRayTGagjcxPP6QyMGUSuJgl6sMatwlD7LYmM3Bav7LCSNarLK3mOsRMp6lgnhFYFdR2LY+JDBfxxMm14XURgWZcZGQSQMdc435T1c37FdjuCGH+ZSGX8QIq32dwcggEe47jPr0x5gyW50hqdzH8XQUK1G0g8u7AYdeZAJGRkD1le8XPhoADuj7RTGvC8jk7+hEwKl4OssNcodgox09J3u/iH4p/a8LupillRmmX1eMHo3too32xyOIq3LVA+dtQ5qNPXoSefTl0lprpEzhQzY5nkP6mY9GoXbIAz1ySAZ1GK6l44mjd0dOS2skb5O/LPy/GQdSxu6lMKdsM+rfzCY5ek3bhdBd2qMCACWPIADc490t8UuFo0CzDBbUxHlqOQvwGkfCdrMxDtu2bRDnPDuIXFuWRFLBWIOFJ3+EnLTtq6e2jL8CPzmw9lOwNS6tVujdvRaqWcIEDgLkhGO4O4APxmJxiyvuGsBdAVqBIArBcr7nB3U+/b1l98fG5hRTNWZ7YlnWHbSnUAyVPv/AO82Ph1+Ko8NQoPJWKj5AzQLvgh4gQbG1JbO7oAiZ+0xwv8AObPw7sNf2aIy1Urkgd5Tz3ZUnmEdjhh78SFaWmNw7kmkT2zrbK4LVe64iKSUQKdu3eNVydQyGAXPUsQc+gM6KJDdluGG3onWoWo7FnAIbG2FBI57AfOTU1Y66qwZrRa3HgiIlioiIgIiICIiAiIgWL+0StSejUXUjqVYeYIwZxPjtpVs67Ua1Qrg/q3bwrUT9llPLOOY6Gdzlm6tadUaalNXXyZQw+RnYnSnNhjLHLiVHtSy4TCVCB+wxYkeZUZnir2lerkUm0Y2OkjUPQ5/pO3W1lSpDFKmiD7Kqv5CWrvhNtV/tbelU/zU1b8xJd7P8GPU8vni8sadQ5qVHLHqXGfynjhOLOoWWpqptgMDjUh5BtuY6fKfQSdmrAcrK2H/ACaf/TPVLs/ZIwdLS3VhyYUaYI9xC5kLRFo1pfgpkxWi0W/45TQv1bcMCJki6HQzeOK9grG4Yvoak7HJak2jJPMlcFc+uJFD6MKIO15cY/5efnomOenn09qvW09w1/vtucjr+70nYzb6n0ZJ+ze1h71Q/liW1+iumT4r2qfcqj88zkdPZL5mNpn6RHnLa8XQZRmwpJIbnoY889dB645HfqZ0O3+jCxX23r1P8zhf9iiTVj2O4dR3S0pE/vOveH5vmWVwaVX6yJ8Q4zVqXDHC0qj9QUU1AwPJlK5BU+Y2mNVu61I6XRlPkylT8jO+twtQdVFjRJ56MaW9WQjTn1GD6y1Xtq7DTUp29YfaDJ/CQ/5yX4Kq/mW/TgVTiTMeoEmuH3YwAOfl1nQ+J9hqNzubahRPnTd/9gVRMOr9F9IjSt06KeaqijV7yTkj0JIkbYJlbXq6+2p/pumNgQVU+LBB1MNwvuGx9dunO3w60rcZuhRGRQU5rPuML+6D+82MD4npNmrfRTRQd4tWpVcEE02K00qqOaEqMqfJs7ddpufZqnarQC2tMUkDEMmnSyOPaWoOer3/AJTtMOp5QydVGp7fKTo0lRQigBVAAA2AA2AE9MoIwRkeR3nqJoYXlKYUYUADyAwPlK4lYgIiICIiAiIgIiICIiAiIgIiICIiAiIgIiICIiAiIgIiICIiAkTxKwdX+s22BWAAdDstwo5I56MN9L9OR2MlogYnDb9K6a0yMEqykYdGHNHHQj/zaZcieJcPcP8AWbbArAAOhOEroP2H8nH7L9ORyNpl8N4gldNaZGCVZWGHpuPaRx0Yf9xsYGXERAREQERKZgViUzGYFYiICIiAiIgIiICIiAiIgIiICIiAiIgIiICIiAiIgJE8TsHD/WbbArAAMhOEuFHJHPRh+y/TkdpLRAxOG8QS4TWmRglWVhpamw9pHXow/oRsZlyJ4lYOH+s22BWAAdTstdByR/Jhvpbpy5GBx6h3BrkkYbQaZH6wVf8AB0c+8yQAOuQRscwJOpUVQWYhVAySTgADqSeUg/0+9ZlSzpagwbFapmnSIXmUXGupz6AKejTSr2/PEb+vY3xVaa0wEoK2VV3XOaxGz1FGPQHlnmZ3srxJ9dOzrIwuKXPIIVqYGk1FbkQcqccwZyd8ac3HhPjhFV/7e8qt9mli2T4afH83Mw+KcCtEQDu8lnA1O9SpgDxE5djjYY+M2MkAZJmnXV2Ll+/dsUUB7pCcavOow+Hy98jktqqUQ8Lwa3KnQjZHWm7UvlpIzNbp8Y4hRuVoUbl21VFQJVHfDxHGTqw+w39rpJns/cPWqVKzE6Wc6FzsqgADbzMxuNUvq95b11TUcltJOASMgb+mc/CZqXmJ8p63xDbzxWtQ/wDd0cJ/jUs1EHq6Y10/f4lHVhJahWWoodGDKwBDA5BB5EEcxNKqdo75vZFJPulj8y38pG2fELy3qmtT0MrHNSiF7tKh6uvRKnryPXzF356bWz0mSI26XEw+FcSpXNIVaRODkEEYZGHNHXow8pmS5mIiICIiAiIgIiICUlYgIiICIiBSViICIiAiIgIiIHlyACScAcz5TkXGePtUvTeU6JCqNNI6ch1GcVmXqxyQDzCnHUzee295+qS1B3rkhvMUUwavzyqff9JCCmpG4EzZ8vb9Ya+mwxb7WcvvrpkuGu11B2bVU55Y9WnVbO7HEbMPScrcIpKuuzA4wRnyIzMC74XSqAqyAg85GcP4DUsldretUxnV3eFIKgglMkZ6H13ksXU17dWRz9HPd3U8JO37XKbQ2ZrM9wavdBgG8dJnHiDgYU6SV35HpIntLxRqSGiylcpgHbkNun/nOQ731tVuXUgqNbvT0ANUVyo8I6EagD6FPWZ1zwatf3IRm8JUMXG+V5eHyOQcjpI288qY/jY+wdRqtMbY8CsfIZA2khxvDXFNeiIxPxwAPzMv8PsadhRZEchQoJY4JXGwA+0enxmnDiLVatRgebY+A2x+cptxC/p6Ta/+m1UqaTNo0VPSa1Zu4O5k/aVIrppyd0K1Fa0qfWqYOjAFwg31oP70D99Bv6rkb+HG3U6gYBlIIIBBG4IO4IkFTqSnZar3Zq2h/uiGp/8A01MlB91hUT3Ks1Y7emHJE+WwRES1UREQERKYgViIgIiICIiAiIgIiMQEREBERAREQOe9obnXf1fKklKkPQsvev8AMPT/ANMtLWmPeHNzcnzuan8OlR+CzyHxPLzW3eXudPSIxVStu2ZkVRgbcyQBuBueW52kXRu8T1eVRWQ02yAfLnOVmPbl6W9NXHYu++uLXppSpaH16mbUufJFU5K/ETbEWlZI1zc3Gaz6hopBVXBJOFU5Iyd85zvIj9F018OahPLBdv6yxZWFIMSaesrnOSTtzyMnaX2zdzHXopj2x+LcWubvCqBSpA7AbH3k+frzlyytUpqJKlLRht4dupP85ZpUNZKoV07eLGefTmOQ/MSu0zLTSK0jUQv0rtBgENv1xtJOhWHSRDU2p7ONuWeYl23uhyzIRKy1N8p+hVzLVvc6OIW7Z/tFq0T94d6p+BpEfePnMNLpeeZG1eIf8Vbef1qgPm2k/gxl2O32hmy4vrLqMSglZveYREQEREBERAREQEREBERAREQEREBERAREQOS8auDSvbqmelct8KiJUH+6Yv12bT2o4Whvtbcq1EEf56Jw2fUq6f6Zh/oqmJ5uaIi8va6bJvHDGtaLVE1qRgAgjqDnO/wl1aNSoutR4QApPXbYkjpPdULSXFNamosPEr45DmQcgjpjE8U6op0tC1KitrJHgVg2o5OrK4+WJHVZhyb32pUt30d+zDTjOR6fn75Zv7dKGl3fepgeHY4PMnyG/ulKTsEFFbojBbY01YeYzttz2HpMe/CVKaoLiqCqqHXLFGxjIwdiDJREIza8sm7tRRenTRahVgwd9wFyMjxcs7HlF5SooBpqnw0wpy+SQdsgdTI9qVN3WoKlUYbJR2JB5jbmAOW08YbGSqIcNnmTzwGBO20ened8sm9rjvNAVnzTxkeyPLfHPzmFc1CtNXA3xv8ADb+UzKtQnbUT4dPz6nHX+sx76lqphEEhuF1YlFHtABkEynZu8NzxO0Qcu/Vv9AZ//wAzwnZIscs7fIf0m0/R32cWnxDWBnuqDEk89VUhUH+lav4TRi7Ztwz9RNoxzt1WIibXkkREBERAREQEREBERAREQEREBERAREQERECF7V8Oavb5pDNWkwqUx+8VBDJ95Sy/emj078OoYHYjPl8D5H0nUTOedtODG2drqkv6h21VQN+6qE71cf4bfteTb8icZuoxd0bht6PNFJ7Z8Sj2uZba5zI2pdAdZh1b+Yoq9TcJx7kYGOgOffnnPAqamGkeWPgJAJfesyKV8MHfpJdrkzEQnFuqdLLDxvvv5e7ykfUuQ+7gE9Oe3ykVVvwOUuWlTVvJa0qnlKU1qEBUQn7RIx7+eZL8NtNwCcnqf6SMpVNsAyX4a2nmZHh2ZtpI3pp0ULNsFBJPoJOdkeHNRoF6i4q1m7xx1XIASn91QoPrk9ZD8FtDe1VrMP8AhqbArn/5FRTsw86SkZz1YeQ33WbcOPXLy8+Tf1IiJezkREBKSsQKRErASkrEBEpKwKSsRApKykrApKxECkSsQKSsRApKOgIIIyCMEHcEHmCJ6iBy7th2Bq081uHgunM2+QCnrRJ5j7B5dPKabwzgF9dAmhbuwDFWyVp6WHNWDkEH0n0EZH33BqNZu8IKVQMCrTY06gHQFl9ofZbI9JXOOsyvr1F4jTid92P4lRGXtamPNStX592SZBnvEOCCD1B2PyM+gfq99T9ivSrDoKqGm/xqU9v4Jbr1LhxprcPp1B6VUqD5VFWcnFHpOOqt7fPxLZ8Uk7G7C8zOs1eA025cHoffqoo/gVp4/wDRCVPboWdEdRSpd6/wqVML/BIThmVlerivpzleKKMDO5IAA3LE8goG5PoJu3Z3spXuMVLwGnR6Uc4eqOnekewv2eZ643E2ngPZWzst6FEBznNRvHUOefiPIegwPSTc7TBWvMoZurtfiOIeKaBQFUAAAAADAAHIAeU9SsS9kIiICIiAiIgIiICIiBSViICIiBQysRAREQKGViICIiAiIgJQSsQKRKxApERAr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3798" name="AutoShape 6" descr="data:image/jpeg;base64,/9j/4AAQSkZJRgABAQAAAQABAAD/2wCEAAkGBxAQEBQQEBAUFBQWEhIXFxYYFhcSFxQXFhcWFhQUFRYYHCkgGholHRUUITEhJSksLi4uFx8zODMtNygtLisBCgoKDg0OGxAQGiwkHyQtLDQsMiwsLCw0LCwsNCwsLC8sLCwsLCwsLCwsLywsLCwsLCwsLCwsLCwsLCwsLCwsLP/AABEIAMEBBgMBIgACEQEDEQH/xAAcAAEAAQUBAQAAAAAAAAAAAAAABQEDBAYHAgj/xABEEAACAQMCAwUEBgcGBQUAAAABAgADBBESIQUxQQYTIlFhMnGBkQcUYoKhsRUjQlKiwdEzQ1NykrIkg9Lh8BY0RHPC/8QAGQEBAAMBAQAAAAAAAAAAAAAAAAIDBAEF/8QAJhEBAAICAQQCAwADAQAAAAAAAAECAxEhBBIxQRQiE1FhMnGhBf/aAAwDAQACEQMRAD8A7jERAREQEREBERAShlYgatx7tYLSstBk1OQW8vBtpYfiD7pNcO4h3yB9OM9M5mjdv+GqL+jW1NmpT0kHkvdn9nyzq3mx8GDBwmokKu+fwEz5MkxbUJemw0qgbOOhwZcmHS2rH7SZPvU4z/F+AmWZfWdwiFhPKVFbkQZqX1u5fvirBNLOBqBbVpJXI3AA2kN2R47UF4tswyGB3GTkjckjpOReszpH7fp0mIiSSIiICIiAiIgIiICIiAiIgIiUgViIgIic0+kj6QjbObOzYd9/eVMBhS+wv2+R9PfEzp2I26PVrovtMq55ZIGfnPSuDyIM+ZVd6tQ1KtQux5lyXb5tMsmpTPeUnZGHVW0H5iVfkW/hnXl9IxOO/R32+uPrQtL2oaiVTim7EZR98KW6qeW/I4nUeMXZRNK+02QPsjq0nN4iNoRSZt2rV1xRtRWkoODgseWRzAHX3zEXj7qfGgI9CVPyOZZp3KqNMxO5VjzmOc1/MS21w444tCcp9oKB5ll+6T/tzLv6btv8T+Fv6TXK1gJg1aTJ7LlZ35No8w78XHPiZZvbNqNwKVVKqlqLklTkEo2nVjPMjAPzmXw3itKnb1rpj4FPTmcYAA95IHxmvVK9zjY0294IPzH9JBcbe6qW9S2FEqjurnQc+IEEYx0yAcYiMkWtEyrydLMR9W9dlr6qzslwy98teqSoOR3dUF6enzGNIz6HymycRvBRplzknkqjmzH2VE5l2d4sXohHwt7QVgrKULKh2KuTnmOS4JzjYS9cdrK1whqBUU0aYJDqwJZ9iy4catgN8D2jNVvpHDDXnyn6VyHdqBXxBF1EYIBI9nPU/wBZHdjqlvZ1Lhq7YqalQAKztpAztpBxkn8BMHsNfVrk1agFIDUSSRUGd8DJLnHymUt3SNV2fClnO+dSHHh2fpyPtBeczRM1ncNGOkWnU+G0jtbaZ3NQeppvj8BJWxvqVZdVKorj0Oce8dJrFC1pt0mPd2TW7d/bnSy8x0YfusOok65be4WWw454rPP9bxEx+H3S1qSVV5MoPu8wfdymRNLJPBERAREQEREBERAREQEREBERAT5V7R1Wa9uWOcm7ucjr/bPPqoz5x+l+yFHi1XSCBUSnV95fIY/NCffmcmEqzpC8PYnHP4ScqjwbKT8D/MzTqd0R1MyVru3XHxlNqS0VyQyeIDrjBHw/nOxdlL961lRq1GZmNMAsxLE6crzPunHa58GMK3uYMflznUew2VsKKHnpY/AsxH4GVZv8V+Dm6TvLhhuJHHi7Kd5nXIMiqwXO4maG6Ks1OPN755N81Q8pi0SnWZqVF6YnJlOKRHpep1J6Wr3rFQcIDhiNixHNQf3R18+XnMK5qYU6eZwB72IAPzMuWrhAFUbAbfCInXKFqb4Zt1w2loZ1UKwXwsFGoFd1xjfY9JqfZ2zuLlatF6TkmoQhCaVIbdz3p8iOWTzPWbZVui6acsmSMMpwQQeYPSR14zkYavWIBwQajcjnPKW0yREaY8vT2vbbL4txmhbU/qtogLgacIBhfV2Gxb5yN4db4UCoRyl1KdsqkBSunmQ2V9+89pTXBbUoxkFT5ZxufPl85y1plPFjinHtK2VXucDOaZwOee7J5Y+xnbHTPlnErd1v1TZ8prFG7QZUjY5BHTyInq54sFoDLbgEH10kgH4jSfjOxfcOTh1aGz/R7darepTJ/sq7qPc2HH+4zaZxjsBxB1rVqoqlAzcuanHUqZ06z42CP1g+8niB968x+M10yV1qWPNht3TaPEpmJYpXlNvZdT8R+UvZl22ZWJji8plzSDrrHNcjI68pkQEREBERAREQEREBERAoZxP6TaR4jeFEKhqJNNM7ZGfFk/5s/L3zsPGL0UKFSqf2V2zsCx2UE+8ictq8JSqdYrIX6kOpJJ3JIzzJJMlEbZOqzWx67fLQa3Ya+U7og+9mYPEOzlxQxrTVkfs7/MYnVKFGqh0udQ/GZFzd4QqKWrruNXL8p3sUV6+2+YcSqApzVlPrtmdW7D3JNKmp6IBNK7VXAq7qNxkOh5jyKnqJNdgbvNNd91yD8OX4YmTqa/V7f/n5u+XRayTGagjcxPP6QyMGUSuJgl6sMatwlD7LYmM3Bav7LCSNarLK3mOsRMp6lgnhFYFdR2LY+JDBfxxMm14XURgWZcZGQSQMdc435T1c37FdjuCGH+ZSGX8QIq32dwcggEe47jPr0x5gyW50hqdzH8XQUK1G0g8u7AYdeZAJGRkD1le8XPhoADuj7RTGvC8jk7+hEwKl4OssNcodgox09J3u/iH4p/a8LupillRmmX1eMHo3too32xyOIq3LVA+dtQ5qNPXoSefTl0lprpEzhQzY5nkP6mY9GoXbIAz1ySAZ1GK6l44mjd0dOS2skb5O/LPy/GQdSxu6lMKdsM+rfzCY5ek3bhdBd2qMCACWPIADc490t8UuFo0CzDBbUxHlqOQvwGkfCdrMxDtu2bRDnPDuIXFuWRFLBWIOFJ3+EnLTtq6e2jL8CPzmw9lOwNS6tVujdvRaqWcIEDgLkhGO4O4APxmJxiyvuGsBdAVqBIArBcr7nB3U+/b1l98fG5hRTNWZ7YlnWHbSnUAyVPv/AO82Ph1+Ko8NQoPJWKj5AzQLvgh4gQbG1JbO7oAiZ+0xwv8AObPw7sNf2aIy1Urkgd5Tz3ZUnmEdjhh78SFaWmNw7kmkT2zrbK4LVe64iKSUQKdu3eNVydQyGAXPUsQc+gM6KJDdluGG3onWoWo7FnAIbG2FBI57AfOTU1Y66qwZrRa3HgiIlioiIgIiICIiAiIgWL+0StSejUXUjqVYeYIwZxPjtpVs67Ua1Qrg/q3bwrUT9llPLOOY6Gdzlm6tadUaalNXXyZQw+RnYnSnNhjLHLiVHtSy4TCVCB+wxYkeZUZnir2lerkUm0Y2OkjUPQ5/pO3W1lSpDFKmiD7Kqv5CWrvhNtV/tbelU/zU1b8xJd7P8GPU8vni8sadQ5qVHLHqXGfynjhOLOoWWpqptgMDjUh5BtuY6fKfQSdmrAcrK2H/ACaf/TPVLs/ZIwdLS3VhyYUaYI9xC5kLRFo1pfgpkxWi0W/45TQv1bcMCJki6HQzeOK9grG4Yvoak7HJak2jJPMlcFc+uJFD6MKIO15cY/5efnomOenn09qvW09w1/vtucjr+70nYzb6n0ZJ+ze1h71Q/liW1+iumT4r2qfcqj88zkdPZL5mNpn6RHnLa8XQZRmwpJIbnoY889dB645HfqZ0O3+jCxX23r1P8zhf9iiTVj2O4dR3S0pE/vOveH5vmWVwaVX6yJ8Q4zVqXDHC0qj9QUU1AwPJlK5BU+Y2mNVu61I6XRlPkylT8jO+twtQdVFjRJ56MaW9WQjTn1GD6y1Xtq7DTUp29YfaDJ/CQ/5yX4Kq/mW/TgVTiTMeoEmuH3YwAOfl1nQ+J9hqNzubahRPnTd/9gVRMOr9F9IjSt06KeaqijV7yTkj0JIkbYJlbXq6+2p/pumNgQVU+LBB1MNwvuGx9dunO3w60rcZuhRGRQU5rPuML+6D+82MD4npNmrfRTRQd4tWpVcEE02K00qqOaEqMqfJs7ddpufZqnarQC2tMUkDEMmnSyOPaWoOer3/AJTtMOp5QydVGp7fKTo0lRQigBVAAA2AA2AE9MoIwRkeR3nqJoYXlKYUYUADyAwPlK4lYgIiICIiAiIgIiICIiAiIgIiICIiAiIgIiICIiAiIgIiICIiAkTxKwdX+s22BWAAdDstwo5I56MN9L9OR2MlogYnDb9K6a0yMEqykYdGHNHHQj/zaZcieJcPcP8AWbbArAAOhOEroP2H8nH7L9ORyNpl8N4gldNaZGCVZWGHpuPaRx0Yf9xsYGXERAREQERKZgViUzGYFYiICIiAiIgIiICIiAiIgIiICIiAiIgIiICIiAiIgJE8TsHD/WbbArAAMhOEuFHJHPRh+y/TkdpLRAxOG8QS4TWmRglWVhpamw9pHXow/oRsZlyJ4lYOH+s22BWAAdTstdByR/Jhvpbpy5GBx6h3BrkkYbQaZH6wVf8AB0c+8yQAOuQRscwJOpUVQWYhVAySTgADqSeUg/0+9ZlSzpagwbFapmnSIXmUXGupz6AKejTSr2/PEb+vY3xVaa0wEoK2VV3XOaxGz1FGPQHlnmZ3srxJ9dOzrIwuKXPIIVqYGk1FbkQcqccwZyd8ac3HhPjhFV/7e8qt9mli2T4afH83Mw+KcCtEQDu8lnA1O9SpgDxE5djjYY+M2MkAZJmnXV2Ll+/dsUUB7pCcavOow+Hy98jktqqUQ8Lwa3KnQjZHWm7UvlpIzNbp8Y4hRuVoUbl21VFQJVHfDxHGTqw+w39rpJns/cPWqVKzE6Wc6FzsqgADbzMxuNUvq95b11TUcltJOASMgb+mc/CZqXmJ8p63xDbzxWtQ/wDd0cJ/jUs1EHq6Y10/f4lHVhJahWWoodGDKwBDA5BB5EEcxNKqdo75vZFJPulj8y38pG2fELy3qmtT0MrHNSiF7tKh6uvRKnryPXzF356bWz0mSI26XEw+FcSpXNIVaRODkEEYZGHNHXow8pmS5mIiICIiAiIgIiICUlYgIiICIiBSViICIiAiIgIiIHlyACScAcz5TkXGePtUvTeU6JCqNNI6ch1GcVmXqxyQDzCnHUzee295+qS1B3rkhvMUUwavzyqff9JCCmpG4EzZ8vb9Ya+mwxb7WcvvrpkuGu11B2bVU55Y9WnVbO7HEbMPScrcIpKuuzA4wRnyIzMC74XSqAqyAg85GcP4DUsldretUxnV3eFIKgglMkZ6H13ksXU17dWRz9HPd3U8JO37XKbQ2ZrM9wavdBgG8dJnHiDgYU6SV35HpIntLxRqSGiylcpgHbkNun/nOQ731tVuXUgqNbvT0ANUVyo8I6EagD6FPWZ1zwatf3IRm8JUMXG+V5eHyOQcjpI288qY/jY+wdRqtMbY8CsfIZA2khxvDXFNeiIxPxwAPzMv8PsadhRZEchQoJY4JXGwA+0enxmnDiLVatRgebY+A2x+cptxC/p6Ta/+m1UqaTNo0VPSa1Zu4O5k/aVIrppyd0K1Fa0qfWqYOjAFwg31oP70D99Bv6rkb+HG3U6gYBlIIIBBG4IO4IkFTqSnZar3Zq2h/uiGp/8A01MlB91hUT3Ks1Y7emHJE+WwRES1UREQERKYgViIgIiICIiAiIgIiMQEREBERAREQOe9obnXf1fKklKkPQsvev8AMPT/ANMtLWmPeHNzcnzuan8OlR+CzyHxPLzW3eXudPSIxVStu2ZkVRgbcyQBuBueW52kXRu8T1eVRWQ02yAfLnOVmPbl6W9NXHYu++uLXppSpaH16mbUufJFU5K/ETbEWlZI1zc3Gaz6hopBVXBJOFU5Iyd85zvIj9F018OahPLBdv6yxZWFIMSaesrnOSTtzyMnaX2zdzHXopj2x+LcWubvCqBSpA7AbH3k+frzlyytUpqJKlLRht4dupP85ZpUNZKoV07eLGefTmOQ/MSu0zLTSK0jUQv0rtBgENv1xtJOhWHSRDU2p7ONuWeYl23uhyzIRKy1N8p+hVzLVvc6OIW7Z/tFq0T94d6p+BpEfePnMNLpeeZG1eIf8Vbef1qgPm2k/gxl2O32hmy4vrLqMSglZveYREQEREBERAREQEREBERAREQEREBERAREQOS8auDSvbqmelct8KiJUH+6Yv12bT2o4Whvtbcq1EEf56Jw2fUq6f6Zh/oqmJ5uaIi8va6bJvHDGtaLVE1qRgAgjqDnO/wl1aNSoutR4QApPXbYkjpPdULSXFNamosPEr45DmQcgjpjE8U6op0tC1KitrJHgVg2o5OrK4+WJHVZhyb32pUt30d+zDTjOR6fn75Zv7dKGl3fepgeHY4PMnyG/ulKTsEFFbojBbY01YeYzttz2HpMe/CVKaoLiqCqqHXLFGxjIwdiDJREIza8sm7tRRenTRahVgwd9wFyMjxcs7HlF5SooBpqnw0wpy+SQdsgdTI9qVN3WoKlUYbJR2JB5jbmAOW08YbGSqIcNnmTzwGBO20ened8sm9rjvNAVnzTxkeyPLfHPzmFc1CtNXA3xv8ADb+UzKtQnbUT4dPz6nHX+sx76lqphEEhuF1YlFHtABkEynZu8NzxO0Qcu/Vv9AZ//wAzwnZIscs7fIf0m0/R32cWnxDWBnuqDEk89VUhUH+lav4TRi7Ztwz9RNoxzt1WIibXkkREBERAREQEREBERAREQEREBERAREQERECF7V8Oavb5pDNWkwqUx+8VBDJ95Sy/emj078OoYHYjPl8D5H0nUTOedtODG2drqkv6h21VQN+6qE71cf4bfteTb8icZuoxd0bht6PNFJ7Z8Sj2uZba5zI2pdAdZh1b+Yoq9TcJx7kYGOgOffnnPAqamGkeWPgJAJfesyKV8MHfpJdrkzEQnFuqdLLDxvvv5e7ykfUuQ+7gE9Oe3ykVVvwOUuWlTVvJa0qnlKU1qEBUQn7RIx7+eZL8NtNwCcnqf6SMpVNsAyX4a2nmZHh2ZtpI3pp0ULNsFBJPoJOdkeHNRoF6i4q1m7xx1XIASn91QoPrk9ZD8FtDe1VrMP8AhqbArn/5FRTsw86SkZz1YeQ33WbcOPXLy8+Tf1IiJezkREBKSsQKRErASkrEBEpKwKSsRApKykrApKxECkSsQKSsRApKOgIIIyCMEHcEHmCJ6iBy7th2Bq081uHgunM2+QCnrRJ5j7B5dPKabwzgF9dAmhbuwDFWyVp6WHNWDkEH0n0EZH33BqNZu8IKVQMCrTY06gHQFl9ofZbI9JXOOsyvr1F4jTid92P4lRGXtamPNStX592SZBnvEOCCD1B2PyM+gfq99T9ivSrDoKqGm/xqU9v4Jbr1LhxprcPp1B6VUqD5VFWcnFHpOOqt7fPxLZ8Uk7G7C8zOs1eA025cHoffqoo/gVp4/wDRCVPboWdEdRSpd6/wqVML/BIThmVlerivpzleKKMDO5IAA3LE8goG5PoJu3Z3spXuMVLwGnR6Uc4eqOnekewv2eZ643E2ngPZWzst6FEBznNRvHUOefiPIegwPSTc7TBWvMoZurtfiOIeKaBQFUAAAAADAAHIAeU9SsS9kIiICIiAiIgIiICIiBSViICIiBQysRAREQKGViICIiAiIgJQSsQKRKxApERAr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33800" name="Picture 8" descr="http://1.bp.blogspot.com/_HZIO9Uu6NHY/TLS1Nb2tYZI/AAAAAAAABPE/RqPuGaqo_jw/s1600/RAQUI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876"/>
            <a:ext cx="3619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slidesharecdn.com/anestesiaalbanysisabel1-120925214301-phpapp02/95/anestesia-104-728.jpg?cb=1348627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.slidesharecdn.com/anestesiaraqudeayperidural-120912031206-phpapp01/95/anestesia-raqudea-y-peridural-23-728.jpg?cb=13474376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.slidesharecdn.com/anestesiaepidural-100420215110-phpapp02/95/anestesia-epidural-3-728.jpg?cb=12718183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.slidesharecdn.com/anestesiaalbanysisabel1-120925214301-phpapp02/95/anestesia-97-728.jpg?cb=1348627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8289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_tradnl" b="1" dirty="0" smtClean="0">
                <a:solidFill>
                  <a:srgbClr val="7030A0"/>
                </a:solidFill>
                <a:latin typeface="Bodoni MT Black" pitchFamily="18" charset="0"/>
              </a:rPr>
              <a:t>ANESTESIA TÓPICA</a:t>
            </a:r>
          </a:p>
          <a:p>
            <a:pPr algn="just">
              <a:buNone/>
            </a:pPr>
            <a:r>
              <a:rPr lang="es-ES_tradnl" dirty="0" smtClean="0">
                <a:solidFill>
                  <a:srgbClr val="7030A0"/>
                </a:solidFill>
              </a:rPr>
              <a:t>Analgesia superficial producida por la aplicación</a:t>
            </a:r>
          </a:p>
          <a:p>
            <a:pPr algn="just">
              <a:buNone/>
            </a:pPr>
            <a:r>
              <a:rPr lang="es-ES_tradnl" dirty="0" smtClean="0">
                <a:solidFill>
                  <a:srgbClr val="7030A0"/>
                </a:solidFill>
              </a:rPr>
              <a:t>de un anestésico tópico en forma de solución,</a:t>
            </a:r>
          </a:p>
          <a:p>
            <a:pPr algn="just">
              <a:buNone/>
            </a:pPr>
            <a:r>
              <a:rPr lang="es-ES_tradnl" dirty="0" smtClean="0">
                <a:solidFill>
                  <a:srgbClr val="7030A0"/>
                </a:solidFill>
              </a:rPr>
              <a:t>gel o ungüento sobre la piel, una membrana</a:t>
            </a:r>
          </a:p>
          <a:p>
            <a:pPr algn="just">
              <a:buNone/>
            </a:pPr>
            <a:r>
              <a:rPr lang="es-ES_tradnl" dirty="0" smtClean="0">
                <a:solidFill>
                  <a:srgbClr val="7030A0"/>
                </a:solidFill>
              </a:rPr>
              <a:t>mucosa o la córnea.</a:t>
            </a:r>
            <a:endParaRPr lang="es-ES_tradnl" dirty="0">
              <a:solidFill>
                <a:srgbClr val="7030A0"/>
              </a:solidFill>
            </a:endParaRPr>
          </a:p>
        </p:txBody>
      </p:sp>
      <p:pic>
        <p:nvPicPr>
          <p:cNvPr id="34818" name="Picture 2" descr="http://www.iztacala.unam.mx/rrivas/imagenes/preparacion/topicacoloc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643314"/>
            <a:ext cx="2428892" cy="2757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slidesharecdn.com/anestesiaalbanysisabel1-120925214301-phpapp02/95/anestesia-83-728.jpg?cb=1348627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.slidesharecdn.com/anestesiaalbanysisabel1-120925214301-phpapp02/95/anestesia-88-728.jpg?cb=1348627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7030A0"/>
                </a:solidFill>
                <a:latin typeface="Bodoni MT Black" pitchFamily="18" charset="0"/>
              </a:rPr>
              <a:t>ETAPAS DE LA ANESTESIA</a:t>
            </a:r>
            <a:endParaRPr lang="es-ES_tradnl" dirty="0">
              <a:solidFill>
                <a:srgbClr val="7030A0"/>
              </a:solidFill>
              <a:latin typeface="Bodoni MT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b="1" i="1" u="sng" dirty="0" smtClean="0">
                <a:solidFill>
                  <a:srgbClr val="7030A0"/>
                </a:solidFill>
              </a:rPr>
              <a:t>ETAPA 1: </a:t>
            </a:r>
            <a:r>
              <a:rPr lang="es-ES_tradnl" dirty="0" smtClean="0">
                <a:solidFill>
                  <a:srgbClr val="7030A0"/>
                </a:solidFill>
              </a:rPr>
              <a:t>Comienzo de la anestesia</a:t>
            </a:r>
            <a:endParaRPr lang="es-ES_tradnl" dirty="0" smtClean="0"/>
          </a:p>
          <a:p>
            <a:pPr algn="just">
              <a:buNone/>
            </a:pPr>
            <a:r>
              <a:rPr lang="es-ES_tradnl" sz="2800" dirty="0"/>
              <a:t> </a:t>
            </a:r>
            <a:r>
              <a:rPr lang="es-ES_tradnl" sz="2800" dirty="0" smtClean="0"/>
              <a:t>   El paciente respira la mezcla y puede experimentar calor, mareo moderado, escuchar zumbidos, pero aun continúa consiente, se percata de que no puede mover las extremidades con facilidad.</a:t>
            </a:r>
          </a:p>
          <a:p>
            <a:pPr>
              <a:buNone/>
            </a:pPr>
            <a:endParaRPr lang="es-ES_tradnl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_tradnl" b="1" i="1" u="sng" dirty="0" smtClean="0">
                <a:solidFill>
                  <a:srgbClr val="7030A0"/>
                </a:solidFill>
              </a:rPr>
              <a:t>ETAPA 2: </a:t>
            </a:r>
            <a:r>
              <a:rPr lang="es-ES_tradnl" sz="2800" dirty="0" smtClean="0">
                <a:solidFill>
                  <a:srgbClr val="7030A0"/>
                </a:solidFill>
              </a:rPr>
              <a:t>Excitación</a:t>
            </a:r>
          </a:p>
          <a:p>
            <a:pPr algn="just">
              <a:buNone/>
            </a:pPr>
            <a:r>
              <a:rPr lang="es-ES_tradnl" sz="2800" dirty="0" smtClean="0"/>
              <a:t>    El paciente forcejea, grita, habla, canta, ríe e incluso llora. Las pupilas se dilatan, el pulso es rápido y la respiración irregular. Es conveniente que el paciente este con medios de sujeción.</a:t>
            </a:r>
          </a:p>
          <a:p>
            <a:pPr algn="just">
              <a:buNone/>
            </a:pPr>
            <a:endParaRPr lang="es-ES_tradnl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_tradnl" b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es-ES_tradnl" b="1" i="1" u="sng" dirty="0" smtClean="0">
                <a:solidFill>
                  <a:srgbClr val="7030A0"/>
                </a:solidFill>
              </a:rPr>
              <a:t>ETAPA 3: </a:t>
            </a:r>
            <a:r>
              <a:rPr lang="es-ES_tradnl" dirty="0" smtClean="0">
                <a:solidFill>
                  <a:srgbClr val="7030A0"/>
                </a:solidFill>
              </a:rPr>
              <a:t>Anestesia quirúrgica</a:t>
            </a:r>
          </a:p>
          <a:p>
            <a:pPr algn="just">
              <a:buNone/>
            </a:pPr>
            <a:r>
              <a:rPr lang="es-ES_tradnl" dirty="0" smtClean="0"/>
              <a:t>   </a:t>
            </a:r>
            <a:r>
              <a:rPr lang="es-ES_tradnl" sz="2800" dirty="0" smtClean="0"/>
              <a:t>Se alcanza mediante la administración continua del vapor o gas. El paciente esta inconsciente y tranquilo, la respiración es regular, el pulso es normal, esta etapa puede conservarse durante horas.</a:t>
            </a:r>
          </a:p>
          <a:p>
            <a:pPr>
              <a:buNone/>
            </a:pPr>
            <a:r>
              <a:rPr lang="es-ES_tradnl" b="1" i="1" u="sng" dirty="0" smtClean="0">
                <a:solidFill>
                  <a:srgbClr val="7030A0"/>
                </a:solidFill>
              </a:rPr>
              <a:t>ETAPA 4: </a:t>
            </a:r>
            <a:r>
              <a:rPr lang="es-ES_tradnl" sz="2800" dirty="0" smtClean="0">
                <a:solidFill>
                  <a:srgbClr val="7030A0"/>
                </a:solidFill>
              </a:rPr>
              <a:t>Depresión medular</a:t>
            </a:r>
          </a:p>
          <a:p>
            <a:pPr algn="just">
              <a:buNone/>
            </a:pPr>
            <a:r>
              <a:rPr lang="es-ES_tradnl" sz="2800" dirty="0" smtClean="0"/>
              <a:t>    Se alcanza cuando se ha administrado demasiado anestésico, las respiraciones se vuelven superficiales, el pulso débil, aparece cianosis y se interrumpe de inmediato el uso de anestésico.</a:t>
            </a:r>
          </a:p>
          <a:p>
            <a:pPr algn="just">
              <a:buNone/>
            </a:pPr>
            <a:endParaRPr lang="es-ES_tradnl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642919"/>
            <a:ext cx="8229600" cy="378621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_tradnl" dirty="0" smtClean="0"/>
              <a:t>La</a:t>
            </a:r>
            <a:r>
              <a:rPr lang="es-ES_tradnl" dirty="0"/>
              <a:t> anestesia es la ausencia, ya sea total o parcial, de la sensibilidad. Puede producirse por un traumatismo o de manera artificial e inducida. El término, por lo general, se utiliza para referirse a la acción médica que consiste en inhibir e</a:t>
            </a:r>
            <a:r>
              <a:rPr lang="es-ES_tradnl" dirty="0" smtClean="0"/>
              <a:t>l dolor</a:t>
            </a:r>
            <a:r>
              <a:rPr lang="es-ES_tradnl" dirty="0"/>
              <a:t> en un paciente mediante el suministro de una sustancia con propiedades anestésicas.</a:t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1026" name="Picture 2" descr="Aneste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857628"/>
            <a:ext cx="3929090" cy="267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600" b="1" dirty="0" smtClean="0">
                <a:solidFill>
                  <a:srgbClr val="7030A0"/>
                </a:solidFill>
                <a:latin typeface="Bodoni MT Black" pitchFamily="18" charset="0"/>
              </a:rPr>
              <a:t>FASES DE LA ATENCION POSANESTESICA</a:t>
            </a:r>
            <a:endParaRPr lang="es-ES_tradnl" sz="3600" b="1" dirty="0">
              <a:solidFill>
                <a:srgbClr val="7030A0"/>
              </a:solidFill>
              <a:latin typeface="Bodoni MT Black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_tradnl" b="1" i="1" u="sng" dirty="0" smtClean="0">
                <a:solidFill>
                  <a:srgbClr val="7030A0"/>
                </a:solidFill>
              </a:rPr>
              <a:t>FASE 1</a:t>
            </a:r>
            <a:r>
              <a:rPr lang="es-ES_tradnl" b="1" i="1" dirty="0" smtClean="0">
                <a:solidFill>
                  <a:srgbClr val="7030A0"/>
                </a:solidFill>
              </a:rPr>
              <a:t>: </a:t>
            </a:r>
            <a:r>
              <a:rPr lang="es-ES_tradnl" sz="3000" dirty="0" smtClean="0"/>
              <a:t>área designada para la atención del paciente quirúrgico inmediatamente después de la cirugía y requiere cuidados continuos e  intensivos por enfermería. Se vigilara pulso, respiración, presión arterial, y oximetría cada 15 minutos.</a:t>
            </a:r>
          </a:p>
          <a:p>
            <a:pPr algn="just">
              <a:buNone/>
            </a:pPr>
            <a:endParaRPr lang="es-ES_tradnl" sz="3000" dirty="0" smtClean="0"/>
          </a:p>
          <a:p>
            <a:pPr algn="just">
              <a:buNone/>
            </a:pPr>
            <a:r>
              <a:rPr lang="es-ES_tradnl" b="1" i="1" u="sng" dirty="0" smtClean="0">
                <a:solidFill>
                  <a:srgbClr val="7030A0"/>
                </a:solidFill>
              </a:rPr>
              <a:t>FASE </a:t>
            </a:r>
            <a:r>
              <a:rPr lang="es-ES_tradnl" sz="3500" b="1" i="1" u="sng" dirty="0" smtClean="0">
                <a:solidFill>
                  <a:srgbClr val="7030A0"/>
                </a:solidFill>
              </a:rPr>
              <a:t>2</a:t>
            </a:r>
            <a:r>
              <a:rPr lang="es-ES_tradnl" sz="3000" b="1" i="1" dirty="0" smtClean="0">
                <a:solidFill>
                  <a:srgbClr val="7030A0"/>
                </a:solidFill>
              </a:rPr>
              <a:t>: </a:t>
            </a:r>
            <a:r>
              <a:rPr lang="es-ES_tradnl" sz="3000" dirty="0" smtClean="0"/>
              <a:t>área designada para los pacientes que requieren una observación menos frecuente y menores cuidados de enfermería. En esta fase el paciente permanece de 4 a 6 horas en la institución.</a:t>
            </a:r>
            <a:endParaRPr lang="es-ES_tradnl" sz="3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ESCALA DE BROMAGE</a:t>
            </a:r>
            <a:endParaRPr lang="es-AR" dirty="0">
              <a:solidFill>
                <a:srgbClr val="7030A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La escala </a:t>
            </a:r>
            <a:r>
              <a:rPr lang="es-MX" sz="2800" dirty="0" smtClean="0"/>
              <a:t>de </a:t>
            </a:r>
            <a:r>
              <a:rPr lang="es-MX" sz="2800" b="1" i="1" dirty="0" err="1" smtClean="0"/>
              <a:t>Bromage</a:t>
            </a:r>
            <a:r>
              <a:rPr lang="es-MX" sz="2800" dirty="0" smtClean="0"/>
              <a:t> </a:t>
            </a:r>
            <a:r>
              <a:rPr lang="es-MX" sz="2800" dirty="0"/>
              <a:t>evalúa el bloqueo motor de los pacientes sometidos a anestesia regional.</a:t>
            </a:r>
            <a:endParaRPr lang="es-AR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48521"/>
            <a:ext cx="5296558" cy="45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anestesiaalbanysisabel1-120925214301-phpapp02/95/anestesia-16-728.jpg?cb=1348627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anestesiaalbanysisabel1-120925214301-phpapp02/95/anestesia-17-728.jpg?cb=1348627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anestesiaalbanysisabel1-120925214301-phpapp02/95/anestesia-31-728.jpg?cb=1348627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anestesiaalbanysisabel1-120925214301-phpapp02/95/anestesia-33-728.jpg?cb=1348627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anestesiaalbanysisabel1-120925214301-phpapp02/95/anestesia-53-728.jpg?cb=1348627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anestesiaalbanysisabel1-120925214301-phpapp02/95/anestesia-54-728.jpg?cb=1348627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anestesiaalbanysisabel1-120925214301-phpapp02/95/anestesia-55-728.jpg?cb=1348627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329</Words>
  <Application>Microsoft Office PowerPoint</Application>
  <PresentationFormat>Presentación en pantalla (4:3)</PresentationFormat>
  <Paragraphs>27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Bernard MT Condensed</vt:lpstr>
      <vt:lpstr>Bodoni MT Black</vt:lpstr>
      <vt:lpstr>Calibri</vt:lpstr>
      <vt:lpstr>Tema de Office</vt:lpstr>
      <vt:lpstr>ANESTESIA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ETAPAS DE LA ANESTESIA</vt:lpstr>
      <vt:lpstr>Presentación de PowerPoint</vt:lpstr>
      <vt:lpstr>FASES DE LA ATENCION POSANESTESICA</vt:lpstr>
      <vt:lpstr>ESCALA DE BROMAGE</vt:lpstr>
    </vt:vector>
  </TitlesOfParts>
  <Company>Windows XP Titan Ultimate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ANESTESIA</dc:title>
  <dc:creator>WinuE</dc:creator>
  <cp:lastModifiedBy>gladys</cp:lastModifiedBy>
  <cp:revision>26</cp:revision>
  <dcterms:created xsi:type="dcterms:W3CDTF">2014-10-02T14:30:59Z</dcterms:created>
  <dcterms:modified xsi:type="dcterms:W3CDTF">2022-10-17T01:24:50Z</dcterms:modified>
</cp:coreProperties>
</file>