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89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BF96FD-DCA1-4A6E-B9C3-6498D167C8CE}" type="datetimeFigureOut">
              <a:rPr lang="es-AR" smtClean="0"/>
              <a:pPr/>
              <a:t>02/09/2015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EA9399-2622-4B8C-A805-8DE119FD9482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88750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A9399-2622-4B8C-A805-8DE119FD9482}" type="slidenum">
              <a:rPr lang="es-AR" smtClean="0"/>
              <a:pPr/>
              <a:t>3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78219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720E-C0CD-438B-8459-A7FB9B371F48}" type="datetimeFigureOut">
              <a:rPr lang="es-AR" smtClean="0"/>
              <a:pPr/>
              <a:t>02/09/2015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AA06049F-8B73-4FC5-B614-39094BC912B6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94621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720E-C0CD-438B-8459-A7FB9B371F48}" type="datetimeFigureOut">
              <a:rPr lang="es-AR" smtClean="0"/>
              <a:pPr/>
              <a:t>02/09/2015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A06049F-8B73-4FC5-B614-39094BC912B6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26842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720E-C0CD-438B-8459-A7FB9B371F48}" type="datetimeFigureOut">
              <a:rPr lang="es-AR" smtClean="0"/>
              <a:pPr/>
              <a:t>02/09/2015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A06049F-8B73-4FC5-B614-39094BC912B6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1702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720E-C0CD-438B-8459-A7FB9B371F48}" type="datetimeFigureOut">
              <a:rPr lang="es-AR" smtClean="0"/>
              <a:pPr/>
              <a:t>02/09/2015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A06049F-8B73-4FC5-B614-39094BC912B6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091847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720E-C0CD-438B-8459-A7FB9B371F48}" type="datetimeFigureOut">
              <a:rPr lang="es-AR" smtClean="0"/>
              <a:pPr/>
              <a:t>02/09/2015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A06049F-8B73-4FC5-B614-39094BC912B6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42284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720E-C0CD-438B-8459-A7FB9B371F48}" type="datetimeFigureOut">
              <a:rPr lang="es-AR" smtClean="0"/>
              <a:pPr/>
              <a:t>02/09/2015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A06049F-8B73-4FC5-B614-39094BC912B6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075580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720E-C0CD-438B-8459-A7FB9B371F48}" type="datetimeFigureOut">
              <a:rPr lang="es-AR" smtClean="0"/>
              <a:pPr/>
              <a:t>02/09/2015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6049F-8B73-4FC5-B614-39094BC912B6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639124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720E-C0CD-438B-8459-A7FB9B371F48}" type="datetimeFigureOut">
              <a:rPr lang="es-AR" smtClean="0"/>
              <a:pPr/>
              <a:t>02/09/2015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6049F-8B73-4FC5-B614-39094BC912B6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97720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720E-C0CD-438B-8459-A7FB9B371F48}" type="datetimeFigureOut">
              <a:rPr lang="es-AR" smtClean="0"/>
              <a:pPr/>
              <a:t>02/09/2015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6049F-8B73-4FC5-B614-39094BC912B6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58706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720E-C0CD-438B-8459-A7FB9B371F48}" type="datetimeFigureOut">
              <a:rPr lang="es-AR" smtClean="0"/>
              <a:pPr/>
              <a:t>02/09/2015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A06049F-8B73-4FC5-B614-39094BC912B6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52876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720E-C0CD-438B-8459-A7FB9B371F48}" type="datetimeFigureOut">
              <a:rPr lang="es-AR" smtClean="0"/>
              <a:pPr/>
              <a:t>02/09/2015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A06049F-8B73-4FC5-B614-39094BC912B6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56833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720E-C0CD-438B-8459-A7FB9B371F48}" type="datetimeFigureOut">
              <a:rPr lang="es-AR" smtClean="0"/>
              <a:pPr/>
              <a:t>02/09/2015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A06049F-8B73-4FC5-B614-39094BC912B6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40662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720E-C0CD-438B-8459-A7FB9B371F48}" type="datetimeFigureOut">
              <a:rPr lang="es-AR" smtClean="0"/>
              <a:pPr/>
              <a:t>02/09/2015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6049F-8B73-4FC5-B614-39094BC912B6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8761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720E-C0CD-438B-8459-A7FB9B371F48}" type="datetimeFigureOut">
              <a:rPr lang="es-AR" smtClean="0"/>
              <a:pPr/>
              <a:t>02/09/2015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6049F-8B73-4FC5-B614-39094BC912B6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80612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720E-C0CD-438B-8459-A7FB9B371F48}" type="datetimeFigureOut">
              <a:rPr lang="es-AR" smtClean="0"/>
              <a:pPr/>
              <a:t>02/09/2015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6049F-8B73-4FC5-B614-39094BC912B6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83210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720E-C0CD-438B-8459-A7FB9B371F48}" type="datetimeFigureOut">
              <a:rPr lang="es-AR" smtClean="0"/>
              <a:pPr/>
              <a:t>02/09/2015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A06049F-8B73-4FC5-B614-39094BC912B6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48313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C720E-C0CD-438B-8459-A7FB9B371F48}" type="datetimeFigureOut">
              <a:rPr lang="es-AR" smtClean="0"/>
              <a:pPr/>
              <a:t>02/09/2015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A06049F-8B73-4FC5-B614-39094BC912B6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36279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  <p:sldLayoutId id="2147483805" r:id="rId13"/>
    <p:sldLayoutId id="2147483806" r:id="rId14"/>
    <p:sldLayoutId id="2147483807" r:id="rId15"/>
    <p:sldLayoutId id="214748380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7784" y="1052736"/>
            <a:ext cx="4667250" cy="212407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 smtClean="0"/>
              <a:t>Transferencia de masa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 smtClean="0"/>
              <a:t>Convección Natural y Forzada</a:t>
            </a:r>
            <a:endParaRPr lang="es-AR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8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Consideraciones Fundamentales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La transferencia de masa por convección es la que se realiza entre una superficie límite y un fluido en movimiento relativamente no miscibles. </a:t>
            </a:r>
          </a:p>
          <a:p>
            <a:endParaRPr lang="es-AR" dirty="0" smtClean="0"/>
          </a:p>
          <a:p>
            <a:endParaRPr lang="es-AR" dirty="0" smtClean="0"/>
          </a:p>
          <a:p>
            <a:endParaRPr lang="es-AR" dirty="0" smtClean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19550" y="3500438"/>
            <a:ext cx="2543240" cy="660582"/>
          </a:xfrm>
          <a:prstGeom prst="rect">
            <a:avLst/>
          </a:prstGeom>
          <a:noFill/>
          <a:effectLst>
            <a:softEdge rad="12700"/>
          </a:effec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3500438"/>
            <a:ext cx="2562225" cy="22193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 spd="slow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Parámetros importantes</a:t>
            </a:r>
            <a:endParaRPr lang="es-A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1043608" y="1556792"/>
                <a:ext cx="7624786" cy="4446606"/>
              </a:xfrm>
            </p:spPr>
            <p:txBody>
              <a:bodyPr>
                <a:normAutofit fontScale="25000" lnSpcReduction="20000"/>
              </a:bodyPr>
              <a:lstStyle/>
              <a:p>
                <a:r>
                  <a:rPr lang="es-AR" sz="6000" dirty="0" smtClean="0"/>
                  <a:t>Numero de Reynolds 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6000" b="0" i="1" smtClean="0">
                          <a:latin typeface="Cambria Math" panose="02040503050406030204" pitchFamily="18" charset="0"/>
                        </a:rPr>
                        <m:t>𝑅𝑒</m:t>
                      </m:r>
                      <m:r>
                        <a:rPr lang="es-AR" sz="6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sz="6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  <m:r>
                            <a:rPr lang="es-AR" sz="6000" b="0" i="1" smtClean="0">
                              <a:latin typeface="Cambria Math" panose="02040503050406030204" pitchFamily="18" charset="0"/>
                            </a:rPr>
                            <m:t>𝑣𝐷</m:t>
                          </m:r>
                        </m:num>
                        <m:den>
                          <m:r>
                            <a:rPr lang="es-AR" sz="6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den>
                      </m:f>
                    </m:oMath>
                  </m:oMathPara>
                </a14:m>
                <a:endParaRPr lang="es-AR" sz="6000" dirty="0" smtClean="0"/>
              </a:p>
              <a:p>
                <a:r>
                  <a:rPr lang="es-AR" sz="6000" dirty="0" smtClean="0"/>
                  <a:t>Numero de Lewis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6000" b="0" i="1" smtClean="0">
                          <a:latin typeface="Cambria Math" panose="02040503050406030204" pitchFamily="18" charset="0"/>
                        </a:rPr>
                        <m:t>𝐿𝑒</m:t>
                      </m:r>
                      <m:r>
                        <a:rPr lang="es-AR" sz="6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sz="6000" i="1"/>
                          </m:ctrlPr>
                        </m:fPr>
                        <m:num>
                          <m:r>
                            <a:rPr lang="es-AR" sz="6000" i="1"/>
                            <m:t>𝑘</m:t>
                          </m:r>
                        </m:num>
                        <m:den>
                          <m:r>
                            <a:rPr lang="es-AR" sz="6000" i="1"/>
                            <m:t>𝜌</m:t>
                          </m:r>
                          <m:r>
                            <a:rPr lang="es-AR" sz="6000" i="1"/>
                            <m:t> </m:t>
                          </m:r>
                          <m:sSub>
                            <m:sSubPr>
                              <m:ctrlPr>
                                <a:rPr lang="es-AR" sz="6000" i="1"/>
                              </m:ctrlPr>
                            </m:sSubPr>
                            <m:e>
                              <m:r>
                                <a:rPr lang="es-AR" sz="6000" i="1"/>
                                <m:t>𝑐</m:t>
                              </m:r>
                            </m:e>
                            <m:sub>
                              <m:r>
                                <a:rPr lang="es-AR" sz="6000" i="1"/>
                                <m:t>𝑝</m:t>
                              </m:r>
                            </m:sub>
                          </m:sSub>
                          <m:r>
                            <a:rPr lang="es-AR" sz="6000" i="1"/>
                            <m:t> </m:t>
                          </m:r>
                          <m:sSub>
                            <m:sSubPr>
                              <m:ctrlPr>
                                <a:rPr lang="es-AR" sz="6000" i="1"/>
                              </m:ctrlPr>
                            </m:sSubPr>
                            <m:e>
                              <m:r>
                                <a:rPr lang="es-AR" sz="6000" i="1"/>
                                <m:t>𝐷</m:t>
                              </m:r>
                            </m:e>
                            <m:sub>
                              <m:r>
                                <a:rPr lang="es-AR" sz="6000" i="1"/>
                                <m:t>𝐴𝐵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AR" sz="6000" dirty="0" smtClean="0"/>
              </a:p>
              <a:p>
                <a:r>
                  <a:rPr lang="es-AR" sz="6000" dirty="0" smtClean="0"/>
                  <a:t>Numero de Schmidt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6000" i="1">
                          <a:latin typeface="Cambria Math" panose="02040503050406030204" pitchFamily="18" charset="0"/>
                        </a:rPr>
                        <m:t>𝑆𝑐</m:t>
                      </m:r>
                      <m:r>
                        <a:rPr lang="es-AR" sz="6000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s-AR" sz="6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sz="6000" i="1">
                              <a:latin typeface="Cambria Math" panose="02040503050406030204" pitchFamily="18" charset="0"/>
                            </a:rPr>
                            <m:t>𝑣</m:t>
                          </m:r>
                        </m:num>
                        <m:den>
                          <m:sSub>
                            <m:sSubPr>
                              <m:ctrlPr>
                                <a:rPr lang="es-AR" sz="6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sz="6000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s-AR" sz="6000" i="1">
                                  <a:latin typeface="Cambria Math" panose="02040503050406030204" pitchFamily="18" charset="0"/>
                                </a:rPr>
                                <m:t>𝐴𝐵</m:t>
                              </m:r>
                            </m:sub>
                          </m:sSub>
                        </m:den>
                      </m:f>
                      <m:r>
                        <a:rPr lang="es-AR" sz="6000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s-AR" sz="6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sz="6000" i="1">
                              <a:latin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lang="es-AR" sz="6000" i="1">
                              <a:latin typeface="Cambria Math" panose="02040503050406030204" pitchFamily="18" charset="0"/>
                            </a:rPr>
                            <m:t>𝜌</m:t>
                          </m:r>
                          <m:sSub>
                            <m:sSubPr>
                              <m:ctrlPr>
                                <a:rPr lang="es-AR" sz="6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sz="6000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s-AR" sz="6000" i="1">
                                  <a:latin typeface="Cambria Math" panose="02040503050406030204" pitchFamily="18" charset="0"/>
                                </a:rPr>
                                <m:t>𝐴𝐵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AR" sz="6000" dirty="0" smtClean="0"/>
              </a:p>
              <a:p>
                <a:r>
                  <a:rPr lang="es-AR" sz="6000" dirty="0" smtClean="0"/>
                  <a:t>Numero de </a:t>
                </a:r>
                <a:r>
                  <a:rPr lang="es-AR" sz="6000" dirty="0" err="1" smtClean="0"/>
                  <a:t>Sherwood</a:t>
                </a:r>
                <a:endParaRPr lang="es-AR" sz="6000" dirty="0" smtClean="0"/>
              </a:p>
              <a:p>
                <a:pPr marL="0" indent="0">
                  <a:buNone/>
                </a:pPr>
                <a:endParaRPr lang="es-AR" sz="6000" dirty="0" smtClean="0"/>
              </a:p>
              <a:p>
                <a:endParaRPr lang="es-AR" dirty="0" smtClean="0"/>
              </a:p>
              <a:p>
                <a:endParaRPr lang="es-AR" dirty="0" smtClean="0"/>
              </a:p>
              <a:p>
                <a:pPr>
                  <a:buNone/>
                </a:pPr>
                <a:r>
                  <a:rPr lang="es-AR" sz="5600" dirty="0" smtClean="0">
                    <a:solidFill>
                      <a:schemeClr val="tx1"/>
                    </a:solidFill>
                  </a:rPr>
                  <a:t>Son combinaciones de las propiedades de los fluidos, por lo tanto cada uno de ellos se puede considerar como una propiedad del sistema </a:t>
                </a:r>
              </a:p>
              <a:p>
                <a:endParaRPr lang="es-AR" dirty="0"/>
              </a:p>
            </p:txBody>
          </p:sp>
        </mc:Choice>
        <mc:Fallback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43608" y="1556792"/>
                <a:ext cx="7624786" cy="4446606"/>
              </a:xfrm>
              <a:blipFill rotWithShape="0">
                <a:blip r:embed="rId3"/>
                <a:stretch>
                  <a:fillRect l="-240" t="-123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n 3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1920" y="3801436"/>
            <a:ext cx="308121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47665" y="620688"/>
            <a:ext cx="6986735" cy="1284312"/>
          </a:xfrm>
        </p:spPr>
        <p:txBody>
          <a:bodyPr>
            <a:normAutofit/>
          </a:bodyPr>
          <a:lstStyle/>
          <a:p>
            <a:r>
              <a:rPr lang="es-AR" dirty="0" smtClean="0"/>
              <a:t>Evaluación de los coeficientes de transferencia de masa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547665" y="2060848"/>
            <a:ext cx="6986736" cy="3850374"/>
          </a:xfrm>
        </p:spPr>
        <p:txBody>
          <a:bodyPr>
            <a:normAutofit/>
          </a:bodyPr>
          <a:lstStyle/>
          <a:p>
            <a:r>
              <a:rPr lang="es-AR" sz="2800" dirty="0" smtClean="0"/>
              <a:t>Análisis Dimensional</a:t>
            </a:r>
          </a:p>
          <a:p>
            <a:r>
              <a:rPr lang="es-AR" sz="2800" dirty="0" smtClean="0"/>
              <a:t>Análisis Exacto de la Capa Limite</a:t>
            </a:r>
          </a:p>
          <a:p>
            <a:r>
              <a:rPr lang="es-AR" sz="2800" dirty="0" smtClean="0"/>
              <a:t>Análisis Aproximado de la Capa Limite</a:t>
            </a:r>
          </a:p>
          <a:p>
            <a:r>
              <a:rPr lang="es-AR" sz="2800" dirty="0" smtClean="0"/>
              <a:t>Analogías entre la Transferencia de Energía, Momento y Masa</a:t>
            </a:r>
            <a:endParaRPr lang="es-AR" sz="2800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8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860674"/>
          </a:xfrm>
        </p:spPr>
        <p:txBody>
          <a:bodyPr>
            <a:normAutofit/>
          </a:bodyPr>
          <a:lstStyle/>
          <a:p>
            <a:r>
              <a:rPr lang="es-AR" dirty="0" smtClean="0"/>
              <a:t>Análisis dimensional</a:t>
            </a:r>
            <a:endParaRPr lang="es-AR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103883" y="1532631"/>
            <a:ext cx="2874596" cy="576262"/>
          </a:xfrm>
        </p:spPr>
        <p:txBody>
          <a:bodyPr/>
          <a:lstStyle/>
          <a:p>
            <a:r>
              <a:rPr lang="es-AR" dirty="0" smtClean="0"/>
              <a:t>Convección forzada </a:t>
            </a:r>
            <a:endParaRPr lang="es-AR" dirty="0"/>
          </a:p>
        </p:txBody>
      </p:sp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>
          <a:xfrm>
            <a:off x="1944592" y="2220313"/>
            <a:ext cx="3197532" cy="3105703"/>
          </a:xfrm>
        </p:spPr>
        <p:txBody>
          <a:bodyPr/>
          <a:lstStyle/>
          <a:p>
            <a:r>
              <a:rPr lang="es-AR" dirty="0" smtClean="0"/>
              <a:t>La transferencia es el resultado de la fuerza impulsora de la diferencia de concentraciones</a:t>
            </a:r>
            <a:endParaRPr lang="es-AR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3"/>
          </p:nvPr>
        </p:nvSpPr>
        <p:spPr>
          <a:xfrm>
            <a:off x="5494935" y="1487869"/>
            <a:ext cx="2873239" cy="576262"/>
          </a:xfrm>
        </p:spPr>
        <p:txBody>
          <a:bodyPr/>
          <a:lstStyle/>
          <a:p>
            <a:r>
              <a:rPr lang="es-AR" dirty="0" smtClean="0"/>
              <a:t>Convección natural</a:t>
            </a:r>
            <a:endParaRPr lang="es-AR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338720" y="2220313"/>
            <a:ext cx="3195680" cy="3105703"/>
          </a:xfrm>
        </p:spPr>
        <p:txBody>
          <a:bodyPr>
            <a:normAutofit fontScale="92500" lnSpcReduction="10000"/>
          </a:bodyPr>
          <a:lstStyle/>
          <a:p>
            <a:r>
              <a:rPr lang="es-AR" sz="1800" dirty="0" smtClean="0"/>
              <a:t>Las corrientes de convección natural se crearan si existe cualquier variación en la densidad en una fase liquida o gaseosa, esta variación se puede deber a diferencias de temperatura o diferencias de concentración relativamente grandes</a:t>
            </a:r>
            <a:endParaRPr lang="es-AR" sz="1800" dirty="0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pic>
        <p:nvPicPr>
          <p:cNvPr id="3276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44592" y="4093149"/>
            <a:ext cx="2714644" cy="472112"/>
          </a:xfrm>
          <a:prstGeom prst="rect">
            <a:avLst/>
          </a:prstGeom>
          <a:noFill/>
        </p:spPr>
      </p:pic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80567" y="5331877"/>
            <a:ext cx="3250429" cy="50006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2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2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2000"/>
                                        <p:tgtEl>
                                          <p:spTgt spid="32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2414" y="446088"/>
            <a:ext cx="6157977" cy="976312"/>
          </a:xfrm>
        </p:spPr>
        <p:txBody>
          <a:bodyPr>
            <a:noAutofit/>
          </a:bodyPr>
          <a:lstStyle/>
          <a:p>
            <a:r>
              <a:rPr lang="es-AR" sz="2800" b="0" dirty="0" smtClean="0"/>
              <a:t>Análisis Exacto de la Capa Limite</a:t>
            </a:r>
            <a:br>
              <a:rPr lang="es-AR" sz="2800" b="0" dirty="0" smtClean="0"/>
            </a:br>
            <a:endParaRPr lang="es-AR" sz="2800" b="0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4712716" y="1510509"/>
            <a:ext cx="3459802" cy="2134516"/>
          </a:xfrm>
        </p:spPr>
        <p:txBody>
          <a:bodyPr>
            <a:normAutofit/>
          </a:bodyPr>
          <a:lstStyle/>
          <a:p>
            <a:r>
              <a:rPr lang="es-AR" sz="2400" dirty="0" smtClean="0"/>
              <a:t>Teoría de la Capa Limite </a:t>
            </a:r>
          </a:p>
          <a:p>
            <a:r>
              <a:rPr lang="es-AR" sz="2400" dirty="0" smtClean="0"/>
              <a:t>Extensión de la solución de </a:t>
            </a:r>
            <a:r>
              <a:rPr lang="es-AR" sz="2400" dirty="0" err="1" smtClean="0"/>
              <a:t>Blasius</a:t>
            </a:r>
            <a:endParaRPr lang="es-AR" sz="24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2"/>
          </p:nvPr>
        </p:nvSpPr>
        <p:spPr>
          <a:xfrm>
            <a:off x="827584" y="1510508"/>
            <a:ext cx="3565688" cy="4870820"/>
          </a:xfrm>
        </p:spPr>
        <p:txBody>
          <a:bodyPr>
            <a:normAutofit/>
          </a:bodyPr>
          <a:lstStyle/>
          <a:p>
            <a:r>
              <a:rPr lang="es-AR" sz="2400" dirty="0" smtClean="0"/>
              <a:t>Transferencia de masa para la capa limite hidrodinámica para un flujo laminar isotérmico alrededor de una placa plana</a:t>
            </a:r>
          </a:p>
          <a:p>
            <a:endParaRPr lang="es-AR" sz="2400" dirty="0" smtClean="0"/>
          </a:p>
          <a:p>
            <a:endParaRPr lang="es-AR" dirty="0" smtClean="0"/>
          </a:p>
          <a:p>
            <a:endParaRPr lang="es-AR" sz="2400" dirty="0" smtClean="0"/>
          </a:p>
          <a:p>
            <a:endParaRPr lang="es-AR" sz="1200" dirty="0" smtClean="0"/>
          </a:p>
          <a:p>
            <a:endParaRPr lang="es-AR" sz="1200" dirty="0"/>
          </a:p>
        </p:txBody>
      </p:sp>
      <p:pic>
        <p:nvPicPr>
          <p:cNvPr id="5" name="4 Imagen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43494" y="3645025"/>
            <a:ext cx="4293002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8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16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Métodos restantes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AR" dirty="0" smtClean="0"/>
              <a:t>Análisis aproximado de la capa limite</a:t>
            </a:r>
          </a:p>
          <a:p>
            <a:endParaRPr lang="es-AR" dirty="0" smtClean="0"/>
          </a:p>
          <a:p>
            <a:endParaRPr lang="es-AR" dirty="0" smtClean="0"/>
          </a:p>
          <a:p>
            <a:endParaRPr lang="es-AR" dirty="0" smtClean="0"/>
          </a:p>
          <a:p>
            <a:r>
              <a:rPr lang="es-AR" dirty="0" smtClean="0"/>
              <a:t>Analogías</a:t>
            </a:r>
          </a:p>
          <a:p>
            <a:endParaRPr lang="es-AR" dirty="0" smtClean="0"/>
          </a:p>
          <a:p>
            <a:endParaRPr lang="es-AR" dirty="0" smtClean="0"/>
          </a:p>
          <a:p>
            <a:endParaRPr lang="es-AR" dirty="0" smtClean="0"/>
          </a:p>
          <a:p>
            <a:endParaRPr lang="es-AR" dirty="0" smtClean="0"/>
          </a:p>
          <a:p>
            <a:endParaRPr lang="es-AR" dirty="0"/>
          </a:p>
        </p:txBody>
      </p:sp>
      <p:pic>
        <p:nvPicPr>
          <p:cNvPr id="34819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239800" y="2175912"/>
            <a:ext cx="3429024" cy="160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57350" y="3015324"/>
            <a:ext cx="2974689" cy="80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821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31046" y="4446823"/>
            <a:ext cx="7017507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500"/>
                            </p:stCondLst>
                            <p:childTnLst>
                              <p:par>
                                <p:cTn id="1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500"/>
                            </p:stCondLst>
                            <p:childTnLst>
                              <p:par>
                                <p:cTn id="2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20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162</TotalTime>
  <Words>175</Words>
  <Application>Microsoft Office PowerPoint</Application>
  <PresentationFormat>Presentación en pantalla (4:3)</PresentationFormat>
  <Paragraphs>44</Paragraphs>
  <Slides>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Calibri</vt:lpstr>
      <vt:lpstr>Cambria Math</vt:lpstr>
      <vt:lpstr>Century Gothic</vt:lpstr>
      <vt:lpstr>Wingdings 3</vt:lpstr>
      <vt:lpstr>Espiral</vt:lpstr>
      <vt:lpstr>Transferencia de masa</vt:lpstr>
      <vt:lpstr>Consideraciones Fundamentales</vt:lpstr>
      <vt:lpstr>Parámetros importantes</vt:lpstr>
      <vt:lpstr>Evaluación de los coeficientes de transferencia de masa</vt:lpstr>
      <vt:lpstr>Análisis dimensional</vt:lpstr>
      <vt:lpstr>Análisis Exacto de la Capa Limite </vt:lpstr>
      <vt:lpstr>Métodos restantes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Transferencia de masa</dc:title>
  <dc:creator>OPERADOR</dc:creator>
  <cp:lastModifiedBy>Jose Emilio Gallardo</cp:lastModifiedBy>
  <cp:revision>18</cp:revision>
  <dcterms:created xsi:type="dcterms:W3CDTF">2015-07-17T21:10:18Z</dcterms:created>
  <dcterms:modified xsi:type="dcterms:W3CDTF">2015-09-02T21:15:37Z</dcterms:modified>
</cp:coreProperties>
</file>