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401" r:id="rId2"/>
    <p:sldId id="427" r:id="rId3"/>
    <p:sldId id="423" r:id="rId4"/>
    <p:sldId id="426" r:id="rId5"/>
    <p:sldId id="424" r:id="rId6"/>
    <p:sldId id="437" r:id="rId7"/>
    <p:sldId id="439" r:id="rId8"/>
    <p:sldId id="438" r:id="rId9"/>
    <p:sldId id="446" r:id="rId10"/>
    <p:sldId id="441" r:id="rId11"/>
    <p:sldId id="442" r:id="rId12"/>
    <p:sldId id="445" r:id="rId13"/>
    <p:sldId id="440" r:id="rId14"/>
    <p:sldId id="429" r:id="rId15"/>
    <p:sldId id="431" r:id="rId16"/>
  </p:sldIdLst>
  <p:sldSz cx="9144000" cy="6858000" type="screen4x3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4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>
        <p:scale>
          <a:sx n="75" d="100"/>
          <a:sy n="75" d="100"/>
        </p:scale>
        <p:origin x="117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73217-9078-4E94-92F6-BA7CD1767C38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8E83B5A-231A-42EC-93DE-E68894891B16}">
      <dgm:prSet phldrT="[Text]" custT="1"/>
      <dgm:spPr/>
      <dgm:t>
        <a:bodyPr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Incrementar</a:t>
          </a:r>
        </a:p>
        <a:p>
          <a:pPr algn="l"/>
          <a:r>
            <a:rPr lang="es-MX" sz="1800" b="1" dirty="0" smtClean="0">
              <a:solidFill>
                <a:schemeClr val="bg1"/>
              </a:solidFill>
            </a:rPr>
            <a:t>Relación Precio-servicio</a:t>
          </a:r>
        </a:p>
        <a:p>
          <a:pPr algn="l"/>
          <a:r>
            <a:rPr lang="es-MX" sz="1800" b="1" dirty="0" smtClean="0">
              <a:solidFill>
                <a:schemeClr val="bg1"/>
              </a:solidFill>
            </a:rPr>
            <a:t>Peluquería canina de calidad</a:t>
          </a:r>
        </a:p>
        <a:p>
          <a:pPr algn="l"/>
          <a:r>
            <a:rPr lang="es-MX" sz="1800" b="1" dirty="0" smtClean="0">
              <a:solidFill>
                <a:schemeClr val="bg1"/>
              </a:solidFill>
            </a:rPr>
            <a:t>Variedad de complementos</a:t>
          </a:r>
        </a:p>
        <a:p>
          <a:pPr algn="l"/>
          <a:r>
            <a:rPr lang="es-MX" sz="1800" b="1" dirty="0" smtClean="0">
              <a:solidFill>
                <a:schemeClr val="bg1"/>
              </a:solidFill>
            </a:rPr>
            <a:t>Trato amable</a:t>
          </a:r>
          <a:endParaRPr lang="es-MX" sz="1800" b="1" dirty="0">
            <a:solidFill>
              <a:schemeClr val="bg1"/>
            </a:solidFill>
          </a:endParaRPr>
        </a:p>
      </dgm:t>
    </dgm:pt>
    <dgm:pt modelId="{832E435C-DFB9-4206-B1FC-D7078DEDCC0B}" type="parTrans" cxnId="{641C7A53-4410-4C0E-9F20-C6FD5671928B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EC63F726-E7C3-4537-B824-8D52B03B2FBF}" type="sibTrans" cxnId="{641C7A53-4410-4C0E-9F20-C6FD5671928B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47FB1033-1BBE-4042-8C87-F026DCFBA689}">
      <dgm:prSet phldrT="[Text]" custT="1"/>
      <dgm:spPr/>
      <dgm:t>
        <a:bodyPr anchor="t"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Reducir</a:t>
          </a:r>
        </a:p>
        <a:p>
          <a:pPr algn="l"/>
          <a:r>
            <a:rPr lang="es-MX" sz="1800" noProof="0" dirty="0" smtClean="0">
              <a:solidFill>
                <a:schemeClr val="bg1"/>
              </a:solidFill>
            </a:rPr>
            <a:t>Servicios veterinarios altamente especializados  </a:t>
          </a:r>
        </a:p>
        <a:p>
          <a:pPr algn="l"/>
          <a:r>
            <a:rPr lang="es-MX" sz="1800" noProof="0" dirty="0" smtClean="0">
              <a:solidFill>
                <a:schemeClr val="bg1"/>
              </a:solidFill>
            </a:rPr>
            <a:t>Gastos en equipos especializados</a:t>
          </a:r>
          <a:endParaRPr lang="es-MX" sz="1800" noProof="0" dirty="0">
            <a:solidFill>
              <a:schemeClr val="bg1"/>
            </a:solidFill>
          </a:endParaRPr>
        </a:p>
      </dgm:t>
    </dgm:pt>
    <dgm:pt modelId="{5ABDF8A2-AD41-4434-BCAE-680472A31A15}" type="parTrans" cxnId="{AE96E4C3-76FE-4E85-A7C0-62CDE62F5BFF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3E58D032-9B02-4B2D-AC3B-F35A83B0AA57}" type="sibTrans" cxnId="{AE96E4C3-76FE-4E85-A7C0-62CDE62F5BFF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6E245559-8750-4AB8-9AA0-204430AE4F86}">
      <dgm:prSet phldrT="[Text]" custT="1"/>
      <dgm:spPr/>
      <dgm:t>
        <a:bodyPr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Crear</a:t>
          </a:r>
        </a:p>
        <a:p>
          <a:pPr algn="l"/>
          <a:r>
            <a:rPr lang="es-MX" sz="1800" dirty="0" smtClean="0">
              <a:solidFill>
                <a:schemeClr val="bg1"/>
              </a:solidFill>
            </a:rPr>
            <a:t>Colaboración con otras clínicas</a:t>
          </a:r>
        </a:p>
        <a:p>
          <a:pPr algn="l"/>
          <a:r>
            <a:rPr lang="es-MX" sz="1800" dirty="0" smtClean="0">
              <a:solidFill>
                <a:schemeClr val="bg1"/>
              </a:solidFill>
            </a:rPr>
            <a:t>Decoración local atractiva</a:t>
          </a:r>
        </a:p>
        <a:p>
          <a:pPr algn="l"/>
          <a:r>
            <a:rPr lang="es-MX" sz="1800" dirty="0" err="1" smtClean="0">
              <a:solidFill>
                <a:schemeClr val="bg1"/>
              </a:solidFill>
            </a:rPr>
            <a:t>Autolavado</a:t>
          </a:r>
          <a:endParaRPr lang="es-MX" sz="1800" dirty="0">
            <a:solidFill>
              <a:schemeClr val="bg1"/>
            </a:solidFill>
          </a:endParaRPr>
        </a:p>
      </dgm:t>
    </dgm:pt>
    <dgm:pt modelId="{EC7FAAA9-84C1-42D1-A613-19DFF1B1FE06}" type="parTrans" cxnId="{1CFFC4D6-5D7C-4B1A-AA19-DFDF4B30536A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7EE319A0-3C75-4EB3-85BC-0E426B50CC5E}" type="sibTrans" cxnId="{1CFFC4D6-5D7C-4B1A-AA19-DFDF4B30536A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D2CB4BC6-7F04-4BFA-A4A5-46C369C18397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MX" sz="1800" b="1" dirty="0" smtClean="0">
              <a:solidFill>
                <a:schemeClr val="bg1"/>
              </a:solidFill>
            </a:rPr>
            <a:t>Eliminar</a:t>
          </a:r>
        </a:p>
        <a:p>
          <a:pPr algn="l"/>
          <a:r>
            <a:rPr lang="es-MX" sz="1800" dirty="0" err="1" smtClean="0">
              <a:solidFill>
                <a:schemeClr val="bg1"/>
              </a:solidFill>
            </a:rPr>
            <a:t>Autolavado</a:t>
          </a:r>
          <a:endParaRPr lang="es-MX" sz="1800" dirty="0" smtClean="0">
            <a:solidFill>
              <a:schemeClr val="bg1"/>
            </a:solidFill>
          </a:endParaRPr>
        </a:p>
        <a:p>
          <a:pPr algn="l"/>
          <a:r>
            <a:rPr lang="es-MX" sz="1800" dirty="0" smtClean="0">
              <a:solidFill>
                <a:schemeClr val="bg1"/>
              </a:solidFill>
            </a:rPr>
            <a:t>Decoración atractiva</a:t>
          </a:r>
          <a:endParaRPr lang="es-MX" sz="1800" dirty="0">
            <a:solidFill>
              <a:schemeClr val="bg1"/>
            </a:solidFill>
          </a:endParaRPr>
        </a:p>
      </dgm:t>
    </dgm:pt>
    <dgm:pt modelId="{42E574ED-1397-413A-B4FF-87470A623677}" type="sibTrans" cxnId="{541AE2E1-5E99-4437-B9C4-04A384BC3400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F65D984E-F919-4613-B8B9-53FA2C9BBAE2}" type="parTrans" cxnId="{541AE2E1-5E99-4437-B9C4-04A384BC3400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C89DC151-2B74-4CA2-A793-BBD1B686EF2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Matriz de las 4 acciones</a:t>
          </a:r>
          <a:endParaRPr lang="es-MX" dirty="0">
            <a:solidFill>
              <a:schemeClr val="bg1"/>
            </a:solidFill>
          </a:endParaRPr>
        </a:p>
      </dgm:t>
    </dgm:pt>
    <dgm:pt modelId="{AA815A84-5CAA-4464-BF15-3F08E55742A1}" type="sibTrans" cxnId="{D0073F37-61B2-4204-B090-0B7C060D6487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165407BE-77E9-4929-AD91-9FE4507656D4}" type="parTrans" cxnId="{D0073F37-61B2-4204-B090-0B7C060D6487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BCF50D9A-A488-4672-850C-FFEAEFCF973E}" type="pres">
      <dgm:prSet presAssocID="{4AB73217-9078-4E94-92F6-BA7CD1767C3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37F5CCF-C69B-4708-881B-7A33D2663388}" type="pres">
      <dgm:prSet presAssocID="{4AB73217-9078-4E94-92F6-BA7CD1767C38}" presName="matrix" presStyleCnt="0"/>
      <dgm:spPr/>
    </dgm:pt>
    <dgm:pt modelId="{36837D19-B9E2-48CB-ADB4-3880663BDBF7}" type="pres">
      <dgm:prSet presAssocID="{4AB73217-9078-4E94-92F6-BA7CD1767C38}" presName="tile1" presStyleLbl="node1" presStyleIdx="0" presStyleCnt="4" custLinFactNeighborY="11645"/>
      <dgm:spPr/>
      <dgm:t>
        <a:bodyPr/>
        <a:lstStyle/>
        <a:p>
          <a:endParaRPr lang="es-MX"/>
        </a:p>
      </dgm:t>
    </dgm:pt>
    <dgm:pt modelId="{BB321846-C9C1-471F-89DC-057AFD9A0D11}" type="pres">
      <dgm:prSet presAssocID="{4AB73217-9078-4E94-92F6-BA7CD1767C3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8E7CC9-E734-4E58-BBC1-0C5B9F627164}" type="pres">
      <dgm:prSet presAssocID="{4AB73217-9078-4E94-92F6-BA7CD1767C38}" presName="tile2" presStyleLbl="node1" presStyleIdx="1" presStyleCnt="4" custLinFactNeighborY="9590"/>
      <dgm:spPr/>
      <dgm:t>
        <a:bodyPr/>
        <a:lstStyle/>
        <a:p>
          <a:endParaRPr lang="es-MX"/>
        </a:p>
      </dgm:t>
    </dgm:pt>
    <dgm:pt modelId="{E94EFCCF-6298-412F-85F2-8F15792580A9}" type="pres">
      <dgm:prSet presAssocID="{4AB73217-9078-4E94-92F6-BA7CD1767C3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02ECA5-1382-4827-9AE4-2ED887CA1885}" type="pres">
      <dgm:prSet presAssocID="{4AB73217-9078-4E94-92F6-BA7CD1767C38}" presName="tile3" presStyleLbl="node1" presStyleIdx="2" presStyleCnt="4" custScaleY="113699" custLinFactNeighborY="2055"/>
      <dgm:spPr/>
      <dgm:t>
        <a:bodyPr/>
        <a:lstStyle/>
        <a:p>
          <a:endParaRPr lang="es-MX"/>
        </a:p>
      </dgm:t>
    </dgm:pt>
    <dgm:pt modelId="{EBA9B7B2-B10F-4A28-971F-8549720C1103}" type="pres">
      <dgm:prSet presAssocID="{4AB73217-9078-4E94-92F6-BA7CD1767C3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46F3C9-8254-49EF-9B5F-D1DE9FF8E035}" type="pres">
      <dgm:prSet presAssocID="{4AB73217-9078-4E94-92F6-BA7CD1767C38}" presName="tile4" presStyleLbl="node1" presStyleIdx="3" presStyleCnt="4" custLinFactNeighborX="-917" custLinFactNeighborY="6165"/>
      <dgm:spPr/>
      <dgm:t>
        <a:bodyPr/>
        <a:lstStyle/>
        <a:p>
          <a:endParaRPr lang="es-MX"/>
        </a:p>
      </dgm:t>
    </dgm:pt>
    <dgm:pt modelId="{0483411A-B1D9-4F19-B041-3DD434CC0940}" type="pres">
      <dgm:prSet presAssocID="{4AB73217-9078-4E94-92F6-BA7CD1767C3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EE7D36-62F3-4057-957E-8045CF77ED7A}" type="pres">
      <dgm:prSet presAssocID="{4AB73217-9078-4E94-92F6-BA7CD1767C3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BFFC0988-3BE2-4C36-85EC-36AAA686AB4B}" type="presOf" srcId="{47FB1033-1BBE-4042-8C87-F026DCFBA689}" destId="{0002ECA5-1382-4827-9AE4-2ED887CA1885}" srcOrd="0" destOrd="0" presId="urn:microsoft.com/office/officeart/2005/8/layout/matrix1"/>
    <dgm:cxn modelId="{D0073F37-61B2-4204-B090-0B7C060D6487}" srcId="{4AB73217-9078-4E94-92F6-BA7CD1767C38}" destId="{C89DC151-2B74-4CA2-A793-BBD1B686EF2C}" srcOrd="0" destOrd="0" parTransId="{165407BE-77E9-4929-AD91-9FE4507656D4}" sibTransId="{AA815A84-5CAA-4464-BF15-3F08E55742A1}"/>
    <dgm:cxn modelId="{471A0A25-DB88-4E9E-B188-96C82349F3F7}" type="presOf" srcId="{D2CB4BC6-7F04-4BFA-A4A5-46C369C18397}" destId="{BB321846-C9C1-471F-89DC-057AFD9A0D11}" srcOrd="1" destOrd="0" presId="urn:microsoft.com/office/officeart/2005/8/layout/matrix1"/>
    <dgm:cxn modelId="{641C7A53-4410-4C0E-9F20-C6FD5671928B}" srcId="{C89DC151-2B74-4CA2-A793-BBD1B686EF2C}" destId="{C8E83B5A-231A-42EC-93DE-E68894891B16}" srcOrd="1" destOrd="0" parTransId="{832E435C-DFB9-4206-B1FC-D7078DEDCC0B}" sibTransId="{EC63F726-E7C3-4537-B824-8D52B03B2FBF}"/>
    <dgm:cxn modelId="{127AE5DE-0A73-40DE-B92A-455C2AFDA4C9}" type="presOf" srcId="{6E245559-8750-4AB8-9AA0-204430AE4F86}" destId="{0483411A-B1D9-4F19-B041-3DD434CC0940}" srcOrd="1" destOrd="0" presId="urn:microsoft.com/office/officeart/2005/8/layout/matrix1"/>
    <dgm:cxn modelId="{541AE2E1-5E99-4437-B9C4-04A384BC3400}" srcId="{C89DC151-2B74-4CA2-A793-BBD1B686EF2C}" destId="{D2CB4BC6-7F04-4BFA-A4A5-46C369C18397}" srcOrd="0" destOrd="0" parTransId="{F65D984E-F919-4613-B8B9-53FA2C9BBAE2}" sibTransId="{42E574ED-1397-413A-B4FF-87470A623677}"/>
    <dgm:cxn modelId="{225441F0-0E65-4A38-AB55-B78C50F09BB5}" type="presOf" srcId="{C8E83B5A-231A-42EC-93DE-E68894891B16}" destId="{E94EFCCF-6298-412F-85F2-8F15792580A9}" srcOrd="1" destOrd="0" presId="urn:microsoft.com/office/officeart/2005/8/layout/matrix1"/>
    <dgm:cxn modelId="{1CFFC4D6-5D7C-4B1A-AA19-DFDF4B30536A}" srcId="{C89DC151-2B74-4CA2-A793-BBD1B686EF2C}" destId="{6E245559-8750-4AB8-9AA0-204430AE4F86}" srcOrd="3" destOrd="0" parTransId="{EC7FAAA9-84C1-42D1-A613-19DFF1B1FE06}" sibTransId="{7EE319A0-3C75-4EB3-85BC-0E426B50CC5E}"/>
    <dgm:cxn modelId="{3283AD7C-2A91-4417-A2A1-9ADF975B6B5B}" type="presOf" srcId="{C8E83B5A-231A-42EC-93DE-E68894891B16}" destId="{F28E7CC9-E734-4E58-BBC1-0C5B9F627164}" srcOrd="0" destOrd="0" presId="urn:microsoft.com/office/officeart/2005/8/layout/matrix1"/>
    <dgm:cxn modelId="{377E895D-2C71-4AFD-839E-382E5FB4FEFA}" type="presOf" srcId="{4AB73217-9078-4E94-92F6-BA7CD1767C38}" destId="{BCF50D9A-A488-4672-850C-FFEAEFCF973E}" srcOrd="0" destOrd="0" presId="urn:microsoft.com/office/officeart/2005/8/layout/matrix1"/>
    <dgm:cxn modelId="{FA4C7D12-E0FE-4EC0-B92C-86F5BC14DB51}" type="presOf" srcId="{C89DC151-2B74-4CA2-A793-BBD1B686EF2C}" destId="{55EE7D36-62F3-4057-957E-8045CF77ED7A}" srcOrd="0" destOrd="0" presId="urn:microsoft.com/office/officeart/2005/8/layout/matrix1"/>
    <dgm:cxn modelId="{ED5C0C9E-B08A-4B5B-A33E-A08ECA349224}" type="presOf" srcId="{6E245559-8750-4AB8-9AA0-204430AE4F86}" destId="{2B46F3C9-8254-49EF-9B5F-D1DE9FF8E035}" srcOrd="0" destOrd="0" presId="urn:microsoft.com/office/officeart/2005/8/layout/matrix1"/>
    <dgm:cxn modelId="{AE96E4C3-76FE-4E85-A7C0-62CDE62F5BFF}" srcId="{C89DC151-2B74-4CA2-A793-BBD1B686EF2C}" destId="{47FB1033-1BBE-4042-8C87-F026DCFBA689}" srcOrd="2" destOrd="0" parTransId="{5ABDF8A2-AD41-4434-BCAE-680472A31A15}" sibTransId="{3E58D032-9B02-4B2D-AC3B-F35A83B0AA57}"/>
    <dgm:cxn modelId="{D44BFDE2-F53B-4095-8D07-B00033E8DDB2}" type="presOf" srcId="{47FB1033-1BBE-4042-8C87-F026DCFBA689}" destId="{EBA9B7B2-B10F-4A28-971F-8549720C1103}" srcOrd="1" destOrd="0" presId="urn:microsoft.com/office/officeart/2005/8/layout/matrix1"/>
    <dgm:cxn modelId="{ACE00E61-5A38-42DF-A65B-902BA72E6328}" type="presOf" srcId="{D2CB4BC6-7F04-4BFA-A4A5-46C369C18397}" destId="{36837D19-B9E2-48CB-ADB4-3880663BDBF7}" srcOrd="0" destOrd="0" presId="urn:microsoft.com/office/officeart/2005/8/layout/matrix1"/>
    <dgm:cxn modelId="{6BEA088D-EAD1-44D4-943A-F933BD582F47}" type="presParOf" srcId="{BCF50D9A-A488-4672-850C-FFEAEFCF973E}" destId="{537F5CCF-C69B-4708-881B-7A33D2663388}" srcOrd="0" destOrd="0" presId="urn:microsoft.com/office/officeart/2005/8/layout/matrix1"/>
    <dgm:cxn modelId="{50F56D8C-938F-46BF-959D-EA80E9B3DBAB}" type="presParOf" srcId="{537F5CCF-C69B-4708-881B-7A33D2663388}" destId="{36837D19-B9E2-48CB-ADB4-3880663BDBF7}" srcOrd="0" destOrd="0" presId="urn:microsoft.com/office/officeart/2005/8/layout/matrix1"/>
    <dgm:cxn modelId="{597DF4BC-FC43-4FCC-99CD-3FAAB87F4187}" type="presParOf" srcId="{537F5CCF-C69B-4708-881B-7A33D2663388}" destId="{BB321846-C9C1-471F-89DC-057AFD9A0D11}" srcOrd="1" destOrd="0" presId="urn:microsoft.com/office/officeart/2005/8/layout/matrix1"/>
    <dgm:cxn modelId="{16EB86A3-4CDB-4B37-8906-494F4E5460F1}" type="presParOf" srcId="{537F5CCF-C69B-4708-881B-7A33D2663388}" destId="{F28E7CC9-E734-4E58-BBC1-0C5B9F627164}" srcOrd="2" destOrd="0" presId="urn:microsoft.com/office/officeart/2005/8/layout/matrix1"/>
    <dgm:cxn modelId="{FBE149BF-7121-44B7-96C6-0AE104DDA955}" type="presParOf" srcId="{537F5CCF-C69B-4708-881B-7A33D2663388}" destId="{E94EFCCF-6298-412F-85F2-8F15792580A9}" srcOrd="3" destOrd="0" presId="urn:microsoft.com/office/officeart/2005/8/layout/matrix1"/>
    <dgm:cxn modelId="{AC52ACA9-A15C-4B93-9C27-F3DE403B5B20}" type="presParOf" srcId="{537F5CCF-C69B-4708-881B-7A33D2663388}" destId="{0002ECA5-1382-4827-9AE4-2ED887CA1885}" srcOrd="4" destOrd="0" presId="urn:microsoft.com/office/officeart/2005/8/layout/matrix1"/>
    <dgm:cxn modelId="{32C37873-F78E-498B-B421-53A65EC40B63}" type="presParOf" srcId="{537F5CCF-C69B-4708-881B-7A33D2663388}" destId="{EBA9B7B2-B10F-4A28-971F-8549720C1103}" srcOrd="5" destOrd="0" presId="urn:microsoft.com/office/officeart/2005/8/layout/matrix1"/>
    <dgm:cxn modelId="{5A25791E-8BE1-4627-B614-A3010DF82E5E}" type="presParOf" srcId="{537F5CCF-C69B-4708-881B-7A33D2663388}" destId="{2B46F3C9-8254-49EF-9B5F-D1DE9FF8E035}" srcOrd="6" destOrd="0" presId="urn:microsoft.com/office/officeart/2005/8/layout/matrix1"/>
    <dgm:cxn modelId="{55D53A74-9074-437B-AEEA-55484D32ACDE}" type="presParOf" srcId="{537F5CCF-C69B-4708-881B-7A33D2663388}" destId="{0483411A-B1D9-4F19-B041-3DD434CC0940}" srcOrd="7" destOrd="0" presId="urn:microsoft.com/office/officeart/2005/8/layout/matrix1"/>
    <dgm:cxn modelId="{D953DB7F-851F-4FE0-8CE4-54D73D54509A}" type="presParOf" srcId="{BCF50D9A-A488-4672-850C-FFEAEFCF973E}" destId="{55EE7D36-62F3-4057-957E-8045CF77ED7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37D19-B9E2-48CB-ADB4-3880663BDBF7}">
      <dsp:nvSpPr>
        <dsp:cNvPr id="0" name=""/>
        <dsp:cNvSpPr/>
      </dsp:nvSpPr>
      <dsp:spPr>
        <a:xfrm rot="16200000">
          <a:off x="648072" y="-432019"/>
          <a:ext cx="2628291" cy="392443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Eliminar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>
              <a:solidFill>
                <a:schemeClr val="bg1"/>
              </a:solidFill>
            </a:rPr>
            <a:t>Autolavado</a:t>
          </a:r>
          <a:endParaRPr lang="es-MX" sz="1800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Decoración atractiva</a:t>
          </a:r>
          <a:endParaRPr lang="es-MX" sz="1800" kern="1200" dirty="0">
            <a:solidFill>
              <a:schemeClr val="bg1"/>
            </a:solidFill>
          </a:endParaRPr>
        </a:p>
      </dsp:txBody>
      <dsp:txXfrm rot="5400000">
        <a:off x="0" y="216052"/>
        <a:ext cx="3924436" cy="1971219"/>
      </dsp:txXfrm>
    </dsp:sp>
    <dsp:sp modelId="{F28E7CC9-E734-4E58-BBC1-0C5B9F627164}">
      <dsp:nvSpPr>
        <dsp:cNvPr id="0" name=""/>
        <dsp:cNvSpPr/>
      </dsp:nvSpPr>
      <dsp:spPr>
        <a:xfrm>
          <a:off x="3924436" y="162040"/>
          <a:ext cx="3924436" cy="2628291"/>
        </a:xfrm>
        <a:prstGeom prst="round1Rect">
          <a:avLst/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98000"/>
                <a:lumMod val="114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Incrementar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Relación Precio-servicio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Peluquería canina de calidad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Variedad de complementos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Trato amable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3924436" y="162040"/>
        <a:ext cx="3924436" cy="1971219"/>
      </dsp:txXfrm>
    </dsp:sp>
    <dsp:sp modelId="{0002ECA5-1382-4827-9AE4-2ED887CA1885}">
      <dsp:nvSpPr>
        <dsp:cNvPr id="0" name=""/>
        <dsp:cNvSpPr/>
      </dsp:nvSpPr>
      <dsp:spPr>
        <a:xfrm rot="10800000">
          <a:off x="0" y="2358254"/>
          <a:ext cx="3924436" cy="2988341"/>
        </a:xfrm>
        <a:prstGeom prst="round1Rect">
          <a:avLst/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98000"/>
                <a:lumMod val="114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Reducir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Servicios veterinarios altamente especializados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>
              <a:solidFill>
                <a:schemeClr val="bg1"/>
              </a:solidFill>
            </a:rPr>
            <a:t>Gastos en equipos especializados</a:t>
          </a:r>
          <a:endParaRPr lang="es-MX" sz="1800" kern="1200" noProof="0" dirty="0">
            <a:solidFill>
              <a:schemeClr val="bg1"/>
            </a:solidFill>
          </a:endParaRPr>
        </a:p>
      </dsp:txBody>
      <dsp:txXfrm rot="10800000">
        <a:off x="0" y="3105340"/>
        <a:ext cx="3924436" cy="2241256"/>
      </dsp:txXfrm>
    </dsp:sp>
    <dsp:sp modelId="{2B46F3C9-8254-49EF-9B5F-D1DE9FF8E035}">
      <dsp:nvSpPr>
        <dsp:cNvPr id="0" name=""/>
        <dsp:cNvSpPr/>
      </dsp:nvSpPr>
      <dsp:spPr>
        <a:xfrm rot="5400000">
          <a:off x="4536520" y="1980219"/>
          <a:ext cx="2628291" cy="3924436"/>
        </a:xfrm>
        <a:prstGeom prst="round1Rect">
          <a:avLst/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bg1"/>
              </a:solidFill>
            </a:rPr>
            <a:t>Crear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Colaboración con otras clínicas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Decoración local atractiva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>
              <a:solidFill>
                <a:schemeClr val="bg1"/>
              </a:solidFill>
            </a:rPr>
            <a:t>Autolavado</a:t>
          </a:r>
          <a:endParaRPr lang="es-MX" sz="1800" kern="1200" dirty="0">
            <a:solidFill>
              <a:schemeClr val="bg1"/>
            </a:solidFill>
          </a:endParaRPr>
        </a:p>
      </dsp:txBody>
      <dsp:txXfrm rot="-5400000">
        <a:off x="3888449" y="3285364"/>
        <a:ext cx="3924436" cy="1971219"/>
      </dsp:txXfrm>
    </dsp:sp>
    <dsp:sp modelId="{55EE7D36-62F3-4057-957E-8045CF77ED7A}">
      <dsp:nvSpPr>
        <dsp:cNvPr id="0" name=""/>
        <dsp:cNvSpPr/>
      </dsp:nvSpPr>
      <dsp:spPr>
        <a:xfrm>
          <a:off x="2747105" y="1971219"/>
          <a:ext cx="2354661" cy="1314145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Matriz de las 4 acciones</a:t>
          </a:r>
          <a:endParaRPr lang="es-MX" sz="2600" kern="1200" dirty="0">
            <a:solidFill>
              <a:schemeClr val="bg1"/>
            </a:solidFill>
          </a:endParaRPr>
        </a:p>
      </dsp:txBody>
      <dsp:txXfrm>
        <a:off x="2811256" y="2035370"/>
        <a:ext cx="2226359" cy="118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B952FCC-CCA5-484C-B6F1-6707E4A307BB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7AFE7-16DF-456B-A2BC-FFF5A7C8E87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1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AEEBBBB-412D-44F0-BF1A-0F4412252E0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64D7AD-84B3-4A82-B5E7-432B0BAC29F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13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59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678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469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74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108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405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084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3498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58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7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13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4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573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55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62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72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54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31A717-161E-47D7-9B41-62356F206A82}" type="datetimeFigureOut">
              <a:rPr lang="es-AR" smtClean="0"/>
              <a:pPr/>
              <a:t>9/6/2020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F5-595F-4066-9A2D-4340A71826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09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42876"/>
            <a:ext cx="916282" cy="11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479955" y="171861"/>
            <a:ext cx="6980477" cy="80886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s-AR" b="1" dirty="0" smtClean="0">
                <a:solidFill>
                  <a:schemeClr val="bg1"/>
                </a:solidFill>
              </a:rPr>
              <a:t>INGENIERÍA DE LA PRODUCCIÓN Y LA EMPRESA</a:t>
            </a:r>
          </a:p>
          <a:p>
            <a:pPr algn="ctr">
              <a:spcBef>
                <a:spcPts val="600"/>
              </a:spcBef>
            </a:pPr>
            <a:r>
              <a:rPr lang="es-AR" b="1" dirty="0" smtClean="0">
                <a:solidFill>
                  <a:schemeClr val="bg1"/>
                </a:solidFill>
              </a:rPr>
              <a:t>2020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30596" y="1340768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INGENIERÍA DEL PRODUCTO</a:t>
            </a:r>
            <a:endParaRPr lang="en-U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43888" y="1844824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DEFINICIÓN DE PRODUCTO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343927" y="2420888"/>
            <a:ext cx="8534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“</a:t>
            </a:r>
            <a:r>
              <a:rPr lang="es-ES" dirty="0">
                <a:solidFill>
                  <a:srgbClr val="FFFF00"/>
                </a:solidFill>
              </a:rPr>
              <a:t>Un conjunto de atributos </a:t>
            </a:r>
            <a:r>
              <a:rPr lang="es-ES" dirty="0"/>
              <a:t>(características, funciones, </a:t>
            </a:r>
            <a:r>
              <a:rPr lang="es-ES" dirty="0" smtClean="0"/>
              <a:t>beneficios y </a:t>
            </a:r>
            <a:r>
              <a:rPr lang="es-ES" dirty="0"/>
              <a:t>usos) que le dan la capacidad para ser intercambiado o usado. Usualmente, es una combinación de aspectos tangibles e intangibles. Así, un producto puede ser una idea, una entidad física (un bien), un servicio o cualquier combinación de los tres. El producto </a:t>
            </a:r>
            <a:r>
              <a:rPr lang="es-ES" dirty="0" smtClean="0"/>
              <a:t>existe para </a:t>
            </a:r>
            <a:r>
              <a:rPr lang="es-ES" dirty="0"/>
              <a:t>propósitos de intercambio y para la satisfacción de objetivos individuales y de la organización.” (Asociación Americana de Marketing).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9120" y="4658356"/>
            <a:ext cx="8663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términos generales, el producto es el punto central de la oferta que realiza toda empresa u organización (ya sea lucrativa o no lucrativa) a su mercado meta para satisfacer sus necesidades y deseos, con la finalidad de lograr los objetivos que persigue.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116632"/>
            <a:ext cx="508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Fundamentos de la Ingeniería Concurrente</a:t>
            </a:r>
            <a:endParaRPr lang="en-US" b="1" dirty="0"/>
          </a:p>
        </p:txBody>
      </p:sp>
      <p:sp>
        <p:nvSpPr>
          <p:cNvPr id="4" name="Rectángulo 3"/>
          <p:cNvSpPr/>
          <p:nvPr/>
        </p:nvSpPr>
        <p:spPr>
          <a:xfrm>
            <a:off x="611560" y="908720"/>
            <a:ext cx="5733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1. El concepto de Ciclo de Vida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2. Modelos del proceso de diseño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3. Arquitectura del producto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4. Flujo de información en el proceso de diseño</a:t>
            </a:r>
            <a:endParaRPr lang="es-ES" sz="2000" b="0" i="0" dirty="0">
              <a:solidFill>
                <a:srgbClr val="FFFF00"/>
              </a:solidFill>
              <a:effectLst/>
              <a:latin typeface="-apple-system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512" y="278092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-apple-system"/>
              </a:rPr>
              <a:t>El ciclo de vida de un producto es el conjunto de etapas que recorre un producto individual (o conjunto interrelacionado de componentes físicos o intangibles) destinado a satisfacer una necesidad desde que éste es creado hasta su fin de vida.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755576" y="42983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Diseño conceptual y preliminar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Diseño de detalle y desarrollo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Producción y/o construcción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Uso del producto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s-ES" sz="2000" dirty="0">
                <a:solidFill>
                  <a:srgbClr val="FFFF00"/>
                </a:solidFill>
                <a:latin typeface="-apple-system"/>
              </a:rPr>
              <a:t>Fin de vida y retiro</a:t>
            </a:r>
            <a:endParaRPr lang="es-ES" sz="2000" b="0" i="0" dirty="0">
              <a:solidFill>
                <a:srgbClr val="FFFF00"/>
              </a:solidFill>
              <a:effectLst/>
              <a:latin typeface="-apple-system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1560" y="3933056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MOMENTOS METODOLÓGICOS (ETAPAS)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116632"/>
            <a:ext cx="716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Modelos de diseño del producto en la Ingeniería Concurrente</a:t>
            </a:r>
            <a:endParaRPr lang="en-US" b="1" dirty="0"/>
          </a:p>
        </p:txBody>
      </p:sp>
      <p:sp>
        <p:nvSpPr>
          <p:cNvPr id="2" name="Rectángulo 1"/>
          <p:cNvSpPr/>
          <p:nvPr/>
        </p:nvSpPr>
        <p:spPr>
          <a:xfrm>
            <a:off x="467544" y="1057960"/>
            <a:ext cx="7957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b="1" i="1" dirty="0">
                <a:latin typeface="-apple-system"/>
              </a:rPr>
              <a:t>Modelo del ciclo básico de diseño:</a:t>
            </a:r>
            <a:endParaRPr lang="es-ES" sz="2400" dirty="0"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Análisis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Síntesis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Simulación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-apple-system"/>
              </a:rPr>
              <a:t>Evaluación</a:t>
            </a:r>
            <a:endParaRPr lang="es-ES" sz="2400" dirty="0">
              <a:latin typeface="-apple-syste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1560" y="350100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b="1" i="1" dirty="0" smtClean="0">
                <a:latin typeface="-apple-system"/>
              </a:rPr>
              <a:t>Modelo </a:t>
            </a:r>
            <a:r>
              <a:rPr lang="es-ES" sz="2400" b="1" i="1" dirty="0">
                <a:latin typeface="-apple-system"/>
              </a:rPr>
              <a:t>de etapas:</a:t>
            </a:r>
            <a:endParaRPr lang="es-ES" sz="2400" dirty="0"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Ideación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Desarrollo conceptual y básico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Desarrollo avanzado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-apple-system"/>
              </a:rPr>
              <a:t>Lanzamiento</a:t>
            </a:r>
            <a:endParaRPr lang="es-ES" sz="24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5789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66075" y="241194"/>
            <a:ext cx="582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Técnicas  y requisitos de la Ingeniería Concurrente</a:t>
            </a:r>
            <a:endParaRPr lang="en-U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5496" y="1340768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BENCHMARKING</a:t>
            </a:r>
            <a:endParaRPr lang="es-AR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496" y="1907540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LLUVIA DE IDEAS</a:t>
            </a:r>
            <a:endParaRPr lang="es-AR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496" y="2483604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MEJORA CONTINUA</a:t>
            </a:r>
            <a:endParaRPr lang="es-AR" b="1" dirty="0"/>
          </a:p>
        </p:txBody>
      </p:sp>
      <p:sp>
        <p:nvSpPr>
          <p:cNvPr id="7" name="CuadroTexto 10"/>
          <p:cNvSpPr txBox="1"/>
          <p:nvPr/>
        </p:nvSpPr>
        <p:spPr>
          <a:xfrm>
            <a:off x="4355976" y="1484784"/>
            <a:ext cx="452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REQUISITOS DE LA ORGANIZACIÓN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CuadroTexto 10"/>
          <p:cNvSpPr txBox="1"/>
          <p:nvPr/>
        </p:nvSpPr>
        <p:spPr>
          <a:xfrm>
            <a:off x="4644008" y="2092786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Organización flexible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CuadroTexto 10"/>
          <p:cNvSpPr txBox="1"/>
          <p:nvPr/>
        </p:nvSpPr>
        <p:spPr>
          <a:xfrm>
            <a:off x="4632902" y="3005339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Organización bien estructurada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CuadroTexto 10"/>
          <p:cNvSpPr txBox="1"/>
          <p:nvPr/>
        </p:nvSpPr>
        <p:spPr>
          <a:xfrm>
            <a:off x="4644008" y="3748970"/>
            <a:ext cx="286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Enfoque hacia el diseño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CuadroTexto 10"/>
          <p:cNvSpPr txBox="1"/>
          <p:nvPr/>
        </p:nvSpPr>
        <p:spPr>
          <a:xfrm>
            <a:off x="4714655" y="4365104"/>
            <a:ext cx="3571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Redes de funciones apoyadas </a:t>
            </a:r>
          </a:p>
          <a:p>
            <a:r>
              <a:rPr lang="es-ES" sz="2000" b="1" dirty="0" err="1">
                <a:solidFill>
                  <a:srgbClr val="FFFF00"/>
                </a:solidFill>
              </a:rPr>
              <a:t>o</a:t>
            </a:r>
            <a:r>
              <a:rPr lang="es-ES" sz="2000" b="1" dirty="0" err="1" smtClean="0">
                <a:solidFill>
                  <a:srgbClr val="FFFF00"/>
                </a:solidFill>
              </a:rPr>
              <a:t>or</a:t>
            </a:r>
            <a:r>
              <a:rPr lang="es-ES" sz="2000" b="1" dirty="0" smtClean="0">
                <a:solidFill>
                  <a:srgbClr val="FFFF00"/>
                </a:solidFill>
              </a:rPr>
              <a:t> tecnologías apropiadas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496" y="3068960"/>
            <a:ext cx="280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TEORÍA DE LOS 5 SACOS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18296" y="3491716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Operaciones</a:t>
            </a:r>
            <a:endParaRPr lang="es-AR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59632" y="39957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Marketing</a:t>
            </a:r>
            <a:endParaRPr lang="es-AR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59632" y="4499828"/>
            <a:ext cx="135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Finanzas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59632" y="4931876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Recursos Humanos</a:t>
            </a:r>
            <a:endParaRPr lang="es-AR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259632" y="5435932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Logística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5727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116632"/>
            <a:ext cx="69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INGENIERÍA CONCURRENTE, SIMULTÁNEA O INGENIERÍA TOTAL</a:t>
            </a:r>
            <a:endParaRPr lang="en-US" b="1" dirty="0"/>
          </a:p>
        </p:txBody>
      </p:sp>
      <p:sp>
        <p:nvSpPr>
          <p:cNvPr id="2" name="Rectángulo 1"/>
          <p:cNvSpPr/>
          <p:nvPr/>
        </p:nvSpPr>
        <p:spPr>
          <a:xfrm>
            <a:off x="467544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>
                <a:solidFill>
                  <a:srgbClr val="FFFF00"/>
                </a:solidFill>
                <a:latin typeface="Raleway"/>
              </a:rPr>
              <a:t>El proceso de diseño de ingeniería o implementación pasa por las siguientes fases que es importante detallar</a:t>
            </a:r>
            <a:r>
              <a:rPr lang="es-ES" b="1" dirty="0" smtClean="0">
                <a:solidFill>
                  <a:srgbClr val="FFFF00"/>
                </a:solidFill>
                <a:latin typeface="Raleway"/>
              </a:rPr>
              <a:t>:</a:t>
            </a:r>
            <a:endParaRPr lang="es-ES" b="1" i="0" dirty="0">
              <a:solidFill>
                <a:srgbClr val="FFFF00"/>
              </a:solidFill>
              <a:effectLst/>
              <a:latin typeface="Raleway"/>
            </a:endParaRPr>
          </a:p>
        </p:txBody>
      </p:sp>
      <p:sp>
        <p:nvSpPr>
          <p:cNvPr id="4" name="Rectángulo 1"/>
          <p:cNvSpPr/>
          <p:nvPr/>
        </p:nvSpPr>
        <p:spPr>
          <a:xfrm>
            <a:off x="395536" y="141277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es-ES" b="1" dirty="0" smtClean="0">
                <a:latin typeface="Raleway"/>
              </a:rPr>
              <a:t>  Analizar </a:t>
            </a:r>
            <a:r>
              <a:rPr lang="es-ES" b="1" dirty="0">
                <a:latin typeface="Raleway"/>
              </a:rPr>
              <a:t>su entorno y conocer las debilidades y problemas a solucionar. La información actual es fundamental para cualquier estrategia en la empresa</a:t>
            </a:r>
            <a:r>
              <a:rPr lang="es-ES" b="1" dirty="0" smtClean="0">
                <a:latin typeface="Raleway"/>
              </a:rPr>
              <a:t>.</a:t>
            </a:r>
            <a:endParaRPr lang="es-ES" b="1" i="0" dirty="0">
              <a:effectLst/>
              <a:latin typeface="Raleway"/>
            </a:endParaRPr>
          </a:p>
        </p:txBody>
      </p:sp>
      <p:sp>
        <p:nvSpPr>
          <p:cNvPr id="5" name="Rectángulo 1"/>
          <p:cNvSpPr/>
          <p:nvPr/>
        </p:nvSpPr>
        <p:spPr>
          <a:xfrm>
            <a:off x="417115" y="364676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 smtClean="0">
                <a:latin typeface="Raleway"/>
              </a:rPr>
              <a:t>3. Crear </a:t>
            </a:r>
            <a:r>
              <a:rPr lang="es-ES" b="1" dirty="0">
                <a:latin typeface="Raleway"/>
              </a:rPr>
              <a:t>un nuevo modelo de negocio basado en metas. Debemos conocer a que punto queremos llegar con nuestra empresa</a:t>
            </a:r>
            <a:r>
              <a:rPr lang="es-ES" b="1" dirty="0" smtClean="0">
                <a:latin typeface="Raleway"/>
              </a:rPr>
              <a:t>.</a:t>
            </a:r>
            <a:endParaRPr lang="es-ES" b="1" i="0" dirty="0">
              <a:effectLst/>
              <a:latin typeface="Raleway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376365" y="271066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 smtClean="0">
                <a:latin typeface="Raleway"/>
              </a:rPr>
              <a:t>2. Formular </a:t>
            </a:r>
            <a:r>
              <a:rPr lang="es-ES" b="1" dirty="0">
                <a:latin typeface="Raleway"/>
              </a:rPr>
              <a:t>una estrategia basada en una metodología como puede </a:t>
            </a:r>
            <a:r>
              <a:rPr lang="es-ES" b="1" dirty="0" smtClean="0">
                <a:latin typeface="Raleway"/>
              </a:rPr>
              <a:t>ser el FODA, </a:t>
            </a:r>
            <a:r>
              <a:rPr lang="es-ES" b="1" dirty="0">
                <a:latin typeface="Raleway"/>
              </a:rPr>
              <a:t>Lean </a:t>
            </a:r>
            <a:r>
              <a:rPr lang="es-ES" b="1" dirty="0" err="1" smtClean="0">
                <a:latin typeface="Raleway"/>
              </a:rPr>
              <a:t>manufacturing</a:t>
            </a:r>
            <a:r>
              <a:rPr lang="es-ES" b="1" dirty="0" smtClean="0">
                <a:latin typeface="Raleway"/>
              </a:rPr>
              <a:t>, etc..</a:t>
            </a:r>
            <a:endParaRPr lang="es-ES" b="1" dirty="0">
              <a:latin typeface="Raleway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395536" y="4748951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 smtClean="0">
                <a:latin typeface="Raleway"/>
              </a:rPr>
              <a:t>4. Implementar </a:t>
            </a:r>
            <a:r>
              <a:rPr lang="es-ES" b="1" dirty="0">
                <a:latin typeface="Raleway"/>
              </a:rPr>
              <a:t>un sistema de información, basado en configuraciones y diseños a pedido y sistemas de servicio postventa. A través de herramientas de ingeniería concurrente se llevan a cabo estos planes midiéndolos mediante el alcance o no de las metas propuestas</a:t>
            </a:r>
            <a:r>
              <a:rPr lang="es-ES" b="1" dirty="0" smtClean="0">
                <a:latin typeface="Raleway"/>
              </a:rPr>
              <a:t>. </a:t>
            </a:r>
            <a:r>
              <a:rPr lang="es-ES" b="1" dirty="0" err="1" smtClean="0">
                <a:latin typeface="Raleway"/>
              </a:rPr>
              <a:t>Kpi</a:t>
            </a:r>
            <a:r>
              <a:rPr lang="es-ES" b="1" dirty="0" smtClean="0">
                <a:latin typeface="Raleway"/>
              </a:rPr>
              <a:t>, brechas, etc.</a:t>
            </a:r>
            <a:endParaRPr lang="es-ES" b="1" i="0" dirty="0"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477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63688" y="116632"/>
            <a:ext cx="493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INGENIERÍA CONCURRENTE O  SIMULTÁNEA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23528" y="764704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 empresa fabricante lleva un detalle de los: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1259468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Costos de definición</a:t>
            </a:r>
          </a:p>
          <a:p>
            <a:r>
              <a:rPr lang="es-ES" dirty="0" smtClean="0"/>
              <a:t>+ Costos de diseño y desarrollo</a:t>
            </a:r>
          </a:p>
          <a:p>
            <a:r>
              <a:rPr lang="es-ES" dirty="0" smtClean="0"/>
              <a:t>+ Costos de fabricación</a:t>
            </a:r>
          </a:p>
          <a:p>
            <a:r>
              <a:rPr lang="es-ES" dirty="0" smtClean="0"/>
              <a:t>+ Costos de distribución y comercialización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73791" y="278092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= Precio de venta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544" y="242088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+ Ganancia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107504" y="3501008"/>
            <a:ext cx="878497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</a:rPr>
              <a:t>Pero el costo global del ciclo de vida del producto incluye además el costo de las etapas posteriores que son responsabilidad del usuario y de la colectividad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27584" y="4510861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00"/>
                </a:solidFill>
              </a:rPr>
              <a:t>Costos </a:t>
            </a:r>
            <a:r>
              <a:rPr lang="es-ES" dirty="0">
                <a:solidFill>
                  <a:srgbClr val="FFFF00"/>
                </a:solidFill>
              </a:rPr>
              <a:t>de </a:t>
            </a:r>
            <a:r>
              <a:rPr lang="es-ES" dirty="0" smtClean="0">
                <a:solidFill>
                  <a:srgbClr val="FFFF00"/>
                </a:solidFill>
              </a:rPr>
              <a:t>utilización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00"/>
                </a:solidFill>
              </a:rPr>
              <a:t>Costos de mantenimiento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00"/>
                </a:solidFill>
              </a:rPr>
              <a:t>Costos </a:t>
            </a:r>
            <a:r>
              <a:rPr lang="es-ES" dirty="0">
                <a:solidFill>
                  <a:srgbClr val="FFFF00"/>
                </a:solidFill>
              </a:rPr>
              <a:t>del fin de vida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56267" y="155541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Ejemplo: Lavarropas</a:t>
            </a:r>
            <a:endParaRPr lang="en-US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29011"/>
              </p:ext>
            </p:extLst>
          </p:nvPr>
        </p:nvGraphicFramePr>
        <p:xfrm>
          <a:off x="251520" y="1052736"/>
          <a:ext cx="365760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Hoja de cálculo" r:id="rId3" imgW="3657438" imgH="2142973" progId="Excel.Sheet.12">
                  <p:embed/>
                </p:oleObj>
              </mc:Choice>
              <mc:Fallback>
                <p:oleObj name="Hoja de cálculo" r:id="rId3" imgW="3657438" imgH="21429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52736"/>
                        <a:ext cx="3657600" cy="352839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36992"/>
              </p:ext>
            </p:extLst>
          </p:nvPr>
        </p:nvGraphicFramePr>
        <p:xfrm>
          <a:off x="4234146" y="755412"/>
          <a:ext cx="4658333" cy="46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Hoja de cálculo" r:id="rId5" imgW="3657438" imgH="3524404" progId="Excel.Sheet.12">
                  <p:embed/>
                </p:oleObj>
              </mc:Choice>
              <mc:Fallback>
                <p:oleObj name="Hoja de cálculo" r:id="rId5" imgW="3657438" imgH="35244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4146" y="755412"/>
                        <a:ext cx="4658333" cy="468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67544" y="5795972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 costo de vida real del producto es 352%  del precio de venta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73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96" y="989266"/>
            <a:ext cx="7185820" cy="4960014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4402183" y="2795354"/>
            <a:ext cx="3814354" cy="1358635"/>
          </a:xfrm>
          <a:custGeom>
            <a:avLst/>
            <a:gdLst>
              <a:gd name="connsiteX0" fmla="*/ 0 w 3814354"/>
              <a:gd name="connsiteY0" fmla="*/ 130726 h 1358635"/>
              <a:gd name="connsiteX1" fmla="*/ 418011 w 3814354"/>
              <a:gd name="connsiteY1" fmla="*/ 52349 h 1358635"/>
              <a:gd name="connsiteX2" fmla="*/ 796834 w 3814354"/>
              <a:gd name="connsiteY2" fmla="*/ 97 h 1358635"/>
              <a:gd name="connsiteX3" fmla="*/ 1280160 w 3814354"/>
              <a:gd name="connsiteY3" fmla="*/ 39286 h 1358635"/>
              <a:gd name="connsiteX4" fmla="*/ 1593668 w 3814354"/>
              <a:gd name="connsiteY4" fmla="*/ 39286 h 1358635"/>
              <a:gd name="connsiteX5" fmla="*/ 2194560 w 3814354"/>
              <a:gd name="connsiteY5" fmla="*/ 39286 h 1358635"/>
              <a:gd name="connsiteX6" fmla="*/ 2547257 w 3814354"/>
              <a:gd name="connsiteY6" fmla="*/ 78475 h 1358635"/>
              <a:gd name="connsiteX7" fmla="*/ 2886891 w 3814354"/>
              <a:gd name="connsiteY7" fmla="*/ 169915 h 1358635"/>
              <a:gd name="connsiteX8" fmla="*/ 3161211 w 3814354"/>
              <a:gd name="connsiteY8" fmla="*/ 313606 h 1358635"/>
              <a:gd name="connsiteX9" fmla="*/ 3383280 w 3814354"/>
              <a:gd name="connsiteY9" fmla="*/ 561800 h 1358635"/>
              <a:gd name="connsiteX10" fmla="*/ 3500846 w 3814354"/>
              <a:gd name="connsiteY10" fmla="*/ 718555 h 1358635"/>
              <a:gd name="connsiteX11" fmla="*/ 3657600 w 3814354"/>
              <a:gd name="connsiteY11" fmla="*/ 914497 h 1358635"/>
              <a:gd name="connsiteX12" fmla="*/ 3775166 w 3814354"/>
              <a:gd name="connsiteY12" fmla="*/ 1188817 h 1358635"/>
              <a:gd name="connsiteX13" fmla="*/ 3814354 w 3814354"/>
              <a:gd name="connsiteY13" fmla="*/ 1358635 h 135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4354" h="1358635">
                <a:moveTo>
                  <a:pt x="0" y="130726"/>
                </a:moveTo>
                <a:cubicBezTo>
                  <a:pt x="139337" y="104600"/>
                  <a:pt x="285205" y="74120"/>
                  <a:pt x="418011" y="52349"/>
                </a:cubicBezTo>
                <a:cubicBezTo>
                  <a:pt x="550817" y="30578"/>
                  <a:pt x="653143" y="2274"/>
                  <a:pt x="796834" y="97"/>
                </a:cubicBezTo>
                <a:cubicBezTo>
                  <a:pt x="940525" y="-2080"/>
                  <a:pt x="1147354" y="32755"/>
                  <a:pt x="1280160" y="39286"/>
                </a:cubicBezTo>
                <a:cubicBezTo>
                  <a:pt x="1412966" y="45817"/>
                  <a:pt x="1593668" y="39286"/>
                  <a:pt x="1593668" y="39286"/>
                </a:cubicBezTo>
                <a:cubicBezTo>
                  <a:pt x="1746068" y="39286"/>
                  <a:pt x="2035629" y="32755"/>
                  <a:pt x="2194560" y="39286"/>
                </a:cubicBezTo>
                <a:cubicBezTo>
                  <a:pt x="2353491" y="45817"/>
                  <a:pt x="2431869" y="56704"/>
                  <a:pt x="2547257" y="78475"/>
                </a:cubicBezTo>
                <a:cubicBezTo>
                  <a:pt x="2662645" y="100246"/>
                  <a:pt x="2784566" y="130727"/>
                  <a:pt x="2886891" y="169915"/>
                </a:cubicBezTo>
                <a:cubicBezTo>
                  <a:pt x="2989216" y="209103"/>
                  <a:pt x="3078480" y="248292"/>
                  <a:pt x="3161211" y="313606"/>
                </a:cubicBezTo>
                <a:cubicBezTo>
                  <a:pt x="3243943" y="378920"/>
                  <a:pt x="3326674" y="494309"/>
                  <a:pt x="3383280" y="561800"/>
                </a:cubicBezTo>
                <a:cubicBezTo>
                  <a:pt x="3439886" y="629291"/>
                  <a:pt x="3455126" y="659772"/>
                  <a:pt x="3500846" y="718555"/>
                </a:cubicBezTo>
                <a:cubicBezTo>
                  <a:pt x="3546566" y="777338"/>
                  <a:pt x="3611880" y="836120"/>
                  <a:pt x="3657600" y="914497"/>
                </a:cubicBezTo>
                <a:cubicBezTo>
                  <a:pt x="3703320" y="992874"/>
                  <a:pt x="3749040" y="1114794"/>
                  <a:pt x="3775166" y="1188817"/>
                </a:cubicBezTo>
                <a:cubicBezTo>
                  <a:pt x="3801292" y="1262840"/>
                  <a:pt x="3807823" y="1310737"/>
                  <a:pt x="3814354" y="1358635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/>
          <p:cNvSpPr/>
          <p:nvPr/>
        </p:nvSpPr>
        <p:spPr>
          <a:xfrm>
            <a:off x="4284617" y="2952206"/>
            <a:ext cx="1045029" cy="1515291"/>
          </a:xfrm>
          <a:custGeom>
            <a:avLst/>
            <a:gdLst>
              <a:gd name="connsiteX0" fmla="*/ 0 w 1045029"/>
              <a:gd name="connsiteY0" fmla="*/ 0 h 1515291"/>
              <a:gd name="connsiteX1" fmla="*/ 300446 w 1045029"/>
              <a:gd name="connsiteY1" fmla="*/ 52251 h 1515291"/>
              <a:gd name="connsiteX2" fmla="*/ 391886 w 1045029"/>
              <a:gd name="connsiteY2" fmla="*/ 235131 h 1515291"/>
              <a:gd name="connsiteX3" fmla="*/ 535577 w 1045029"/>
              <a:gd name="connsiteY3" fmla="*/ 535577 h 1515291"/>
              <a:gd name="connsiteX4" fmla="*/ 679269 w 1045029"/>
              <a:gd name="connsiteY4" fmla="*/ 888274 h 1515291"/>
              <a:gd name="connsiteX5" fmla="*/ 718457 w 1045029"/>
              <a:gd name="connsiteY5" fmla="*/ 1097280 h 1515291"/>
              <a:gd name="connsiteX6" fmla="*/ 862149 w 1045029"/>
              <a:gd name="connsiteY6" fmla="*/ 1319348 h 1515291"/>
              <a:gd name="connsiteX7" fmla="*/ 927463 w 1045029"/>
              <a:gd name="connsiteY7" fmla="*/ 1436914 h 1515291"/>
              <a:gd name="connsiteX8" fmla="*/ 1045029 w 1045029"/>
              <a:gd name="connsiteY8" fmla="*/ 1515291 h 151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029" h="1515291">
                <a:moveTo>
                  <a:pt x="0" y="0"/>
                </a:moveTo>
                <a:cubicBezTo>
                  <a:pt x="117566" y="6531"/>
                  <a:pt x="235132" y="13063"/>
                  <a:pt x="300446" y="52251"/>
                </a:cubicBezTo>
                <a:cubicBezTo>
                  <a:pt x="365760" y="91439"/>
                  <a:pt x="352698" y="154577"/>
                  <a:pt x="391886" y="235131"/>
                </a:cubicBezTo>
                <a:cubicBezTo>
                  <a:pt x="431075" y="315685"/>
                  <a:pt x="487680" y="426720"/>
                  <a:pt x="535577" y="535577"/>
                </a:cubicBezTo>
                <a:cubicBezTo>
                  <a:pt x="583474" y="644434"/>
                  <a:pt x="648789" y="794657"/>
                  <a:pt x="679269" y="888274"/>
                </a:cubicBezTo>
                <a:cubicBezTo>
                  <a:pt x="709749" y="981891"/>
                  <a:pt x="687977" y="1025434"/>
                  <a:pt x="718457" y="1097280"/>
                </a:cubicBezTo>
                <a:cubicBezTo>
                  <a:pt x="748937" y="1169126"/>
                  <a:pt x="827315" y="1262742"/>
                  <a:pt x="862149" y="1319348"/>
                </a:cubicBezTo>
                <a:cubicBezTo>
                  <a:pt x="896983" y="1375954"/>
                  <a:pt x="896983" y="1404257"/>
                  <a:pt x="927463" y="1436914"/>
                </a:cubicBezTo>
                <a:cubicBezTo>
                  <a:pt x="957943" y="1469571"/>
                  <a:pt x="1001486" y="1492431"/>
                  <a:pt x="1045029" y="151529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8819"/>
            <a:ext cx="7842448" cy="5450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63688" y="44624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ATRIBUTOS Y CUADRO ESTRATÉGICO DE UN PRODUCTO</a:t>
            </a:r>
            <a:endParaRPr lang="en-US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1691680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5508104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2699792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347864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4139952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4860032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6300192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6948264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7956376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252026" y="1670611"/>
            <a:ext cx="1455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>
                <a:solidFill>
                  <a:schemeClr val="bg1"/>
                </a:solidFill>
              </a:rPr>
              <a:t>C</a:t>
            </a:r>
            <a:r>
              <a:rPr lang="es-ES" sz="1000" b="1" i="1" dirty="0" smtClean="0">
                <a:solidFill>
                  <a:schemeClr val="bg1"/>
                </a:solidFill>
              </a:rPr>
              <a:t>urva ideal de valor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948264" y="2060848"/>
            <a:ext cx="100811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7452320" y="1700808"/>
            <a:ext cx="0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1691680" y="2420888"/>
            <a:ext cx="1008112" cy="14401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2627784" y="2240868"/>
            <a:ext cx="720079" cy="18002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4126887" y="2352483"/>
            <a:ext cx="733144" cy="14041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3347863" y="2240868"/>
            <a:ext cx="864097" cy="9001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5536825" y="1844825"/>
            <a:ext cx="731394" cy="936103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V="1">
            <a:off x="4860032" y="1916832"/>
            <a:ext cx="593935" cy="57606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300193" y="2564904"/>
            <a:ext cx="648071" cy="21602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6948264" y="2564904"/>
            <a:ext cx="1008112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6982905" y="2132856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>
                <a:solidFill>
                  <a:schemeClr val="bg1"/>
                </a:solidFill>
              </a:rPr>
              <a:t>C</a:t>
            </a:r>
            <a:r>
              <a:rPr lang="es-ES" sz="1000" b="1" i="1" dirty="0" smtClean="0">
                <a:solidFill>
                  <a:schemeClr val="bg1"/>
                </a:solidFill>
              </a:rPr>
              <a:t>urva posible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73299" y="638132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FACTORES COMPETITIVOS</a:t>
            </a:r>
            <a:endParaRPr lang="en-US" dirty="0"/>
          </a:p>
        </p:txBody>
      </p:sp>
      <p:sp>
        <p:nvSpPr>
          <p:cNvPr id="26" name="CuadroTexto 25"/>
          <p:cNvSpPr txBox="1"/>
          <p:nvPr/>
        </p:nvSpPr>
        <p:spPr>
          <a:xfrm rot="16200000">
            <a:off x="-749140" y="313351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NIVEL OFERTADO</a:t>
            </a:r>
            <a:endParaRPr lang="en-U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916088" y="395372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EJEMPLO: CENTRO VETERINARIOS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1720377"/>
              </p:ext>
            </p:extLst>
          </p:nvPr>
        </p:nvGraphicFramePr>
        <p:xfrm>
          <a:off x="683568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536664" y="332656"/>
            <a:ext cx="605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Estrategias correctas a aplicar al Centro Veterinarios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63688" y="116632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ATRIBUTOS Y CUADRO ESTRATÉGICO DE UN PRODUCTO</a:t>
            </a:r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55617" y="1412776"/>
            <a:ext cx="8664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es-ES" sz="2400" b="1" dirty="0" smtClean="0"/>
              <a:t>Realizar en grupo (hasta 4 integrantes), el cuadro estratégico para una indumentaria de  trabajo,  para</a:t>
            </a:r>
          </a:p>
          <a:p>
            <a:pPr algn="just"/>
            <a:r>
              <a:rPr lang="es-ES" sz="2400" b="1" dirty="0" smtClean="0"/>
              <a:t>      la especialidad que usted estudia en esta Facultad</a:t>
            </a:r>
          </a:p>
          <a:p>
            <a:pPr algn="just"/>
            <a:r>
              <a:rPr lang="es-ES" sz="2400" b="1" dirty="0" smtClean="0"/>
              <a:t>b) Plantear, mediante la aplicación de la matriz de</a:t>
            </a:r>
          </a:p>
          <a:p>
            <a:pPr algn="just"/>
            <a:r>
              <a:rPr lang="es-ES" sz="2400" b="1" dirty="0" smtClean="0"/>
              <a:t>     las 4 acciones, cual sería una posible curva de </a:t>
            </a:r>
          </a:p>
          <a:p>
            <a:pPr algn="just"/>
            <a:r>
              <a:rPr lang="es-ES" sz="2400" b="1" dirty="0" smtClean="0"/>
              <a:t>     Valor (de acuerdo a su visión)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33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44624"/>
            <a:ext cx="491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 diseño del producto – Diseño tradicional</a:t>
            </a:r>
            <a:endParaRPr lang="en-US" b="1" dirty="0"/>
          </a:p>
        </p:txBody>
      </p:sp>
      <p:pic>
        <p:nvPicPr>
          <p:cNvPr id="2050" name="Picture 2" descr="https://www.ingenieriaindustrialonline.com/wp-content/uploads/2019/09/Sin-t%C3%ADtulo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" y="764704"/>
            <a:ext cx="8753471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12160" y="908720"/>
            <a:ext cx="190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Producción lineal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59632" y="116632"/>
            <a:ext cx="600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NECESIDADES PARA EL DESARROLLO DEL PRODUCTO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395536" y="836712"/>
            <a:ext cx="785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Raleway"/>
              </a:rPr>
              <a:t>Reducir los tiempos </a:t>
            </a:r>
            <a:r>
              <a:rPr lang="es-ES" b="1" dirty="0">
                <a:latin typeface="Raleway"/>
              </a:rPr>
              <a:t>y recursos al evitar problemas de compatibilidad entre departamentos y sus respectivos </a:t>
            </a:r>
            <a:r>
              <a:rPr lang="es-ES" b="1" dirty="0" err="1">
                <a:latin typeface="Raleway"/>
              </a:rPr>
              <a:t>retrabajos</a:t>
            </a:r>
            <a:r>
              <a:rPr lang="es-ES" b="1" dirty="0" smtClean="0">
                <a:latin typeface="Raleway"/>
              </a:rPr>
              <a:t>.</a:t>
            </a:r>
            <a:endParaRPr lang="es-ES" b="1" dirty="0">
              <a:latin typeface="Raleway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536" y="1763524"/>
            <a:ext cx="7859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Raleway"/>
              </a:rPr>
              <a:t>Incorporar al cliente</a:t>
            </a:r>
            <a:endParaRPr lang="es-ES" b="1" dirty="0">
              <a:latin typeface="Raleway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5536" y="2422629"/>
            <a:ext cx="785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Raleway"/>
              </a:rPr>
              <a:t>Mejorar </a:t>
            </a:r>
            <a:r>
              <a:rPr lang="es-ES" b="1" dirty="0">
                <a:latin typeface="Raleway"/>
              </a:rPr>
              <a:t>el clima de trabajo dentro de la empresa. Estas estrategias elevan la productividad y hacen la organización más flexible</a:t>
            </a:r>
            <a:r>
              <a:rPr lang="es-ES" b="1" dirty="0" smtClean="0">
                <a:latin typeface="Raleway"/>
              </a:rPr>
              <a:t>.</a:t>
            </a:r>
            <a:endParaRPr lang="es-ES" b="1" i="0" dirty="0">
              <a:effectLst/>
              <a:latin typeface="Raleway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5536" y="3356992"/>
            <a:ext cx="785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Raleway"/>
              </a:rPr>
              <a:t>Desarrollar </a:t>
            </a:r>
            <a:r>
              <a:rPr lang="es-ES" b="1" dirty="0">
                <a:latin typeface="Raleway"/>
              </a:rPr>
              <a:t>productos de alta calidad, con una mejor utilización del </a:t>
            </a:r>
            <a:r>
              <a:rPr lang="es-ES" b="1" dirty="0" smtClean="0">
                <a:latin typeface="Raleway"/>
              </a:rPr>
              <a:t>producto</a:t>
            </a:r>
            <a:endParaRPr lang="es-ES" b="1" i="0" dirty="0">
              <a:effectLst/>
              <a:latin typeface="Raleway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6494" y="4221088"/>
            <a:ext cx="7859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Raleway"/>
              </a:rPr>
              <a:t>Reducir los costos </a:t>
            </a:r>
            <a:r>
              <a:rPr lang="es-ES" b="1" dirty="0">
                <a:latin typeface="Raleway"/>
              </a:rPr>
              <a:t>de desarrollo.</a:t>
            </a:r>
            <a:endParaRPr lang="es-ES" b="1" i="0" dirty="0">
              <a:effectLst/>
              <a:latin typeface="Raleway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508518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FFFF00"/>
                </a:solidFill>
                <a:latin typeface="-apple-system"/>
              </a:rPr>
              <a:t>Se requiere el trabajo </a:t>
            </a:r>
            <a:r>
              <a:rPr lang="es-ES" dirty="0">
                <a:solidFill>
                  <a:srgbClr val="FFFF00"/>
                </a:solidFill>
                <a:latin typeface="-apple-system"/>
              </a:rPr>
              <a:t>convergente de las diferentes etapas y exige que se invierta más tiempo en la definición detallada del producto y en la planificación. </a:t>
            </a:r>
            <a:r>
              <a:rPr lang="es-ES" dirty="0" smtClean="0">
                <a:solidFill>
                  <a:srgbClr val="FFFF00"/>
                </a:solidFill>
                <a:latin typeface="-apple-system"/>
              </a:rPr>
              <a:t>Que las </a:t>
            </a:r>
            <a:r>
              <a:rPr lang="es-ES" dirty="0">
                <a:solidFill>
                  <a:srgbClr val="FFFF00"/>
                </a:solidFill>
                <a:latin typeface="-apple-system"/>
              </a:rPr>
              <a:t>modificaciones se </a:t>
            </a:r>
            <a:r>
              <a:rPr lang="es-ES" dirty="0" smtClean="0">
                <a:solidFill>
                  <a:srgbClr val="FFFF00"/>
                </a:solidFill>
                <a:latin typeface="-apple-system"/>
              </a:rPr>
              <a:t>hagan </a:t>
            </a:r>
            <a:r>
              <a:rPr lang="es-ES" dirty="0">
                <a:solidFill>
                  <a:srgbClr val="FFFF00"/>
                </a:solidFill>
                <a:latin typeface="-apple-system"/>
              </a:rPr>
              <a:t>en la fase del </a:t>
            </a:r>
            <a:r>
              <a:rPr lang="es-ES" dirty="0" smtClean="0">
                <a:solidFill>
                  <a:srgbClr val="FFFF00"/>
                </a:solidFill>
                <a:latin typeface="-apple-system"/>
              </a:rPr>
              <a:t>diseño, </a:t>
            </a:r>
            <a:r>
              <a:rPr lang="es-ES" dirty="0">
                <a:solidFill>
                  <a:srgbClr val="FFFF00"/>
                </a:solidFill>
                <a:latin typeface="-apple-system"/>
              </a:rPr>
              <a:t>mucho antes de que salga el prototipo o las muestras de producción, lo cual conlleva a una reducción considerable de costo. 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66075" y="241194"/>
            <a:ext cx="69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INGENIERÍA CONCURRENTE, SIMULTÁNEA O INGENIERÍA TOTAL</a:t>
            </a:r>
            <a:endParaRPr lang="en-US" b="1" dirty="0"/>
          </a:p>
        </p:txBody>
      </p:sp>
      <p:pic>
        <p:nvPicPr>
          <p:cNvPr id="4098" name="Picture 2" descr="Ingeniería concurrente - Bryan Salazar Lóp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7" y="980728"/>
            <a:ext cx="78551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04043" y="980728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Integra todos los departamentos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47251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 trata de que todos los departamentos trabajen con el mismo objetivo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746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66075" y="241194"/>
            <a:ext cx="611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INGENIERÍA CONCURRENTE, EN EL SECTOR PLÁSTICOS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64434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4"/>
          <p:cNvSpPr/>
          <p:nvPr/>
        </p:nvSpPr>
        <p:spPr>
          <a:xfrm>
            <a:off x="158013" y="67003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[</a:t>
            </a:r>
            <a:r>
              <a:rPr lang="es-ES" dirty="0" err="1"/>
              <a:t>Nevins</a:t>
            </a:r>
            <a:r>
              <a:rPr lang="es-ES" dirty="0"/>
              <a:t> y </a:t>
            </a:r>
            <a:r>
              <a:rPr lang="es-ES" dirty="0" err="1"/>
              <a:t>Withney</a:t>
            </a:r>
            <a:r>
              <a:rPr lang="es-ES" dirty="0"/>
              <a:t>, 1989] </a:t>
            </a:r>
            <a:r>
              <a:rPr lang="es-ES" dirty="0" smtClean="0"/>
              <a:t>“el </a:t>
            </a:r>
            <a:r>
              <a:rPr lang="es-ES" dirty="0"/>
              <a:t>diseño de un producto determina y compromete alrededor del 70% de los costos totales de su ciclo de </a:t>
            </a:r>
            <a:r>
              <a:rPr lang="es-ES" dirty="0" smtClean="0"/>
              <a:t>vida”.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3301</TotalTime>
  <Words>892</Words>
  <Application>Microsoft Office PowerPoint</Application>
  <PresentationFormat>Presentación en pantalla (4:3)</PresentationFormat>
  <Paragraphs>108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Calibri</vt:lpstr>
      <vt:lpstr>Century Gothic</vt:lpstr>
      <vt:lpstr>Raleway</vt:lpstr>
      <vt:lpstr>Wingdings 3</vt:lpstr>
      <vt:lpstr>Ion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INGENIERÍA FORMULACIÓN Y EVALUACIÓN DE PROYECTOS</dc:title>
  <dc:creator>Luffi</dc:creator>
  <cp:lastModifiedBy>usuario</cp:lastModifiedBy>
  <cp:revision>514</cp:revision>
  <cp:lastPrinted>2015-03-17T16:14:28Z</cp:lastPrinted>
  <dcterms:created xsi:type="dcterms:W3CDTF">2015-03-14T19:26:17Z</dcterms:created>
  <dcterms:modified xsi:type="dcterms:W3CDTF">2020-06-09T17:54:06Z</dcterms:modified>
</cp:coreProperties>
</file>