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bookmarkIdSeed="2">
  <p:sldMasterIdLst>
    <p:sldMasterId id="2147483656" r:id="rId4"/>
  </p:sldMasterIdLst>
  <p:notesMasterIdLst>
    <p:notesMasterId r:id="rId19"/>
  </p:notesMasterIdLst>
  <p:handoutMasterIdLst>
    <p:handoutMasterId r:id="rId20"/>
  </p:handoutMasterIdLst>
  <p:sldIdLst>
    <p:sldId id="446" r:id="rId5"/>
    <p:sldId id="463" r:id="rId6"/>
    <p:sldId id="522" r:id="rId7"/>
    <p:sldId id="523" r:id="rId8"/>
    <p:sldId id="524" r:id="rId9"/>
    <p:sldId id="521" r:id="rId10"/>
    <p:sldId id="512" r:id="rId11"/>
    <p:sldId id="513" r:id="rId12"/>
    <p:sldId id="515" r:id="rId13"/>
    <p:sldId id="516" r:id="rId14"/>
    <p:sldId id="517" r:id="rId15"/>
    <p:sldId id="518" r:id="rId16"/>
    <p:sldId id="519" r:id="rId17"/>
    <p:sldId id="520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0"/>
    <p:restoredTop sz="86380" autoAdjust="0"/>
  </p:normalViewPr>
  <p:slideViewPr>
    <p:cSldViewPr>
      <p:cViewPr varScale="1">
        <p:scale>
          <a:sx n="76" d="100"/>
          <a:sy n="76" d="100"/>
        </p:scale>
        <p:origin x="1085" y="43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283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s-ES" dirty="0" smtClean="0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A849C5AD-4428-4E9C-9C84-11B72C9365FB}" type="datetimeFigureOut">
              <a:rPr lang="es-ES" smtClean="0"/>
              <a:pPr/>
              <a:t>29/10/2021</a:t>
            </a:fld>
            <a:endParaRPr lang="es-ES" dirty="0" smtClean="0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s-ES" dirty="0" smtClean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8C596567-A38F-4CEF-B37F-9B9D120D62CE}" type="slidenum">
              <a:rPr lang="es-ES" smtClean="0"/>
              <a:pPr/>
              <a:t>‹Nº›</a:t>
            </a:fld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0944518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/>
          <a:lstStyle/>
          <a:p>
            <a:fld id="{D7547E60-4BE7-4E4E-9AAA-5EE35AEC995C}" type="datetimeFigureOut">
              <a:rPr lang="es-ES"/>
              <a:pPr/>
              <a:t>29/10/2021</a:t>
            </a:fld>
            <a:endParaRPr lang="es-ES" dirty="0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anchor="ctr"/>
          <a:lstStyle/>
          <a:p>
            <a:endParaRPr lang="es-ES" dirty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/>
              <a:t>Haga clic para modificar los estilos de título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/>
          <a:lstStyle/>
          <a:p>
            <a:endParaRPr lang="es-ES" dirty="0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/>
          <a:lstStyle/>
          <a:p>
            <a:fld id="{CA077768-21C8-4125-A345-258E48D2EED0}" type="slidenum">
              <a:rPr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36801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es-ES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es-ES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C14FD69-4A85-4715-A222-ABB225B63BC6}" type="datetimeFigureOut">
              <a:rPr lang="es-ES" smtClean="0"/>
              <a:pPr/>
              <a:t>29/10/2021</a:t>
            </a:fld>
            <a:endParaRPr lang="es-ES" dirty="0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pPr algn="r"/>
            <a:fld id="{D4C49B74-5DB2-4B03-B1D2-7F6A3C51C318}" type="slidenum">
              <a:rPr lang="es-ES" smtClean="0"/>
              <a:pPr algn="r"/>
              <a:t>‹Nº›</a:t>
            </a:fld>
            <a:endParaRPr lang="es-E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s-ES" smtClean="0"/>
              <a:pPr/>
              <a:t>29/10/2021</a:t>
            </a:fld>
            <a:endParaRPr lang="es-ES" sz="100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s-ES" sz="1000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s-ES" smtClean="0"/>
              <a:pPr algn="r"/>
              <a:t>‹Nº›</a:t>
            </a:fld>
            <a:endParaRPr lang="es-ES" sz="100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s-ES" smtClean="0"/>
              <a:pPr/>
              <a:t>29/10/2021</a:t>
            </a:fld>
            <a:endParaRPr lang="es-ES" sz="100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s-ES" sz="1000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s-ES" smtClean="0"/>
              <a:pPr algn="r"/>
              <a:t>‹Nº›</a:t>
            </a:fld>
            <a:endParaRPr lang="es-ES" sz="1000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ítulo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s-ES"/>
              <a:pPr/>
              <a:t>29/10/2021</a:t>
            </a:fld>
            <a:endParaRPr lang="es-E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algn="r"/>
            <a:fld id="{D4C49B74-5DB2-4B03-B1D2-7F6A3C51C318}" type="slidenum">
              <a:rPr/>
              <a:pPr algn="r"/>
              <a:t>‹Nº›</a:t>
            </a:fld>
            <a:endParaRPr lang="es-E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C14FD69-4A85-4715-A222-ABB225B63BC6}" type="datetimeFigureOut">
              <a:rPr lang="es-ES" smtClean="0"/>
              <a:pPr/>
              <a:t>29/10/2021</a:t>
            </a:fld>
            <a:endParaRPr lang="es-ES" sz="1000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r"/>
            <a:fld id="{D4C49B74-5DB2-4B03-B1D2-7F6A3C51C318}" type="slidenum">
              <a:rPr lang="es-ES" smtClean="0"/>
              <a:pPr algn="r"/>
              <a:t>‹Nº›</a:t>
            </a:fld>
            <a:endParaRPr lang="es-ES" sz="1000" dirty="0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algn="ctr"/>
            <a:endParaRPr lang="es-ES" sz="1000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C14FD69-4A85-4715-A222-ABB225B63BC6}" type="datetimeFigureOut">
              <a:rPr lang="es-ES" smtClean="0"/>
              <a:pPr/>
              <a:t>29/10/2021</a:t>
            </a:fld>
            <a:endParaRPr lang="es-ES" sz="1000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pPr algn="ctr"/>
            <a:endParaRPr lang="es-ES" sz="1000" dirty="0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pPr algn="r"/>
            <a:fld id="{D4C49B74-5DB2-4B03-B1D2-7F6A3C51C318}" type="slidenum">
              <a:rPr lang="es-ES" smtClean="0"/>
              <a:pPr algn="r"/>
              <a:t>‹Nº›</a:t>
            </a:fld>
            <a:endParaRPr lang="es-ES" sz="1000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s-ES" smtClean="0"/>
              <a:pPr/>
              <a:t>29/10/2021</a:t>
            </a:fld>
            <a:endParaRPr lang="es-ES" sz="1000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s-ES" sz="1000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s-ES" smtClean="0"/>
              <a:pPr algn="r"/>
              <a:t>‹Nº›</a:t>
            </a:fld>
            <a:endParaRPr lang="es-ES" sz="1000" dirty="0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s-ES" smtClean="0"/>
              <a:pPr/>
              <a:t>29/10/2021</a:t>
            </a:fld>
            <a:endParaRPr lang="es-ES" sz="1000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ctr"/>
            <a:endParaRPr lang="es-ES" sz="1000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s-ES" smtClean="0"/>
              <a:pPr algn="r"/>
              <a:t>‹Nº›</a:t>
            </a:fld>
            <a:endParaRPr lang="es-ES" sz="1000" dirty="0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C14FD69-4A85-4715-A222-ABB225B63BC6}" type="datetimeFigureOut">
              <a:rPr lang="es-ES" smtClean="0"/>
              <a:pPr/>
              <a:t>29/10/2021</a:t>
            </a:fld>
            <a:endParaRPr lang="es-ES" sz="1000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r"/>
            <a:fld id="{D4C49B74-5DB2-4B03-B1D2-7F6A3C51C318}" type="slidenum">
              <a:rPr lang="es-ES" smtClean="0"/>
              <a:pPr algn="r"/>
              <a:t>‹Nº›</a:t>
            </a:fld>
            <a:endParaRPr lang="es-ES" sz="1000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algn="ctr"/>
            <a:endParaRPr lang="es-ES" sz="1000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FD69-4A85-4715-A222-ABB225B63BC6}" type="datetimeFigureOut">
              <a:rPr lang="es-ES" smtClean="0"/>
              <a:pPr/>
              <a:t>29/10/2021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D4C49B74-5DB2-4B03-B1D2-7F6A3C51C318}" type="slidenum">
              <a:rPr lang="es-ES" smtClean="0"/>
              <a:pPr algn="r"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C14FD69-4A85-4715-A222-ABB225B63BC6}" type="datetimeFigureOut">
              <a:rPr lang="es-ES" smtClean="0"/>
              <a:pPr/>
              <a:t>29/10/2021</a:t>
            </a:fld>
            <a:endParaRPr lang="es-ES" sz="1000" dirty="0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algn="r"/>
            <a:fld id="{D4C49B74-5DB2-4B03-B1D2-7F6A3C51C318}" type="slidenum">
              <a:rPr lang="es-ES" smtClean="0"/>
              <a:pPr algn="r"/>
              <a:t>‹Nº›</a:t>
            </a:fld>
            <a:endParaRPr lang="es-ES" sz="1000" dirty="0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algn="ctr"/>
            <a:endParaRPr lang="es-ES" sz="1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C14FD69-4A85-4715-A222-ABB225B63BC6}" type="datetimeFigureOut">
              <a:rPr lang="es-ES" smtClean="0"/>
              <a:pPr/>
              <a:t>29/10/2021</a:t>
            </a:fld>
            <a:endParaRPr lang="es-ES" sz="1000" dirty="0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algn="r"/>
            <a:fld id="{D4C49B74-5DB2-4B03-B1D2-7F6A3C51C318}" type="slidenum">
              <a:rPr lang="es-ES" smtClean="0"/>
              <a:pPr algn="r"/>
              <a:t>‹Nº›</a:t>
            </a:fld>
            <a:endParaRPr lang="es-ES" sz="1000" dirty="0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algn="ctr"/>
            <a:endParaRPr lang="es-ES" sz="100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C14FD69-4A85-4715-A222-ABB225B63BC6}" type="datetimeFigureOut">
              <a:rPr lang="es-ES" smtClean="0"/>
              <a:pPr/>
              <a:t>29/10/2021</a:t>
            </a:fld>
            <a:endParaRPr lang="es-ES" sz="1000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ctr"/>
            <a:endParaRPr lang="es-ES" sz="1000" dirty="0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r"/>
            <a:fld id="{D4C49B74-5DB2-4B03-B1D2-7F6A3C51C318}" type="slidenum">
              <a:rPr lang="es-ES" smtClean="0"/>
              <a:pPr algn="r"/>
              <a:t>‹Nº›</a:t>
            </a:fld>
            <a:endParaRPr lang="es-E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  <p:sldLayoutId id="2147483668" r:id="rId12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14348" y="1714488"/>
            <a:ext cx="7577814" cy="1470025"/>
          </a:xfrm>
        </p:spPr>
        <p:txBody>
          <a:bodyPr/>
          <a:lstStyle/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Seguridad en Sistemas</a:t>
            </a:r>
            <a:br>
              <a:rPr lang="es-ES" b="1" dirty="0" smtClean="0">
                <a:latin typeface="Arial" pitchFamily="34" charset="0"/>
                <a:cs typeface="Arial" pitchFamily="34" charset="0"/>
              </a:rPr>
            </a:br>
            <a:r>
              <a:rPr lang="es-ES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es-ES" b="1" dirty="0" smtClean="0">
                <a:latin typeface="Arial" pitchFamily="34" charset="0"/>
                <a:cs typeface="Arial" pitchFamily="34" charset="0"/>
              </a:rPr>
            </a:br>
            <a:r>
              <a:rPr lang="es-ES" dirty="0" smtClean="0">
                <a:latin typeface="Arial" pitchFamily="34" charset="0"/>
                <a:cs typeface="Arial" pitchFamily="34" charset="0"/>
              </a:rPr>
              <a:t>Auditoria Informática</a:t>
            </a:r>
            <a:endParaRPr b="1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1357290" y="3571876"/>
            <a:ext cx="6194066" cy="925223"/>
          </a:xfrm>
        </p:spPr>
        <p:txBody>
          <a:bodyPr>
            <a:normAutofit/>
          </a:bodyPr>
          <a:lstStyle/>
          <a:p>
            <a:pPr algn="ctr"/>
            <a:r>
              <a:rPr lang="es-ES" b="1" dirty="0" smtClean="0">
                <a:latin typeface="Arial" pitchFamily="34" charset="0"/>
                <a:cs typeface="Arial" pitchFamily="34" charset="0"/>
              </a:rPr>
              <a:t>Criptografía con GPG4Win</a:t>
            </a:r>
            <a:endParaRPr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93745"/>
          </a:xfrm>
        </p:spPr>
        <p:txBody>
          <a:bodyPr>
            <a:normAutofit/>
          </a:bodyPr>
          <a:lstStyle/>
          <a:p>
            <a:r>
              <a:rPr lang="es-A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GPG4win</a:t>
            </a:r>
            <a:endParaRPr lang="es-A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940" y="1371600"/>
            <a:ext cx="781812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7019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93745"/>
          </a:xfrm>
        </p:spPr>
        <p:txBody>
          <a:bodyPr>
            <a:normAutofit/>
          </a:bodyPr>
          <a:lstStyle/>
          <a:p>
            <a:r>
              <a:rPr lang="es-A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GPG4win</a:t>
            </a:r>
            <a:endParaRPr lang="es-A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71600"/>
            <a:ext cx="8640960" cy="50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81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93745"/>
          </a:xfrm>
        </p:spPr>
        <p:txBody>
          <a:bodyPr>
            <a:normAutofit/>
          </a:bodyPr>
          <a:lstStyle/>
          <a:p>
            <a:r>
              <a:rPr lang="es-A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GPG4win</a:t>
            </a:r>
            <a:endParaRPr lang="es-A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76" y="980728"/>
            <a:ext cx="7818120" cy="5593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84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93745"/>
          </a:xfrm>
        </p:spPr>
        <p:txBody>
          <a:bodyPr>
            <a:normAutofit/>
          </a:bodyPr>
          <a:lstStyle/>
          <a:p>
            <a:r>
              <a:rPr lang="es-A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GPG4win – Enviar la clave publica</a:t>
            </a:r>
            <a:endParaRPr lang="es-A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739" y="1158240"/>
            <a:ext cx="8376281" cy="479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8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93745"/>
          </a:xfrm>
        </p:spPr>
        <p:txBody>
          <a:bodyPr>
            <a:normAutofit/>
          </a:bodyPr>
          <a:lstStyle/>
          <a:p>
            <a:r>
              <a:rPr lang="es-A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GPG4win – clave publica</a:t>
            </a:r>
            <a:endParaRPr lang="es-A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052736"/>
            <a:ext cx="6912768" cy="5692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551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93745"/>
          </a:xfrm>
        </p:spPr>
        <p:txBody>
          <a:bodyPr>
            <a:normAutofit/>
          </a:bodyPr>
          <a:lstStyle/>
          <a:p>
            <a:r>
              <a:rPr lang="es-A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Reglas generales de </a:t>
            </a:r>
            <a:r>
              <a:rPr lang="es-AR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</a:t>
            </a:r>
            <a:r>
              <a:rPr lang="es-AR" sz="2800" b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criptografía</a:t>
            </a:r>
            <a:endParaRPr lang="es-A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CuadroTexto 1"/>
          <p:cNvSpPr txBox="1"/>
          <p:nvPr/>
        </p:nvSpPr>
        <p:spPr>
          <a:xfrm>
            <a:off x="467544" y="1628800"/>
            <a:ext cx="7704856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s-AR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El </a:t>
            </a:r>
            <a:r>
              <a:rPr lang="es-AR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algoritmo de cifrado / descifrado debe ser rápido y confiable.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s-AR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Posibilidad de transmitir archivos y </a:t>
            </a:r>
            <a:r>
              <a:rPr lang="es-AR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almacenarlos.</a:t>
            </a:r>
            <a:endParaRPr lang="es-AR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s-AR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La seguridad del sistema deberá residir en el secreto de la clave y no en las funciones de cifrado.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s-AR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La fortaleza del sistema se entiende como la imposibilidad computacional de romper la cifra o encontrar la clave secreta.</a:t>
            </a:r>
          </a:p>
          <a:p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717857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93745"/>
          </a:xfrm>
        </p:spPr>
        <p:txBody>
          <a:bodyPr>
            <a:normAutofit/>
          </a:bodyPr>
          <a:lstStyle/>
          <a:p>
            <a:r>
              <a:rPr lang="es-A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Esquema híbrido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51520" y="1196752"/>
            <a:ext cx="770485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s-ES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Como se vio anteriormente ambos tipos de sistemas criptográficos presentan ventajas </a:t>
            </a:r>
            <a:r>
              <a:rPr lang="es-E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y desventajas</a:t>
            </a:r>
            <a:r>
              <a:rPr lang="es-ES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. La principal desventaja de los simétricos es la distribución de claves secretas </a:t>
            </a:r>
            <a:r>
              <a:rPr lang="es-E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por canales </a:t>
            </a:r>
            <a:r>
              <a:rPr lang="es-ES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que no son seguros pero tiene la ventaja de que la velocidad de cifrado es muy alta.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s-ES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Los asimétricos cifran a una velocidad hasta mil veces más lenta que los simétricos pero </a:t>
            </a:r>
            <a:r>
              <a:rPr lang="es-E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no tienen </a:t>
            </a:r>
            <a:r>
              <a:rPr lang="es-ES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el problema de la distribución de claves, ya que, no se necesita un canal seguro </a:t>
            </a:r>
            <a:r>
              <a:rPr lang="es-E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para distribuir </a:t>
            </a:r>
            <a:r>
              <a:rPr lang="es-ES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la clave pública y además permiten firmar digitalmente un mensaje.</a:t>
            </a:r>
          </a:p>
          <a:p>
            <a:pPr marL="342900" lvl="0" indent="-342900" algn="just">
              <a:spcBef>
                <a:spcPts val="600"/>
              </a:spcBef>
              <a:spcAft>
                <a:spcPts val="600"/>
              </a:spcAft>
              <a:buFontTx/>
              <a:buChar char="•"/>
              <a:defRPr/>
            </a:pPr>
            <a:r>
              <a:rPr lang="es-ES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Aprovechar las ventajas de ambos y evitar sus desventajas permite implementar un </a:t>
            </a:r>
            <a:r>
              <a:rPr lang="es-E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sistema híbrido </a:t>
            </a:r>
            <a:r>
              <a:rPr lang="es-ES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en el cual se usa la criptografía asimétrica para el intercambio seguro de claves y </a:t>
            </a:r>
            <a:r>
              <a:rPr lang="es-E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firma digital </a:t>
            </a:r>
            <a:r>
              <a:rPr lang="es-ES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mientras que los simétricos para el cifrado de la información a transmitir</a:t>
            </a:r>
            <a:r>
              <a:rPr lang="es-E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ES" kern="0" dirty="0">
              <a:solidFill>
                <a:sysClr val="windowText" lastClr="00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6436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93745"/>
          </a:xfrm>
        </p:spPr>
        <p:txBody>
          <a:bodyPr>
            <a:normAutofit/>
          </a:bodyPr>
          <a:lstStyle/>
          <a:p>
            <a:r>
              <a:rPr lang="es-A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Esquema híbrido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51520" y="926401"/>
            <a:ext cx="7704856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Este </a:t>
            </a:r>
            <a:r>
              <a:rPr lang="es-ES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sistema trabaja de la siguiente manera</a:t>
            </a:r>
            <a:r>
              <a:rPr lang="es-E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dirty="0"/>
              <a:t>El </a:t>
            </a:r>
            <a:r>
              <a:rPr lang="es-ES" dirty="0" smtClean="0"/>
              <a:t>emisor</a:t>
            </a:r>
            <a:endParaRPr lang="es-ES" dirty="0"/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Obtiene </a:t>
            </a:r>
            <a:r>
              <a:rPr lang="es-ES" dirty="0"/>
              <a:t>la clave pública del receptor asegurándose de que es válida mediante </a:t>
            </a:r>
            <a:r>
              <a:rPr lang="es-ES" dirty="0" smtClean="0"/>
              <a:t>el certificado </a:t>
            </a:r>
            <a:r>
              <a:rPr lang="es-ES" dirty="0"/>
              <a:t>digital provisto por la autoridad de certificación.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Aplica </a:t>
            </a:r>
            <a:r>
              <a:rPr lang="es-ES" dirty="0"/>
              <a:t>una función hash al mensaje M que quiere transmitir, obteniendo un </a:t>
            </a:r>
            <a:r>
              <a:rPr lang="es-ES" dirty="0" smtClean="0"/>
              <a:t>valor h(M</a:t>
            </a:r>
            <a:r>
              <a:rPr lang="es-ES" dirty="0"/>
              <a:t>).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Usando </a:t>
            </a:r>
            <a:r>
              <a:rPr lang="es-ES" dirty="0"/>
              <a:t>criptografía asimétrica aplica su clave privada al valor hash h(M) con lo </a:t>
            </a:r>
            <a:r>
              <a:rPr lang="es-ES" dirty="0" smtClean="0"/>
              <a:t>cual consigue </a:t>
            </a:r>
            <a:r>
              <a:rPr lang="es-ES" dirty="0"/>
              <a:t>una firma digital S.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Elige </a:t>
            </a:r>
            <a:r>
              <a:rPr lang="es-ES" dirty="0"/>
              <a:t>una clave K al azar (clave de sesión). Con esta clave y usando un algoritmo </a:t>
            </a:r>
            <a:r>
              <a:rPr lang="es-ES" dirty="0" smtClean="0"/>
              <a:t>de clave </a:t>
            </a:r>
            <a:r>
              <a:rPr lang="es-ES" dirty="0"/>
              <a:t>simétrica procede a cifrar el mensaje M y la firma digital S, obteniendo </a:t>
            </a:r>
            <a:r>
              <a:rPr lang="es-ES" dirty="0" smtClean="0"/>
              <a:t>un criptograma </a:t>
            </a:r>
            <a:r>
              <a:rPr lang="es-ES" dirty="0"/>
              <a:t>C.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Usa </a:t>
            </a:r>
            <a:r>
              <a:rPr lang="es-ES" dirty="0"/>
              <a:t>la clave pública del receptor y el algoritmo asimétrico para cifrar la clave de </a:t>
            </a:r>
            <a:r>
              <a:rPr lang="es-ES" dirty="0" smtClean="0"/>
              <a:t>sesión K </a:t>
            </a:r>
            <a:r>
              <a:rPr lang="es-ES" dirty="0"/>
              <a:t>obteniendo el criptograma </a:t>
            </a:r>
            <a:r>
              <a:rPr lang="es-ES" dirty="0" err="1"/>
              <a:t>Ck</a:t>
            </a:r>
            <a:r>
              <a:rPr lang="es-ES" dirty="0"/>
              <a:t>.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Envía </a:t>
            </a:r>
            <a:r>
              <a:rPr lang="es-ES" dirty="0"/>
              <a:t>por el medio de transmisión inseguro el criptograma C y el criptograma de </a:t>
            </a:r>
            <a:r>
              <a:rPr lang="es-ES" dirty="0" smtClean="0"/>
              <a:t>la clave </a:t>
            </a:r>
            <a:r>
              <a:rPr lang="es-ES" dirty="0"/>
              <a:t>de sesión </a:t>
            </a:r>
            <a:r>
              <a:rPr lang="es-ES" dirty="0" err="1"/>
              <a:t>Ck</a:t>
            </a:r>
            <a:r>
              <a:rPr lang="es-ES" dirty="0"/>
              <a:t>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54524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93745"/>
          </a:xfrm>
        </p:spPr>
        <p:txBody>
          <a:bodyPr>
            <a:normAutofit/>
          </a:bodyPr>
          <a:lstStyle/>
          <a:p>
            <a:r>
              <a:rPr lang="es-AR" sz="2800" b="1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Esquema híbrido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51520" y="926401"/>
            <a:ext cx="7704856" cy="4616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Este </a:t>
            </a:r>
            <a:r>
              <a:rPr lang="es-ES" kern="0" dirty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sistema trabaja de la siguiente manera</a:t>
            </a:r>
            <a:r>
              <a:rPr lang="es-ES" kern="0" dirty="0" smtClean="0">
                <a:solidFill>
                  <a:sysClr val="windowText" lastClr="0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lvl="0" algn="just">
              <a:spcBef>
                <a:spcPts val="600"/>
              </a:spcBef>
              <a:spcAft>
                <a:spcPts val="600"/>
              </a:spcAft>
              <a:defRPr/>
            </a:pPr>
            <a:r>
              <a:rPr lang="es-ES" dirty="0"/>
              <a:t>El </a:t>
            </a:r>
            <a:r>
              <a:rPr lang="es-ES" dirty="0" smtClean="0"/>
              <a:t>receptor</a:t>
            </a:r>
            <a:endParaRPr lang="es-ES" dirty="0"/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dirty="0"/>
              <a:t>Aplica el algoritmo de criptografía asimétrica con su clave privada al criptograma </a:t>
            </a:r>
            <a:r>
              <a:rPr lang="es-ES" dirty="0" err="1"/>
              <a:t>Ck</a:t>
            </a:r>
            <a:r>
              <a:rPr lang="es-ES" dirty="0" smtClean="0"/>
              <a:t>, con </a:t>
            </a:r>
            <a:r>
              <a:rPr lang="es-ES" dirty="0"/>
              <a:t>lo cual obtiene la clave de sesión K (el algoritmo asimétrico aplicado es el </a:t>
            </a:r>
            <a:r>
              <a:rPr lang="es-ES" dirty="0" smtClean="0"/>
              <a:t>mismo que </a:t>
            </a:r>
            <a:r>
              <a:rPr lang="es-ES" dirty="0"/>
              <a:t>uso el emisor).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Aplica </a:t>
            </a:r>
            <a:r>
              <a:rPr lang="es-ES" dirty="0"/>
              <a:t>el algoritmo simétrico con la clave de sesión K al criptograma C, obteniendo </a:t>
            </a:r>
            <a:r>
              <a:rPr lang="es-ES" dirty="0" smtClean="0"/>
              <a:t>el mensaje </a:t>
            </a:r>
            <a:r>
              <a:rPr lang="es-ES" dirty="0"/>
              <a:t>M’ y la firma digital S’ (el algoritmo simétrico aplicado es el mismo que uso </a:t>
            </a:r>
            <a:r>
              <a:rPr lang="es-ES" dirty="0" smtClean="0"/>
              <a:t>el emisor).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dirty="0"/>
              <a:t>Aplica el algoritmo asimétrico con la clave pública del emisor sobre la firma digital S</a:t>
            </a:r>
            <a:r>
              <a:rPr lang="es-ES" dirty="0" smtClean="0"/>
              <a:t>’, obteniendo </a:t>
            </a:r>
            <a:r>
              <a:rPr lang="es-ES" dirty="0"/>
              <a:t>el valor de hash h(M).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Aplica </a:t>
            </a:r>
            <a:r>
              <a:rPr lang="es-ES" dirty="0"/>
              <a:t>la función hash al mensaje M’ obteniendo el valor h(M’).</a:t>
            </a:r>
          </a:p>
          <a:p>
            <a:pPr marL="285750" lvl="0" indent="-285750" algn="just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es-ES" dirty="0" smtClean="0"/>
              <a:t>Si </a:t>
            </a:r>
            <a:r>
              <a:rPr lang="es-ES" dirty="0"/>
              <a:t>h(M) = h(M’) entonces se verifica la validez de la firma digital y el mensaje es </a:t>
            </a:r>
            <a:r>
              <a:rPr lang="es-ES" dirty="0" smtClean="0"/>
              <a:t>el original</a:t>
            </a:r>
            <a:r>
              <a:rPr lang="es-ES" dirty="0"/>
              <a:t>.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3251937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93745"/>
          </a:xfrm>
        </p:spPr>
        <p:txBody>
          <a:bodyPr>
            <a:normAutofit/>
          </a:bodyPr>
          <a:lstStyle/>
          <a:p>
            <a:r>
              <a:rPr lang="es-A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GPG4win</a:t>
            </a:r>
            <a:endParaRPr lang="es-A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71600"/>
            <a:ext cx="8447317" cy="5009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41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93745"/>
          </a:xfrm>
        </p:spPr>
        <p:txBody>
          <a:bodyPr>
            <a:normAutofit/>
          </a:bodyPr>
          <a:lstStyle/>
          <a:p>
            <a:r>
              <a:rPr lang="es-A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GPG4win</a:t>
            </a:r>
            <a:endParaRPr lang="es-A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913" y="1196752"/>
            <a:ext cx="8619357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30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93745"/>
          </a:xfrm>
        </p:spPr>
        <p:txBody>
          <a:bodyPr>
            <a:normAutofit/>
          </a:bodyPr>
          <a:lstStyle/>
          <a:p>
            <a:r>
              <a:rPr lang="es-A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GPG4win</a:t>
            </a:r>
            <a:endParaRPr lang="es-A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52736"/>
            <a:ext cx="868254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081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593745"/>
          </a:xfrm>
        </p:spPr>
        <p:txBody>
          <a:bodyPr>
            <a:normAutofit/>
          </a:bodyPr>
          <a:lstStyle/>
          <a:p>
            <a:r>
              <a:rPr lang="es-AR" sz="28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GPG4win</a:t>
            </a:r>
            <a:endParaRPr lang="es-AR" sz="28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371600"/>
            <a:ext cx="8085524" cy="4793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4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DE95A0C693CEB341887D38A4A2B58B45040072C752107C5A7B47AA91A1EE638E6F1F" ma:contentTypeVersion="24" ma:contentTypeDescription="Create a new document." ma:contentTypeScope="" ma:versionID="0c22a9e4ee5a4d59bacc0eca4cef97cb"/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/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68EF03C4-44DE-46A6-83B9-F81098DF0B89}">
  <ds:schemaRefs>
    <ds:schemaRef ds:uri="http://schemas.microsoft.com/office/2006/metadata/contentType"/>
    <ds:schemaRef ds:uri="http://schemas.microsoft.com/office/2006/metadata/properties/metaAttributes"/>
  </ds:schemaRefs>
</ds:datastoreItem>
</file>

<file path=customXml/itemProps2.xml><?xml version="1.0" encoding="utf-8"?>
<ds:datastoreItem xmlns:ds="http://schemas.openxmlformats.org/officeDocument/2006/customXml" ds:itemID="{E84655DC-E572-4564-A9C9-0B9D8003F121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3722D8BD-807B-4A41-93C9-0E581F3C4C1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5351</TotalTime>
  <Words>521</Words>
  <Application>Microsoft Office PowerPoint</Application>
  <PresentationFormat>Presentación en pantalla (4:3)</PresentationFormat>
  <Paragraphs>37</Paragraphs>
  <Slides>14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21" baseType="lpstr">
      <vt:lpstr>MS PGothic</vt:lpstr>
      <vt:lpstr>Arial</vt:lpstr>
      <vt:lpstr>Calibri</vt:lpstr>
      <vt:lpstr>Century Schoolbook</vt:lpstr>
      <vt:lpstr>Wingdings</vt:lpstr>
      <vt:lpstr>Wingdings 2</vt:lpstr>
      <vt:lpstr>Mirador</vt:lpstr>
      <vt:lpstr>Seguridad en Sistemas  Auditoria Informática</vt:lpstr>
      <vt:lpstr>Reglas generales de la criptografía</vt:lpstr>
      <vt:lpstr>Esquema híbrido</vt:lpstr>
      <vt:lpstr>Esquema híbrido</vt:lpstr>
      <vt:lpstr>Esquema híbrido</vt:lpstr>
      <vt:lpstr>GPG4win</vt:lpstr>
      <vt:lpstr>GPG4win</vt:lpstr>
      <vt:lpstr>GPG4win</vt:lpstr>
      <vt:lpstr>GPG4win</vt:lpstr>
      <vt:lpstr>GPG4win</vt:lpstr>
      <vt:lpstr>GPG4win</vt:lpstr>
      <vt:lpstr>GPG4win</vt:lpstr>
      <vt:lpstr>GPG4win – Enviar la clave publica</vt:lpstr>
      <vt:lpstr>GPG4win – clave publica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Tecnologias de la Informacion y de la Comunicacion</dc:title>
  <dc:creator>User OEM</dc:creator>
  <cp:lastModifiedBy>jose quispe</cp:lastModifiedBy>
  <cp:revision>420</cp:revision>
  <dcterms:created xsi:type="dcterms:W3CDTF">2011-08-28T12:11:05Z</dcterms:created>
  <dcterms:modified xsi:type="dcterms:W3CDTF">2021-10-29T19:12:10Z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