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66" r:id="rId10"/>
    <p:sldId id="265" r:id="rId11"/>
    <p:sldId id="267" r:id="rId12"/>
    <p:sldId id="268" r:id="rId13"/>
    <p:sldId id="269" r:id="rId14"/>
    <p:sldId id="270" r:id="rId15"/>
    <p:sldId id="271" r:id="rId16"/>
    <p:sldId id="272" r:id="rId17"/>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574" autoAdjust="0"/>
  </p:normalViewPr>
  <p:slideViewPr>
    <p:cSldViewPr>
      <p:cViewPr varScale="1">
        <p:scale>
          <a:sx n="63" d="100"/>
          <a:sy n="63" d="100"/>
        </p:scale>
        <p:origin x="-137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F8585F23-23FE-42B7-8C68-532ADA350728}" type="datetimeFigureOut">
              <a:rPr lang="es-AR" smtClean="0"/>
              <a:pPr/>
              <a:t>02/10/2015</a:t>
            </a:fld>
            <a:endParaRPr lang="es-AR" dirty="0"/>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AR" dirty="0"/>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8D426761-22D9-486D-B2F2-A79652270C0A}" type="slidenum">
              <a:rPr lang="es-AR" smtClean="0"/>
              <a:pPr/>
              <a:t>‹Nº›</a:t>
            </a:fld>
            <a:endParaRPr lang="es-A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8585F23-23FE-42B7-8C68-532ADA350728}" type="datetimeFigureOut">
              <a:rPr lang="es-AR" smtClean="0"/>
              <a:pPr/>
              <a:t>02/10/2015</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8D426761-22D9-486D-B2F2-A79652270C0A}" type="slidenum">
              <a:rPr lang="es-AR" smtClean="0"/>
              <a:pPr/>
              <a:t>‹Nº›</a:t>
            </a:fld>
            <a:endParaRPr lang="es-A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8585F23-23FE-42B7-8C68-532ADA350728}" type="datetimeFigureOut">
              <a:rPr lang="es-AR" smtClean="0"/>
              <a:pPr/>
              <a:t>02/10/2015</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8D426761-22D9-486D-B2F2-A79652270C0A}" type="slidenum">
              <a:rPr lang="es-AR" smtClean="0"/>
              <a:pPr/>
              <a:t>‹Nº›</a:t>
            </a:fld>
            <a:endParaRPr lang="es-A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F8585F23-23FE-42B7-8C68-532ADA350728}" type="datetimeFigureOut">
              <a:rPr lang="es-AR" smtClean="0"/>
              <a:pPr/>
              <a:t>02/10/2015</a:t>
            </a:fld>
            <a:endParaRPr lang="es-AR" dirty="0"/>
          </a:p>
        </p:txBody>
      </p:sp>
      <p:sp>
        <p:nvSpPr>
          <p:cNvPr id="9" name="8 Marcador de número de diapositiva"/>
          <p:cNvSpPr>
            <a:spLocks noGrp="1"/>
          </p:cNvSpPr>
          <p:nvPr>
            <p:ph type="sldNum" sz="quarter" idx="15"/>
          </p:nvPr>
        </p:nvSpPr>
        <p:spPr/>
        <p:txBody>
          <a:bodyPr rtlCol="0"/>
          <a:lstStyle/>
          <a:p>
            <a:fld id="{8D426761-22D9-486D-B2F2-A79652270C0A}" type="slidenum">
              <a:rPr lang="es-AR" smtClean="0"/>
              <a:pPr/>
              <a:t>‹Nº›</a:t>
            </a:fld>
            <a:endParaRPr lang="es-AR" dirty="0"/>
          </a:p>
        </p:txBody>
      </p:sp>
      <p:sp>
        <p:nvSpPr>
          <p:cNvPr id="10" name="9 Marcador de pie de página"/>
          <p:cNvSpPr>
            <a:spLocks noGrp="1"/>
          </p:cNvSpPr>
          <p:nvPr>
            <p:ph type="ftr" sz="quarter" idx="16"/>
          </p:nvPr>
        </p:nvSpPr>
        <p:spPr/>
        <p:txBody>
          <a:bodyPr rtlCol="0"/>
          <a:lstStyle/>
          <a:p>
            <a:endParaRPr lang="es-A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F8585F23-23FE-42B7-8C68-532ADA350728}" type="datetimeFigureOut">
              <a:rPr lang="es-AR" smtClean="0"/>
              <a:pPr/>
              <a:t>02/10/2015</a:t>
            </a:fld>
            <a:endParaRPr lang="es-AR" dirty="0"/>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AR" dirty="0"/>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8D426761-22D9-486D-B2F2-A79652270C0A}" type="slidenum">
              <a:rPr lang="es-AR" smtClean="0"/>
              <a:pPr/>
              <a:t>‹Nº›</a:t>
            </a:fld>
            <a:endParaRPr lang="es-A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F8585F23-23FE-42B7-8C68-532ADA350728}" type="datetimeFigureOut">
              <a:rPr lang="es-AR" smtClean="0"/>
              <a:pPr/>
              <a:t>02/10/2015</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8D426761-22D9-486D-B2F2-A79652270C0A}" type="slidenum">
              <a:rPr lang="es-AR" smtClean="0"/>
              <a:pPr/>
              <a:t>‹Nº›</a:t>
            </a:fld>
            <a:endParaRPr lang="es-AR" dirty="0"/>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F8585F23-23FE-42B7-8C68-532ADA350728}" type="datetimeFigureOut">
              <a:rPr lang="es-AR" smtClean="0"/>
              <a:pPr/>
              <a:t>02/10/2015</a:t>
            </a:fld>
            <a:endParaRPr lang="es-AR" dirty="0"/>
          </a:p>
        </p:txBody>
      </p:sp>
      <p:sp>
        <p:nvSpPr>
          <p:cNvPr id="8" name="7 Marcador de pie de página"/>
          <p:cNvSpPr>
            <a:spLocks noGrp="1"/>
          </p:cNvSpPr>
          <p:nvPr>
            <p:ph type="ftr" sz="quarter" idx="11"/>
          </p:nvPr>
        </p:nvSpPr>
        <p:spPr/>
        <p:txBody>
          <a:bodyPr/>
          <a:lstStyle/>
          <a:p>
            <a:endParaRPr lang="es-AR" dirty="0"/>
          </a:p>
        </p:txBody>
      </p:sp>
      <p:sp>
        <p:nvSpPr>
          <p:cNvPr id="9" name="8 Marcador de número de diapositiva"/>
          <p:cNvSpPr>
            <a:spLocks noGrp="1"/>
          </p:cNvSpPr>
          <p:nvPr>
            <p:ph type="sldNum" sz="quarter" idx="12"/>
          </p:nvPr>
        </p:nvSpPr>
        <p:spPr/>
        <p:txBody>
          <a:bodyPr/>
          <a:lstStyle/>
          <a:p>
            <a:fld id="{8D426761-22D9-486D-B2F2-A79652270C0A}" type="slidenum">
              <a:rPr lang="es-AR" smtClean="0"/>
              <a:pPr/>
              <a:t>‹Nº›</a:t>
            </a:fld>
            <a:endParaRPr lang="es-AR" dirty="0"/>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F8585F23-23FE-42B7-8C68-532ADA350728}" type="datetimeFigureOut">
              <a:rPr lang="es-AR" smtClean="0"/>
              <a:pPr/>
              <a:t>02/10/2015</a:t>
            </a:fld>
            <a:endParaRPr lang="es-AR" dirty="0"/>
          </a:p>
        </p:txBody>
      </p:sp>
      <p:sp>
        <p:nvSpPr>
          <p:cNvPr id="7" name="6 Marcador de número de diapositiva"/>
          <p:cNvSpPr>
            <a:spLocks noGrp="1"/>
          </p:cNvSpPr>
          <p:nvPr>
            <p:ph type="sldNum" sz="quarter" idx="11"/>
          </p:nvPr>
        </p:nvSpPr>
        <p:spPr/>
        <p:txBody>
          <a:bodyPr rtlCol="0"/>
          <a:lstStyle/>
          <a:p>
            <a:fld id="{8D426761-22D9-486D-B2F2-A79652270C0A}" type="slidenum">
              <a:rPr lang="es-AR" smtClean="0"/>
              <a:pPr/>
              <a:t>‹Nº›</a:t>
            </a:fld>
            <a:endParaRPr lang="es-AR" dirty="0"/>
          </a:p>
        </p:txBody>
      </p:sp>
      <p:sp>
        <p:nvSpPr>
          <p:cNvPr id="8" name="7 Marcador de pie de página"/>
          <p:cNvSpPr>
            <a:spLocks noGrp="1"/>
          </p:cNvSpPr>
          <p:nvPr>
            <p:ph type="ftr" sz="quarter" idx="12"/>
          </p:nvPr>
        </p:nvSpPr>
        <p:spPr/>
        <p:txBody>
          <a:bodyPr rtlCol="0"/>
          <a:lstStyle/>
          <a:p>
            <a:endParaRPr lang="es-A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8585F23-23FE-42B7-8C68-532ADA350728}" type="datetimeFigureOut">
              <a:rPr lang="es-AR" smtClean="0"/>
              <a:pPr/>
              <a:t>02/10/2015</a:t>
            </a:fld>
            <a:endParaRPr lang="es-AR" dirty="0"/>
          </a:p>
        </p:txBody>
      </p:sp>
      <p:sp>
        <p:nvSpPr>
          <p:cNvPr id="3" name="2 Marcador de pie de página"/>
          <p:cNvSpPr>
            <a:spLocks noGrp="1"/>
          </p:cNvSpPr>
          <p:nvPr>
            <p:ph type="ftr" sz="quarter" idx="11"/>
          </p:nvPr>
        </p:nvSpPr>
        <p:spPr/>
        <p:txBody>
          <a:bodyPr/>
          <a:lstStyle/>
          <a:p>
            <a:endParaRPr lang="es-AR" dirty="0"/>
          </a:p>
        </p:txBody>
      </p:sp>
      <p:sp>
        <p:nvSpPr>
          <p:cNvPr id="4" name="3 Marcador de número de diapositiva"/>
          <p:cNvSpPr>
            <a:spLocks noGrp="1"/>
          </p:cNvSpPr>
          <p:nvPr>
            <p:ph type="sldNum" sz="quarter" idx="12"/>
          </p:nvPr>
        </p:nvSpPr>
        <p:spPr/>
        <p:txBody>
          <a:bodyPr/>
          <a:lstStyle/>
          <a:p>
            <a:fld id="{8D426761-22D9-486D-B2F2-A79652270C0A}" type="slidenum">
              <a:rPr lang="es-AR" smtClean="0"/>
              <a:pPr/>
              <a:t>‹Nº›</a:t>
            </a:fld>
            <a:endParaRPr lang="es-A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F8585F23-23FE-42B7-8C68-532ADA350728}" type="datetimeFigureOut">
              <a:rPr lang="es-AR" smtClean="0"/>
              <a:pPr/>
              <a:t>02/10/2015</a:t>
            </a:fld>
            <a:endParaRPr lang="es-AR" dirty="0"/>
          </a:p>
        </p:txBody>
      </p:sp>
      <p:sp>
        <p:nvSpPr>
          <p:cNvPr id="22" name="21 Marcador de número de diapositiva"/>
          <p:cNvSpPr>
            <a:spLocks noGrp="1"/>
          </p:cNvSpPr>
          <p:nvPr>
            <p:ph type="sldNum" sz="quarter" idx="15"/>
          </p:nvPr>
        </p:nvSpPr>
        <p:spPr/>
        <p:txBody>
          <a:bodyPr rtlCol="0"/>
          <a:lstStyle/>
          <a:p>
            <a:fld id="{8D426761-22D9-486D-B2F2-A79652270C0A}" type="slidenum">
              <a:rPr lang="es-AR" smtClean="0"/>
              <a:pPr/>
              <a:t>‹Nº›</a:t>
            </a:fld>
            <a:endParaRPr lang="es-AR" dirty="0"/>
          </a:p>
        </p:txBody>
      </p:sp>
      <p:sp>
        <p:nvSpPr>
          <p:cNvPr id="23" name="22 Marcador de pie de página"/>
          <p:cNvSpPr>
            <a:spLocks noGrp="1"/>
          </p:cNvSpPr>
          <p:nvPr>
            <p:ph type="ftr" sz="quarter" idx="16"/>
          </p:nvPr>
        </p:nvSpPr>
        <p:spPr/>
        <p:txBody>
          <a:bodyPr rtlCol="0"/>
          <a:lstStyle/>
          <a:p>
            <a:endParaRPr lang="es-A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F8585F23-23FE-42B7-8C68-532ADA350728}" type="datetimeFigureOut">
              <a:rPr lang="es-AR" smtClean="0"/>
              <a:pPr/>
              <a:t>02/10/2015</a:t>
            </a:fld>
            <a:endParaRPr lang="es-AR" dirty="0"/>
          </a:p>
        </p:txBody>
      </p:sp>
      <p:sp>
        <p:nvSpPr>
          <p:cNvPr id="18" name="17 Marcador de número de diapositiva"/>
          <p:cNvSpPr>
            <a:spLocks noGrp="1"/>
          </p:cNvSpPr>
          <p:nvPr>
            <p:ph type="sldNum" sz="quarter" idx="11"/>
          </p:nvPr>
        </p:nvSpPr>
        <p:spPr/>
        <p:txBody>
          <a:bodyPr rtlCol="0"/>
          <a:lstStyle/>
          <a:p>
            <a:fld id="{8D426761-22D9-486D-B2F2-A79652270C0A}" type="slidenum">
              <a:rPr lang="es-AR" smtClean="0"/>
              <a:pPr/>
              <a:t>‹Nº›</a:t>
            </a:fld>
            <a:endParaRPr lang="es-AR" dirty="0"/>
          </a:p>
        </p:txBody>
      </p:sp>
      <p:sp>
        <p:nvSpPr>
          <p:cNvPr id="21" name="20 Marcador de pie de página"/>
          <p:cNvSpPr>
            <a:spLocks noGrp="1"/>
          </p:cNvSpPr>
          <p:nvPr>
            <p:ph type="ftr" sz="quarter" idx="12"/>
          </p:nvPr>
        </p:nvSpPr>
        <p:spPr/>
        <p:txBody>
          <a:bodyPr rtlCol="0"/>
          <a:lstStyle/>
          <a:p>
            <a:endParaRPr lang="es-A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8585F23-23FE-42B7-8C68-532ADA350728}" type="datetimeFigureOut">
              <a:rPr lang="es-AR" smtClean="0"/>
              <a:pPr/>
              <a:t>02/10/2015</a:t>
            </a:fld>
            <a:endParaRPr lang="es-AR" dirty="0"/>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AR" dirty="0"/>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D426761-22D9-486D-B2F2-A79652270C0A}" type="slidenum">
              <a:rPr lang="es-AR" smtClean="0"/>
              <a:pPr/>
              <a:t>‹Nº›</a:t>
            </a:fld>
            <a:endParaRPr lang="es-AR"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979712" y="1772816"/>
            <a:ext cx="6172200" cy="1894362"/>
          </a:xfrm>
        </p:spPr>
        <p:txBody>
          <a:bodyPr>
            <a:normAutofit fontScale="90000"/>
          </a:bodyPr>
          <a:lstStyle/>
          <a:p>
            <a:r>
              <a:rPr lang="es-AR" dirty="0" smtClean="0"/>
              <a:t/>
            </a:r>
            <a:br>
              <a:rPr lang="es-AR" dirty="0" smtClean="0"/>
            </a:br>
            <a:r>
              <a:rPr lang="es-AR" sz="5300" dirty="0" smtClean="0">
                <a:latin typeface="Arial Black" pitchFamily="34" charset="0"/>
              </a:rPr>
              <a:t>flujo viscoso</a:t>
            </a:r>
            <a:br>
              <a:rPr lang="es-AR" sz="5300" dirty="0" smtClean="0">
                <a:latin typeface="Arial Black" pitchFamily="34" charset="0"/>
              </a:rPr>
            </a:br>
            <a:r>
              <a:rPr lang="es-AR" sz="5300" dirty="0" smtClean="0">
                <a:latin typeface="Arial Black" pitchFamily="34" charset="0"/>
              </a:rPr>
              <a:t>capa limite</a:t>
            </a:r>
            <a:endParaRPr lang="es-AR" dirty="0">
              <a:latin typeface="Arial Black"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4" y="332656"/>
            <a:ext cx="8136904" cy="707886"/>
          </a:xfrm>
          <a:prstGeom prst="rect">
            <a:avLst/>
          </a:prstGeom>
          <a:noFill/>
        </p:spPr>
        <p:txBody>
          <a:bodyPr wrap="square" rtlCol="0">
            <a:spAutoFit/>
          </a:bodyPr>
          <a:lstStyle/>
          <a:p>
            <a:r>
              <a:rPr lang="es-AR" sz="2000" dirty="0" smtClean="0"/>
              <a:t>La siguiente figura muestra la variación de y sus derivadas para valores de dP/dx=0</a:t>
            </a:r>
            <a:endParaRPr lang="es-AR" sz="2000" dirty="0"/>
          </a:p>
        </p:txBody>
      </p:sp>
      <p:pic>
        <p:nvPicPr>
          <p:cNvPr id="5" name="4 Marcador de contenido"/>
          <p:cNvPicPr>
            <a:picLocks noGrp="1"/>
          </p:cNvPicPr>
          <p:nvPr>
            <p:ph sz="quarter" idx="1"/>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85786" y="1214422"/>
            <a:ext cx="6715172" cy="478634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95536" y="260648"/>
            <a:ext cx="7992888" cy="646331"/>
          </a:xfrm>
          <a:prstGeom prst="rect">
            <a:avLst/>
          </a:prstGeom>
          <a:noFill/>
        </p:spPr>
        <p:txBody>
          <a:bodyPr wrap="square" rtlCol="0">
            <a:spAutoFit/>
          </a:bodyPr>
          <a:lstStyle/>
          <a:p>
            <a:r>
              <a:rPr lang="es-AR" dirty="0" smtClean="0"/>
              <a:t>La siguiente figura muestra la variación de y sus derivadas para valores de dP/dx≠0</a:t>
            </a:r>
            <a:endParaRPr lang="es-AR" dirty="0"/>
          </a:p>
        </p:txBody>
      </p:sp>
      <p:pic>
        <p:nvPicPr>
          <p:cNvPr id="4" name="3 Marcador de contenido"/>
          <p:cNvPicPr>
            <a:picLocks noGrp="1"/>
          </p:cNvPicPr>
          <p:nvPr>
            <p:ph sz="quarter" idx="1"/>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857224" y="1285860"/>
            <a:ext cx="6715172" cy="442915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23528" y="332656"/>
            <a:ext cx="8136904" cy="6048672"/>
          </a:xfrm>
        </p:spPr>
        <p:txBody>
          <a:bodyPr>
            <a:normAutofit lnSpcReduction="10000"/>
          </a:bodyPr>
          <a:lstStyle/>
          <a:p>
            <a:pPr>
              <a:buFont typeface="Wingdings" pitchFamily="2" charset="2"/>
              <a:buChar char="Ø"/>
            </a:pPr>
            <a:r>
              <a:rPr lang="es-AR" dirty="0" smtClean="0"/>
              <a:t>Para que la separación ocurra, la rapidez en la capa de un fluido adyacente a la pared debe ser cero o negativa</a:t>
            </a:r>
          </a:p>
          <a:p>
            <a:pPr>
              <a:buFont typeface="Wingdings" pitchFamily="2" charset="2"/>
              <a:buChar char="Ø"/>
            </a:pPr>
            <a:r>
              <a:rPr lang="es-AR" dirty="0" smtClean="0"/>
              <a:t>El único tipo de flujo en la capa limite que tiene un punto de inflexión(valor cero en la segunda derivada) es el flujo con un gradiente de presión positivo</a:t>
            </a:r>
          </a:p>
          <a:p>
            <a:pPr>
              <a:buFont typeface="Wingdings" pitchFamily="2" charset="2"/>
              <a:buChar char="Ø"/>
            </a:pPr>
            <a:r>
              <a:rPr lang="es-AR" dirty="0" smtClean="0"/>
              <a:t>Entonces para que exista separación del flujo es necesario que haya un gradiente de presión positivo</a:t>
            </a:r>
            <a:r>
              <a:rPr lang="es-AR" b="1" dirty="0" smtClean="0"/>
              <a:t>(gradiente de presión adverso</a:t>
            </a:r>
            <a:r>
              <a:rPr lang="es-AR" dirty="0" smtClean="0"/>
              <a:t>)</a:t>
            </a:r>
          </a:p>
          <a:p>
            <a:pPr>
              <a:buFont typeface="Wingdings" pitchFamily="2" charset="2"/>
              <a:buChar char="Ø"/>
            </a:pPr>
            <a:r>
              <a:rPr lang="es-AR" dirty="0" smtClean="0"/>
              <a:t>El flujo puede permanecer sin separación con un gradiente de presión adverso, así que dP/dx&gt;0 es condición necesaria, pero no suficiente para la separación</a:t>
            </a:r>
          </a:p>
          <a:p>
            <a:pPr>
              <a:buFont typeface="Wingdings" pitchFamily="2" charset="2"/>
              <a:buChar char="Ø"/>
            </a:pPr>
            <a:r>
              <a:rPr lang="es-AR" dirty="0" smtClean="0"/>
              <a:t>Un gradiente de presión negativo no puede causar separación de flujo</a:t>
            </a:r>
            <a:r>
              <a:rPr lang="es-AR" b="1" dirty="0" smtClean="0"/>
              <a:t>(gradiente de presión favorable)</a:t>
            </a:r>
            <a:endParaRPr lang="es-AR"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003232" cy="994122"/>
          </a:xfrm>
        </p:spPr>
        <p:txBody>
          <a:bodyPr>
            <a:normAutofit fontScale="90000"/>
          </a:bodyPr>
          <a:lstStyle/>
          <a:p>
            <a:r>
              <a:rPr lang="es-AR" b="1" dirty="0" smtClean="0"/>
              <a:t>Análisis integral del momento de </a:t>
            </a:r>
            <a:br>
              <a:rPr lang="es-AR" b="1" dirty="0" smtClean="0"/>
            </a:br>
            <a:r>
              <a:rPr lang="es-AR" b="1" dirty="0" smtClean="0"/>
              <a:t>von karman</a:t>
            </a:r>
            <a:endParaRPr lang="es-AR" b="1" dirty="0"/>
          </a:p>
        </p:txBody>
      </p:sp>
      <p:sp>
        <p:nvSpPr>
          <p:cNvPr id="3" name="2 Marcador de contenido"/>
          <p:cNvSpPr>
            <a:spLocks noGrp="1"/>
          </p:cNvSpPr>
          <p:nvPr>
            <p:ph sz="quarter" idx="1"/>
          </p:nvPr>
        </p:nvSpPr>
        <p:spPr>
          <a:xfrm>
            <a:off x="251520" y="1124744"/>
            <a:ext cx="8280920" cy="4873752"/>
          </a:xfrm>
        </p:spPr>
        <p:txBody>
          <a:bodyPr/>
          <a:lstStyle/>
          <a:p>
            <a:r>
              <a:rPr lang="es-AR" dirty="0" smtClean="0"/>
              <a:t>Se considera un método aproximado para obtener información para los sistemas en que intervienen otros tipos de flujos y que tiene otras geometrías</a:t>
            </a:r>
          </a:p>
          <a:p>
            <a:r>
              <a:rPr lang="es-AR" dirty="0" smtClean="0"/>
              <a:t>Se considerara el caso del flujo bidimensional, incompresible y continuo</a:t>
            </a:r>
          </a:p>
          <a:p>
            <a:r>
              <a:rPr lang="es-AR" dirty="0" smtClean="0"/>
              <a:t>Haciendo un análisis del momento de un volumen de control definido, una aplicación de la ecuación integral para la conservación de la masa y haciendo uso de la ecuación de Bernoulli ya que el concepto de capa limite supone  un flujo no viscoso fuera de esta se llega a la expresión integral de momento de Von Karman</a:t>
            </a:r>
            <a:endParaRPr lang="es-AR" dirty="0"/>
          </a:p>
        </p:txBody>
      </p:sp>
      <p:graphicFrame>
        <p:nvGraphicFramePr>
          <p:cNvPr id="4" name="3 Objeto"/>
          <p:cNvGraphicFramePr>
            <a:graphicFrameLocks noChangeAspect="1"/>
          </p:cNvGraphicFramePr>
          <p:nvPr/>
        </p:nvGraphicFramePr>
        <p:xfrm>
          <a:off x="1187624" y="5373216"/>
          <a:ext cx="5976664" cy="1008112"/>
        </p:xfrm>
        <a:graphic>
          <a:graphicData uri="http://schemas.openxmlformats.org/presentationml/2006/ole">
            <p:oleObj spid="_x0000_s22538" name="Ecuación" r:id="rId3" imgW="2806700" imgH="482600" progId="Equation.3">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539552" y="332656"/>
            <a:ext cx="7992888" cy="6120680"/>
          </a:xfrm>
        </p:spPr>
        <p:txBody>
          <a:bodyPr>
            <a:normAutofit/>
          </a:bodyPr>
          <a:lstStyle/>
          <a:p>
            <a:r>
              <a:rPr lang="es-AR" dirty="0" smtClean="0"/>
              <a:t>La ecuación anterior es una expresión general cuya solución requiere del conocimiento de la rapidez Vx, en función de la distancia a la superficie y. La exactitud del resultado final dependerá de cuanto se aproxime el perfil de rapidez supuesto al real</a:t>
            </a:r>
          </a:p>
          <a:p>
            <a:r>
              <a:rPr lang="es-AR" dirty="0" smtClean="0"/>
              <a:t>Para el caso de un flujo laminar sobre una placa plana, la rapidez de la corriente libre es constante por lo tanto (d/dx)V∞=0 y se tiene</a:t>
            </a:r>
          </a:p>
          <a:p>
            <a:pPr marL="0" indent="0">
              <a:buNone/>
            </a:pPr>
            <a:endParaRPr lang="es-AR" dirty="0"/>
          </a:p>
          <a:p>
            <a:pPr marL="0" indent="0">
              <a:buNone/>
            </a:pPr>
            <a:endParaRPr lang="es-AR" dirty="0" smtClean="0"/>
          </a:p>
          <a:p>
            <a:r>
              <a:rPr lang="es-AR" dirty="0" smtClean="0"/>
              <a:t>Para poder resolver esta ecuación se supone que el perfil de rapidez es una función cubica y se hace uso de ciertas condiciones en la frontera que debe satisfacer la capa limite</a:t>
            </a:r>
          </a:p>
          <a:p>
            <a:endParaRPr lang="es-AR" dirty="0"/>
          </a:p>
          <a:p>
            <a:endParaRPr lang="es-AR" dirty="0" smtClean="0"/>
          </a:p>
          <a:p>
            <a:endParaRPr lang="es-AR" dirty="0"/>
          </a:p>
          <a:p>
            <a:pPr marL="0" indent="0">
              <a:buNone/>
            </a:pPr>
            <a:endParaRPr lang="es-AR" dirty="0"/>
          </a:p>
        </p:txBody>
      </p:sp>
      <p:graphicFrame>
        <p:nvGraphicFramePr>
          <p:cNvPr id="7" name="6 Objeto"/>
          <p:cNvGraphicFramePr>
            <a:graphicFrameLocks noChangeAspect="1"/>
          </p:cNvGraphicFramePr>
          <p:nvPr>
            <p:extLst>
              <p:ext uri="{D42A27DB-BD31-4B8C-83A1-F6EECF244321}">
                <p14:modId xmlns:p14="http://schemas.microsoft.com/office/powerpoint/2010/main" xmlns="" val="4168943422"/>
              </p:ext>
            </p:extLst>
          </p:nvPr>
        </p:nvGraphicFramePr>
        <p:xfrm>
          <a:off x="2339752" y="3284984"/>
          <a:ext cx="3028950" cy="1008062"/>
        </p:xfrm>
        <a:graphic>
          <a:graphicData uri="http://schemas.openxmlformats.org/presentationml/2006/ole">
            <p:oleObj spid="_x0000_s23565" name="Ecuación" r:id="rId3" imgW="1422360" imgH="482400" progId="Equation.3">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2 Marcador de contenido"/>
              <p:cNvSpPr>
                <a:spLocks noGrp="1"/>
              </p:cNvSpPr>
              <p:nvPr>
                <p:ph sz="quarter" idx="1"/>
              </p:nvPr>
            </p:nvSpPr>
            <p:spPr>
              <a:xfrm>
                <a:off x="395536" y="260648"/>
                <a:ext cx="8496944" cy="6336704"/>
              </a:xfrm>
            </p:spPr>
            <p:txBody>
              <a:bodyPr>
                <a:normAutofit lnSpcReduction="10000"/>
              </a:bodyPr>
              <a:lstStyle/>
              <a:p>
                <a:pPr marL="457200" indent="-457200">
                  <a:buFont typeface="+mj-lt"/>
                  <a:buAutoNum type="arabicPeriod"/>
                </a:pPr>
                <a:r>
                  <a:rPr lang="es-AR" dirty="0" smtClean="0"/>
                  <a:t>  Vx=0       a  y=0</a:t>
                </a:r>
              </a:p>
              <a:p>
                <a:pPr marL="457200" indent="-457200">
                  <a:buFont typeface="+mj-lt"/>
                  <a:buAutoNum type="arabicPeriod"/>
                </a:pPr>
                <a:r>
                  <a:rPr lang="es-AR" dirty="0" smtClean="0"/>
                  <a:t>  Vx=V∞    a  y=</a:t>
                </a:r>
              </a:p>
              <a:p>
                <a:pPr marL="457200" indent="-457200">
                  <a:buFont typeface="+mj-lt"/>
                  <a:buAutoNum type="arabicPeriod"/>
                </a:pPr>
                <a:r>
                  <a:rPr lang="es-AR" dirty="0" smtClean="0"/>
                  <a:t/>
                </a:r>
                <a14:m>
                  <m:oMath xmlns:m="http://schemas.openxmlformats.org/officeDocument/2006/math">
                    <m:f>
                      <m:fPr>
                        <m:ctrlPr>
                          <a:rPr lang="es-AR" i="1" smtClean="0">
                            <a:latin typeface="Cambria Math"/>
                          </a:rPr>
                        </m:ctrlPr>
                      </m:fPr>
                      <m:num>
                        <m:r>
                          <a:rPr lang="es-AR" i="1" smtClean="0">
                            <a:latin typeface="Cambria Math"/>
                            <a:ea typeface="Cambria Math"/>
                          </a:rPr>
                          <m:t>𝜕</m:t>
                        </m:r>
                        <m:sSub>
                          <m:sSubPr>
                            <m:ctrlPr>
                              <a:rPr lang="es-AR" i="1" smtClean="0">
                                <a:latin typeface="Cambria Math"/>
                                <a:ea typeface="Cambria Math"/>
                              </a:rPr>
                            </m:ctrlPr>
                          </m:sSubPr>
                          <m:e>
                            <m:r>
                              <a:rPr lang="es-AR" b="0" i="1" smtClean="0">
                                <a:latin typeface="Cambria Math"/>
                                <a:ea typeface="Cambria Math"/>
                              </a:rPr>
                              <m:t>𝑣</m:t>
                            </m:r>
                          </m:e>
                          <m:sub>
                            <m:r>
                              <a:rPr lang="es-AR" b="0" i="1" smtClean="0">
                                <a:latin typeface="Cambria Math"/>
                                <a:ea typeface="Cambria Math"/>
                              </a:rPr>
                              <m:t>𝑥</m:t>
                            </m:r>
                          </m:sub>
                        </m:sSub>
                      </m:num>
                      <m:den>
                        <m:r>
                          <a:rPr lang="es-AR" i="1" smtClean="0">
                            <a:latin typeface="Cambria Math"/>
                            <a:ea typeface="Cambria Math"/>
                          </a:rPr>
                          <m:t>𝜕</m:t>
                        </m:r>
                        <m:r>
                          <a:rPr lang="es-AR" b="0" i="1" smtClean="0">
                            <a:latin typeface="Cambria Math"/>
                            <a:ea typeface="Cambria Math"/>
                          </a:rPr>
                          <m:t>𝑦</m:t>
                        </m:r>
                      </m:den>
                    </m:f>
                    <m:r>
                      <a:rPr lang="es-AR" b="0" i="1" smtClean="0">
                        <a:latin typeface="Cambria Math"/>
                      </a:rPr>
                      <m:t>=0 </m:t>
                    </m:r>
                  </m:oMath>
                </a14:m>
                <a:r>
                  <a:rPr lang="es-AR" dirty="0" smtClean="0"/>
                  <a:t>   a  y=</a:t>
                </a:r>
              </a:p>
              <a:p>
                <a:pPr marL="457200" indent="-457200">
                  <a:buFont typeface="+mj-lt"/>
                  <a:buAutoNum type="arabicPeriod"/>
                </a:pPr>
                <a:r>
                  <a:rPr lang="es-AR" dirty="0" smtClean="0"/>
                  <a:t/>
                </a:r>
                <a14:m>
                  <m:oMath xmlns:m="http://schemas.openxmlformats.org/officeDocument/2006/math">
                    <m:f>
                      <m:fPr>
                        <m:ctrlPr>
                          <a:rPr lang="es-AR" i="1" smtClean="0">
                            <a:latin typeface="Cambria Math"/>
                          </a:rPr>
                        </m:ctrlPr>
                      </m:fPr>
                      <m:num>
                        <m:sSup>
                          <m:sSupPr>
                            <m:ctrlPr>
                              <a:rPr lang="es-AR" i="1" smtClean="0">
                                <a:latin typeface="Cambria Math"/>
                              </a:rPr>
                            </m:ctrlPr>
                          </m:sSupPr>
                          <m:e>
                            <m:r>
                              <a:rPr lang="es-AR" i="1" smtClean="0">
                                <a:latin typeface="Cambria Math"/>
                                <a:ea typeface="Cambria Math"/>
                              </a:rPr>
                              <m:t>𝜕</m:t>
                            </m:r>
                          </m:e>
                          <m:sup>
                            <m:r>
                              <a:rPr lang="es-AR" b="0" i="1" smtClean="0">
                                <a:latin typeface="Cambria Math"/>
                              </a:rPr>
                              <m:t>2</m:t>
                            </m:r>
                          </m:sup>
                        </m:sSup>
                        <m:sSub>
                          <m:sSubPr>
                            <m:ctrlPr>
                              <a:rPr lang="es-AR" i="1" smtClean="0">
                                <a:latin typeface="Cambria Math"/>
                              </a:rPr>
                            </m:ctrlPr>
                          </m:sSubPr>
                          <m:e>
                            <m:r>
                              <a:rPr lang="es-AR" b="0" i="1" smtClean="0">
                                <a:latin typeface="Cambria Math"/>
                              </a:rPr>
                              <m:t>𝑣</m:t>
                            </m:r>
                          </m:e>
                          <m:sub>
                            <m:r>
                              <a:rPr lang="es-AR" b="0" i="1" smtClean="0">
                                <a:latin typeface="Cambria Math"/>
                              </a:rPr>
                              <m:t>𝑥</m:t>
                            </m:r>
                          </m:sub>
                        </m:sSub>
                      </m:num>
                      <m:den>
                        <m:r>
                          <a:rPr lang="es-AR" i="1" smtClean="0">
                            <a:latin typeface="Cambria Math"/>
                            <a:ea typeface="Cambria Math"/>
                          </a:rPr>
                          <m:t>𝜕</m:t>
                        </m:r>
                        <m:sSup>
                          <m:sSupPr>
                            <m:ctrlPr>
                              <a:rPr lang="es-AR" i="1" smtClean="0">
                                <a:latin typeface="Cambria Math"/>
                                <a:ea typeface="Cambria Math"/>
                              </a:rPr>
                            </m:ctrlPr>
                          </m:sSupPr>
                          <m:e>
                            <m:r>
                              <a:rPr lang="es-AR" b="0" i="1" smtClean="0">
                                <a:latin typeface="Cambria Math"/>
                                <a:ea typeface="Cambria Math"/>
                              </a:rPr>
                              <m:t>𝑦</m:t>
                            </m:r>
                          </m:e>
                          <m:sup>
                            <m:r>
                              <a:rPr lang="es-AR" b="0" i="1" smtClean="0">
                                <a:latin typeface="Cambria Math"/>
                                <a:ea typeface="Cambria Math"/>
                              </a:rPr>
                              <m:t>2</m:t>
                            </m:r>
                          </m:sup>
                        </m:sSup>
                      </m:den>
                    </m:f>
                    <m:r>
                      <a:rPr lang="es-AR" b="0" i="1" smtClean="0">
                        <a:latin typeface="Cambria Math"/>
                      </a:rPr>
                      <m:t>=0</m:t>
                    </m:r>
                  </m:oMath>
                </a14:m>
                <a:r>
                  <a:rPr lang="es-AR" dirty="0" smtClean="0"/>
                  <a:t>         a  y=0</a:t>
                </a:r>
              </a:p>
              <a:p>
                <a:pPr lvl="0">
                  <a:buClr>
                    <a:srgbClr val="FE8637"/>
                  </a:buClr>
                </a:pPr>
                <a:r>
                  <a:rPr lang="es-AR" dirty="0" smtClean="0">
                    <a:solidFill>
                      <a:prstClr val="black"/>
                    </a:solidFill>
                  </a:rPr>
                  <a:t>Haciendo las sustituciones en las ecuaciones que corresponden se llega a una ecuación diferencial ordinaria en </a:t>
                </a:r>
              </a:p>
              <a:p>
                <a:pPr marL="0" lvl="0" indent="0">
                  <a:buClr>
                    <a:srgbClr val="FE8637"/>
                  </a:buClr>
                  <a:buNone/>
                </a:pPr>
                <a:r>
                  <a:rPr lang="es-AR" dirty="0" smtClean="0">
                    <a:solidFill>
                      <a:prstClr val="black"/>
                    </a:solidFill>
                  </a:rPr>
                  <a:t/>
                </a:r>
                <a14:m>
                  <m:oMath xmlns:m="http://schemas.openxmlformats.org/officeDocument/2006/math">
                    <m:r>
                      <a:rPr lang="es-AR" i="1" smtClean="0">
                        <a:solidFill>
                          <a:prstClr val="black"/>
                        </a:solidFill>
                        <a:latin typeface="Cambria Math"/>
                        <a:ea typeface="Cambria Math"/>
                      </a:rPr>
                      <m:t>𝛿</m:t>
                    </m:r>
                    <m:r>
                      <a:rPr lang="es-AR" b="0" i="1" smtClean="0">
                        <a:solidFill>
                          <a:prstClr val="black"/>
                        </a:solidFill>
                        <a:latin typeface="Cambria Math"/>
                        <a:ea typeface="Cambria Math"/>
                      </a:rPr>
                      <m:t>𝑑</m:t>
                    </m:r>
                    <m:r>
                      <a:rPr lang="es-AR" b="0" i="1" smtClean="0">
                        <a:solidFill>
                          <a:prstClr val="black"/>
                        </a:solidFill>
                        <a:latin typeface="Cambria Math"/>
                        <a:ea typeface="Cambria Math"/>
                      </a:rPr>
                      <m:t>𝛿</m:t>
                    </m:r>
                    <m:r>
                      <a:rPr lang="es-AR" b="0" i="1" smtClean="0">
                        <a:solidFill>
                          <a:prstClr val="black"/>
                        </a:solidFill>
                        <a:latin typeface="Cambria Math"/>
                        <a:ea typeface="Cambria Math"/>
                      </a:rPr>
                      <m:t>=</m:t>
                    </m:r>
                    <m:f>
                      <m:fPr>
                        <m:ctrlPr>
                          <a:rPr lang="es-AR" b="0" i="1" smtClean="0">
                            <a:solidFill>
                              <a:prstClr val="black"/>
                            </a:solidFill>
                            <a:latin typeface="Cambria Math"/>
                            <a:ea typeface="Cambria Math"/>
                          </a:rPr>
                        </m:ctrlPr>
                      </m:fPr>
                      <m:num>
                        <m:r>
                          <a:rPr lang="es-AR" b="0" i="1" smtClean="0">
                            <a:solidFill>
                              <a:prstClr val="black"/>
                            </a:solidFill>
                            <a:latin typeface="Cambria Math"/>
                            <a:ea typeface="Cambria Math"/>
                          </a:rPr>
                          <m:t>140</m:t>
                        </m:r>
                      </m:num>
                      <m:den>
                        <m:r>
                          <a:rPr lang="es-AR" b="0" i="1" smtClean="0">
                            <a:solidFill>
                              <a:prstClr val="black"/>
                            </a:solidFill>
                            <a:latin typeface="Cambria Math"/>
                            <a:ea typeface="Cambria Math"/>
                          </a:rPr>
                          <m:t>13</m:t>
                        </m:r>
                      </m:den>
                    </m:f>
                    <m:f>
                      <m:fPr>
                        <m:ctrlPr>
                          <a:rPr lang="es-AR" b="0" i="1" smtClean="0">
                            <a:solidFill>
                              <a:prstClr val="black"/>
                            </a:solidFill>
                            <a:latin typeface="Cambria Math"/>
                            <a:ea typeface="Cambria Math"/>
                          </a:rPr>
                        </m:ctrlPr>
                      </m:fPr>
                      <m:num>
                        <m:r>
                          <m:rPr>
                            <m:sty m:val="p"/>
                          </m:rPr>
                          <a:rPr lang="el-GR" b="0" i="1" smtClean="0">
                            <a:solidFill>
                              <a:prstClr val="black"/>
                            </a:solidFill>
                            <a:latin typeface="Cambria Math"/>
                            <a:ea typeface="Cambria Math"/>
                          </a:rPr>
                          <m:t>ν</m:t>
                        </m:r>
                        <m:r>
                          <a:rPr lang="es-AR" b="0" i="1" smtClean="0">
                            <a:solidFill>
                              <a:prstClr val="black"/>
                            </a:solidFill>
                            <a:latin typeface="Cambria Math"/>
                            <a:ea typeface="Cambria Math"/>
                          </a:rPr>
                          <m:t>𝑑𝑥</m:t>
                        </m:r>
                      </m:num>
                      <m:den>
                        <m:sSub>
                          <m:sSubPr>
                            <m:ctrlPr>
                              <a:rPr lang="es-AR" b="0" i="1" smtClean="0">
                                <a:solidFill>
                                  <a:prstClr val="black"/>
                                </a:solidFill>
                                <a:latin typeface="Cambria Math"/>
                                <a:ea typeface="Cambria Math"/>
                              </a:rPr>
                            </m:ctrlPr>
                          </m:sSubPr>
                          <m:e>
                            <m:r>
                              <a:rPr lang="es-AR" b="0" i="1" smtClean="0">
                                <a:solidFill>
                                  <a:prstClr val="black"/>
                                </a:solidFill>
                                <a:latin typeface="Cambria Math"/>
                                <a:ea typeface="Cambria Math"/>
                              </a:rPr>
                              <m:t>𝑣</m:t>
                            </m:r>
                          </m:e>
                          <m:sub>
                            <m:r>
                              <a:rPr lang="es-AR" b="0" i="1" smtClean="0">
                                <a:solidFill>
                                  <a:prstClr val="black"/>
                                </a:solidFill>
                                <a:latin typeface="Cambria Math"/>
                                <a:ea typeface="Cambria Math"/>
                              </a:rPr>
                              <m:t>∞</m:t>
                            </m:r>
                          </m:sub>
                        </m:sSub>
                      </m:den>
                    </m:f>
                  </m:oMath>
                </a14:m>
                <a:endParaRPr lang="es-AR" dirty="0" smtClean="0">
                  <a:solidFill>
                    <a:prstClr val="black"/>
                  </a:solidFill>
                </a:endParaRPr>
              </a:p>
              <a:p>
                <a:pPr lvl="0">
                  <a:buClr>
                    <a:srgbClr val="FE8637"/>
                  </a:buClr>
                </a:pPr>
                <a:r>
                  <a:rPr lang="es-AR" dirty="0" smtClean="0">
                    <a:solidFill>
                      <a:prstClr val="black"/>
                    </a:solidFill>
                  </a:rPr>
                  <a:t>Que al integrar da como resultado</a:t>
                </a:r>
              </a:p>
              <a:p>
                <a:pPr marL="0" lvl="0" indent="0">
                  <a:buClr>
                    <a:srgbClr val="FE8637"/>
                  </a:buClr>
                  <a:buNone/>
                </a:pPr>
                <a:r>
                  <a:rPr lang="es-AR" dirty="0">
                    <a:solidFill>
                      <a:prstClr val="black"/>
                    </a:solidFill>
                  </a:rPr>
                  <a:t/>
                </a:r>
                <a:r>
                  <a:rPr lang="es-AR" dirty="0" smtClean="0">
                    <a:solidFill>
                      <a:prstClr val="black"/>
                    </a:solidFill>
                  </a:rPr>
                  <a:t/>
                </a:r>
                <a14:m>
                  <m:oMath xmlns:m="http://schemas.openxmlformats.org/officeDocument/2006/math">
                    <m:f>
                      <m:fPr>
                        <m:ctrlPr>
                          <a:rPr lang="es-AR" i="1" smtClean="0">
                            <a:solidFill>
                              <a:prstClr val="black"/>
                            </a:solidFill>
                            <a:latin typeface="Cambria Math"/>
                          </a:rPr>
                        </m:ctrlPr>
                      </m:fPr>
                      <m:num>
                        <m:r>
                          <a:rPr lang="es-AR" i="1">
                            <a:solidFill>
                              <a:prstClr val="black"/>
                            </a:solidFill>
                            <a:latin typeface="Cambria Math"/>
                            <a:ea typeface="Cambria Math"/>
                          </a:rPr>
                          <m:t>𝛿</m:t>
                        </m:r>
                      </m:num>
                      <m:den>
                        <m:r>
                          <a:rPr lang="es-AR" b="0" i="1" smtClean="0">
                            <a:solidFill>
                              <a:prstClr val="black"/>
                            </a:solidFill>
                            <a:latin typeface="Cambria Math"/>
                          </a:rPr>
                          <m:t>𝑥</m:t>
                        </m:r>
                      </m:den>
                    </m:f>
                    <m:r>
                      <a:rPr lang="es-AR" b="0" i="1" smtClean="0">
                        <a:solidFill>
                          <a:prstClr val="black"/>
                        </a:solidFill>
                        <a:latin typeface="Cambria Math"/>
                      </a:rPr>
                      <m:t>=</m:t>
                    </m:r>
                    <m:f>
                      <m:fPr>
                        <m:ctrlPr>
                          <a:rPr lang="es-AR" b="0" i="1" smtClean="0">
                            <a:solidFill>
                              <a:prstClr val="black"/>
                            </a:solidFill>
                            <a:latin typeface="Cambria Math"/>
                          </a:rPr>
                        </m:ctrlPr>
                      </m:fPr>
                      <m:num>
                        <m:r>
                          <a:rPr lang="es-AR" b="0" i="1" smtClean="0">
                            <a:solidFill>
                              <a:prstClr val="black"/>
                            </a:solidFill>
                            <a:latin typeface="Cambria Math"/>
                          </a:rPr>
                          <m:t>4,64</m:t>
                        </m:r>
                      </m:num>
                      <m:den>
                        <m:rad>
                          <m:radPr>
                            <m:degHide m:val="on"/>
                            <m:ctrlPr>
                              <a:rPr lang="es-AR" b="0" i="1" smtClean="0">
                                <a:solidFill>
                                  <a:prstClr val="black"/>
                                </a:solidFill>
                                <a:latin typeface="Cambria Math"/>
                              </a:rPr>
                            </m:ctrlPr>
                          </m:radPr>
                          <m:deg/>
                          <m:e>
                            <m:sSub>
                              <m:sSubPr>
                                <m:ctrlPr>
                                  <a:rPr lang="es-AR" b="0" i="1" smtClean="0">
                                    <a:solidFill>
                                      <a:prstClr val="black"/>
                                    </a:solidFill>
                                    <a:latin typeface="Cambria Math"/>
                                  </a:rPr>
                                </m:ctrlPr>
                              </m:sSubPr>
                              <m:e>
                                <m:r>
                                  <a:rPr lang="es-AR" b="0" i="1" smtClean="0">
                                    <a:solidFill>
                                      <a:prstClr val="black"/>
                                    </a:solidFill>
                                    <a:latin typeface="Cambria Math"/>
                                  </a:rPr>
                                  <m:t>𝑅𝑒</m:t>
                                </m:r>
                              </m:e>
                              <m:sub>
                                <m:r>
                                  <a:rPr lang="es-AR" b="0" i="1" smtClean="0">
                                    <a:solidFill>
                                      <a:prstClr val="black"/>
                                    </a:solidFill>
                                    <a:latin typeface="Cambria Math"/>
                                  </a:rPr>
                                  <m:t>𝑥</m:t>
                                </m:r>
                              </m:sub>
                            </m:sSub>
                          </m:e>
                        </m:rad>
                      </m:den>
                    </m:f>
                  </m:oMath>
                </a14:m>
                <a:endParaRPr lang="es-AR" dirty="0" smtClean="0">
                  <a:solidFill>
                    <a:prstClr val="black"/>
                  </a:solidFill>
                </a:endParaRPr>
              </a:p>
              <a:p>
                <a:pPr lvl="0">
                  <a:buClr>
                    <a:srgbClr val="FE8637"/>
                  </a:buClr>
                </a:pPr>
                <a:r>
                  <a:rPr lang="es-AR" dirty="0" smtClean="0">
                    <a:solidFill>
                      <a:prstClr val="black"/>
                    </a:solidFill>
                  </a:rPr>
                  <a:t>El coeficiente local de fricción superficial Cfx esta dado por</a:t>
                </a:r>
              </a:p>
              <a:p>
                <a:pPr marL="0" lvl="0" indent="0">
                  <a:buClr>
                    <a:srgbClr val="FE8637"/>
                  </a:buClr>
                  <a:buNone/>
                </a:pPr>
                <a:r>
                  <a:rPr lang="es-AR" dirty="0" smtClean="0">
                    <a:solidFill>
                      <a:prstClr val="black"/>
                    </a:solidFill>
                  </a:rPr>
                  <a:t/>
                </a:r>
                <a14:m>
                  <m:oMath xmlns:m="http://schemas.openxmlformats.org/officeDocument/2006/math">
                    <m:sSub>
                      <m:sSubPr>
                        <m:ctrlPr>
                          <a:rPr lang="es-AR" i="1" smtClean="0">
                            <a:solidFill>
                              <a:prstClr val="black"/>
                            </a:solidFill>
                            <a:latin typeface="Cambria Math"/>
                          </a:rPr>
                        </m:ctrlPr>
                      </m:sSubPr>
                      <m:e>
                        <m:r>
                          <a:rPr lang="es-AR" b="0" i="1" smtClean="0">
                            <a:solidFill>
                              <a:prstClr val="black"/>
                            </a:solidFill>
                            <a:latin typeface="Cambria Math"/>
                          </a:rPr>
                          <m:t>𝐶</m:t>
                        </m:r>
                      </m:e>
                      <m:sub>
                        <m:r>
                          <a:rPr lang="es-AR" b="0" i="1" smtClean="0">
                            <a:solidFill>
                              <a:prstClr val="black"/>
                            </a:solidFill>
                            <a:latin typeface="Cambria Math"/>
                          </a:rPr>
                          <m:t>𝑓𝑥</m:t>
                        </m:r>
                      </m:sub>
                    </m:sSub>
                    <m:r>
                      <a:rPr lang="es-AR" b="0" i="1" smtClean="0">
                        <a:solidFill>
                          <a:prstClr val="black"/>
                        </a:solidFill>
                        <a:latin typeface="Cambria Math"/>
                      </a:rPr>
                      <m:t>=</m:t>
                    </m:r>
                    <m:f>
                      <m:fPr>
                        <m:ctrlPr>
                          <a:rPr lang="es-AR" b="0" i="1" smtClean="0">
                            <a:solidFill>
                              <a:prstClr val="black"/>
                            </a:solidFill>
                            <a:latin typeface="Cambria Math"/>
                          </a:rPr>
                        </m:ctrlPr>
                      </m:fPr>
                      <m:num>
                        <m:sSub>
                          <m:sSubPr>
                            <m:ctrlPr>
                              <a:rPr lang="es-AR" b="0" i="1" smtClean="0">
                                <a:solidFill>
                                  <a:prstClr val="black"/>
                                </a:solidFill>
                                <a:latin typeface="Cambria Math"/>
                              </a:rPr>
                            </m:ctrlPr>
                          </m:sSubPr>
                          <m:e>
                            <m:r>
                              <a:rPr lang="es-AR" b="0" i="1" smtClean="0">
                                <a:solidFill>
                                  <a:prstClr val="black"/>
                                </a:solidFill>
                                <a:latin typeface="Cambria Math"/>
                                <a:ea typeface="Cambria Math"/>
                              </a:rPr>
                              <m:t>𝜏</m:t>
                            </m:r>
                          </m:e>
                          <m:sub>
                            <m:r>
                              <a:rPr lang="es-AR" b="0" i="1" smtClean="0">
                                <a:solidFill>
                                  <a:prstClr val="black"/>
                                </a:solidFill>
                                <a:latin typeface="Cambria Math"/>
                              </a:rPr>
                              <m:t>0</m:t>
                            </m:r>
                          </m:sub>
                        </m:sSub>
                      </m:num>
                      <m:den>
                        <m:r>
                          <a:rPr lang="es-AR" b="0" i="1" smtClean="0">
                            <a:solidFill>
                              <a:prstClr val="black"/>
                            </a:solidFill>
                            <a:latin typeface="Cambria Math"/>
                          </a:rPr>
                          <m:t>1/2</m:t>
                        </m:r>
                        <m:r>
                          <a:rPr lang="es-AR" b="0" i="1" smtClean="0">
                            <a:solidFill>
                              <a:prstClr val="black"/>
                            </a:solidFill>
                            <a:latin typeface="Cambria Math"/>
                            <a:ea typeface="Cambria Math"/>
                          </a:rPr>
                          <m:t>𝜌</m:t>
                        </m:r>
                        <m:sSubSup>
                          <m:sSubSupPr>
                            <m:ctrlPr>
                              <a:rPr lang="es-AR" b="0" i="1" smtClean="0">
                                <a:solidFill>
                                  <a:prstClr val="black"/>
                                </a:solidFill>
                                <a:latin typeface="Cambria Math"/>
                                <a:ea typeface="Cambria Math"/>
                              </a:rPr>
                            </m:ctrlPr>
                          </m:sSubSupPr>
                          <m:e>
                            <m:sSup>
                              <m:sSupPr>
                                <m:ctrlPr>
                                  <a:rPr lang="es-AR" b="0" i="1" smtClean="0">
                                    <a:solidFill>
                                      <a:prstClr val="black"/>
                                    </a:solidFill>
                                    <a:latin typeface="Cambria Math"/>
                                    <a:ea typeface="Cambria Math"/>
                                  </a:rPr>
                                </m:ctrlPr>
                              </m:sSupPr>
                              <m:e>
                                <m:r>
                                  <a:rPr lang="es-AR" b="0" i="1" smtClean="0">
                                    <a:solidFill>
                                      <a:prstClr val="black"/>
                                    </a:solidFill>
                                    <a:latin typeface="Cambria Math"/>
                                    <a:ea typeface="Cambria Math"/>
                                  </a:rPr>
                                  <m:t>𝑣</m:t>
                                </m:r>
                              </m:e>
                              <m:sup>
                                <m:r>
                                  <a:rPr lang="es-AR" b="0" i="1" smtClean="0">
                                    <a:solidFill>
                                      <a:prstClr val="black"/>
                                    </a:solidFill>
                                    <a:latin typeface="Cambria Math"/>
                                    <a:ea typeface="Cambria Math"/>
                                  </a:rPr>
                                  <m:t>2</m:t>
                                </m:r>
                              </m:sup>
                            </m:sSup>
                          </m:e>
                          <m:sub>
                            <m:r>
                              <a:rPr lang="es-AR" b="0" i="1" smtClean="0">
                                <a:solidFill>
                                  <a:prstClr val="black"/>
                                </a:solidFill>
                                <a:latin typeface="Cambria Math"/>
                                <a:ea typeface="Cambria Math"/>
                              </a:rPr>
                              <m:t>∞</m:t>
                            </m:r>
                          </m:sub>
                          <m:sup/>
                        </m:sSubSup>
                      </m:den>
                    </m:f>
                    <m:r>
                      <a:rPr lang="es-AR" b="0" i="1" smtClean="0">
                        <a:solidFill>
                          <a:prstClr val="black"/>
                        </a:solidFill>
                        <a:latin typeface="Cambria Math"/>
                      </a:rPr>
                      <m:t>=</m:t>
                    </m:r>
                    <m:f>
                      <m:fPr>
                        <m:ctrlPr>
                          <a:rPr lang="es-AR" b="0" i="1" smtClean="0">
                            <a:solidFill>
                              <a:prstClr val="black"/>
                            </a:solidFill>
                            <a:latin typeface="Cambria Math"/>
                          </a:rPr>
                        </m:ctrlPr>
                      </m:fPr>
                      <m:num>
                        <m:r>
                          <a:rPr lang="es-AR" b="0" i="1" smtClean="0">
                            <a:solidFill>
                              <a:prstClr val="black"/>
                            </a:solidFill>
                            <a:latin typeface="Cambria Math"/>
                          </a:rPr>
                          <m:t>2</m:t>
                        </m:r>
                        <m:r>
                          <m:rPr>
                            <m:sty m:val="p"/>
                          </m:rPr>
                          <a:rPr lang="el-GR" i="1">
                            <a:solidFill>
                              <a:prstClr val="black"/>
                            </a:solidFill>
                            <a:latin typeface="Cambria Math"/>
                            <a:ea typeface="Cambria Math"/>
                          </a:rPr>
                          <m:t>ν</m:t>
                        </m:r>
                      </m:num>
                      <m:den>
                        <m:sSubSup>
                          <m:sSubSupPr>
                            <m:ctrlPr>
                              <a:rPr lang="es-AR" i="1">
                                <a:solidFill>
                                  <a:prstClr val="black"/>
                                </a:solidFill>
                                <a:latin typeface="Cambria Math"/>
                                <a:ea typeface="Cambria Math"/>
                              </a:rPr>
                            </m:ctrlPr>
                          </m:sSubSupPr>
                          <m:e>
                            <m:sSup>
                              <m:sSupPr>
                                <m:ctrlPr>
                                  <a:rPr lang="es-AR" i="1">
                                    <a:solidFill>
                                      <a:prstClr val="black"/>
                                    </a:solidFill>
                                    <a:latin typeface="Cambria Math"/>
                                    <a:ea typeface="Cambria Math"/>
                                  </a:rPr>
                                </m:ctrlPr>
                              </m:sSupPr>
                              <m:e>
                                <m:r>
                                  <a:rPr lang="es-AR" i="1">
                                    <a:solidFill>
                                      <a:prstClr val="black"/>
                                    </a:solidFill>
                                    <a:latin typeface="Cambria Math"/>
                                    <a:ea typeface="Cambria Math"/>
                                  </a:rPr>
                                  <m:t>𝑣</m:t>
                                </m:r>
                              </m:e>
                              <m:sup>
                                <m:r>
                                  <a:rPr lang="es-AR" i="1">
                                    <a:solidFill>
                                      <a:prstClr val="black"/>
                                    </a:solidFill>
                                    <a:latin typeface="Cambria Math"/>
                                    <a:ea typeface="Cambria Math"/>
                                  </a:rPr>
                                  <m:t>2</m:t>
                                </m:r>
                              </m:sup>
                            </m:sSup>
                          </m:e>
                          <m:sub>
                            <m:r>
                              <a:rPr lang="es-AR" i="1">
                                <a:solidFill>
                                  <a:prstClr val="black"/>
                                </a:solidFill>
                                <a:latin typeface="Cambria Math"/>
                                <a:ea typeface="Cambria Math"/>
                              </a:rPr>
                              <m:t>∞</m:t>
                            </m:r>
                          </m:sub>
                          <m:sup/>
                        </m:sSubSup>
                      </m:den>
                    </m:f>
                    <m:f>
                      <m:fPr>
                        <m:ctrlPr>
                          <a:rPr lang="es-AR" b="0" i="1" smtClean="0">
                            <a:solidFill>
                              <a:prstClr val="black"/>
                            </a:solidFill>
                            <a:latin typeface="Cambria Math"/>
                          </a:rPr>
                        </m:ctrlPr>
                      </m:fPr>
                      <m:num>
                        <m:r>
                          <a:rPr lang="es-AR" b="0" i="1" smtClean="0">
                            <a:solidFill>
                              <a:prstClr val="black"/>
                            </a:solidFill>
                            <a:latin typeface="Cambria Math"/>
                          </a:rPr>
                          <m:t>3</m:t>
                        </m:r>
                        <m:sSub>
                          <m:sSubPr>
                            <m:ctrlPr>
                              <a:rPr lang="es-AR" b="0" i="1" smtClean="0">
                                <a:solidFill>
                                  <a:prstClr val="black"/>
                                </a:solidFill>
                                <a:latin typeface="Cambria Math"/>
                              </a:rPr>
                            </m:ctrlPr>
                          </m:sSubPr>
                          <m:e>
                            <m:r>
                              <a:rPr lang="es-AR" b="0" i="1" smtClean="0">
                                <a:solidFill>
                                  <a:prstClr val="black"/>
                                </a:solidFill>
                                <a:latin typeface="Cambria Math"/>
                              </a:rPr>
                              <m:t>𝑣</m:t>
                            </m:r>
                          </m:e>
                          <m:sub>
                            <m:r>
                              <a:rPr lang="es-AR" b="0" i="1" smtClean="0">
                                <a:solidFill>
                                  <a:prstClr val="black"/>
                                </a:solidFill>
                                <a:latin typeface="Cambria Math"/>
                                <a:ea typeface="Cambria Math"/>
                              </a:rPr>
                              <m:t>∞</m:t>
                            </m:r>
                          </m:sub>
                        </m:sSub>
                      </m:num>
                      <m:den>
                        <m:r>
                          <a:rPr lang="es-AR" b="0" i="1" smtClean="0">
                            <a:solidFill>
                              <a:prstClr val="black"/>
                            </a:solidFill>
                            <a:latin typeface="Cambria Math"/>
                          </a:rPr>
                          <m:t>2</m:t>
                        </m:r>
                        <m:r>
                          <a:rPr lang="es-AR" i="1">
                            <a:solidFill>
                              <a:prstClr val="black"/>
                            </a:solidFill>
                            <a:latin typeface="Cambria Math"/>
                            <a:ea typeface="Cambria Math"/>
                          </a:rPr>
                          <m:t>𝛿</m:t>
                        </m:r>
                      </m:den>
                    </m:f>
                    <m:r>
                      <a:rPr lang="es-AR" b="0" i="1" smtClean="0">
                        <a:solidFill>
                          <a:prstClr val="black"/>
                        </a:solidFill>
                        <a:latin typeface="Cambria Math"/>
                      </a:rPr>
                      <m:t>=</m:t>
                    </m:r>
                    <m:f>
                      <m:fPr>
                        <m:ctrlPr>
                          <a:rPr lang="es-AR" b="0" i="1" smtClean="0">
                            <a:solidFill>
                              <a:prstClr val="black"/>
                            </a:solidFill>
                            <a:latin typeface="Cambria Math"/>
                          </a:rPr>
                        </m:ctrlPr>
                      </m:fPr>
                      <m:num>
                        <m:r>
                          <a:rPr lang="es-AR" b="0" i="1" smtClean="0">
                            <a:solidFill>
                              <a:prstClr val="black"/>
                            </a:solidFill>
                            <a:latin typeface="Cambria Math"/>
                          </a:rPr>
                          <m:t>0,646</m:t>
                        </m:r>
                      </m:num>
                      <m:den>
                        <m:rad>
                          <m:radPr>
                            <m:degHide m:val="on"/>
                            <m:ctrlPr>
                              <a:rPr lang="es-AR" b="0" i="1" smtClean="0">
                                <a:solidFill>
                                  <a:prstClr val="black"/>
                                </a:solidFill>
                                <a:latin typeface="Cambria Math"/>
                              </a:rPr>
                            </m:ctrlPr>
                          </m:radPr>
                          <m:deg/>
                          <m:e>
                            <m:sSub>
                              <m:sSubPr>
                                <m:ctrlPr>
                                  <a:rPr lang="es-AR" b="0" i="1" smtClean="0">
                                    <a:solidFill>
                                      <a:prstClr val="black"/>
                                    </a:solidFill>
                                    <a:latin typeface="Cambria Math"/>
                                  </a:rPr>
                                </m:ctrlPr>
                              </m:sSubPr>
                              <m:e>
                                <m:r>
                                  <a:rPr lang="es-AR" b="0" i="1" smtClean="0">
                                    <a:solidFill>
                                      <a:prstClr val="black"/>
                                    </a:solidFill>
                                    <a:latin typeface="Cambria Math"/>
                                  </a:rPr>
                                  <m:t>𝑅𝑒</m:t>
                                </m:r>
                              </m:e>
                              <m:sub>
                                <m:r>
                                  <a:rPr lang="es-AR" b="0" i="1" smtClean="0">
                                    <a:solidFill>
                                      <a:prstClr val="black"/>
                                    </a:solidFill>
                                    <a:latin typeface="Cambria Math"/>
                                  </a:rPr>
                                  <m:t>𝑥</m:t>
                                </m:r>
                              </m:sub>
                            </m:sSub>
                          </m:e>
                        </m:rad>
                      </m:den>
                    </m:f>
                  </m:oMath>
                </a14:m>
                <a:endParaRPr lang="es-AR" dirty="0">
                  <a:solidFill>
                    <a:prstClr val="black"/>
                  </a:solidFill>
                </a:endParaRPr>
              </a:p>
              <a:p>
                <a:pPr marL="0" lvl="0" indent="0">
                  <a:buClr>
                    <a:srgbClr val="FE8637"/>
                  </a:buClr>
                  <a:buNone/>
                </a:pPr>
                <a:endParaRPr lang="es-AR" dirty="0" smtClean="0">
                  <a:solidFill>
                    <a:prstClr val="black"/>
                  </a:solidFill>
                </a:endParaRPr>
              </a:p>
              <a:p>
                <a:pPr marL="0" lvl="0" indent="0">
                  <a:buClr>
                    <a:srgbClr val="FE8637"/>
                  </a:buClr>
                  <a:buNone/>
                </a:pPr>
                <a:endParaRPr lang="es-AR" dirty="0" smtClean="0">
                  <a:solidFill>
                    <a:prstClr val="black"/>
                  </a:solidFill>
                </a:endParaRPr>
              </a:p>
              <a:p>
                <a:pPr marL="0" indent="0">
                  <a:buNone/>
                </a:pPr>
                <a:endParaRPr lang="es-AR" dirty="0"/>
              </a:p>
            </p:txBody>
          </p:sp>
        </mc:Choice>
        <mc:Fallback>
          <p:sp>
            <p:nvSpPr>
              <p:cNvPr id="3" name="2 Marcador de contenido"/>
              <p:cNvSpPr>
                <a:spLocks noGrp="1" noRot="1" noChangeAspect="1" noMove="1" noResize="1" noEditPoints="1" noAdjustHandles="1" noChangeArrowheads="1" noChangeShapeType="1" noTextEdit="1"/>
              </p:cNvSpPr>
              <p:nvPr>
                <p:ph sz="quarter" idx="1"/>
              </p:nvPr>
            </p:nvSpPr>
            <p:spPr>
              <a:xfrm>
                <a:off x="395536" y="260648"/>
                <a:ext cx="8496944" cy="6336704"/>
              </a:xfrm>
              <a:blipFill rotWithShape="1">
                <a:blip r:embed="rId2"/>
                <a:stretch>
                  <a:fillRect l="-502" t="-1347"/>
                </a:stretch>
              </a:blipFill>
            </p:spPr>
            <p:txBody>
              <a:bodyPr/>
              <a:lstStyle/>
              <a:p>
                <a:r>
                  <a:rPr lang="es-AR">
                    <a:noFill/>
                  </a:rPr>
                  <a:t> </a:t>
                </a:r>
              </a:p>
            </p:txBody>
          </p:sp>
        </mc:Fallback>
      </mc:AlternateContent>
    </p:spTree>
    <p:extLst>
      <p:ext uri="{BB962C8B-B14F-4D97-AF65-F5344CB8AC3E}">
        <p14:creationId xmlns:p14="http://schemas.microsoft.com/office/powerpoint/2010/main" xmlns="" val="4112358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2 Marcador de contenido"/>
              <p:cNvSpPr>
                <a:spLocks noGrp="1"/>
              </p:cNvSpPr>
              <p:nvPr>
                <p:ph sz="quarter" idx="1"/>
              </p:nvPr>
            </p:nvSpPr>
            <p:spPr>
              <a:xfrm>
                <a:off x="467544" y="404664"/>
                <a:ext cx="7992888" cy="5976664"/>
              </a:xfrm>
            </p:spPr>
            <p:txBody>
              <a:bodyPr>
                <a:normAutofit lnSpcReduction="10000"/>
              </a:bodyPr>
              <a:lstStyle/>
              <a:p>
                <a:r>
                  <a:rPr lang="es-AR" dirty="0" smtClean="0"/>
                  <a:t>Al integrar el coeficiente local de fricción entre x=0 y x=L</a:t>
                </a:r>
              </a:p>
              <a:p>
                <a:pPr marL="0" indent="0">
                  <a:buNone/>
                </a:pPr>
                <a:r>
                  <a:rPr lang="es-AR" dirty="0" smtClean="0"/>
                  <a:t/>
                </a:r>
                <a14:m>
                  <m:oMath xmlns:m="http://schemas.openxmlformats.org/officeDocument/2006/math">
                    <m:sSub>
                      <m:sSubPr>
                        <m:ctrlPr>
                          <a:rPr lang="es-AR" i="1" smtClean="0">
                            <a:latin typeface="Cambria Math"/>
                          </a:rPr>
                        </m:ctrlPr>
                      </m:sSubPr>
                      <m:e>
                        <m:r>
                          <a:rPr lang="es-AR" b="0" i="1" smtClean="0">
                            <a:latin typeface="Cambria Math"/>
                          </a:rPr>
                          <m:t>𝐶</m:t>
                        </m:r>
                      </m:e>
                      <m:sub>
                        <m:r>
                          <a:rPr lang="es-AR" b="0" i="1" smtClean="0">
                            <a:latin typeface="Cambria Math"/>
                          </a:rPr>
                          <m:t>𝑓𝐿</m:t>
                        </m:r>
                      </m:sub>
                    </m:sSub>
                    <m:r>
                      <a:rPr lang="es-AR" b="0" i="1" smtClean="0">
                        <a:latin typeface="Cambria Math"/>
                      </a:rPr>
                      <m:t>=</m:t>
                    </m:r>
                    <m:f>
                      <m:fPr>
                        <m:ctrlPr>
                          <a:rPr lang="es-AR" b="0" i="1" smtClean="0">
                            <a:latin typeface="Cambria Math"/>
                          </a:rPr>
                        </m:ctrlPr>
                      </m:fPr>
                      <m:num>
                        <m:r>
                          <a:rPr lang="es-AR" b="0" i="1" smtClean="0">
                            <a:latin typeface="Cambria Math"/>
                          </a:rPr>
                          <m:t>1,292</m:t>
                        </m:r>
                      </m:num>
                      <m:den>
                        <m:rad>
                          <m:radPr>
                            <m:degHide m:val="on"/>
                            <m:ctrlPr>
                              <a:rPr lang="es-AR" b="0" i="1" smtClean="0">
                                <a:latin typeface="Cambria Math"/>
                              </a:rPr>
                            </m:ctrlPr>
                          </m:radPr>
                          <m:deg/>
                          <m:e>
                            <m:sSub>
                              <m:sSubPr>
                                <m:ctrlPr>
                                  <a:rPr lang="es-AR" b="0" i="1" smtClean="0">
                                    <a:latin typeface="Cambria Math"/>
                                  </a:rPr>
                                </m:ctrlPr>
                              </m:sSubPr>
                              <m:e>
                                <m:r>
                                  <a:rPr lang="es-AR" b="0" i="1" smtClean="0">
                                    <a:latin typeface="Cambria Math"/>
                                  </a:rPr>
                                  <m:t>𝑅𝑒</m:t>
                                </m:r>
                              </m:e>
                              <m:sub>
                                <m:r>
                                  <a:rPr lang="es-AR" b="0" i="1" smtClean="0">
                                    <a:latin typeface="Cambria Math"/>
                                  </a:rPr>
                                  <m:t>𝐿</m:t>
                                </m:r>
                              </m:sub>
                            </m:sSub>
                          </m:e>
                        </m:rad>
                      </m:den>
                    </m:f>
                  </m:oMath>
                </a14:m>
                <a:r>
                  <a:rPr lang="es-AR" dirty="0" smtClean="0"/>
                  <a:t/>
                </a:r>
              </a:p>
              <a:p>
                <a:pPr marL="0" indent="0">
                  <a:buNone/>
                </a:pPr>
                <a:endParaRPr lang="es-AR" dirty="0" smtClean="0"/>
              </a:p>
              <a:p>
                <a:pPr marL="0" indent="0">
                  <a:buNone/>
                </a:pPr>
                <a:r>
                  <a:rPr lang="es-AR" dirty="0" smtClean="0"/>
                  <a:t>Comparando estos resultados con los exactos obtenidos por </a:t>
                </a:r>
                <a:r>
                  <a:rPr lang="es-AR" dirty="0" smtClean="0"/>
                  <a:t>Blasius</a:t>
                </a:r>
                <a:r>
                  <a:rPr lang="es-AR" dirty="0" smtClean="0"/>
                  <a:t> para la misma situación se ve que hay una diferencia de aproximadamente 7% en  y 3% en Cf</a:t>
                </a:r>
              </a:p>
              <a:p>
                <a:pPr marL="0" indent="0">
                  <a:buNone/>
                </a:pPr>
                <a:endParaRPr lang="es-AR" dirty="0" smtClean="0"/>
              </a:p>
              <a:p>
                <a:pPr marL="0" indent="0">
                  <a:buNone/>
                </a:pPr>
                <a:r>
                  <a:rPr lang="es-AR" b="1" dirty="0" smtClean="0"/>
                  <a:t>Esta comparación ha demostrado la utilidad del método integral para la solución de la capa limite e indica un procedimiento que puede usarse con exactitud razonable para obtener valores de espesor de la capa limite y del coeficiente de fricción superficial cuando no es posible hacer un análisis exacto</a:t>
                </a:r>
                <a:endParaRPr lang="es-AR" b="1" dirty="0"/>
              </a:p>
            </p:txBody>
          </p:sp>
        </mc:Choice>
        <mc:Fallback>
          <p:sp>
            <p:nvSpPr>
              <p:cNvPr id="3" name="2 Marcador de contenido"/>
              <p:cNvSpPr>
                <a:spLocks noGrp="1" noRot="1" noChangeAspect="1" noMove="1" noResize="1" noEditPoints="1" noAdjustHandles="1" noChangeArrowheads="1" noChangeShapeType="1" noTextEdit="1"/>
              </p:cNvSpPr>
              <p:nvPr>
                <p:ph sz="quarter" idx="1"/>
              </p:nvPr>
            </p:nvSpPr>
            <p:spPr>
              <a:xfrm>
                <a:off x="467544" y="404664"/>
                <a:ext cx="7992888" cy="5976664"/>
              </a:xfrm>
              <a:blipFill rotWithShape="1">
                <a:blip r:embed="rId2"/>
                <a:stretch>
                  <a:fillRect l="-1220" t="-1427" r="-1144"/>
                </a:stretch>
              </a:blipFill>
            </p:spPr>
            <p:txBody>
              <a:bodyPr/>
              <a:lstStyle/>
              <a:p>
                <a:r>
                  <a:rPr lang="es-AR">
                    <a:noFill/>
                  </a:rPr>
                  <a:t> </a:t>
                </a:r>
              </a:p>
            </p:txBody>
          </p:sp>
        </mc:Fallback>
      </mc:AlternateContent>
    </p:spTree>
    <p:extLst>
      <p:ext uri="{BB962C8B-B14F-4D97-AF65-F5344CB8AC3E}">
        <p14:creationId xmlns:p14="http://schemas.microsoft.com/office/powerpoint/2010/main" xmlns="" val="974682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7467600" cy="724942"/>
          </a:xfrm>
        </p:spPr>
        <p:txBody>
          <a:bodyPr>
            <a:normAutofit/>
          </a:bodyPr>
          <a:lstStyle/>
          <a:p>
            <a:r>
              <a:rPr lang="es-AR" sz="3200" b="1" dirty="0" smtClean="0"/>
              <a:t>arrastre</a:t>
            </a:r>
            <a:endParaRPr lang="es-AR" sz="3200" b="1" dirty="0"/>
          </a:p>
        </p:txBody>
      </p:sp>
      <p:sp>
        <p:nvSpPr>
          <p:cNvPr id="3" name="2 Marcador de contenido"/>
          <p:cNvSpPr>
            <a:spLocks noGrp="1"/>
          </p:cNvSpPr>
          <p:nvPr>
            <p:ph sz="quarter" idx="1"/>
          </p:nvPr>
        </p:nvSpPr>
        <p:spPr>
          <a:xfrm>
            <a:off x="467544" y="1052736"/>
            <a:ext cx="7992888" cy="4873752"/>
          </a:xfrm>
        </p:spPr>
        <p:txBody>
          <a:bodyPr>
            <a:normAutofit fontScale="92500" lnSpcReduction="10000"/>
          </a:bodyPr>
          <a:lstStyle/>
          <a:p>
            <a:pPr>
              <a:buFont typeface="Wingdings" pitchFamily="2" charset="2"/>
              <a:buChar char="Ø"/>
            </a:pPr>
            <a:r>
              <a:rPr lang="es-AR" dirty="0" smtClean="0"/>
              <a:t>El experimento de Reynolds demostró los dos regímenes de flujo: laminar y turbulento</a:t>
            </a:r>
          </a:p>
          <a:p>
            <a:pPr>
              <a:buFont typeface="Wingdings" pitchFamily="2" charset="2"/>
              <a:buChar char="Ø"/>
            </a:pPr>
            <a:r>
              <a:rPr lang="es-AR" dirty="0" smtClean="0"/>
              <a:t>Otra forma de ilustrar estos diferentes regímenes de flujo y su dependencia del numero de Re es por la consideración del </a:t>
            </a:r>
            <a:r>
              <a:rPr lang="es-AR" b="1" dirty="0" smtClean="0"/>
              <a:t>arrastre</a:t>
            </a:r>
          </a:p>
          <a:p>
            <a:pPr>
              <a:buFont typeface="Wingdings" pitchFamily="2" charset="2"/>
              <a:buChar char="Ø"/>
            </a:pPr>
            <a:r>
              <a:rPr lang="es-AR" dirty="0" smtClean="0"/>
              <a:t>la fuerza de arrastre debido a la fricción es causada por los esfuerzos cortantes en la superficie de un objeto solido que se mueve a través de un fluido viscoso</a:t>
            </a:r>
          </a:p>
          <a:p>
            <a:pPr>
              <a:buFont typeface="Wingdings" pitchFamily="2" charset="2"/>
              <a:buChar char="Ø"/>
            </a:pPr>
            <a:r>
              <a:rPr lang="es-AR" dirty="0" smtClean="0"/>
              <a:t>Arrastre friccional</a:t>
            </a:r>
          </a:p>
          <a:p>
            <a:pPr>
              <a:buNone/>
            </a:pPr>
            <a:endParaRPr lang="es-AR" dirty="0" smtClean="0"/>
          </a:p>
          <a:p>
            <a:pPr>
              <a:buNone/>
            </a:pPr>
            <a:endParaRPr lang="es-AR" dirty="0" smtClean="0"/>
          </a:p>
          <a:p>
            <a:pPr>
              <a:buNone/>
            </a:pPr>
            <a:r>
              <a:rPr lang="es-AR" dirty="0" smtClean="0"/>
              <a:t>   Cf es el coeficiente de fricción superficial (adimensional)y v∞ es la rapidez del fluido en la corriente libre </a:t>
            </a:r>
            <a:endParaRPr lang="es-AR" dirty="0"/>
          </a:p>
        </p:txBody>
      </p:sp>
      <p:graphicFrame>
        <p:nvGraphicFramePr>
          <p:cNvPr id="4" name="3 Objeto"/>
          <p:cNvGraphicFramePr>
            <a:graphicFrameLocks noChangeAspect="1"/>
          </p:cNvGraphicFramePr>
          <p:nvPr/>
        </p:nvGraphicFramePr>
        <p:xfrm>
          <a:off x="3491880" y="3789040"/>
          <a:ext cx="2736304" cy="1008112"/>
        </p:xfrm>
        <a:graphic>
          <a:graphicData uri="http://schemas.openxmlformats.org/presentationml/2006/ole">
            <p:oleObj spid="_x0000_s1031" name="Ecuación" r:id="rId3" imgW="800100" imgH="419100" progId="Equation.3">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980728"/>
            <a:ext cx="8219256" cy="5256584"/>
          </a:xfrm>
        </p:spPr>
        <p:txBody>
          <a:bodyPr>
            <a:normAutofit fontScale="92500" lnSpcReduction="20000"/>
          </a:bodyPr>
          <a:lstStyle/>
          <a:p>
            <a:pPr>
              <a:buFont typeface="Wingdings" pitchFamily="2" charset="2"/>
              <a:buChar char="Ø"/>
            </a:pPr>
            <a:r>
              <a:rPr lang="es-AR" dirty="0" smtClean="0"/>
              <a:t>El arrastre total sobre un objeto puede deberse a la presión lo mismo que a efectos fricciónales</a:t>
            </a:r>
          </a:p>
          <a:p>
            <a:pPr>
              <a:buFont typeface="Wingdings" pitchFamily="2" charset="2"/>
              <a:buChar char="Ø"/>
            </a:pPr>
            <a:r>
              <a:rPr lang="es-AR" dirty="0" smtClean="0"/>
              <a:t>Se define el coeficiente de arrastre CD</a:t>
            </a:r>
          </a:p>
          <a:p>
            <a:pPr>
              <a:buNone/>
            </a:pPr>
            <a:r>
              <a:rPr lang="es-AR" dirty="0" smtClean="0"/>
              <a:t>                                        Ap es el área proyectada de la                                         </a:t>
            </a:r>
          </a:p>
          <a:p>
            <a:pPr>
              <a:buNone/>
            </a:pPr>
            <a:r>
              <a:rPr lang="es-AR" dirty="0" smtClean="0"/>
              <a:t>                                        superficie( área máxima </a:t>
            </a:r>
          </a:p>
          <a:p>
            <a:pPr>
              <a:buNone/>
            </a:pPr>
            <a:r>
              <a:rPr lang="es-AR" dirty="0" smtClean="0"/>
              <a:t>                                        proyectada por el cuerpo)</a:t>
            </a:r>
          </a:p>
          <a:p>
            <a:pPr>
              <a:buNone/>
            </a:pPr>
            <a:endParaRPr lang="es-AR" dirty="0" smtClean="0"/>
          </a:p>
          <a:p>
            <a:pPr>
              <a:buNone/>
            </a:pPr>
            <a:r>
              <a:rPr lang="es-AR" dirty="0" smtClean="0"/>
              <a:t>El arrastre por presión surge de dos fuentes</a:t>
            </a:r>
          </a:p>
          <a:p>
            <a:pPr>
              <a:buFont typeface="Wingdings" pitchFamily="2" charset="2"/>
              <a:buChar char="§"/>
            </a:pPr>
            <a:r>
              <a:rPr lang="es-AR" dirty="0" smtClean="0"/>
              <a:t> una es el arrastre inducido o arrastre debido a la    sustentación</a:t>
            </a:r>
          </a:p>
          <a:p>
            <a:pPr>
              <a:buFont typeface="Wingdings" pitchFamily="2" charset="2"/>
              <a:buChar char="§"/>
            </a:pPr>
            <a:r>
              <a:rPr lang="es-AR" dirty="0" smtClean="0"/>
              <a:t>otra es el arrastre de la estela, que se debe al hecho de que el esfuerzo cortante hace que las líneas de corriente se desvíen de sus trayectorias de flujo no viscoso y en algunos casos, se separen completamente del cuerpo</a:t>
            </a:r>
          </a:p>
          <a:p>
            <a:pPr>
              <a:buFont typeface="Wingdings" pitchFamily="2" charset="2"/>
              <a:buChar char="Ø"/>
            </a:pPr>
            <a:r>
              <a:rPr lang="es-AR" dirty="0" smtClean="0"/>
              <a:t>En un flujo incompresible, el coeficiente de arrastre depende del numero de Re y de la geometría del cuerpo</a:t>
            </a:r>
            <a:endParaRPr lang="es-AR" dirty="0"/>
          </a:p>
        </p:txBody>
      </p:sp>
      <p:graphicFrame>
        <p:nvGraphicFramePr>
          <p:cNvPr id="4" name="3 Objeto"/>
          <p:cNvGraphicFramePr>
            <a:graphicFrameLocks noChangeAspect="1"/>
          </p:cNvGraphicFramePr>
          <p:nvPr/>
        </p:nvGraphicFramePr>
        <p:xfrm>
          <a:off x="1043608" y="1988840"/>
          <a:ext cx="1800200" cy="1008112"/>
        </p:xfrm>
        <a:graphic>
          <a:graphicData uri="http://schemas.openxmlformats.org/presentationml/2006/ole">
            <p:oleObj spid="_x0000_s2056" name="Ecuación" r:id="rId3" imgW="850900" imgH="457200" progId="Equation.3">
              <p:embed/>
            </p:oleObj>
          </a:graphicData>
        </a:graphic>
      </p:graphicFrame>
      <p:sp>
        <p:nvSpPr>
          <p:cNvPr id="5" name="1 Título"/>
          <p:cNvSpPr>
            <a:spLocks noGrp="1"/>
          </p:cNvSpPr>
          <p:nvPr>
            <p:ph type="title"/>
          </p:nvPr>
        </p:nvSpPr>
        <p:spPr>
          <a:xfrm>
            <a:off x="467544" y="188640"/>
            <a:ext cx="7467600" cy="724942"/>
          </a:xfrm>
        </p:spPr>
        <p:txBody>
          <a:bodyPr>
            <a:normAutofit/>
          </a:bodyPr>
          <a:lstStyle/>
          <a:p>
            <a:r>
              <a:rPr lang="es-AR" sz="3200" b="1" dirty="0" smtClean="0"/>
              <a:t>arrastre</a:t>
            </a:r>
            <a:endParaRPr lang="es-AR" sz="32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7467600" cy="724942"/>
          </a:xfrm>
        </p:spPr>
        <p:txBody>
          <a:bodyPr/>
          <a:lstStyle/>
          <a:p>
            <a:r>
              <a:rPr lang="es-AR" b="1" dirty="0" smtClean="0"/>
              <a:t>Concepto de capa limite</a:t>
            </a:r>
            <a:endParaRPr lang="es-AR" b="1" dirty="0"/>
          </a:p>
        </p:txBody>
      </p:sp>
      <p:sp>
        <p:nvSpPr>
          <p:cNvPr id="3" name="2 Marcador de contenido"/>
          <p:cNvSpPr>
            <a:spLocks noGrp="1"/>
          </p:cNvSpPr>
          <p:nvPr>
            <p:ph sz="quarter" idx="1"/>
          </p:nvPr>
        </p:nvSpPr>
        <p:spPr>
          <a:xfrm>
            <a:off x="467544" y="1196752"/>
            <a:ext cx="7467600" cy="4873752"/>
          </a:xfrm>
        </p:spPr>
        <p:txBody>
          <a:bodyPr>
            <a:normAutofit/>
          </a:bodyPr>
          <a:lstStyle/>
          <a:p>
            <a:r>
              <a:rPr lang="es-AR" dirty="0" smtClean="0"/>
              <a:t>La observación de una región decreciente de influencia del esfuerzo cortante a medida que el Re aumenta llevó a Prandtl a establecer el concepto de capa limite</a:t>
            </a:r>
          </a:p>
          <a:p>
            <a:r>
              <a:rPr lang="es-AR" dirty="0" smtClean="0"/>
              <a:t>Hipótesis de Prandlt:</a:t>
            </a:r>
          </a:p>
          <a:p>
            <a:pPr>
              <a:buFont typeface="Arial" pitchFamily="34" charset="0"/>
              <a:buChar char="•"/>
            </a:pPr>
            <a:r>
              <a:rPr lang="es-AR" dirty="0" smtClean="0"/>
              <a:t>   Los efectos de la fricción en un fluido a valores altos de Re solo se presentan en una delgada capa cerca de los limites de un cuerpo(capa limite)</a:t>
            </a:r>
          </a:p>
          <a:p>
            <a:pPr>
              <a:buFont typeface="Arial" pitchFamily="34" charset="0"/>
              <a:buChar char="•"/>
            </a:pPr>
            <a:r>
              <a:rPr lang="es-AR" dirty="0" smtClean="0"/>
              <a:t>   No hay un cambio significativo en la presión a través de la capa limite(la presión en la misma dentro y fuera de la capa limite)</a:t>
            </a:r>
            <a:endParaRPr lang="es-A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7467600" cy="724942"/>
          </a:xfrm>
        </p:spPr>
        <p:txBody>
          <a:bodyPr/>
          <a:lstStyle/>
          <a:p>
            <a:r>
              <a:rPr lang="es-AR" b="1" dirty="0" smtClean="0"/>
              <a:t>Concepto de capa limite</a:t>
            </a:r>
            <a:endParaRPr lang="es-AR" dirty="0"/>
          </a:p>
        </p:txBody>
      </p:sp>
      <p:sp>
        <p:nvSpPr>
          <p:cNvPr id="3" name="2 Marcador de contenido"/>
          <p:cNvSpPr>
            <a:spLocks noGrp="1"/>
          </p:cNvSpPr>
          <p:nvPr>
            <p:ph sz="quarter" idx="1"/>
          </p:nvPr>
        </p:nvSpPr>
        <p:spPr>
          <a:xfrm>
            <a:off x="467544" y="1340768"/>
            <a:ext cx="8136904" cy="5040560"/>
          </a:xfrm>
        </p:spPr>
        <p:txBody>
          <a:bodyPr>
            <a:normAutofit fontScale="92500" lnSpcReduction="10000"/>
          </a:bodyPr>
          <a:lstStyle/>
          <a:p>
            <a:pPr>
              <a:buFont typeface="Wingdings" pitchFamily="2" charset="2"/>
              <a:buChar char="Ø"/>
            </a:pPr>
            <a:r>
              <a:rPr lang="es-AR" dirty="0" smtClean="0"/>
              <a:t>El criterio para indicar que tipo de capa limite esta presente es la magnitud del  Rex (Reynolds local, con base en la distancia x desde el borde de la entrada)</a:t>
            </a:r>
          </a:p>
          <a:p>
            <a:pPr>
              <a:buNone/>
            </a:pPr>
            <a:endParaRPr lang="es-AR" dirty="0" smtClean="0"/>
          </a:p>
          <a:p>
            <a:pPr>
              <a:buNone/>
            </a:pPr>
            <a:endParaRPr lang="es-AR" dirty="0" smtClean="0"/>
          </a:p>
          <a:p>
            <a:pPr>
              <a:buNone/>
            </a:pPr>
            <a:endParaRPr lang="es-AR" dirty="0" smtClean="0"/>
          </a:p>
          <a:p>
            <a:pPr>
              <a:buFont typeface="Wingdings" pitchFamily="2" charset="2"/>
              <a:buChar char="Ø"/>
            </a:pPr>
            <a:r>
              <a:rPr lang="es-AR" dirty="0" smtClean="0"/>
              <a:t>Para un flujo que pasa por una placa plana se tiene</a:t>
            </a:r>
          </a:p>
          <a:p>
            <a:pPr>
              <a:buNone/>
            </a:pPr>
            <a:endParaRPr lang="es-AR" dirty="0" smtClean="0"/>
          </a:p>
          <a:p>
            <a:pPr marL="457200" indent="-457200">
              <a:buNone/>
            </a:pPr>
            <a:r>
              <a:rPr lang="es-AR" dirty="0" smtClean="0"/>
              <a:t>                                         capa limite laminar</a:t>
            </a:r>
          </a:p>
          <a:p>
            <a:pPr marL="457200" indent="-457200">
              <a:buNone/>
            </a:pPr>
            <a:r>
              <a:rPr lang="es-AR" dirty="0" smtClean="0"/>
              <a:t>                                        </a:t>
            </a:r>
          </a:p>
          <a:p>
            <a:pPr marL="457200" indent="-457200">
              <a:buNone/>
            </a:pPr>
            <a:r>
              <a:rPr lang="es-AR" dirty="0" smtClean="0"/>
              <a:t>                                         capa limite laminar o turbulenta</a:t>
            </a:r>
          </a:p>
          <a:p>
            <a:pPr marL="457200" indent="-457200">
              <a:buFont typeface="+mj-lt"/>
              <a:buAutoNum type="alphaUcPeriod"/>
            </a:pPr>
            <a:endParaRPr lang="es-AR" dirty="0" smtClean="0"/>
          </a:p>
          <a:p>
            <a:pPr marL="457200" indent="-457200">
              <a:buNone/>
            </a:pPr>
            <a:r>
              <a:rPr lang="es-AR" dirty="0" smtClean="0"/>
              <a:t>                                         capa limite turbulenta</a:t>
            </a:r>
          </a:p>
          <a:p>
            <a:pPr marL="457200" indent="-457200">
              <a:buFont typeface="+mj-lt"/>
              <a:buAutoNum type="alphaUcPeriod"/>
            </a:pPr>
            <a:endParaRPr lang="es-AR" dirty="0" smtClean="0"/>
          </a:p>
          <a:p>
            <a:pPr marL="457200" indent="-457200">
              <a:buNone/>
            </a:pPr>
            <a:endParaRPr lang="es-AR" dirty="0" smtClean="0"/>
          </a:p>
          <a:p>
            <a:pPr marL="457200" indent="-457200">
              <a:buNone/>
            </a:pPr>
            <a:endParaRPr lang="es-AR" dirty="0" smtClean="0"/>
          </a:p>
          <a:p>
            <a:pPr marL="457200" indent="-457200">
              <a:buNone/>
            </a:pPr>
            <a:endParaRPr lang="es-AR" dirty="0" smtClean="0"/>
          </a:p>
          <a:p>
            <a:pPr marL="457200" indent="-457200">
              <a:buFont typeface="+mj-lt"/>
              <a:buAutoNum type="alphaUcPeriod"/>
            </a:pPr>
            <a:endParaRPr lang="es-AR" dirty="0" smtClean="0"/>
          </a:p>
          <a:p>
            <a:pPr marL="457200" indent="-457200">
              <a:buNone/>
            </a:pPr>
            <a:endParaRPr lang="es-AR" dirty="0" smtClean="0"/>
          </a:p>
          <a:p>
            <a:pPr>
              <a:buNone/>
            </a:pPr>
            <a:endParaRPr lang="es-AR" dirty="0" smtClean="0"/>
          </a:p>
        </p:txBody>
      </p:sp>
      <p:graphicFrame>
        <p:nvGraphicFramePr>
          <p:cNvPr id="4" name="3 Objeto"/>
          <p:cNvGraphicFramePr>
            <a:graphicFrameLocks noChangeAspect="1"/>
          </p:cNvGraphicFramePr>
          <p:nvPr/>
        </p:nvGraphicFramePr>
        <p:xfrm>
          <a:off x="2771800" y="2492896"/>
          <a:ext cx="1584176" cy="864096"/>
        </p:xfrm>
        <a:graphic>
          <a:graphicData uri="http://schemas.openxmlformats.org/presentationml/2006/ole">
            <p:oleObj spid="_x0000_s3094" name="Ecuación" r:id="rId3" imgW="710891" imgH="418918" progId="Equation.3">
              <p:embed/>
            </p:oleObj>
          </a:graphicData>
        </a:graphic>
      </p:graphicFrame>
      <p:graphicFrame>
        <p:nvGraphicFramePr>
          <p:cNvPr id="5" name="4 Objeto"/>
          <p:cNvGraphicFramePr>
            <a:graphicFrameLocks noChangeAspect="1"/>
          </p:cNvGraphicFramePr>
          <p:nvPr/>
        </p:nvGraphicFramePr>
        <p:xfrm>
          <a:off x="1547664" y="4149080"/>
          <a:ext cx="1512168" cy="432048"/>
        </p:xfrm>
        <a:graphic>
          <a:graphicData uri="http://schemas.openxmlformats.org/presentationml/2006/ole">
            <p:oleObj spid="_x0000_s3095" name="Ecuación" r:id="rId4" imgW="838200" imgH="241300" progId="Equation.3">
              <p:embed/>
            </p:oleObj>
          </a:graphicData>
        </a:graphic>
      </p:graphicFrame>
      <p:graphicFrame>
        <p:nvGraphicFramePr>
          <p:cNvPr id="6" name="5 Objeto"/>
          <p:cNvGraphicFramePr>
            <a:graphicFrameLocks noChangeAspect="1"/>
          </p:cNvGraphicFramePr>
          <p:nvPr/>
        </p:nvGraphicFramePr>
        <p:xfrm>
          <a:off x="971600" y="5013176"/>
          <a:ext cx="2592288" cy="432048"/>
        </p:xfrm>
        <a:graphic>
          <a:graphicData uri="http://schemas.openxmlformats.org/presentationml/2006/ole">
            <p:oleObj spid="_x0000_s3096" name="Ecuación" r:id="rId5" imgW="1358310" imgH="241195" progId="Equation.3">
              <p:embed/>
            </p:oleObj>
          </a:graphicData>
        </a:graphic>
      </p:graphicFrame>
      <p:graphicFrame>
        <p:nvGraphicFramePr>
          <p:cNvPr id="7" name="6 Objeto"/>
          <p:cNvGraphicFramePr>
            <a:graphicFrameLocks noChangeAspect="1"/>
          </p:cNvGraphicFramePr>
          <p:nvPr/>
        </p:nvGraphicFramePr>
        <p:xfrm>
          <a:off x="1475656" y="5661248"/>
          <a:ext cx="1512168" cy="432048"/>
        </p:xfrm>
        <a:graphic>
          <a:graphicData uri="http://schemas.openxmlformats.org/presentationml/2006/ole">
            <p:oleObj spid="_x0000_s3097" name="Ecuación" r:id="rId6" imgW="838200" imgH="241300" progId="Equation.3">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7467600" cy="652934"/>
          </a:xfrm>
        </p:spPr>
        <p:txBody>
          <a:bodyPr/>
          <a:lstStyle/>
          <a:p>
            <a:r>
              <a:rPr lang="es-AR" b="1" dirty="0" smtClean="0"/>
              <a:t>Ecuaciones de la capa limite</a:t>
            </a:r>
            <a:endParaRPr lang="es-AR" b="1" dirty="0"/>
          </a:p>
        </p:txBody>
      </p:sp>
      <p:sp>
        <p:nvSpPr>
          <p:cNvPr id="3" name="2 Marcador de contenido"/>
          <p:cNvSpPr>
            <a:spLocks noGrp="1"/>
          </p:cNvSpPr>
          <p:nvPr>
            <p:ph sz="quarter" idx="1"/>
          </p:nvPr>
        </p:nvSpPr>
        <p:spPr>
          <a:xfrm>
            <a:off x="539552" y="1196752"/>
            <a:ext cx="7467600" cy="4873752"/>
          </a:xfrm>
        </p:spPr>
        <p:txBody>
          <a:bodyPr/>
          <a:lstStyle/>
          <a:p>
            <a:r>
              <a:rPr lang="es-AR" dirty="0" smtClean="0"/>
              <a:t>Para un flujo bidimensional e incompresible sobre una placa plana se tiene ,haciendo una serie de simplificaciones, la siguiente ecuación</a:t>
            </a:r>
          </a:p>
          <a:p>
            <a:pPr>
              <a:buNone/>
            </a:pPr>
            <a:endParaRPr lang="es-AR" dirty="0" smtClean="0"/>
          </a:p>
          <a:p>
            <a:endParaRPr lang="es-AR" dirty="0" smtClean="0"/>
          </a:p>
          <a:p>
            <a:endParaRPr lang="es-AR" dirty="0" smtClean="0"/>
          </a:p>
          <a:p>
            <a:r>
              <a:rPr lang="es-AR" dirty="0" smtClean="0"/>
              <a:t>Y con la ecuación de continuidad </a:t>
            </a:r>
          </a:p>
          <a:p>
            <a:endParaRPr lang="es-AR" dirty="0" smtClean="0"/>
          </a:p>
          <a:p>
            <a:endParaRPr lang="es-AR" dirty="0" smtClean="0"/>
          </a:p>
          <a:p>
            <a:pPr>
              <a:buNone/>
            </a:pPr>
            <a:endParaRPr lang="es-AR" dirty="0" smtClean="0"/>
          </a:p>
          <a:p>
            <a:pPr>
              <a:buNone/>
            </a:pPr>
            <a:r>
              <a:rPr lang="es-AR" dirty="0" smtClean="0"/>
              <a:t>Se tienen las ecuaciones de la capa limite</a:t>
            </a:r>
            <a:endParaRPr lang="es-AR" dirty="0"/>
          </a:p>
        </p:txBody>
      </p:sp>
      <p:graphicFrame>
        <p:nvGraphicFramePr>
          <p:cNvPr id="4" name="3 Objeto"/>
          <p:cNvGraphicFramePr>
            <a:graphicFrameLocks noChangeAspect="1"/>
          </p:cNvGraphicFramePr>
          <p:nvPr/>
        </p:nvGraphicFramePr>
        <p:xfrm>
          <a:off x="1691680" y="2492896"/>
          <a:ext cx="4968552" cy="1008112"/>
        </p:xfrm>
        <a:graphic>
          <a:graphicData uri="http://schemas.openxmlformats.org/presentationml/2006/ole">
            <p:oleObj spid="_x0000_s18444" name="Ecuación" r:id="rId3" imgW="2413000" imgH="444500" progId="Equation.3">
              <p:embed/>
            </p:oleObj>
          </a:graphicData>
        </a:graphic>
      </p:graphicFrame>
      <p:graphicFrame>
        <p:nvGraphicFramePr>
          <p:cNvPr id="5" name="4 Objeto"/>
          <p:cNvGraphicFramePr>
            <a:graphicFrameLocks noChangeAspect="1"/>
          </p:cNvGraphicFramePr>
          <p:nvPr/>
        </p:nvGraphicFramePr>
        <p:xfrm>
          <a:off x="2123728" y="4293096"/>
          <a:ext cx="2304256" cy="1008112"/>
        </p:xfrm>
        <a:graphic>
          <a:graphicData uri="http://schemas.openxmlformats.org/presentationml/2006/ole">
            <p:oleObj spid="_x0000_s18445" name="Ecuación" r:id="rId4" imgW="876300" imgH="431800" progId="Equation.3">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7467600" cy="940966"/>
          </a:xfrm>
        </p:spPr>
        <p:txBody>
          <a:bodyPr>
            <a:normAutofit fontScale="90000"/>
          </a:bodyPr>
          <a:lstStyle/>
          <a:p>
            <a:r>
              <a:rPr lang="es-AR" b="1" dirty="0" smtClean="0"/>
              <a:t>Solución de blasius para la capa limite laminar sobre una placa plana</a:t>
            </a:r>
            <a:endParaRPr lang="es-AR" b="1" dirty="0"/>
          </a:p>
        </p:txBody>
      </p:sp>
      <p:sp>
        <p:nvSpPr>
          <p:cNvPr id="3" name="2 Marcador de contenido"/>
          <p:cNvSpPr>
            <a:spLocks noGrp="1"/>
          </p:cNvSpPr>
          <p:nvPr>
            <p:ph sz="quarter" idx="1"/>
          </p:nvPr>
        </p:nvSpPr>
        <p:spPr>
          <a:xfrm>
            <a:off x="395536" y="1268760"/>
            <a:ext cx="7467600" cy="4873752"/>
          </a:xfrm>
        </p:spPr>
        <p:txBody>
          <a:bodyPr/>
          <a:lstStyle/>
          <a:p>
            <a:pPr>
              <a:buNone/>
            </a:pPr>
            <a:r>
              <a:rPr lang="es-AR" dirty="0" smtClean="0"/>
              <a:t>   Para el caso de una capa limite laminar sobre una placa plana en un flujo continuo, paralelo a la superficie con v∞(x)=v∞ y dP/dx=0 las ecuaciones por resolver son</a:t>
            </a:r>
          </a:p>
          <a:p>
            <a:endParaRPr lang="es-AR" dirty="0" smtClean="0"/>
          </a:p>
          <a:p>
            <a:endParaRPr lang="es-AR" dirty="0" smtClean="0"/>
          </a:p>
          <a:p>
            <a:pPr>
              <a:buNone/>
            </a:pPr>
            <a:r>
              <a:rPr lang="es-AR" dirty="0" smtClean="0"/>
              <a:t>Y </a:t>
            </a:r>
          </a:p>
          <a:p>
            <a:pPr>
              <a:buNone/>
            </a:pPr>
            <a:endParaRPr lang="es-AR" dirty="0" smtClean="0"/>
          </a:p>
          <a:p>
            <a:pPr>
              <a:buNone/>
            </a:pPr>
            <a:endParaRPr lang="es-AR" dirty="0" smtClean="0"/>
          </a:p>
          <a:p>
            <a:pPr>
              <a:buNone/>
            </a:pPr>
            <a:r>
              <a:rPr lang="es-AR" dirty="0" smtClean="0"/>
              <a:t>  Con las condiciones en la frontera de Vx=Vy=0 a y=0 y Vx=V∞ a y=∞         </a:t>
            </a:r>
            <a:endParaRPr lang="es-AR" dirty="0"/>
          </a:p>
        </p:txBody>
      </p:sp>
      <p:graphicFrame>
        <p:nvGraphicFramePr>
          <p:cNvPr id="19458" name="Object 2"/>
          <p:cNvGraphicFramePr>
            <a:graphicFrameLocks noChangeAspect="1"/>
          </p:cNvGraphicFramePr>
          <p:nvPr/>
        </p:nvGraphicFramePr>
        <p:xfrm>
          <a:off x="2267744" y="2852936"/>
          <a:ext cx="3059113" cy="1008063"/>
        </p:xfrm>
        <a:graphic>
          <a:graphicData uri="http://schemas.openxmlformats.org/presentationml/2006/ole">
            <p:oleObj spid="_x0000_s19474" name="Ecuación" r:id="rId3" imgW="1485255" imgH="444307" progId="Equation.3">
              <p:embed/>
            </p:oleObj>
          </a:graphicData>
        </a:graphic>
      </p:graphicFrame>
      <p:graphicFrame>
        <p:nvGraphicFramePr>
          <p:cNvPr id="19463" name="Object 7"/>
          <p:cNvGraphicFramePr>
            <a:graphicFrameLocks noChangeAspect="1"/>
          </p:cNvGraphicFramePr>
          <p:nvPr/>
        </p:nvGraphicFramePr>
        <p:xfrm>
          <a:off x="2411760" y="3861048"/>
          <a:ext cx="2303463" cy="1008063"/>
        </p:xfrm>
        <a:graphic>
          <a:graphicData uri="http://schemas.openxmlformats.org/presentationml/2006/ole">
            <p:oleObj spid="_x0000_s19475" name="Ecuación" r:id="rId4" imgW="876300" imgH="431800" progId="Equation.3">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539552" y="260648"/>
            <a:ext cx="7920880" cy="5904656"/>
          </a:xfrm>
        </p:spPr>
        <p:txBody>
          <a:bodyPr/>
          <a:lstStyle/>
          <a:p>
            <a:pPr>
              <a:buNone/>
            </a:pPr>
            <a:r>
              <a:rPr lang="es-AR" dirty="0" smtClean="0"/>
              <a:t>   Blasius obtuvo una solución  a este conjunto de ecuaciones y los resultados mas significativos son:</a:t>
            </a:r>
          </a:p>
          <a:p>
            <a:pPr>
              <a:buFont typeface="Wingdings" pitchFamily="2" charset="2"/>
              <a:buChar char="Ø"/>
            </a:pPr>
            <a:r>
              <a:rPr lang="es-AR" dirty="0" smtClean="0"/>
              <a:t>El espesor de la capa limite,</a:t>
            </a:r>
            <a:r>
              <a:rPr lang="el-GR" dirty="0" smtClean="0"/>
              <a:t>δ</a:t>
            </a:r>
            <a:endParaRPr lang="es-AR" dirty="0" smtClean="0"/>
          </a:p>
          <a:p>
            <a:pPr>
              <a:buNone/>
            </a:pPr>
            <a:r>
              <a:rPr lang="es-AR" dirty="0" smtClean="0"/>
              <a:t>                                     O</a:t>
            </a:r>
          </a:p>
          <a:p>
            <a:pPr>
              <a:buNone/>
            </a:pPr>
            <a:r>
              <a:rPr lang="es-AR" dirty="0" smtClean="0"/>
              <a:t>                                        </a:t>
            </a:r>
          </a:p>
          <a:p>
            <a:pPr>
              <a:buFont typeface="Wingdings" pitchFamily="2" charset="2"/>
              <a:buChar char="Ø"/>
            </a:pPr>
            <a:r>
              <a:rPr lang="es-AR" dirty="0" smtClean="0"/>
              <a:t> el coeficiente de fricción superficial a un valor particular de x(coeficiente local) será</a:t>
            </a:r>
          </a:p>
          <a:p>
            <a:pPr>
              <a:buFont typeface="Wingdings" pitchFamily="2" charset="2"/>
              <a:buChar char="Ø"/>
            </a:pPr>
            <a:endParaRPr lang="es-AR" dirty="0" smtClean="0"/>
          </a:p>
          <a:p>
            <a:pPr>
              <a:buNone/>
            </a:pPr>
            <a:endParaRPr lang="es-AR" dirty="0" smtClean="0"/>
          </a:p>
          <a:p>
            <a:pPr>
              <a:buNone/>
            </a:pPr>
            <a:r>
              <a:rPr lang="es-AR" dirty="0" smtClean="0"/>
              <a:t> Rara vez es útil un valor local, conviene un coeficiente medio el cual blasius resolvió para una placa plana de espesor W y un largo L</a:t>
            </a:r>
            <a:endParaRPr lang="es-AR" dirty="0"/>
          </a:p>
        </p:txBody>
      </p:sp>
      <p:graphicFrame>
        <p:nvGraphicFramePr>
          <p:cNvPr id="4" name="3 Objeto"/>
          <p:cNvGraphicFramePr>
            <a:graphicFrameLocks noChangeAspect="1"/>
          </p:cNvGraphicFramePr>
          <p:nvPr/>
        </p:nvGraphicFramePr>
        <p:xfrm>
          <a:off x="1691680" y="1556792"/>
          <a:ext cx="1728192" cy="936104"/>
        </p:xfrm>
        <a:graphic>
          <a:graphicData uri="http://schemas.openxmlformats.org/presentationml/2006/ole">
            <p:oleObj spid="_x0000_s20502" name="Ecuación" r:id="rId3" imgW="647419" imgH="482391" progId="Equation.3">
              <p:embed/>
            </p:oleObj>
          </a:graphicData>
        </a:graphic>
      </p:graphicFrame>
      <p:graphicFrame>
        <p:nvGraphicFramePr>
          <p:cNvPr id="5" name="4 Objeto"/>
          <p:cNvGraphicFramePr>
            <a:graphicFrameLocks noChangeAspect="1"/>
          </p:cNvGraphicFramePr>
          <p:nvPr/>
        </p:nvGraphicFramePr>
        <p:xfrm>
          <a:off x="4139952" y="1556792"/>
          <a:ext cx="1512168" cy="936104"/>
        </p:xfrm>
        <a:graphic>
          <a:graphicData uri="http://schemas.openxmlformats.org/presentationml/2006/ole">
            <p:oleObj spid="_x0000_s20503" name="Ecuación" r:id="rId4" imgW="698197" imgH="444307" progId="Equation.3">
              <p:embed/>
            </p:oleObj>
          </a:graphicData>
        </a:graphic>
      </p:graphicFrame>
      <p:graphicFrame>
        <p:nvGraphicFramePr>
          <p:cNvPr id="6" name="5 Objeto"/>
          <p:cNvGraphicFramePr>
            <a:graphicFrameLocks noChangeAspect="1"/>
          </p:cNvGraphicFramePr>
          <p:nvPr/>
        </p:nvGraphicFramePr>
        <p:xfrm>
          <a:off x="1979712" y="3212976"/>
          <a:ext cx="2232248" cy="1008112"/>
        </p:xfrm>
        <a:graphic>
          <a:graphicData uri="http://schemas.openxmlformats.org/presentationml/2006/ole">
            <p:oleObj spid="_x0000_s20504" name="Ecuación" r:id="rId5" imgW="774364" imgH="444307" progId="Equation.3">
              <p:embed/>
            </p:oleObj>
          </a:graphicData>
        </a:graphic>
      </p:graphicFrame>
      <p:graphicFrame>
        <p:nvGraphicFramePr>
          <p:cNvPr id="7" name="6 Objeto"/>
          <p:cNvGraphicFramePr>
            <a:graphicFrameLocks noChangeAspect="1"/>
          </p:cNvGraphicFramePr>
          <p:nvPr/>
        </p:nvGraphicFramePr>
        <p:xfrm>
          <a:off x="1979712" y="5301208"/>
          <a:ext cx="1831975" cy="977900"/>
        </p:xfrm>
        <a:graphic>
          <a:graphicData uri="http://schemas.openxmlformats.org/presentationml/2006/ole">
            <p:oleObj spid="_x0000_s20505" name="Ecuación" r:id="rId6" imgW="787058" imgH="444307" progId="Equation.3">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7467600" cy="724942"/>
          </a:xfrm>
        </p:spPr>
        <p:txBody>
          <a:bodyPr/>
          <a:lstStyle/>
          <a:p>
            <a:r>
              <a:rPr lang="es-AR" b="1" dirty="0" smtClean="0"/>
              <a:t>Flujo con un gradiente de presión</a:t>
            </a:r>
            <a:endParaRPr lang="es-AR" b="1" dirty="0"/>
          </a:p>
        </p:txBody>
      </p:sp>
      <p:sp>
        <p:nvSpPr>
          <p:cNvPr id="3" name="2 Marcador de contenido"/>
          <p:cNvSpPr>
            <a:spLocks noGrp="1"/>
          </p:cNvSpPr>
          <p:nvPr>
            <p:ph sz="quarter" idx="1"/>
          </p:nvPr>
        </p:nvSpPr>
        <p:spPr>
          <a:xfrm>
            <a:off x="467544" y="1124744"/>
            <a:ext cx="7848872" cy="5112568"/>
          </a:xfrm>
        </p:spPr>
        <p:txBody>
          <a:bodyPr>
            <a:normAutofit lnSpcReduction="10000"/>
          </a:bodyPr>
          <a:lstStyle/>
          <a:p>
            <a:pPr>
              <a:buFont typeface="Wingdings" pitchFamily="2" charset="2"/>
              <a:buChar char="Ø"/>
            </a:pPr>
            <a:r>
              <a:rPr lang="es-AR" dirty="0" smtClean="0"/>
              <a:t>En la solución de Blasius para flujo laminar sobre una placa plana el gradiente de presión fue cero</a:t>
            </a:r>
          </a:p>
          <a:p>
            <a:pPr>
              <a:buFont typeface="Wingdings" pitchFamily="2" charset="2"/>
              <a:buChar char="Ø"/>
            </a:pPr>
            <a:r>
              <a:rPr lang="es-AR" dirty="0" smtClean="0"/>
              <a:t>Una situación mucho mas común en el flujo implica un flujo con cierto gradiente de presión</a:t>
            </a:r>
          </a:p>
          <a:p>
            <a:pPr>
              <a:buFont typeface="Wingdings" pitchFamily="2" charset="2"/>
              <a:buChar char="Ø"/>
            </a:pPr>
            <a:r>
              <a:rPr lang="es-AR" dirty="0" smtClean="0"/>
              <a:t>El gradiente de presión juega un papel principal en la separación de flujo</a:t>
            </a:r>
          </a:p>
          <a:p>
            <a:pPr>
              <a:buFont typeface="Wingdings" pitchFamily="2" charset="2"/>
              <a:buChar char="Ø"/>
            </a:pPr>
            <a:r>
              <a:rPr lang="es-AR" dirty="0" smtClean="0"/>
              <a:t>Haciendo uso de la ecuación de la capa limite con las condiciones en la frontera en la pared Vx=Vy=0 a y=0 se tiene la siguiente expresión</a:t>
            </a:r>
          </a:p>
          <a:p>
            <a:pPr>
              <a:buNone/>
            </a:pPr>
            <a:endParaRPr lang="es-AR" dirty="0" smtClean="0"/>
          </a:p>
          <a:p>
            <a:pPr>
              <a:buNone/>
            </a:pPr>
            <a:endParaRPr lang="es-AR" dirty="0" smtClean="0"/>
          </a:p>
          <a:p>
            <a:pPr>
              <a:buNone/>
            </a:pPr>
            <a:r>
              <a:rPr lang="es-AR" dirty="0" smtClean="0"/>
              <a:t>Que relaciona la curvatura del perfil de rapidez en la superficie con el gradiente de presión</a:t>
            </a:r>
            <a:endParaRPr lang="es-AR" dirty="0"/>
          </a:p>
        </p:txBody>
      </p:sp>
      <p:graphicFrame>
        <p:nvGraphicFramePr>
          <p:cNvPr id="4" name="3 Objeto"/>
          <p:cNvGraphicFramePr>
            <a:graphicFrameLocks noChangeAspect="1"/>
          </p:cNvGraphicFramePr>
          <p:nvPr/>
        </p:nvGraphicFramePr>
        <p:xfrm>
          <a:off x="2915816" y="4293096"/>
          <a:ext cx="2088232" cy="1152128"/>
        </p:xfrm>
        <a:graphic>
          <a:graphicData uri="http://schemas.openxmlformats.org/presentationml/2006/ole">
            <p:oleObj spid="_x0000_s21512" name="Ecuación" r:id="rId3" imgW="977900" imgH="508000" progId="Equation.3">
              <p:embed/>
            </p:oleObj>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1178</TotalTime>
  <Words>994</Words>
  <Application>Microsoft Office PowerPoint</Application>
  <PresentationFormat>Presentación en pantalla (4:3)</PresentationFormat>
  <Paragraphs>96</Paragraphs>
  <Slides>16</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16</vt:i4>
      </vt:variant>
    </vt:vector>
  </HeadingPairs>
  <TitlesOfParts>
    <vt:vector size="18" baseType="lpstr">
      <vt:lpstr>Mirador</vt:lpstr>
      <vt:lpstr>Ecuación</vt:lpstr>
      <vt:lpstr> flujo viscoso capa limite</vt:lpstr>
      <vt:lpstr>arrastre</vt:lpstr>
      <vt:lpstr>arrastre</vt:lpstr>
      <vt:lpstr>Concepto de capa limite</vt:lpstr>
      <vt:lpstr>Concepto de capa limite</vt:lpstr>
      <vt:lpstr>Ecuaciones de la capa limite</vt:lpstr>
      <vt:lpstr>Solución de blasius para la capa limite laminar sobre una placa plana</vt:lpstr>
      <vt:lpstr>Diapositiva 8</vt:lpstr>
      <vt:lpstr>Flujo con un gradiente de presión</vt:lpstr>
      <vt:lpstr>Diapositiva 10</vt:lpstr>
      <vt:lpstr>Diapositiva 11</vt:lpstr>
      <vt:lpstr>Diapositiva 12</vt:lpstr>
      <vt:lpstr>Análisis integral del momento de  von karman</vt:lpstr>
      <vt:lpstr>Diapositiva 14</vt:lpstr>
      <vt:lpstr>Diapositiva 15</vt:lpstr>
      <vt:lpstr>Diapositiva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flujo viscoso capa limite</dc:title>
  <dc:creator>cecy</dc:creator>
  <cp:lastModifiedBy>alumno</cp:lastModifiedBy>
  <cp:revision>51</cp:revision>
  <dcterms:created xsi:type="dcterms:W3CDTF">2015-09-13T20:21:18Z</dcterms:created>
  <dcterms:modified xsi:type="dcterms:W3CDTF">2015-10-02T21:46:36Z</dcterms:modified>
</cp:coreProperties>
</file>