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77" r:id="rId4"/>
    <p:sldId id="279" r:id="rId5"/>
    <p:sldId id="271" r:id="rId6"/>
    <p:sldId id="273" r:id="rId7"/>
    <p:sldId id="280" r:id="rId8"/>
    <p:sldId id="274" r:id="rId9"/>
    <p:sldId id="278" r:id="rId10"/>
    <p:sldId id="276" r:id="rId11"/>
    <p:sldId id="281" r:id="rId12"/>
    <p:sldId id="283" r:id="rId13"/>
    <p:sldId id="308" r:id="rId14"/>
    <p:sldId id="284" r:id="rId15"/>
    <p:sldId id="260" r:id="rId16"/>
    <p:sldId id="285" r:id="rId17"/>
    <p:sldId id="301" r:id="rId18"/>
    <p:sldId id="286" r:id="rId19"/>
    <p:sldId id="261" r:id="rId20"/>
    <p:sldId id="287" r:id="rId21"/>
    <p:sldId id="293" r:id="rId22"/>
    <p:sldId id="288" r:id="rId23"/>
    <p:sldId id="289" r:id="rId24"/>
    <p:sldId id="290" r:id="rId25"/>
    <p:sldId id="291" r:id="rId26"/>
    <p:sldId id="292" r:id="rId27"/>
    <p:sldId id="298" r:id="rId28"/>
    <p:sldId id="303" r:id="rId29"/>
    <p:sldId id="304" r:id="rId30"/>
    <p:sldId id="299" r:id="rId31"/>
    <p:sldId id="300" r:id="rId32"/>
    <p:sldId id="302" r:id="rId33"/>
    <p:sldId id="264" r:id="rId34"/>
    <p:sldId id="262" r:id="rId35"/>
    <p:sldId id="295" r:id="rId36"/>
    <p:sldId id="267" r:id="rId37"/>
    <p:sldId id="266" r:id="rId38"/>
    <p:sldId id="294" r:id="rId39"/>
    <p:sldId id="268" r:id="rId40"/>
    <p:sldId id="269" r:id="rId41"/>
    <p:sldId id="270" r:id="rId42"/>
    <p:sldId id="263" r:id="rId43"/>
    <p:sldId id="305" r:id="rId44"/>
    <p:sldId id="306" r:id="rId45"/>
    <p:sldId id="307" r:id="rId46"/>
    <p:sldId id="257" r:id="rId47"/>
    <p:sldId id="258" r:id="rId48"/>
    <p:sldId id="297" r:id="rId49"/>
    <p:sldId id="310" r:id="rId50"/>
    <p:sldId id="275" r:id="rId51"/>
    <p:sldId id="272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259" r:id="rId61"/>
    <p:sldId id="321" r:id="rId62"/>
    <p:sldId id="319" r:id="rId63"/>
    <p:sldId id="320" r:id="rId64"/>
    <p:sldId id="265" r:id="rId65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4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EFD-5120-4C1F-9B2C-955E06518481}" type="datetimeFigureOut">
              <a:rPr lang="es-AR" smtClean="0"/>
              <a:t>13/5/2024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09-413F-485E-AD48-6266E0AFA21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2956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EFD-5120-4C1F-9B2C-955E06518481}" type="datetimeFigureOut">
              <a:rPr lang="es-AR" smtClean="0"/>
              <a:t>13/5/2024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09-413F-485E-AD48-6266E0AFA21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687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EFD-5120-4C1F-9B2C-955E06518481}" type="datetimeFigureOut">
              <a:rPr lang="es-AR" smtClean="0"/>
              <a:t>13/5/2024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09-413F-485E-AD48-6266E0AFA21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291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EFD-5120-4C1F-9B2C-955E06518481}" type="datetimeFigureOut">
              <a:rPr lang="es-AR" smtClean="0"/>
              <a:t>13/5/2024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09-413F-485E-AD48-6266E0AFA21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066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EFD-5120-4C1F-9B2C-955E06518481}" type="datetimeFigureOut">
              <a:rPr lang="es-AR" smtClean="0"/>
              <a:t>13/5/2024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09-413F-485E-AD48-6266E0AFA21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150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EFD-5120-4C1F-9B2C-955E06518481}" type="datetimeFigureOut">
              <a:rPr lang="es-AR" smtClean="0"/>
              <a:t>13/5/2024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09-413F-485E-AD48-6266E0AFA21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066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EFD-5120-4C1F-9B2C-955E06518481}" type="datetimeFigureOut">
              <a:rPr lang="es-AR" smtClean="0"/>
              <a:t>13/5/2024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09-413F-485E-AD48-6266E0AFA21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372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EFD-5120-4C1F-9B2C-955E06518481}" type="datetimeFigureOut">
              <a:rPr lang="es-AR" smtClean="0"/>
              <a:t>13/5/2024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09-413F-485E-AD48-6266E0AFA21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905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EFD-5120-4C1F-9B2C-955E06518481}" type="datetimeFigureOut">
              <a:rPr lang="es-AR" smtClean="0"/>
              <a:t>13/5/2024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09-413F-485E-AD48-6266E0AFA21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1175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EFD-5120-4C1F-9B2C-955E06518481}" type="datetimeFigureOut">
              <a:rPr lang="es-AR" smtClean="0"/>
              <a:t>13/5/2024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09-413F-485E-AD48-6266E0AFA21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6876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7EFD-5120-4C1F-9B2C-955E06518481}" type="datetimeFigureOut">
              <a:rPr lang="es-AR" smtClean="0"/>
              <a:t>13/5/2024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10709-413F-485E-AD48-6266E0AFA21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807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7EFD-5120-4C1F-9B2C-955E06518481}" type="datetimeFigureOut">
              <a:rPr lang="es-AR" smtClean="0"/>
              <a:t>13/5/2024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10709-413F-485E-AD48-6266E0AFA21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518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1218" y="512618"/>
            <a:ext cx="7772400" cy="3754581"/>
          </a:xfrm>
          <a:solidFill>
            <a:srgbClr val="C00000"/>
          </a:solidFill>
          <a:effectLst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s-AR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MÉTODOS </a:t>
            </a:r>
            <a:br>
              <a:rPr lang="es-AR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es-AR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EN </a:t>
            </a:r>
            <a:br>
              <a:rPr lang="es-AR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es-AR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ZOOGEOGRAFÍA</a:t>
            </a:r>
          </a:p>
        </p:txBody>
      </p:sp>
    </p:spTree>
    <p:extLst>
      <p:ext uri="{BB962C8B-B14F-4D97-AF65-F5344CB8AC3E}">
        <p14:creationId xmlns:p14="http://schemas.microsoft.com/office/powerpoint/2010/main" val="739304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13013" y="2147453"/>
            <a:ext cx="2516332" cy="206432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LA ACCIÓN ANTRÓPICA Y LA FAUNA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4771" t="30838" b="2265"/>
          <a:stretch/>
        </p:blipFill>
        <p:spPr>
          <a:xfrm>
            <a:off x="2644155" y="125871"/>
            <a:ext cx="6363060" cy="6595042"/>
          </a:xfrm>
          <a:prstGeom prst="rect">
            <a:avLst/>
          </a:prstGeom>
        </p:spPr>
      </p:pic>
      <p:sp>
        <p:nvSpPr>
          <p:cNvPr id="21" name="Elipse 20"/>
          <p:cNvSpPr/>
          <p:nvPr/>
        </p:nvSpPr>
        <p:spPr>
          <a:xfrm>
            <a:off x="3911744" y="385879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Elipse 22"/>
          <p:cNvSpPr/>
          <p:nvPr/>
        </p:nvSpPr>
        <p:spPr>
          <a:xfrm>
            <a:off x="3927767" y="278476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Elipse 23"/>
          <p:cNvSpPr/>
          <p:nvPr/>
        </p:nvSpPr>
        <p:spPr>
          <a:xfrm>
            <a:off x="4854719" y="249381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Elipse 24"/>
          <p:cNvSpPr/>
          <p:nvPr/>
        </p:nvSpPr>
        <p:spPr>
          <a:xfrm>
            <a:off x="4820900" y="2590798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Elipse 25"/>
          <p:cNvSpPr/>
          <p:nvPr/>
        </p:nvSpPr>
        <p:spPr>
          <a:xfrm>
            <a:off x="5825685" y="125871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Elipse 26"/>
          <p:cNvSpPr/>
          <p:nvPr/>
        </p:nvSpPr>
        <p:spPr>
          <a:xfrm>
            <a:off x="5796915" y="2473034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Elipse 27"/>
          <p:cNvSpPr/>
          <p:nvPr/>
        </p:nvSpPr>
        <p:spPr>
          <a:xfrm>
            <a:off x="6830291" y="90054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Elipse 28"/>
          <p:cNvSpPr/>
          <p:nvPr/>
        </p:nvSpPr>
        <p:spPr>
          <a:xfrm>
            <a:off x="6726384" y="2366955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Elipse 29"/>
          <p:cNvSpPr/>
          <p:nvPr/>
        </p:nvSpPr>
        <p:spPr>
          <a:xfrm>
            <a:off x="7801841" y="103908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Elipse 30"/>
          <p:cNvSpPr/>
          <p:nvPr/>
        </p:nvSpPr>
        <p:spPr>
          <a:xfrm>
            <a:off x="7684787" y="2403763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Elipse 31"/>
          <p:cNvSpPr/>
          <p:nvPr/>
        </p:nvSpPr>
        <p:spPr>
          <a:xfrm>
            <a:off x="3014151" y="263391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Elipse 32"/>
          <p:cNvSpPr/>
          <p:nvPr/>
        </p:nvSpPr>
        <p:spPr>
          <a:xfrm>
            <a:off x="3069449" y="2662274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20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861" y="1844842"/>
            <a:ext cx="7886700" cy="2252163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es-AR" sz="4000" dirty="0">
                <a:solidFill>
                  <a:schemeClr val="bg1"/>
                </a:solidFill>
                <a:latin typeface="+mn-lt"/>
              </a:rPr>
              <a:t>METODOLOGÍA DE RECONOCIMIENTO DE ESPECIES ANIMALES</a:t>
            </a:r>
          </a:p>
        </p:txBody>
      </p:sp>
    </p:spTree>
    <p:extLst>
      <p:ext uri="{BB962C8B-B14F-4D97-AF65-F5344CB8AC3E}">
        <p14:creationId xmlns:p14="http://schemas.microsoft.com/office/powerpoint/2010/main" val="3250416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0218" y="429492"/>
            <a:ext cx="8097982" cy="6051518"/>
          </a:xfrm>
          <a:solidFill>
            <a:srgbClr val="C00000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AR" b="1" dirty="0">
                <a:solidFill>
                  <a:schemeClr val="bg1"/>
                </a:solidFill>
              </a:rPr>
              <a:t>LAS DIFICULTADES PARA EL AVISTAJE DE LOS ANIMALES SON:</a:t>
            </a:r>
          </a:p>
          <a:p>
            <a:pPr algn="l">
              <a:lnSpc>
                <a:spcPct val="100000"/>
              </a:lnSpc>
            </a:pPr>
            <a:endParaRPr lang="es-AR" b="1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s-AR" b="1" dirty="0">
                <a:solidFill>
                  <a:schemeClr val="bg1"/>
                </a:solidFill>
              </a:rPr>
              <a:t>-SU CARÁCTER MÓVIL Y DINÁMICO </a:t>
            </a:r>
          </a:p>
          <a:p>
            <a:pPr algn="l">
              <a:lnSpc>
                <a:spcPct val="100000"/>
              </a:lnSpc>
            </a:pPr>
            <a:r>
              <a:rPr lang="es-AR" b="1" dirty="0">
                <a:solidFill>
                  <a:schemeClr val="bg1"/>
                </a:solidFill>
              </a:rPr>
              <a:t>-LETARGO POR HIBERNACIÓN</a:t>
            </a:r>
          </a:p>
          <a:p>
            <a:pPr algn="l">
              <a:lnSpc>
                <a:spcPct val="100000"/>
              </a:lnSpc>
            </a:pPr>
            <a:r>
              <a:rPr lang="es-AR" b="1" dirty="0">
                <a:solidFill>
                  <a:schemeClr val="bg1"/>
                </a:solidFill>
              </a:rPr>
              <a:t>-ESCAPE (SON HUIDIZOS)</a:t>
            </a:r>
          </a:p>
          <a:p>
            <a:pPr algn="l">
              <a:lnSpc>
                <a:spcPct val="100000"/>
              </a:lnSpc>
            </a:pPr>
            <a:r>
              <a:rPr lang="es-AR" b="1" dirty="0">
                <a:solidFill>
                  <a:schemeClr val="bg1"/>
                </a:solidFill>
              </a:rPr>
              <a:t>-REFUGIADOS</a:t>
            </a:r>
          </a:p>
          <a:p>
            <a:pPr algn="l">
              <a:lnSpc>
                <a:spcPct val="100000"/>
              </a:lnSpc>
            </a:pPr>
            <a:r>
              <a:rPr lang="es-AR" b="1" dirty="0">
                <a:solidFill>
                  <a:schemeClr val="bg1"/>
                </a:solidFill>
              </a:rPr>
              <a:t>-MIMETIZADOS</a:t>
            </a:r>
          </a:p>
          <a:p>
            <a:pPr algn="l">
              <a:lnSpc>
                <a:spcPct val="100000"/>
              </a:lnSpc>
            </a:pPr>
            <a:r>
              <a:rPr lang="es-AR" b="1" dirty="0">
                <a:solidFill>
                  <a:schemeClr val="bg1"/>
                </a:solidFill>
              </a:rPr>
              <a:t>-ACTIVIDAD NOCTURNA</a:t>
            </a:r>
          </a:p>
          <a:p>
            <a:pPr algn="l">
              <a:lnSpc>
                <a:spcPct val="100000"/>
              </a:lnSpc>
            </a:pPr>
            <a:r>
              <a:rPr lang="es-AR" b="1" dirty="0">
                <a:solidFill>
                  <a:schemeClr val="bg1"/>
                </a:solidFill>
              </a:rPr>
              <a:t>-MIGRACIÓN</a:t>
            </a:r>
          </a:p>
          <a:p>
            <a:pPr algn="l">
              <a:lnSpc>
                <a:spcPct val="100000"/>
              </a:lnSpc>
            </a:pPr>
            <a:r>
              <a:rPr lang="es-AR" b="1" dirty="0">
                <a:solidFill>
                  <a:schemeClr val="bg1"/>
                </a:solidFill>
              </a:rPr>
              <a:t>-DENSIDAD DE LA VEGETACIÓN</a:t>
            </a:r>
          </a:p>
          <a:p>
            <a:pPr algn="l">
              <a:lnSpc>
                <a:spcPct val="100000"/>
              </a:lnSpc>
            </a:pPr>
            <a:r>
              <a:rPr lang="es-AR" b="1" dirty="0">
                <a:solidFill>
                  <a:schemeClr val="bg1"/>
                </a:solidFill>
              </a:rPr>
              <a:t>-TURBIDEZ DEL AGUA</a:t>
            </a:r>
          </a:p>
        </p:txBody>
      </p:sp>
    </p:spTree>
    <p:extLst>
      <p:ext uri="{BB962C8B-B14F-4D97-AF65-F5344CB8AC3E}">
        <p14:creationId xmlns:p14="http://schemas.microsoft.com/office/powerpoint/2010/main" val="258550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9487" y="1346809"/>
            <a:ext cx="7952508" cy="18288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POR OBSERVACIÓN DIRECTA (OD): 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latin typeface="+mn-lt"/>
              </a:rPr>
              <a:t>1-IDENTIFICACIÓN POR MÉTODOS VISUALES </a:t>
            </a:r>
            <a:endParaRPr lang="es-AR" sz="2800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706583" y="3463637"/>
            <a:ext cx="7952508" cy="307570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POR OBSERVACIÓN INDIRECTA (OI):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AR" sz="2800" b="1" dirty="0">
              <a:solidFill>
                <a:schemeClr val="bg1"/>
              </a:solidFill>
              <a:latin typeface="+mn-lt"/>
            </a:endParaRPr>
          </a:p>
          <a:p>
            <a:r>
              <a:rPr lang="es-AR" sz="2800" b="1" dirty="0">
                <a:solidFill>
                  <a:schemeClr val="bg1"/>
                </a:solidFill>
                <a:latin typeface="+mn-lt"/>
              </a:rPr>
              <a:t>      2-IDENTIFICACIÓN POR EL SONIDO</a:t>
            </a:r>
          </a:p>
          <a:p>
            <a:endParaRPr lang="es-AR" sz="2800" b="1" dirty="0">
              <a:solidFill>
                <a:schemeClr val="bg1"/>
              </a:solidFill>
              <a:latin typeface="+mn-lt"/>
            </a:endParaRPr>
          </a:p>
          <a:p>
            <a:r>
              <a:rPr lang="es-AR" sz="2800" b="1" dirty="0">
                <a:solidFill>
                  <a:schemeClr val="bg1"/>
                </a:solidFill>
                <a:latin typeface="+mn-lt"/>
              </a:rPr>
              <a:t>      3- IDENTIFICACIÓN POR HUELLAS</a:t>
            </a:r>
          </a:p>
          <a:p>
            <a:endParaRPr lang="es-AR" sz="2800" b="1" dirty="0">
              <a:solidFill>
                <a:schemeClr val="bg1"/>
              </a:solidFill>
              <a:latin typeface="+mn-lt"/>
            </a:endParaRPr>
          </a:p>
          <a:p>
            <a:r>
              <a:rPr lang="es-AR" sz="2800" b="1" dirty="0">
                <a:solidFill>
                  <a:schemeClr val="bg1"/>
                </a:solidFill>
                <a:latin typeface="+mn-lt"/>
              </a:rPr>
              <a:t>      4-IDENTIFICACIÓN POR SEÑALES</a:t>
            </a:r>
            <a:endParaRPr lang="es-AR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39487" y="152037"/>
            <a:ext cx="7886700" cy="105075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b="1" dirty="0">
                <a:solidFill>
                  <a:schemeClr val="bg1"/>
                </a:solidFill>
                <a:latin typeface="+mn-lt"/>
              </a:rPr>
              <a:t>METODOLOGÍA DE RECONOCIMIENTO DE ESPECIES ANIMALES</a:t>
            </a:r>
          </a:p>
        </p:txBody>
      </p:sp>
    </p:spTree>
    <p:extLst>
      <p:ext uri="{BB962C8B-B14F-4D97-AF65-F5344CB8AC3E}">
        <p14:creationId xmlns:p14="http://schemas.microsoft.com/office/powerpoint/2010/main" val="161540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52926"/>
            <a:ext cx="7772400" cy="558800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OD: 1- IDENTIFICACIÓN POR MÉTODOS VISUALES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2798619"/>
            <a:ext cx="7772400" cy="3768435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l"/>
            <a:r>
              <a:rPr lang="es-AR" sz="2800" b="1" dirty="0">
                <a:solidFill>
                  <a:schemeClr val="bg1"/>
                </a:solidFill>
              </a:rPr>
              <a:t>-SILUETA</a:t>
            </a:r>
          </a:p>
          <a:p>
            <a:pPr algn="l"/>
            <a:r>
              <a:rPr lang="es-AR" sz="2800" b="1" dirty="0">
                <a:solidFill>
                  <a:schemeClr val="bg1"/>
                </a:solidFill>
              </a:rPr>
              <a:t>-TAMAÑO</a:t>
            </a:r>
          </a:p>
          <a:p>
            <a:pPr algn="l"/>
            <a:r>
              <a:rPr lang="es-AR" sz="2800" b="1" dirty="0">
                <a:solidFill>
                  <a:schemeClr val="bg1"/>
                </a:solidFill>
              </a:rPr>
              <a:t>-COLORIDO</a:t>
            </a:r>
          </a:p>
          <a:p>
            <a:pPr algn="l"/>
            <a:r>
              <a:rPr lang="es-AR" sz="2800" b="1" dirty="0">
                <a:solidFill>
                  <a:schemeClr val="bg1"/>
                </a:solidFill>
              </a:rPr>
              <a:t>-FORMA DE DESPLAZARSE</a:t>
            </a:r>
          </a:p>
          <a:p>
            <a:pPr algn="l"/>
            <a:r>
              <a:rPr lang="es-AR" sz="2800" b="1" dirty="0">
                <a:solidFill>
                  <a:schemeClr val="bg1"/>
                </a:solidFill>
              </a:rPr>
              <a:t>-MANCHAS, PLUMAJE</a:t>
            </a:r>
          </a:p>
          <a:p>
            <a:pPr algn="l"/>
            <a:r>
              <a:rPr lang="es-AR" sz="2800" b="1" dirty="0">
                <a:solidFill>
                  <a:schemeClr val="bg1"/>
                </a:solidFill>
              </a:rPr>
              <a:t>-ALETEO</a:t>
            </a:r>
          </a:p>
          <a:p>
            <a:pPr algn="l"/>
            <a:r>
              <a:rPr lang="es-AR" sz="2800" b="1" dirty="0">
                <a:solidFill>
                  <a:schemeClr val="bg1"/>
                </a:solidFill>
              </a:rPr>
              <a:t>-PLANEO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685800" y="1185767"/>
            <a:ext cx="7772400" cy="133881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AR" b="1" dirty="0">
                <a:solidFill>
                  <a:schemeClr val="bg1"/>
                </a:solidFill>
              </a:rPr>
              <a:t>PODEMOS VISUALIZAR AL ANIMAL, PERO NO  RECONOCERLO CON CLARIDAD, POR LO QUE SE PUEDE PROCEDER A IDENTIFICARLO POR:</a:t>
            </a:r>
          </a:p>
        </p:txBody>
      </p:sp>
    </p:spTree>
    <p:extLst>
      <p:ext uri="{BB962C8B-B14F-4D97-AF65-F5344CB8AC3E}">
        <p14:creationId xmlns:p14="http://schemas.microsoft.com/office/powerpoint/2010/main" val="62200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1982" t="6772" r="34050"/>
          <a:stretch/>
        </p:blipFill>
        <p:spPr>
          <a:xfrm>
            <a:off x="3529263" y="115169"/>
            <a:ext cx="5422231" cy="6626466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17095" y="2378205"/>
            <a:ext cx="2632103" cy="1522877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  <a:latin typeface="+mn-lt"/>
              </a:rPr>
              <a:t>IDENTIFICACIÓN DE AVES POR LAS SILUETAS</a:t>
            </a:r>
          </a:p>
        </p:txBody>
      </p:sp>
    </p:spTree>
    <p:extLst>
      <p:ext uri="{BB962C8B-B14F-4D97-AF65-F5344CB8AC3E}">
        <p14:creationId xmlns:p14="http://schemas.microsoft.com/office/powerpoint/2010/main" val="4918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85800" y="352926"/>
            <a:ext cx="7772400" cy="5588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OI: 2- IDENTIFICACIÓN POR EL SONIDO</a:t>
            </a: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685800" y="1356141"/>
            <a:ext cx="7772400" cy="5116847"/>
          </a:xfrm>
          <a:prstGeom prst="rect">
            <a:avLst/>
          </a:prstGeom>
          <a:solidFill>
            <a:srgbClr val="C00000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s-AR" sz="2400" b="1" dirty="0">
                <a:solidFill>
                  <a:schemeClr val="bg1"/>
                </a:solidFill>
              </a:rPr>
              <a:t>FRECUENTEMENTE NO PODEMOS VER AL ANIMAL, PERO PODEMOS IDENTIFICARLO POR LO SONIDOS PROPIOS QUE EMITEN:</a:t>
            </a:r>
          </a:p>
          <a:p>
            <a:pPr marL="0" indent="0">
              <a:buNone/>
            </a:pPr>
            <a:r>
              <a:rPr lang="es-AR" b="1" dirty="0">
                <a:solidFill>
                  <a:schemeClr val="bg1"/>
                </a:solidFill>
              </a:rPr>
              <a:t>-AVES</a:t>
            </a:r>
          </a:p>
          <a:p>
            <a:pPr marL="0" indent="0">
              <a:buNone/>
            </a:pPr>
            <a:r>
              <a:rPr lang="es-AR" b="1" dirty="0">
                <a:solidFill>
                  <a:schemeClr val="bg1"/>
                </a:solidFill>
              </a:rPr>
              <a:t>-GRILLOS</a:t>
            </a:r>
          </a:p>
          <a:p>
            <a:pPr marL="0" indent="0">
              <a:buNone/>
            </a:pPr>
            <a:r>
              <a:rPr lang="es-AR" b="1" dirty="0">
                <a:solidFill>
                  <a:schemeClr val="bg1"/>
                </a:solidFill>
              </a:rPr>
              <a:t>-SALTAMONTES</a:t>
            </a:r>
          </a:p>
          <a:p>
            <a:pPr marL="0" indent="0">
              <a:buNone/>
            </a:pPr>
            <a:r>
              <a:rPr lang="es-AR" b="1" dirty="0">
                <a:solidFill>
                  <a:schemeClr val="bg1"/>
                </a:solidFill>
              </a:rPr>
              <a:t>-CHICHARRAS</a:t>
            </a:r>
          </a:p>
          <a:p>
            <a:pPr marL="0" indent="0">
              <a:buNone/>
            </a:pPr>
            <a:r>
              <a:rPr lang="es-AR" b="1" dirty="0">
                <a:solidFill>
                  <a:schemeClr val="bg1"/>
                </a:solidFill>
              </a:rPr>
              <a:t>-RANAS Y SAPOS</a:t>
            </a:r>
          </a:p>
          <a:p>
            <a:pPr marL="0" indent="0">
              <a:buNone/>
            </a:pPr>
            <a:r>
              <a:rPr lang="es-AR" b="1" dirty="0">
                <a:solidFill>
                  <a:schemeClr val="bg1"/>
                </a:solidFill>
              </a:rPr>
              <a:t>-MAMÍFEROS</a:t>
            </a:r>
          </a:p>
        </p:txBody>
      </p:sp>
    </p:spTree>
    <p:extLst>
      <p:ext uri="{BB962C8B-B14F-4D97-AF65-F5344CB8AC3E}">
        <p14:creationId xmlns:p14="http://schemas.microsoft.com/office/powerpoint/2010/main" val="85108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uella-gato - Clinica Veterinaria Albay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85800" y="192505"/>
            <a:ext cx="7772400" cy="5588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0I: 3- IDENTIFICACIÓN POR HUELLAS</a:t>
            </a:r>
          </a:p>
        </p:txBody>
      </p:sp>
    </p:spTree>
    <p:extLst>
      <p:ext uri="{BB962C8B-B14F-4D97-AF65-F5344CB8AC3E}">
        <p14:creationId xmlns:p14="http://schemas.microsoft.com/office/powerpoint/2010/main" val="307101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050271"/>
            <a:ext cx="7772400" cy="5607204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r>
              <a:rPr lang="es-AR" sz="2400" b="1" dirty="0">
                <a:solidFill>
                  <a:schemeClr val="bg1"/>
                </a:solidFill>
                <a:latin typeface="+mn-lt"/>
              </a:rPr>
              <a:t>LAS HUELLAS </a:t>
            </a:r>
            <a:r>
              <a:rPr lang="es-AR" sz="2700" b="1" dirty="0">
                <a:solidFill>
                  <a:schemeClr val="bg1"/>
                </a:solidFill>
                <a:latin typeface="+mn-lt"/>
              </a:rPr>
              <a:t>OFRECEN INFORMACIÓN VALIOSA SOBRE:</a:t>
            </a: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r>
              <a:rPr lang="es-AR" sz="3100" b="1" dirty="0">
                <a:solidFill>
                  <a:schemeClr val="bg1"/>
                </a:solidFill>
                <a:latin typeface="+mn-lt"/>
              </a:rPr>
              <a:t>- MODO DE VIDA</a:t>
            </a:r>
            <a:br>
              <a:rPr lang="es-AR" sz="3100" b="1" dirty="0">
                <a:solidFill>
                  <a:schemeClr val="bg1"/>
                </a:solidFill>
                <a:latin typeface="+mn-lt"/>
              </a:rPr>
            </a:br>
            <a:r>
              <a:rPr lang="es-AR" sz="3100" b="1" dirty="0">
                <a:solidFill>
                  <a:schemeClr val="bg1"/>
                </a:solidFill>
                <a:latin typeface="+mn-lt"/>
              </a:rPr>
              <a:t> -ALIMENTACIÓN</a:t>
            </a:r>
            <a:br>
              <a:rPr lang="es-AR" sz="3100" b="1" dirty="0">
                <a:solidFill>
                  <a:schemeClr val="bg1"/>
                </a:solidFill>
                <a:latin typeface="+mn-lt"/>
              </a:rPr>
            </a:br>
            <a:r>
              <a:rPr lang="es-AR" sz="3100" b="1" dirty="0">
                <a:solidFill>
                  <a:schemeClr val="bg1"/>
                </a:solidFill>
                <a:latin typeface="+mn-lt"/>
              </a:rPr>
              <a:t>- HÁBITAT</a:t>
            </a:r>
            <a:br>
              <a:rPr lang="es-AR" sz="3100" b="1" dirty="0">
                <a:solidFill>
                  <a:schemeClr val="bg1"/>
                </a:solidFill>
                <a:latin typeface="+mn-lt"/>
              </a:rPr>
            </a:br>
            <a:r>
              <a:rPr lang="es-AR" sz="3100" b="1" dirty="0">
                <a:solidFill>
                  <a:schemeClr val="bg1"/>
                </a:solidFill>
                <a:latin typeface="+mn-lt"/>
              </a:rPr>
              <a:t>- CAPACIDAD DE DESPLAZAMIENTO</a:t>
            </a:r>
            <a:br>
              <a:rPr lang="es-AR" sz="3100" b="1" dirty="0">
                <a:solidFill>
                  <a:schemeClr val="bg1"/>
                </a:solidFill>
                <a:latin typeface="+mn-lt"/>
              </a:rPr>
            </a:br>
            <a:r>
              <a:rPr lang="es-AR" sz="3100" b="1" dirty="0">
                <a:solidFill>
                  <a:schemeClr val="bg1"/>
                </a:solidFill>
                <a:latin typeface="+mn-lt"/>
              </a:rPr>
              <a:t>- DENSIDAD POBLACIONAL</a:t>
            </a:r>
            <a:br>
              <a:rPr lang="es-AR" sz="3100" b="1" dirty="0">
                <a:solidFill>
                  <a:schemeClr val="bg1"/>
                </a:solidFill>
                <a:latin typeface="+mn-lt"/>
              </a:rPr>
            </a:br>
            <a:r>
              <a:rPr lang="es-AR" sz="3100" b="1" dirty="0">
                <a:solidFill>
                  <a:schemeClr val="bg1"/>
                </a:solidFill>
                <a:latin typeface="+mn-lt"/>
              </a:rPr>
              <a:t>-TIPO DE MARCHA: SI CORREN, TROTAN, SALTAN O SE ARRASTRAN</a:t>
            </a:r>
            <a:br>
              <a:rPr lang="es-AR" sz="3100" b="1" dirty="0">
                <a:solidFill>
                  <a:schemeClr val="bg1"/>
                </a:solidFill>
                <a:latin typeface="+mn-lt"/>
              </a:rPr>
            </a:br>
            <a:endParaRPr lang="es-AR" sz="3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85800" y="352926"/>
            <a:ext cx="7772400" cy="5588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3- IDENTIFICACIÓN POR HUELLAS</a:t>
            </a:r>
          </a:p>
        </p:txBody>
      </p:sp>
    </p:spTree>
    <p:extLst>
      <p:ext uri="{BB962C8B-B14F-4D97-AF65-F5344CB8AC3E}">
        <p14:creationId xmlns:p14="http://schemas.microsoft.com/office/powerpoint/2010/main" val="158422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41217" r="56159" b="31385"/>
          <a:stretch/>
        </p:blipFill>
        <p:spPr>
          <a:xfrm>
            <a:off x="689810" y="2667776"/>
            <a:ext cx="7982809" cy="3529321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89810" y="368968"/>
            <a:ext cx="7768389" cy="542758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3- IDENTIFICACIÓN POR HUELLAS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21894" y="1187116"/>
            <a:ext cx="7740315" cy="946484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AR" sz="2700" b="1" dirty="0">
                <a:solidFill>
                  <a:schemeClr val="bg1"/>
                </a:solidFill>
                <a:latin typeface="+mn-lt"/>
              </a:rPr>
              <a:t>HUELLAS DE PLANTÍGRADOS</a:t>
            </a:r>
          </a:p>
        </p:txBody>
      </p:sp>
    </p:spTree>
    <p:extLst>
      <p:ext uri="{BB962C8B-B14F-4D97-AF65-F5344CB8AC3E}">
        <p14:creationId xmlns:p14="http://schemas.microsoft.com/office/powerpoint/2010/main" val="346507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861" y="1844842"/>
            <a:ext cx="7886700" cy="2252163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AR" sz="4000" dirty="0">
                <a:solidFill>
                  <a:schemeClr val="bg1"/>
                </a:solidFill>
                <a:latin typeface="+mn-lt"/>
              </a:rPr>
              <a:t>FACTORES QUE INFLUYEN EN LA DISTRIBUCIÓN DE LA FAUNA</a:t>
            </a:r>
          </a:p>
        </p:txBody>
      </p:sp>
    </p:spTree>
    <p:extLst>
      <p:ext uri="{BB962C8B-B14F-4D97-AF65-F5344CB8AC3E}">
        <p14:creationId xmlns:p14="http://schemas.microsoft.com/office/powerpoint/2010/main" val="556300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9810" y="368968"/>
            <a:ext cx="7768389" cy="542758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3- IDENTIFICACIÓN POR HUELLAS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04799" y="2242223"/>
            <a:ext cx="2406317" cy="300766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HUELLAS DE DIGITÍGRADOS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6805" t="7785" b="28248"/>
          <a:stretch/>
        </p:blipFill>
        <p:spPr>
          <a:xfrm>
            <a:off x="3068294" y="368968"/>
            <a:ext cx="5880175" cy="61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4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5335" t="45219" b="20537"/>
          <a:stretch/>
        </p:blipFill>
        <p:spPr>
          <a:xfrm>
            <a:off x="515299" y="1635975"/>
            <a:ext cx="8117410" cy="4402663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89810" y="368968"/>
            <a:ext cx="7768389" cy="542758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3- IDENTIFICACIÓN POR HUELLAS: AVES</a:t>
            </a:r>
          </a:p>
        </p:txBody>
      </p:sp>
    </p:spTree>
    <p:extLst>
      <p:ext uri="{BB962C8B-B14F-4D97-AF65-F5344CB8AC3E}">
        <p14:creationId xmlns:p14="http://schemas.microsoft.com/office/powerpoint/2010/main" val="7557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76656" t="71525" b="1525"/>
          <a:stretch/>
        </p:blipFill>
        <p:spPr>
          <a:xfrm>
            <a:off x="600074" y="2380031"/>
            <a:ext cx="4278624" cy="3481136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28650" y="352925"/>
            <a:ext cx="7829549" cy="1322071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3- IDENTIFICACIÓN POR HUELLAS: </a:t>
            </a:r>
          </a:p>
          <a:p>
            <a:pPr algn="ctr"/>
            <a:endParaRPr lang="es-AR" sz="2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algn="ctr"/>
            <a:r>
              <a:rPr lang="es-AR" sz="2800" b="1" dirty="0">
                <a:solidFill>
                  <a:schemeClr val="bg1"/>
                </a:solidFill>
              </a:rPr>
              <a:t>MEDIDAS A TOMAR EN HUELLAS INDIVIDUALES</a:t>
            </a:r>
            <a:endParaRPr lang="es-AR" sz="2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159069" y="2375227"/>
            <a:ext cx="176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/>
              <a:t>ALMOHADILLAS </a:t>
            </a:r>
            <a:endParaRPr lang="es-AR" dirty="0"/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2739386" y="2744559"/>
            <a:ext cx="2457750" cy="5805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2505559" y="2747859"/>
            <a:ext cx="2672543" cy="17035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t="66487" r="81248" b="-1792"/>
          <a:stretch/>
        </p:blipFill>
        <p:spPr>
          <a:xfrm>
            <a:off x="5627526" y="2744559"/>
            <a:ext cx="2780967" cy="370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5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10393"/>
            <a:ext cx="7886700" cy="664119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</a:rPr>
              <a:t>TIPOS DE MARCHA: PASO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8650" y="352926"/>
            <a:ext cx="7829549" cy="5588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3- IDENTIFICACIÓN POR HUELLAS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53836" t="13199" b="52585"/>
          <a:stretch/>
        </p:blipFill>
        <p:spPr>
          <a:xfrm>
            <a:off x="628650" y="2204995"/>
            <a:ext cx="7971515" cy="41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7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10393"/>
            <a:ext cx="7886700" cy="664119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</a:rPr>
              <a:t>TIPOS DE MARCHA: TROTE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8650" y="368968"/>
            <a:ext cx="7886700" cy="542758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3- IDENTIFICACIÓN POR HUELLAS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3549" t="62770" b="2338"/>
          <a:stretch/>
        </p:blipFill>
        <p:spPr>
          <a:xfrm>
            <a:off x="628651" y="2313559"/>
            <a:ext cx="7886699" cy="41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10393"/>
            <a:ext cx="7886700" cy="664119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</a:rPr>
              <a:t>TIPOS DE MARCHA: GALOPE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8650" y="368968"/>
            <a:ext cx="7886700" cy="542758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3- IDENTIFICACIÓN POR HUELLAS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11485" r="53663" b="60608"/>
          <a:stretch/>
        </p:blipFill>
        <p:spPr>
          <a:xfrm>
            <a:off x="301504" y="2430953"/>
            <a:ext cx="8639900" cy="36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1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10393"/>
            <a:ext cx="7886700" cy="664119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</a:rPr>
              <a:t>TIPOS DE MARCHA: SALTO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8650" y="368968"/>
            <a:ext cx="7886700" cy="542758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3- IDENTIFICACIÓN POR HUELLAS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54160" r="54262" b="21327"/>
          <a:stretch/>
        </p:blipFill>
        <p:spPr>
          <a:xfrm>
            <a:off x="297881" y="2406315"/>
            <a:ext cx="8589127" cy="325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5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ug marks of leopard spotted near Daringbadi - ODISHA BY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4" y="647700"/>
            <a:ext cx="8216825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81050" y="914400"/>
            <a:ext cx="139065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LEOPARDO</a:t>
            </a:r>
          </a:p>
        </p:txBody>
      </p:sp>
      <p:pic>
        <p:nvPicPr>
          <p:cNvPr id="1030" name="Picture 6" descr="File:Striped hyena Pugmark.jpg -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69413" y="456698"/>
            <a:ext cx="4638551" cy="61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424239" y="914400"/>
            <a:ext cx="88569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HIENA</a:t>
            </a:r>
          </a:p>
        </p:txBody>
      </p:sp>
      <p:pic>
        <p:nvPicPr>
          <p:cNvPr id="1032" name="Picture 8" descr="Productores alertaron sobre el hallazgo de huellas de yaguareté e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7" y="456698"/>
            <a:ext cx="8650203" cy="519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01579" y="4957009"/>
            <a:ext cx="168442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YAGUARETÉ</a:t>
            </a:r>
          </a:p>
        </p:txBody>
      </p:sp>
    </p:spTree>
    <p:extLst>
      <p:ext uri="{BB962C8B-B14F-4D97-AF65-F5344CB8AC3E}">
        <p14:creationId xmlns:p14="http://schemas.microsoft.com/office/powerpoint/2010/main" val="280653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oyecto Aguará Guazú: marzo 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5" y="511092"/>
            <a:ext cx="4663368" cy="60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14400" y="6047874"/>
            <a:ext cx="195786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AGUARÁ GUAZÚ</a:t>
            </a:r>
          </a:p>
        </p:txBody>
      </p:sp>
      <p:pic>
        <p:nvPicPr>
          <p:cNvPr id="6148" name="Picture 4" descr="El oso se pasea por Bimeda - La Nueva Españ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761" y="428512"/>
            <a:ext cx="4876068" cy="61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154779" y="6031831"/>
            <a:ext cx="144035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OSO PARDO</a:t>
            </a:r>
          </a:p>
        </p:txBody>
      </p:sp>
      <p:pic>
        <p:nvPicPr>
          <p:cNvPr id="6150" name="Picture 6" descr="87 Huellas Del Oso Fotos - Libres de Derechos y Gratuitas d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5" y="167499"/>
            <a:ext cx="4369429" cy="65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40585" y="6177154"/>
            <a:ext cx="147243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OSO POLAR</a:t>
            </a:r>
          </a:p>
        </p:txBody>
      </p:sp>
      <p:pic>
        <p:nvPicPr>
          <p:cNvPr id="6152" name="Picture 8" descr="Oso Andino, el último mohicano también vive en Argent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5" y="169741"/>
            <a:ext cx="8639616" cy="43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540585" y="3954024"/>
            <a:ext cx="160905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OSO ANDINO</a:t>
            </a:r>
          </a:p>
        </p:txBody>
      </p:sp>
    </p:spTree>
    <p:extLst>
      <p:ext uri="{BB962C8B-B14F-4D97-AF65-F5344CB8AC3E}">
        <p14:creationId xmlns:p14="http://schemas.microsoft.com/office/powerpoint/2010/main" val="299098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 | Elephant footprint, Elephant facts, Eleph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6" y="637422"/>
            <a:ext cx="8179531" cy="544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25641" y="786062"/>
            <a:ext cx="126732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ELEFANTE</a:t>
            </a:r>
          </a:p>
        </p:txBody>
      </p:sp>
      <p:pic>
        <p:nvPicPr>
          <p:cNvPr id="8196" name="Picture 4" descr="Relevamientos rápidos de biodiversidad : ProYung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6416" y="2605181"/>
            <a:ext cx="8464362" cy="411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25641" y="5876129"/>
            <a:ext cx="802105" cy="4076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TAPIR</a:t>
            </a:r>
          </a:p>
        </p:txBody>
      </p:sp>
      <p:pic>
        <p:nvPicPr>
          <p:cNvPr id="8200" name="Picture 8" descr="huellas de carpincho | de: estefa | Estefania Alvarez de Cdia | Flick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213" y="213065"/>
            <a:ext cx="4892565" cy="65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7106654" y="378405"/>
            <a:ext cx="15813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CARPINCHO</a:t>
            </a:r>
          </a:p>
        </p:txBody>
      </p:sp>
    </p:spTree>
    <p:extLst>
      <p:ext uri="{BB962C8B-B14F-4D97-AF65-F5344CB8AC3E}">
        <p14:creationId xmlns:p14="http://schemas.microsoft.com/office/powerpoint/2010/main" val="286651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0941" y="581891"/>
            <a:ext cx="7886700" cy="2729346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dirty="0">
                <a:solidFill>
                  <a:schemeClr val="bg1"/>
                </a:solidFill>
                <a:latin typeface="+mn-lt"/>
              </a:rPr>
              <a:t>La distribución de las especies animales, sus poblaciones y comunidades (al igual que las plantas) está condicionada por factores bióticos y abióticos.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600941" y="3787198"/>
            <a:ext cx="7886700" cy="254432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dirty="0">
                <a:solidFill>
                  <a:schemeClr val="bg1"/>
                </a:solidFill>
                <a:latin typeface="+mn-lt"/>
              </a:rPr>
              <a:t>La vegetación constituye el hábitat, soporte y reservorio alimenticio de la fauna.</a:t>
            </a:r>
          </a:p>
        </p:txBody>
      </p:sp>
    </p:spTree>
    <p:extLst>
      <p:ext uri="{BB962C8B-B14F-4D97-AF65-F5344CB8AC3E}">
        <p14:creationId xmlns:p14="http://schemas.microsoft.com/office/powerpoint/2010/main" val="3252711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arque Nacional Los Alerces - Perfil de Parque - Biodiversid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3"/>
          <a:stretch/>
        </p:blipFill>
        <p:spPr bwMode="auto">
          <a:xfrm>
            <a:off x="353759" y="274546"/>
            <a:ext cx="4559414" cy="46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132221" y="423731"/>
            <a:ext cx="97455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CIERVO</a:t>
            </a:r>
          </a:p>
        </p:txBody>
      </p:sp>
      <p:pic>
        <p:nvPicPr>
          <p:cNvPr id="2056" name="Picture 8" descr="El Valle de Sabero: Huellas de mamífe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241" y="1063906"/>
            <a:ext cx="6137450" cy="458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uella de jabalí. - Saelices del Payue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59" y="274546"/>
            <a:ext cx="4808964" cy="641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034172" y="5966552"/>
            <a:ext cx="87900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JABALÍ</a:t>
            </a:r>
          </a:p>
        </p:txBody>
      </p:sp>
    </p:spTree>
    <p:extLst>
      <p:ext uri="{BB962C8B-B14F-4D97-AF65-F5344CB8AC3E}">
        <p14:creationId xmlns:p14="http://schemas.microsoft.com/office/powerpoint/2010/main" val="56142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rdea cinerea - (Garza Real, Grey Heron) footprints in the san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6" y="593558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undación Parque Histórico del Nav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11" y="593558"/>
            <a:ext cx="5098548" cy="382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09168" y="686270"/>
            <a:ext cx="73462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AVES</a:t>
            </a:r>
          </a:p>
        </p:txBody>
      </p:sp>
      <p:pic>
        <p:nvPicPr>
          <p:cNvPr id="3078" name="Picture 6" descr="Farmyard Footprints - double-sided animal &amp; footprint sto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86" y="886325"/>
            <a:ext cx="46577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enguins Footprints In The Sand - Free photo on Pixa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64" y="1596844"/>
            <a:ext cx="7473695" cy="49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34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uellas, rastros y señales: Sapo común (Bufo buf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31"/>
          <a:stretch/>
        </p:blipFill>
        <p:spPr bwMode="auto">
          <a:xfrm>
            <a:off x="547461" y="622980"/>
            <a:ext cx="8077047" cy="581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873600" y="878774"/>
            <a:ext cx="7787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SAPO</a:t>
            </a:r>
          </a:p>
        </p:txBody>
      </p:sp>
      <p:pic>
        <p:nvPicPr>
          <p:cNvPr id="5124" name="Picture 4" descr="Día 105: ¿Dónde está la tortuga? | CABO LEEUW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4" y="317153"/>
            <a:ext cx="8145197" cy="61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408833" y="5691406"/>
            <a:ext cx="121567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TORTUGA</a:t>
            </a:r>
          </a:p>
        </p:txBody>
      </p:sp>
      <p:pic>
        <p:nvPicPr>
          <p:cNvPr id="5128" name="Picture 8" descr="Dejando huellas... | Animal tracks, Rattlesnake, Animal tumb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22" y="492091"/>
            <a:ext cx="8096339" cy="607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7170821" y="721895"/>
            <a:ext cx="1299411" cy="4015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SERPIENTE</a:t>
            </a:r>
          </a:p>
        </p:txBody>
      </p:sp>
      <p:pic>
        <p:nvPicPr>
          <p:cNvPr id="5130" name="Picture 10" descr="Rastro Del Lagarto De La Lengua Azul En La Arena Foto de archiv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8" y="1497044"/>
            <a:ext cx="762000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352926" y="1798084"/>
            <a:ext cx="1299411" cy="4015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000" dirty="0"/>
              <a:t>LAGARTO</a:t>
            </a:r>
          </a:p>
        </p:txBody>
      </p:sp>
    </p:spTree>
    <p:extLst>
      <p:ext uri="{BB962C8B-B14F-4D97-AF65-F5344CB8AC3E}">
        <p14:creationId xmlns:p14="http://schemas.microsoft.com/office/powerpoint/2010/main" val="119518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737937" y="368968"/>
            <a:ext cx="7720262" cy="542758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0I: 4- IDENTIFICACIÓN POR SEÑALES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89810" y="1440873"/>
            <a:ext cx="7772400" cy="4863674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SON SEÑALES: </a:t>
            </a:r>
          </a:p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- SENDAS DE PASO REPETIDO DURANTE LARGO TIEMPO   (CORREDORES).</a:t>
            </a:r>
          </a:p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- SEÑALES DEJADAS POR LAS COLAS DE CIERTAS AVES.</a:t>
            </a:r>
          </a:p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- SEÑALES DE ALIMENTACIÓN: CONSUMO DE FRUTOS, HOJAS, FLORES Y CORTEZA.</a:t>
            </a:r>
          </a:p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-PRESENCIA DE EXCREMENTOS.</a:t>
            </a:r>
          </a:p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- PRESENCIA EGRAGÓPILAS.</a:t>
            </a:r>
          </a:p>
        </p:txBody>
      </p:sp>
      <p:sp>
        <p:nvSpPr>
          <p:cNvPr id="2" name="Flecha abajo 1"/>
          <p:cNvSpPr/>
          <p:nvPr/>
        </p:nvSpPr>
        <p:spPr>
          <a:xfrm>
            <a:off x="5818909" y="1745673"/>
            <a:ext cx="512341" cy="6096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926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685799" y="1235243"/>
            <a:ext cx="7772400" cy="5069304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SON SEÑALES:</a:t>
            </a:r>
          </a:p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- GUARIDAS, REFUGIOS O DORMIDEROS: CUEVAS, GALERÍAS, DIQUES, NIDOS.</a:t>
            </a:r>
          </a:p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- REVOLCADEROS EN BARRO O ARENA (JABALÍES, PERDICES, GORRIONES).</a:t>
            </a:r>
          </a:p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- FORMA, TAMAÑO, COLOR DE LOS HUEVOS (EN AVES, REPTILES).</a:t>
            </a:r>
          </a:p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- RESTOS DE CAPARAZONES DE INSECTOS Y MOLUSCOS.</a:t>
            </a:r>
          </a:p>
          <a:p>
            <a:pPr>
              <a:lnSpc>
                <a:spcPct val="150000"/>
              </a:lnSpc>
            </a:pPr>
            <a:endParaRPr lang="es-A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85799" y="385010"/>
            <a:ext cx="7772400" cy="526715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4- IDENTIFICACIÓN POR SEÑALES</a:t>
            </a:r>
          </a:p>
        </p:txBody>
      </p:sp>
      <p:sp>
        <p:nvSpPr>
          <p:cNvPr id="4" name="Flecha abajo 3"/>
          <p:cNvSpPr/>
          <p:nvPr/>
        </p:nvSpPr>
        <p:spPr>
          <a:xfrm>
            <a:off x="5832763" y="1399309"/>
            <a:ext cx="512341" cy="6096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2428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685799" y="983673"/>
            <a:ext cx="7772400" cy="546525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SON SEÑALES:</a:t>
            </a:r>
          </a:p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-  PIEL MUDADA (EN REPTILES Y ANFIBIOS).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PELOS EN ARRASCADEROS (OSOS, ZORROS, JABALÍES).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CUERNOS MUDADOS (CÉRVIDOS).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ROZADURAS DE MARCAS EN ÁRBOLES  (OSOS, LOBOS, FELINOS, CÉRVIDOS).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TERRITORIALES: SITIOS DE ORINA Y EXCRECIONES HORMONALES (OSOS,LOBOS, FELINOS).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AFILADURAS EN TRONCOS (FELINOS).</a:t>
            </a:r>
          </a:p>
          <a:p>
            <a:pPr algn="ctr">
              <a:lnSpc>
                <a:spcPct val="150000"/>
              </a:lnSpc>
            </a:pPr>
            <a:endParaRPr lang="es-A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85799" y="274174"/>
            <a:ext cx="7772400" cy="526715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4- IDENTIFICACIÓN POR SEÑALES</a:t>
            </a:r>
          </a:p>
        </p:txBody>
      </p:sp>
      <p:sp>
        <p:nvSpPr>
          <p:cNvPr id="4" name="Flecha abajo 3"/>
          <p:cNvSpPr/>
          <p:nvPr/>
        </p:nvSpPr>
        <p:spPr>
          <a:xfrm>
            <a:off x="5680364" y="1136073"/>
            <a:ext cx="498486" cy="55418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6318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681" y="2153818"/>
            <a:ext cx="2579771" cy="2017129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  <a:latin typeface="+mn-lt"/>
              </a:rPr>
              <a:t>PIÑAS TRABAJADAS POR DIFERENTES ESPECIES 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89810" y="152055"/>
            <a:ext cx="7768389" cy="542758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4- IDENTIFICACIÓN POR SEÑALES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147" t="12883" r="16396" b="30496"/>
          <a:stretch/>
        </p:blipFill>
        <p:spPr>
          <a:xfrm rot="10800000">
            <a:off x="3231481" y="152055"/>
            <a:ext cx="5226718" cy="64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8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03062" y="88234"/>
            <a:ext cx="7459579" cy="657725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  <a:latin typeface="+mn-lt"/>
              </a:rPr>
              <a:t>SEÑALES: FRUTOS TRABAJADOS POR DIFERENTES ESPECIES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8767" r="55124" b="22021"/>
          <a:stretch/>
        </p:blipFill>
        <p:spPr>
          <a:xfrm>
            <a:off x="265956" y="88234"/>
            <a:ext cx="5983707" cy="65286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8706" t="7808" b="29979"/>
          <a:stretch/>
        </p:blipFill>
        <p:spPr>
          <a:xfrm>
            <a:off x="3018445" y="88234"/>
            <a:ext cx="6125555" cy="652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85799" y="385010"/>
            <a:ext cx="7772400" cy="526715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4- IDENTIFICACIÓN POR SEÑALES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85799" y="1363579"/>
            <a:ext cx="7772400" cy="531431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LOS CARNÍVOROS DEJAN SEÑALES SOBRE LOS CUERPOS DE SUS VÍCTIMAS:</a:t>
            </a:r>
          </a:p>
          <a:p>
            <a:pPr algn="just">
              <a:lnSpc>
                <a:spcPct val="100000"/>
              </a:lnSpc>
            </a:pPr>
            <a:endParaRPr lang="es-AR" sz="24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-PICOTAZOS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-TAJOS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-DESGARRADURAS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-DENTELLADAS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-PLUMAS ARRANCADAS, DOBLADAS (AVES)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-CONCHAS PARTIDAS (MOLUSCOS)</a:t>
            </a:r>
          </a:p>
        </p:txBody>
      </p:sp>
    </p:spTree>
    <p:extLst>
      <p:ext uri="{BB962C8B-B14F-4D97-AF65-F5344CB8AC3E}">
        <p14:creationId xmlns:p14="http://schemas.microsoft.com/office/powerpoint/2010/main" val="53229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770021" y="224589"/>
            <a:ext cx="7672136" cy="526716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4- IDENTIFICACIÓN POR SEÑALES: EXCREMENTOS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69757" y="1153694"/>
            <a:ext cx="7772400" cy="5302524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LOS  EXCREMENTOS APORTAN INFORMACIÓN SOBRE:</a:t>
            </a:r>
          </a:p>
          <a:p>
            <a:pPr algn="ctr">
              <a:lnSpc>
                <a:spcPct val="150000"/>
              </a:lnSpc>
            </a:pPr>
            <a:endParaRPr lang="es-AR" sz="24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- </a:t>
            </a:r>
            <a:r>
              <a:rPr lang="es-AR" sz="2800" b="1" dirty="0">
                <a:solidFill>
                  <a:schemeClr val="bg1"/>
                </a:solidFill>
                <a:latin typeface="+mn-lt"/>
              </a:rPr>
              <a:t>DE QUÉ ANIMAL SE TRATA.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- RÉGIMEN ALIMENTICIO DEL ANIMAL.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- RECURSOS ALIMENTICIOS DE LA ZONA.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- SEXO.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- PRESENCIA DE NIDOS, APOSTADEROS Y LUGARES DE DESCANSO.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7719" r="54844" b="29433"/>
          <a:stretch/>
        </p:blipFill>
        <p:spPr>
          <a:xfrm>
            <a:off x="2235243" y="224589"/>
            <a:ext cx="6466140" cy="636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4904" y="1648692"/>
            <a:ext cx="7886700" cy="2993016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dirty="0">
                <a:solidFill>
                  <a:schemeClr val="bg1"/>
                </a:solidFill>
                <a:latin typeface="+mn-lt"/>
              </a:rPr>
              <a:t>El </a:t>
            </a:r>
            <a:r>
              <a:rPr lang="es-AR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clima</a:t>
            </a:r>
            <a:r>
              <a:rPr lang="es-AR" dirty="0">
                <a:solidFill>
                  <a:schemeClr val="bg1"/>
                </a:solidFill>
                <a:latin typeface="+mn-lt"/>
              </a:rPr>
              <a:t>, el </a:t>
            </a:r>
            <a:r>
              <a:rPr lang="es-AR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relieve</a:t>
            </a:r>
            <a:r>
              <a:rPr lang="es-AR" dirty="0">
                <a:solidFill>
                  <a:schemeClr val="bg1"/>
                </a:solidFill>
                <a:latin typeface="+mn-lt"/>
              </a:rPr>
              <a:t>, el </a:t>
            </a:r>
            <a:r>
              <a:rPr lang="es-AR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suelo</a:t>
            </a:r>
            <a:r>
              <a:rPr lang="es-AR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AR" dirty="0">
                <a:solidFill>
                  <a:schemeClr val="bg1"/>
                </a:solidFill>
              </a:rPr>
              <a:t>el </a:t>
            </a:r>
            <a:r>
              <a:rPr lang="es-AR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agua</a:t>
            </a:r>
            <a:r>
              <a:rPr lang="es-AR" dirty="0">
                <a:solidFill>
                  <a:schemeClr val="bg1"/>
                </a:solidFill>
              </a:rPr>
              <a:t>, </a:t>
            </a:r>
            <a:r>
              <a:rPr lang="es-AR" dirty="0">
                <a:solidFill>
                  <a:schemeClr val="bg1"/>
                </a:solidFill>
                <a:latin typeface="+mn-lt"/>
              </a:rPr>
              <a:t>la </a:t>
            </a:r>
            <a:r>
              <a:rPr lang="es-AR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vegetación</a:t>
            </a:r>
            <a:r>
              <a:rPr lang="es-AR" dirty="0">
                <a:solidFill>
                  <a:schemeClr val="bg1"/>
                </a:solidFill>
                <a:latin typeface="+mn-lt"/>
              </a:rPr>
              <a:t>, la </a:t>
            </a:r>
            <a:r>
              <a:rPr lang="es-AR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actividad humana </a:t>
            </a:r>
            <a:r>
              <a:rPr lang="es-AR" dirty="0">
                <a:solidFill>
                  <a:schemeClr val="bg1"/>
                </a:solidFill>
                <a:latin typeface="+mn-lt"/>
              </a:rPr>
              <a:t>y la </a:t>
            </a:r>
            <a:r>
              <a:rPr lang="es-AR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interacción entre los propios animales determinan</a:t>
            </a:r>
            <a:r>
              <a:rPr lang="es-AR" dirty="0">
                <a:solidFill>
                  <a:schemeClr val="bg1"/>
                </a:solidFill>
                <a:latin typeface="+mn-lt"/>
              </a:rPr>
              <a:t> la distribución de la fauna:</a:t>
            </a:r>
          </a:p>
        </p:txBody>
      </p:sp>
    </p:spTree>
    <p:extLst>
      <p:ext uri="{BB962C8B-B14F-4D97-AF65-F5344CB8AC3E}">
        <p14:creationId xmlns:p14="http://schemas.microsoft.com/office/powerpoint/2010/main" val="861105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770021" y="224589"/>
            <a:ext cx="7672136" cy="526716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4- IDENTIFICACIÓN POR SEÑALES: EXCREMENTOS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923" t="21426" r="19080" b="22088"/>
          <a:stretch/>
        </p:blipFill>
        <p:spPr>
          <a:xfrm>
            <a:off x="3822032" y="224589"/>
            <a:ext cx="4620125" cy="63605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7325" t="8054" b="21378"/>
          <a:stretch/>
        </p:blipFill>
        <p:spPr>
          <a:xfrm>
            <a:off x="385011" y="164570"/>
            <a:ext cx="5539708" cy="64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7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5799" y="385010"/>
            <a:ext cx="7772400" cy="526715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4- IDENTIFICACIÓN POR SEÑALES: </a:t>
            </a:r>
            <a:r>
              <a:rPr lang="es-AR" sz="2800" b="1" dirty="0">
                <a:solidFill>
                  <a:schemeClr val="bg1"/>
                </a:solidFill>
                <a:latin typeface="+mn-lt"/>
              </a:rPr>
              <a:t>EGRAGÓPILAS</a:t>
            </a:r>
            <a:endParaRPr lang="es-AR" sz="2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85799" y="1260764"/>
            <a:ext cx="7772400" cy="4904509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r>
              <a:rPr lang="es-AR" sz="2400" b="1" dirty="0">
                <a:solidFill>
                  <a:schemeClr val="bg1"/>
                </a:solidFill>
                <a:latin typeface="+mn-lt"/>
              </a:rPr>
              <a:t>- </a:t>
            </a:r>
            <a:r>
              <a:rPr lang="es-AR" sz="2700" b="1" dirty="0">
                <a:solidFill>
                  <a:schemeClr val="bg1"/>
                </a:solidFill>
                <a:latin typeface="+mn-lt"/>
              </a:rPr>
              <a:t>SON PRODUCTOS DE DESECHO, NO DIGERIBLES Y EXPULSADOS AL EXTERIOR.</a:t>
            </a: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r>
              <a:rPr lang="es-AR" sz="2700" b="1" dirty="0">
                <a:solidFill>
                  <a:schemeClr val="bg1"/>
                </a:solidFill>
                <a:latin typeface="+mn-lt"/>
              </a:rPr>
              <a:t>- POSEEN FORMA DE PELOTAS PRENSADAS.</a:t>
            </a: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r>
              <a:rPr lang="es-AR" sz="2700" b="1" dirty="0">
                <a:solidFill>
                  <a:schemeClr val="bg1"/>
                </a:solidFill>
                <a:latin typeface="+mn-lt"/>
              </a:rPr>
              <a:t>- CONTIENEN RESTOS DE CAROZOS, HUESOS, EXOESQUELETOS QUITINOSOS, ETC.</a:t>
            </a: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r>
              <a:rPr lang="es-AR" sz="2700" b="1" dirty="0">
                <a:solidFill>
                  <a:schemeClr val="bg1"/>
                </a:solidFill>
                <a:latin typeface="+mn-lt"/>
              </a:rPr>
              <a:t>-SON GENERADAS POR DIVERSAS ESPECIES DE AVES.</a:t>
            </a: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r>
              <a:rPr lang="es-AR" sz="2700" b="1" dirty="0">
                <a:solidFill>
                  <a:schemeClr val="bg1"/>
                </a:solidFill>
                <a:latin typeface="+mn-lt"/>
              </a:rPr>
              <a:t>-BRINDAN INFORMACIÓN SOBRE LA ESPECIE Y SUS PRESAS.</a:t>
            </a: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r>
              <a:rPr lang="es-AR" sz="2700" b="1" dirty="0">
                <a:solidFill>
                  <a:schemeClr val="bg1"/>
                </a:solidFill>
                <a:latin typeface="+mn-lt"/>
              </a:rPr>
              <a:t>-SE ENCUENTRAN GENERALMENTE EN SUS NIDOS.</a:t>
            </a:r>
          </a:p>
        </p:txBody>
      </p:sp>
    </p:spTree>
    <p:extLst>
      <p:ext uri="{BB962C8B-B14F-4D97-AF65-F5344CB8AC3E}">
        <p14:creationId xmlns:p14="http://schemas.microsoft.com/office/powerpoint/2010/main" val="324729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1218" t="4301" r="36366" b="3194"/>
          <a:stretch/>
        </p:blipFill>
        <p:spPr>
          <a:xfrm>
            <a:off x="4207043" y="163457"/>
            <a:ext cx="4251156" cy="6558924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41567" y="2140170"/>
            <a:ext cx="2579771" cy="201712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chemeClr val="bg1"/>
                </a:solidFill>
                <a:latin typeface="+mn-lt"/>
              </a:rPr>
              <a:t>TIPOS DE EGRAGÓPILAS PRODUCIDAS POR DIFERENTES ESPECIES </a:t>
            </a:r>
          </a:p>
        </p:txBody>
      </p:sp>
    </p:spTree>
    <p:extLst>
      <p:ext uri="{BB962C8B-B14F-4D97-AF65-F5344CB8AC3E}">
        <p14:creationId xmlns:p14="http://schemas.microsoft.com/office/powerpoint/2010/main" val="631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0 Animales que son verdaderos arquitectos con sus cas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0" y="424543"/>
            <a:ext cx="7299825" cy="486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RODUCTOS AMAZONICOS ESOTERICOS PARA LA BUENA SUERTE - Nap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4" b="7522"/>
          <a:stretch/>
        </p:blipFill>
        <p:spPr bwMode="auto">
          <a:xfrm>
            <a:off x="1057121" y="866273"/>
            <a:ext cx="7766037" cy="571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El hormiguero – Factor el Blog | El Blog de Alejandro Agostinel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0" y="424543"/>
            <a:ext cx="7881257" cy="591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Nido - Wikipedia, la enciclopedia lib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0" y="424543"/>
            <a:ext cx="8062170" cy="607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3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iguel A. Lurueña on Twitter: &quot;¿Alguna idea de qué animal pud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1" y="519363"/>
            <a:ext cx="6503360" cy="537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idos De Pájaros Abejaruco En La Roca, Tenga En Cuenta La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2" r="8822"/>
          <a:stretch/>
        </p:blipFill>
        <p:spPr bwMode="auto">
          <a:xfrm>
            <a:off x="2406316" y="282543"/>
            <a:ext cx="6472990" cy="537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ienvenidos al Medio Ambiente: Diques de castores EUA, diques d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1" y="258778"/>
            <a:ext cx="8144543" cy="458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uriosidades sobre las razas de conejos :: Imágenes y fo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0" y="1662951"/>
            <a:ext cx="8505621" cy="488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6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ograma Oso Frontino WCS Andes del No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9" y="525128"/>
            <a:ext cx="4296109" cy="572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ndicios de presen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55" y="1367340"/>
            <a:ext cx="4236687" cy="512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ear Scat Identification Guide | Black and Grizzly Image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9" y="982329"/>
            <a:ext cx="8484192" cy="5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astros de jabal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7" y="281349"/>
            <a:ext cx="8274435" cy="551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7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0600" y="1537855"/>
            <a:ext cx="3150745" cy="2982709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  <a:latin typeface="+mn-lt"/>
              </a:rPr>
              <a:t>LA FICHA ZOOGEOGRÁFICA: 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latin typeface="+mn-lt"/>
              </a:rPr>
              <a:t>Recoge la información principal de cada avistamiento, huella o señal.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7365" t="7666" r="8706" b="3624"/>
          <a:stretch/>
        </p:blipFill>
        <p:spPr>
          <a:xfrm>
            <a:off x="3821373" y="238988"/>
            <a:ext cx="4476465" cy="639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3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766" t="8760" r="36152" b="2378"/>
          <a:stretch/>
        </p:blipFill>
        <p:spPr>
          <a:xfrm>
            <a:off x="3979640" y="144380"/>
            <a:ext cx="4554760" cy="6495485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61474" y="2374232"/>
            <a:ext cx="2971435" cy="1522877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  <a:latin typeface="+mn-lt"/>
              </a:rPr>
              <a:t>FICHA ZOOGEOGRÁFICA COMPLETADA</a:t>
            </a:r>
          </a:p>
        </p:txBody>
      </p:sp>
    </p:spTree>
    <p:extLst>
      <p:ext uri="{BB962C8B-B14F-4D97-AF65-F5344CB8AC3E}">
        <p14:creationId xmlns:p14="http://schemas.microsoft.com/office/powerpoint/2010/main" val="277841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861" y="1844842"/>
            <a:ext cx="7886700" cy="2252163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AR" sz="4000" dirty="0">
                <a:solidFill>
                  <a:schemeClr val="bg1"/>
                </a:solidFill>
                <a:latin typeface="+mn-lt"/>
              </a:rPr>
              <a:t>TÉCNICAS DE MUESTREO EN ZOOGEOGRAFÍA</a:t>
            </a:r>
          </a:p>
        </p:txBody>
      </p:sp>
    </p:spTree>
    <p:extLst>
      <p:ext uri="{BB962C8B-B14F-4D97-AF65-F5344CB8AC3E}">
        <p14:creationId xmlns:p14="http://schemas.microsoft.com/office/powerpoint/2010/main" val="1817943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1607127"/>
            <a:ext cx="8589818" cy="3297382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AR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OBJETIVOS DEL MUESTREO ZOOGEOGRÁFICO:</a:t>
            </a:r>
            <a:br>
              <a:rPr lang="es-AR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r>
              <a:rPr lang="es-AR" sz="2400" b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AR" sz="2800" b="1" dirty="0">
                <a:solidFill>
                  <a:schemeClr val="bg1"/>
                </a:solidFill>
                <a:latin typeface="+mn-lt"/>
              </a:rPr>
              <a:t>SITUAR A LAS ESPECIES Y POBLACIONES DETECTADAS SOBRE UN TERRITORIO.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latin typeface="+mn-lt"/>
              </a:rPr>
              <a:t>-ANALIZAR LAS RELACIONES ENTRE LA FAUNA Y LOS OTROS COMPONENTES DEL ECOSISTEMA.</a:t>
            </a:r>
          </a:p>
        </p:txBody>
      </p:sp>
    </p:spTree>
    <p:extLst>
      <p:ext uri="{BB962C8B-B14F-4D97-AF65-F5344CB8AC3E}">
        <p14:creationId xmlns:p14="http://schemas.microsoft.com/office/powerpoint/2010/main" val="284359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4795" y="110837"/>
            <a:ext cx="7886700" cy="2313710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s-AR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EL CLIMA Y EL RELIEVE </a:t>
            </a: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r>
              <a:rPr lang="es-AR" sz="2400" b="1" dirty="0">
                <a:solidFill>
                  <a:schemeClr val="bg1"/>
                </a:solidFill>
                <a:latin typeface="+mn-lt"/>
              </a:rPr>
              <a:t>- Determinan la existencia de PISOS ZOOBIOCLIMÁTICOS en áreas montañosas.</a:t>
            </a: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r>
              <a:rPr lang="es-AR" sz="2400" b="1" dirty="0">
                <a:solidFill>
                  <a:schemeClr val="bg1"/>
                </a:solidFill>
                <a:latin typeface="+mn-lt"/>
              </a:rPr>
              <a:t>- La distribución de la fauna está condicionada por el régimen térmico y de precipitaciones.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0624" t="11584" r="2545" b="39085"/>
          <a:stretch/>
        </p:blipFill>
        <p:spPr>
          <a:xfrm>
            <a:off x="393538" y="552884"/>
            <a:ext cx="6095778" cy="37433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7468" t="60374" r="9649" b="2744"/>
          <a:stretch/>
        </p:blipFill>
        <p:spPr>
          <a:xfrm>
            <a:off x="4364181" y="3962400"/>
            <a:ext cx="4599709" cy="27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655" y="1427018"/>
            <a:ext cx="8478982" cy="4336472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s-AR" sz="3600" dirty="0">
                <a:solidFill>
                  <a:schemeClr val="bg1"/>
                </a:solidFill>
                <a:latin typeface="+mn-lt"/>
              </a:rPr>
              <a:t>EL MUESTREO DEBE BRINDAR INFORMACIÓN SEGURA SOBRE:</a:t>
            </a:r>
            <a:br>
              <a:rPr lang="es-AR" sz="3600" dirty="0">
                <a:solidFill>
                  <a:schemeClr val="bg1"/>
                </a:solidFill>
                <a:latin typeface="+mn-lt"/>
              </a:rPr>
            </a:br>
            <a:r>
              <a:rPr lang="es-AR" sz="36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s-AR" sz="3600" b="1" dirty="0">
                <a:solidFill>
                  <a:schemeClr val="bg1"/>
                </a:solidFill>
                <a:latin typeface="+mn-lt"/>
              </a:rPr>
              <a:t>NÚMERO DE ESPECIES.</a:t>
            </a:r>
            <a:br>
              <a:rPr lang="es-AR" sz="3600" b="1" dirty="0">
                <a:solidFill>
                  <a:schemeClr val="bg1"/>
                </a:solidFill>
                <a:latin typeface="+mn-lt"/>
              </a:rPr>
            </a:br>
            <a:r>
              <a:rPr lang="es-AR" sz="3600" b="1" dirty="0">
                <a:solidFill>
                  <a:schemeClr val="bg1"/>
                </a:solidFill>
                <a:latin typeface="+mn-lt"/>
              </a:rPr>
              <a:t>- RELACIONES INTRA E INTERESPECÍFICAS.</a:t>
            </a:r>
            <a:br>
              <a:rPr lang="es-AR" sz="3600" b="1" dirty="0">
                <a:solidFill>
                  <a:schemeClr val="bg1"/>
                </a:solidFill>
                <a:latin typeface="+mn-lt"/>
              </a:rPr>
            </a:br>
            <a:r>
              <a:rPr lang="es-AR" sz="3600" b="1" dirty="0">
                <a:solidFill>
                  <a:schemeClr val="bg1"/>
                </a:solidFill>
                <a:latin typeface="+mn-lt"/>
              </a:rPr>
              <a:t>- ARTICULACIÓN ENTRE LA FAUNA  Y EL MEDIO.</a:t>
            </a:r>
          </a:p>
        </p:txBody>
      </p:sp>
    </p:spTree>
    <p:extLst>
      <p:ext uri="{BB962C8B-B14F-4D97-AF65-F5344CB8AC3E}">
        <p14:creationId xmlns:p14="http://schemas.microsoft.com/office/powerpoint/2010/main" val="325197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628650" y="540327"/>
            <a:ext cx="7886700" cy="616527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dirty="0">
                <a:solidFill>
                  <a:schemeClr val="bg1"/>
                </a:solidFill>
                <a:latin typeface="+mn-lt"/>
              </a:rPr>
              <a:t>CONSIDERACIONES A TENER EN CUENTA EN EL MUESTREO:</a:t>
            </a:r>
          </a:p>
          <a:p>
            <a:r>
              <a:rPr lang="es-AR" sz="24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r>
              <a:rPr lang="es-AR" sz="2400" dirty="0">
                <a:solidFill>
                  <a:schemeClr val="bg1"/>
                </a:solidFill>
                <a:latin typeface="+mn-lt"/>
              </a:rPr>
              <a:t>-    </a:t>
            </a:r>
            <a:r>
              <a:rPr lang="es-AR" sz="2400" b="1" dirty="0">
                <a:solidFill>
                  <a:schemeClr val="bg1"/>
                </a:solidFill>
                <a:latin typeface="+mn-lt"/>
              </a:rPr>
              <a:t>HAY ESPECIES O POBLACIONES DIFÍCILES DE DETECTAR O DE RECONOCER.</a:t>
            </a:r>
          </a:p>
          <a:p>
            <a:pPr marL="342900" indent="-342900">
              <a:buFontTx/>
              <a:buChar char="-"/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EL TAMAÑO Y TIPO DE UNIDAD DE MUESTREO.</a:t>
            </a:r>
          </a:p>
          <a:p>
            <a:pPr marL="342900" indent="-342900">
              <a:buFontTx/>
              <a:buChar char="-"/>
            </a:pPr>
            <a:r>
              <a:rPr lang="es-AR" sz="2400" b="1" dirty="0">
                <a:solidFill>
                  <a:schemeClr val="bg1"/>
                </a:solidFill>
                <a:latin typeface="+mn-lt"/>
              </a:rPr>
              <a:t>RIESGO DE REPETICIÓN, INCORRECIONES, SESGO, ETC.</a:t>
            </a:r>
          </a:p>
          <a:p>
            <a:pPr marL="342900" indent="-342900">
              <a:buFontTx/>
              <a:buChar char="-"/>
            </a:pPr>
            <a:endParaRPr lang="es-AR" sz="2400" b="1" dirty="0">
              <a:solidFill>
                <a:schemeClr val="bg1"/>
              </a:solidFill>
              <a:latin typeface="+mn-lt"/>
            </a:endParaRPr>
          </a:p>
          <a:p>
            <a:endParaRPr lang="es-AR" sz="2400" dirty="0">
              <a:solidFill>
                <a:schemeClr val="bg1"/>
              </a:solidFill>
              <a:latin typeface="+mn-lt"/>
            </a:endParaRPr>
          </a:p>
          <a:p>
            <a:r>
              <a:rPr lang="es-AR" sz="2400" dirty="0">
                <a:solidFill>
                  <a:schemeClr val="bg1"/>
                </a:solidFill>
                <a:latin typeface="+mn-lt"/>
              </a:rPr>
              <a:t>YA QUE ES DIFERENTE ESTUDIAR:</a:t>
            </a:r>
          </a:p>
          <a:p>
            <a:endParaRPr lang="es-AR" sz="2400" dirty="0">
              <a:solidFill>
                <a:schemeClr val="bg1"/>
              </a:solidFill>
              <a:latin typeface="+mn-lt"/>
            </a:endParaRPr>
          </a:p>
          <a:p>
            <a:r>
              <a:rPr lang="es-AR" sz="24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s-AR" sz="2400" b="1" dirty="0">
                <a:solidFill>
                  <a:schemeClr val="bg1"/>
                </a:solidFill>
                <a:latin typeface="+mn-lt"/>
              </a:rPr>
              <a:t>UNA COMUNIDAD DE INSECTOS  QUE UNA DE MAMÍFEROS.</a:t>
            </a:r>
          </a:p>
          <a:p>
            <a:r>
              <a:rPr lang="es-AR" sz="2400" b="1" dirty="0">
                <a:solidFill>
                  <a:schemeClr val="bg1"/>
                </a:solidFill>
                <a:latin typeface="+mn-lt"/>
              </a:rPr>
              <a:t>- UNA ZONA AMPLIA DE BOSQUE QUE UNA PEQUEÑA SUPERFICIE DENTRO DEL MISMO.</a:t>
            </a:r>
          </a:p>
          <a:p>
            <a:r>
              <a:rPr lang="es-AR" sz="2400" b="1" dirty="0">
                <a:solidFill>
                  <a:schemeClr val="bg1"/>
                </a:solidFill>
                <a:latin typeface="+mn-lt"/>
              </a:rPr>
              <a:t>- TENER MUCHOS AÑOS PARA INVESTIGAR QUE UNOS POCOS MESES.</a:t>
            </a:r>
          </a:p>
          <a:p>
            <a:endParaRPr lang="es-AR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71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132656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s-AR" sz="2400" dirty="0">
                <a:solidFill>
                  <a:schemeClr val="bg1"/>
                </a:solidFill>
                <a:latin typeface="+mn-lt"/>
              </a:rPr>
              <a:t>PROCEDIMIENTOS GENERALES DE MUESTREO:</a:t>
            </a:r>
            <a:br>
              <a:rPr lang="es-AR" sz="2400" dirty="0">
                <a:solidFill>
                  <a:schemeClr val="bg1"/>
                </a:solidFill>
                <a:latin typeface="+mn-lt"/>
              </a:rPr>
            </a:br>
            <a:br>
              <a:rPr lang="es-AR" sz="2400" dirty="0">
                <a:solidFill>
                  <a:schemeClr val="bg1"/>
                </a:solidFill>
                <a:latin typeface="+mn-lt"/>
              </a:rPr>
            </a:br>
            <a:r>
              <a:rPr lang="es-AR" sz="2700" b="1" dirty="0">
                <a:solidFill>
                  <a:schemeClr val="bg1"/>
                </a:solidFill>
                <a:latin typeface="+mn-lt"/>
              </a:rPr>
              <a:t>- ESTUDIO DE LOS DIFERENTES ELEMENTOS DEL PAISAJE.</a:t>
            </a: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r>
              <a:rPr lang="es-AR" sz="2700" b="1" dirty="0">
                <a:solidFill>
                  <a:schemeClr val="bg1"/>
                </a:solidFill>
                <a:latin typeface="+mn-lt"/>
              </a:rPr>
              <a:t>- SELECCIÓN DE PUNTOS DE MUESTREO DENTRO DE UN ITINERARIO PREFIJADO.</a:t>
            </a: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r>
              <a:rPr lang="es-AR" sz="2700" b="1" dirty="0">
                <a:solidFill>
                  <a:schemeClr val="bg1"/>
                </a:solidFill>
                <a:latin typeface="+mn-lt"/>
              </a:rPr>
              <a:t>- EL NÚMERO DE PUNTOS DE MUESTREO DEBE SER PROPORCIONAL A LA EXTENSIÓN DE LAS UNIDADES DE MUESTREO.</a:t>
            </a: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r>
              <a:rPr lang="es-AR" sz="2700" b="1" dirty="0">
                <a:solidFill>
                  <a:schemeClr val="bg1"/>
                </a:solidFill>
                <a:latin typeface="+mn-lt"/>
              </a:rPr>
              <a:t>- TOMA DE DATOS CONTINUA A LO LARGO DE UNA ETAPA CONSIDERABLE DE TIEMPO (IDEAL 3 A 4 AÑOS).</a:t>
            </a: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r>
              <a:rPr lang="es-AR" sz="2700" b="1" dirty="0">
                <a:solidFill>
                  <a:schemeClr val="bg1"/>
                </a:solidFill>
                <a:latin typeface="+mn-lt"/>
              </a:rPr>
              <a:t>-TOMA DE DATOS EN DIFERENTES ESTACIONES DEL AÑO, MESES, DÍAS, HORAS.</a:t>
            </a:r>
            <a:br>
              <a:rPr lang="es-AR" sz="2700" b="1" dirty="0">
                <a:solidFill>
                  <a:schemeClr val="bg1"/>
                </a:solidFill>
                <a:latin typeface="+mn-lt"/>
              </a:rPr>
            </a:br>
            <a:endParaRPr lang="es-AR" sz="27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778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7452" y="406689"/>
            <a:ext cx="8243455" cy="1158873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  <a:latin typeface="+mn-lt"/>
              </a:rPr>
              <a:t>TÉCNICAS DE MUESTREO: 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1- APOSTAMIENTOS, RECECHOS Y ESPERAS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397453" y="1925781"/>
            <a:ext cx="8243454" cy="439189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700" b="1" dirty="0">
                <a:solidFill>
                  <a:schemeClr val="bg1"/>
                </a:solidFill>
                <a:latin typeface="+mn-lt"/>
              </a:rPr>
              <a:t>- CONSISTE EN UBICARSE BIEN MIMETIZADO EN UN LUGAR DE OBSERVACIÓN  ESTRATÉGICO Y DURANTE UN LARGO PERÍODO DE TIEMPO (DÍAS U HORAS).</a:t>
            </a:r>
          </a:p>
          <a:p>
            <a:endParaRPr lang="es-AR" sz="2700" b="1" dirty="0">
              <a:solidFill>
                <a:schemeClr val="bg1"/>
              </a:solidFill>
              <a:latin typeface="+mn-lt"/>
            </a:endParaRPr>
          </a:p>
          <a:p>
            <a:r>
              <a:rPr lang="es-AR" sz="2700" b="1" dirty="0">
                <a:solidFill>
                  <a:schemeClr val="bg1"/>
                </a:solidFill>
                <a:latin typeface="+mn-lt"/>
              </a:rPr>
              <a:t>- LUGARES DE OBSERVACIÓN: COMEDEROS, BEBEDEROS, ECOTONOS, SITIOS DE PASO, MADRIGUERAS, INMEDIACIONES DE NIDOS, DE PRESAS MUERTAS, ETC.</a:t>
            </a:r>
          </a:p>
          <a:p>
            <a:endParaRPr lang="es-AR" sz="2700" b="1" dirty="0">
              <a:solidFill>
                <a:schemeClr val="bg1"/>
              </a:solidFill>
              <a:latin typeface="+mn-lt"/>
            </a:endParaRPr>
          </a:p>
          <a:p>
            <a:r>
              <a:rPr lang="es-AR" sz="2700" b="1" dirty="0">
                <a:solidFill>
                  <a:schemeClr val="bg1"/>
                </a:solidFill>
                <a:latin typeface="+mn-lt"/>
              </a:rPr>
              <a:t>- HORARIOS DE OBSERVACIÓN: DURANTE LA MÁXIMA ACTIVIDAD DEL ANIMAL (AL AMANECER O ATARDECER).</a:t>
            </a:r>
          </a:p>
        </p:txBody>
      </p:sp>
    </p:spTree>
    <p:extLst>
      <p:ext uri="{BB962C8B-B14F-4D97-AF65-F5344CB8AC3E}">
        <p14:creationId xmlns:p14="http://schemas.microsoft.com/office/powerpoint/2010/main" val="107953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9545" y="1620983"/>
            <a:ext cx="8243455" cy="4946072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+mn-lt"/>
              </a:rPr>
              <a:t>ES SIMILAR A LA TÉCNICA ANTERIOR PERO SE RESTRINGE AL CONTEO DE LOS ANIMALES. 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latin typeface="+mn-lt"/>
              </a:rPr>
              <a:t>EL RECUENTO SE PUEDE REALIZAR: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latin typeface="+mn-lt"/>
              </a:rPr>
              <a:t>- MANUALMENTE (INDIVIDUOS AISLADOS O POBLACIONES PEQUEÑAS).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latin typeface="+mn-lt"/>
              </a:rPr>
              <a:t>- MEDIANTE UN PULSÍMETRO, CUANDO EL NÚMERO DE INDIVIDUOS ES GRANDE (AVES MIGRATORIAS).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latin typeface="+mn-lt"/>
              </a:rPr>
              <a:t>- MEDIANTE CÁMARA FOTOGRÁFICA (CÁMARAS TRAMPA) O VIDEO.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endParaRPr lang="es-AR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519545" y="198871"/>
            <a:ext cx="8243455" cy="115887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b="1" dirty="0">
                <a:solidFill>
                  <a:schemeClr val="bg1"/>
                </a:solidFill>
                <a:latin typeface="+mn-lt"/>
              </a:rPr>
              <a:t>TÉCNICAS DE MUESTREO: </a:t>
            </a:r>
          </a:p>
          <a:p>
            <a:pPr algn="ctr"/>
            <a:endParaRPr lang="es-AR" sz="28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AR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2- ESTACIONES DE CENSO</a:t>
            </a:r>
          </a:p>
        </p:txBody>
      </p:sp>
    </p:spTree>
    <p:extLst>
      <p:ext uri="{BB962C8B-B14F-4D97-AF65-F5344CB8AC3E}">
        <p14:creationId xmlns:p14="http://schemas.microsoft.com/office/powerpoint/2010/main" val="11264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3346" y="1745673"/>
            <a:ext cx="8197561" cy="4807527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AR" sz="2200" b="1" dirty="0">
                <a:solidFill>
                  <a:schemeClr val="bg1"/>
                </a:solidFill>
                <a:latin typeface="+mn-lt"/>
              </a:rPr>
              <a:t>PRESUPONE UN CONOCIMIENTO PREVIO DE LA ZONA DE ESTUDIO.</a:t>
            </a: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r>
              <a:rPr lang="es-AR" sz="2200" b="1" dirty="0">
                <a:solidFill>
                  <a:schemeClr val="bg1"/>
                </a:solidFill>
                <a:latin typeface="+mn-lt"/>
              </a:rPr>
              <a:t>LAS TRANSECTAS SON TRAYECTOS ALARGADOS QUE:</a:t>
            </a: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r>
              <a:rPr lang="es-AR" sz="2200" b="1" dirty="0">
                <a:solidFill>
                  <a:schemeClr val="bg1"/>
                </a:solidFill>
                <a:latin typeface="+mn-lt"/>
              </a:rPr>
              <a:t>- SE ESTABLECEN EN FUNCIÓN DE LA VARIEDAD O SINGULARIDAD DE LOS AMBIENTES Y DE LA FAUNA.</a:t>
            </a: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r>
              <a:rPr lang="es-AR" sz="2200" b="1" dirty="0">
                <a:solidFill>
                  <a:schemeClr val="bg1"/>
                </a:solidFill>
                <a:latin typeface="+mn-lt"/>
              </a:rPr>
              <a:t>- DEBEN TENER SIEMPRE EL MISMO RECORRIDO EN METROS O KILÓMETROS.</a:t>
            </a: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r>
              <a:rPr lang="es-AR" sz="2200" b="1" dirty="0">
                <a:solidFill>
                  <a:schemeClr val="bg1"/>
                </a:solidFill>
                <a:latin typeface="+mn-lt"/>
              </a:rPr>
              <a:t>-DEBEN SER REALIZADOS EN DIFERENTES ÉPOCAS DEL AÑO Y EN DIFERENTES HORARIOS.</a:t>
            </a: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r>
              <a:rPr lang="es-AR" sz="2200" b="1" dirty="0">
                <a:solidFill>
                  <a:schemeClr val="bg1"/>
                </a:solidFill>
                <a:latin typeface="+mn-lt"/>
              </a:rPr>
              <a:t>- DEBEN TENER LA MISMA DURACIÓN EN TIEMPO.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397452" y="406689"/>
            <a:ext cx="8243455" cy="115887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b="1" dirty="0">
                <a:solidFill>
                  <a:schemeClr val="bg1"/>
                </a:solidFill>
                <a:latin typeface="+mn-lt"/>
              </a:rPr>
              <a:t>TÉCNICAS DE MUESTREO: 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3-</a:t>
            </a:r>
            <a:r>
              <a:rPr lang="es-AR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AR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TRANSECTAS</a:t>
            </a:r>
          </a:p>
        </p:txBody>
      </p:sp>
    </p:spTree>
    <p:extLst>
      <p:ext uri="{BB962C8B-B14F-4D97-AF65-F5344CB8AC3E}">
        <p14:creationId xmlns:p14="http://schemas.microsoft.com/office/powerpoint/2010/main" val="209098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7451" y="1731817"/>
            <a:ext cx="8243455" cy="5029201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AR" sz="2200" b="1" dirty="0">
                <a:solidFill>
                  <a:schemeClr val="bg1"/>
                </a:solidFill>
                <a:latin typeface="+mn-lt"/>
              </a:rPr>
              <a:t>CONSISTE EN QUE UN GRUPO DE PERSONAS RECORRA UNA SERIE DE UNIDADES DE MUESTREO ESTABLECIDAS PREVIAMENTE.</a:t>
            </a: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r>
              <a:rPr lang="es-AR" sz="2200" b="1" dirty="0">
                <a:solidFill>
                  <a:schemeClr val="bg1"/>
                </a:solidFill>
                <a:latin typeface="+mn-lt"/>
              </a:rPr>
              <a:t>-DISTANCIA ENTRE PERSONAS: 5-10 METROS.</a:t>
            </a: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r>
              <a:rPr lang="es-AR" sz="2200" b="1" dirty="0">
                <a:solidFill>
                  <a:schemeClr val="bg1"/>
                </a:solidFill>
                <a:latin typeface="+mn-lt"/>
              </a:rPr>
              <a:t>EXISTEN DOS MODALIDADES:</a:t>
            </a: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r>
              <a:rPr lang="es-AR" sz="2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BATIDAS SILENCIOSAS</a:t>
            </a:r>
            <a:r>
              <a:rPr lang="es-AR" sz="2200" b="1" dirty="0">
                <a:solidFill>
                  <a:schemeClr val="bg1"/>
                </a:solidFill>
                <a:latin typeface="+mn-lt"/>
              </a:rPr>
              <a:t>: SE VAN IDENTIFICANDO LAS OBSERVACIONES FAUNÍSTICAS QUE ENCUENTRAN EN LA BATIDA (INDIVIDUOS VIVOS, HUELLAS, SEÑALES).</a:t>
            </a: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br>
              <a:rPr lang="es-AR" sz="2200" b="1" dirty="0">
                <a:solidFill>
                  <a:schemeClr val="bg1"/>
                </a:solidFill>
                <a:latin typeface="+mn-lt"/>
              </a:rPr>
            </a:br>
            <a:r>
              <a:rPr lang="es-AR" sz="2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BATIDAS RUIDOSAS</a:t>
            </a:r>
            <a:r>
              <a:rPr lang="es-AR" sz="2200" b="1" dirty="0">
                <a:solidFill>
                  <a:schemeClr val="bg1"/>
                </a:solidFill>
                <a:latin typeface="+mn-lt"/>
              </a:rPr>
              <a:t>: UN EQUIPO DE APOYO RECORRE EL LUGAR HACIENDO RUIDO Y PROVOCA LA HUÍDA DE ANIMALES EN LA DIRECCIÓN EN QUE SE ENCUENTRA OTRO EQUIPO APOSTADO EN EL LUGAR DE PASO DE LOS ANIMALES. A MEDIDA QUE PASAN LOS ANIMALES, ESTE ÚLTIMO EQUIPO LOS RECONOCE Y CONTABILIZA.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15636" y="401783"/>
            <a:ext cx="8225271" cy="116378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b="1" dirty="0">
                <a:solidFill>
                  <a:schemeClr val="bg1"/>
                </a:solidFill>
                <a:latin typeface="+mn-lt"/>
              </a:rPr>
              <a:t>TÉCNICAS DE MUESTREO: 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4- BATIDAS</a:t>
            </a:r>
          </a:p>
        </p:txBody>
      </p:sp>
    </p:spTree>
    <p:extLst>
      <p:ext uri="{BB962C8B-B14F-4D97-AF65-F5344CB8AC3E}">
        <p14:creationId xmlns:p14="http://schemas.microsoft.com/office/powerpoint/2010/main" val="152460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5636" y="1676401"/>
            <a:ext cx="8225271" cy="4862944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AR" sz="2400" b="1" dirty="0">
                <a:solidFill>
                  <a:schemeClr val="bg1"/>
                </a:solidFill>
                <a:latin typeface="+mn-lt"/>
              </a:rPr>
              <a:t>ES UNA TÉCNICA QUE PRODUCE IMPACTO, ESTRÉS O DAÑO SOBRE LA FAUNA. LA ELECCIÓN DEL TIPO DE TRAMPA DEPENDE DEL SITIO DE MUESTREO Y DE LA ESPECIE  A CAPTURAR.</a:t>
            </a: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r>
              <a:rPr lang="es-AR" sz="2400" b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AR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CEPOS</a:t>
            </a:r>
            <a:r>
              <a:rPr lang="es-AR" sz="2400" b="1" dirty="0">
                <a:solidFill>
                  <a:schemeClr val="bg1"/>
                </a:solidFill>
                <a:latin typeface="+mn-lt"/>
              </a:rPr>
              <a:t>: SE INSTALAN EN LUGARES DE PASO DEL ANIMAL CON LA UTILIZACIÓN DE SEÑUELOS O CEBOS DE ATRACCIÓN. SUPONE SU MUERTE O DAÑO GRAVE.</a:t>
            </a: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r>
              <a:rPr lang="es-AR" sz="2400" b="1" dirty="0">
                <a:solidFill>
                  <a:schemeClr val="bg1"/>
                </a:solidFill>
                <a:latin typeface="+mn-lt"/>
              </a:rPr>
              <a:t>- </a:t>
            </a:r>
            <a:r>
              <a:rPr lang="es-AR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REDES</a:t>
            </a:r>
            <a:r>
              <a:rPr lang="es-AR" sz="2400" b="1" dirty="0">
                <a:solidFill>
                  <a:schemeClr val="bg1"/>
                </a:solidFill>
                <a:latin typeface="+mn-lt"/>
              </a:rPr>
              <a:t>: PARA ATRAPAR ANIMALES VIVOS CON EL FIN DE TOMAR DATOS, ANILLARLOS, CENSARLOS, ETC.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15636" y="401783"/>
            <a:ext cx="8225271" cy="116378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b="1" dirty="0">
                <a:solidFill>
                  <a:schemeClr val="bg1"/>
                </a:solidFill>
                <a:latin typeface="+mn-lt"/>
              </a:rPr>
              <a:t>TÉCNICAS DE MUESTREO: 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5- TRAMPAS Y APRESAMIENTOS</a:t>
            </a:r>
          </a:p>
        </p:txBody>
      </p:sp>
    </p:spTree>
    <p:extLst>
      <p:ext uri="{BB962C8B-B14F-4D97-AF65-F5344CB8AC3E}">
        <p14:creationId xmlns:p14="http://schemas.microsoft.com/office/powerpoint/2010/main" val="368146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5635" y="1856508"/>
            <a:ext cx="8225271" cy="468283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s-AR" sz="2400" b="1" dirty="0">
                <a:solidFill>
                  <a:schemeClr val="bg1"/>
                </a:solidFill>
                <a:latin typeface="+mn-lt"/>
              </a:rPr>
              <a:t>- </a:t>
            </a:r>
            <a:r>
              <a:rPr lang="es-AR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DARDOS ADORMECEDORES</a:t>
            </a:r>
            <a:r>
              <a:rPr lang="es-AR" sz="2400" b="1" dirty="0">
                <a:solidFill>
                  <a:schemeClr val="bg1"/>
                </a:solidFill>
                <a:latin typeface="+mn-lt"/>
              </a:rPr>
              <a:t>: SE UTILIZAN TAMBIÉN CON EL FIN DE TOMAR DATOS, ANILLAR, CENSAR Y COLOCAR RADIOTRANSMISORES EN EL CUERPO DEL ANIMAL. SE APLICAN SOBRE TODO EN GRANDES MAMÍFEROS.</a:t>
            </a: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r>
              <a:rPr lang="es-AR" sz="2400" b="1" dirty="0">
                <a:solidFill>
                  <a:schemeClr val="bg1"/>
                </a:solidFill>
                <a:latin typeface="+mn-lt"/>
              </a:rPr>
              <a:t>- </a:t>
            </a:r>
            <a:r>
              <a:rPr lang="es-AR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PESCA ELÉCTRICA</a:t>
            </a:r>
            <a:r>
              <a:rPr lang="es-AR" sz="2400" b="1" dirty="0">
                <a:solidFill>
                  <a:schemeClr val="bg1"/>
                </a:solidFill>
                <a:latin typeface="+mn-lt"/>
              </a:rPr>
              <a:t>: LOS PECES SE VEN OBLIGADOS A ASCENDER A LA SUPERFICIE DONDE SON RETENIDOS MOMENTÁNEAMENTE, SE LES  TOMAN DATOS (MEDIDAS, PESO), MUESTRAS CORPORALES Y SE RELIZAN CONTEOS.</a:t>
            </a: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r>
              <a:rPr lang="es-AR" sz="2400" b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AR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TRAMPAS NORMALES</a:t>
            </a:r>
            <a:r>
              <a:rPr lang="es-AR" sz="2400" b="1" dirty="0">
                <a:solidFill>
                  <a:schemeClr val="bg1"/>
                </a:solidFill>
                <a:latin typeface="+mn-lt"/>
              </a:rPr>
              <a:t>: PARA LA CAPTURA DE MICROFAUNA (INSECTOS). SE UTILIZAN RECIPIENTES CON SEÑUELOS ATRACTIVOS (AZÚCAR).</a:t>
            </a:r>
            <a:br>
              <a:rPr lang="es-AR" sz="2400" b="1" dirty="0">
                <a:solidFill>
                  <a:schemeClr val="bg1"/>
                </a:solidFill>
                <a:latin typeface="+mn-lt"/>
              </a:rPr>
            </a:br>
            <a:endParaRPr lang="es-A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15636" y="401783"/>
            <a:ext cx="8225271" cy="116378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b="1" dirty="0">
                <a:solidFill>
                  <a:schemeClr val="bg1"/>
                </a:solidFill>
                <a:latin typeface="+mn-lt"/>
              </a:rPr>
              <a:t>TÉCNICAS DE MUESTREO: 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5- TRAMPAS Y APRESAMIENTOS</a:t>
            </a:r>
          </a:p>
        </p:txBody>
      </p:sp>
    </p:spTree>
    <p:extLst>
      <p:ext uri="{BB962C8B-B14F-4D97-AF65-F5344CB8AC3E}">
        <p14:creationId xmlns:p14="http://schemas.microsoft.com/office/powerpoint/2010/main" val="26956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9992" y="2096944"/>
            <a:ext cx="7886700" cy="3292475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AR" sz="3200" b="1" dirty="0">
                <a:solidFill>
                  <a:schemeClr val="bg1"/>
                </a:solidFill>
                <a:latin typeface="+mn-lt"/>
              </a:rPr>
              <a:t>LA INFORMACIÓN OBTENIDA MEDIANTE LA APLICACIÓN DE LAS TÉCNICAS DE IDENTIFICACIÓN Y MUESTRO ZOOGEOGRÁFICO PERMITEN LUEGO CATOGRAFIAR Y REPRESENTAR LA DISTRIBUCIÓN DE LA FAUNA</a:t>
            </a:r>
            <a:endParaRPr lang="es-AR" sz="3200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619992" y="221674"/>
            <a:ext cx="7886700" cy="83127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800" b="1" dirty="0">
                <a:solidFill>
                  <a:schemeClr val="bg1"/>
                </a:solidFill>
                <a:latin typeface="+mn-lt"/>
              </a:rPr>
              <a:t>CARTOGRAFÍA Y  REPRESENTACIÓN  ZOOGEOGRÁFICA</a:t>
            </a:r>
          </a:p>
        </p:txBody>
      </p:sp>
    </p:spTree>
    <p:extLst>
      <p:ext uri="{BB962C8B-B14F-4D97-AF65-F5344CB8AC3E}">
        <p14:creationId xmlns:p14="http://schemas.microsoft.com/office/powerpoint/2010/main" val="70162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58007"/>
            <a:ext cx="3361459" cy="659412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EL SUELO Y LA FAUNA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152" r="50697" b="43820"/>
          <a:stretch/>
        </p:blipFill>
        <p:spPr>
          <a:xfrm>
            <a:off x="351125" y="158007"/>
            <a:ext cx="7277967" cy="65515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8490" t="44473" b="8194"/>
          <a:stretch/>
        </p:blipFill>
        <p:spPr>
          <a:xfrm>
            <a:off x="1202487" y="487713"/>
            <a:ext cx="7365365" cy="59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7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665019" y="290946"/>
            <a:ext cx="7924800" cy="803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chemeClr val="bg1"/>
                </a:solidFill>
                <a:latin typeface="+mn-lt"/>
              </a:rPr>
              <a:t>MODALIDADES DE CARTOGRAFÍA ZOOGEOGRÁFICA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65018" y="1302327"/>
            <a:ext cx="7924802" cy="536170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ATLAS DE FAUNA</a:t>
            </a:r>
            <a:r>
              <a:rPr lang="es-AR" sz="2800" b="1" dirty="0">
                <a:solidFill>
                  <a:schemeClr val="bg1"/>
                </a:solidFill>
                <a:latin typeface="+mn-lt"/>
              </a:rPr>
              <a:t>:  SOBRE UN MAPA SE DELIMITA LA PRESENCIA DE LAS ESPECIES EN UN DETERMINADO TERRITORIO.</a:t>
            </a:r>
          </a:p>
          <a:p>
            <a:endParaRPr lang="es-AR" sz="2800" b="1" dirty="0">
              <a:solidFill>
                <a:schemeClr val="bg1"/>
              </a:solidFill>
              <a:latin typeface="+mn-lt"/>
            </a:endParaRPr>
          </a:p>
          <a:p>
            <a:r>
              <a:rPr lang="es-AR" sz="2800" b="1" dirty="0">
                <a:solidFill>
                  <a:schemeClr val="bg1"/>
                </a:solidFill>
                <a:latin typeface="+mn-lt"/>
              </a:rPr>
              <a:t>EL MAPA PUEDE ESTAR DIVIDIDO EN CUADRÍCULAS O CARACTERIZADO POR AMBIENTES, HÁBITATS O FORMACIONES VEGETALES.</a:t>
            </a:r>
          </a:p>
          <a:p>
            <a:endParaRPr lang="es-AR" sz="2800" b="1" dirty="0">
              <a:solidFill>
                <a:schemeClr val="bg1"/>
              </a:solidFill>
              <a:latin typeface="+mn-lt"/>
            </a:endParaRPr>
          </a:p>
          <a:p>
            <a:r>
              <a:rPr lang="es-AR" sz="2800" b="1" dirty="0">
                <a:solidFill>
                  <a:schemeClr val="bg1"/>
                </a:solidFill>
                <a:latin typeface="+mn-lt"/>
              </a:rPr>
              <a:t>EL MAPA PUEDE BRINDAR TAMBIÉN INFORMACIÓN SOBRE:</a:t>
            </a:r>
          </a:p>
          <a:p>
            <a:endParaRPr lang="es-AR" sz="2800" b="1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DENSIDAD POBLACIONAL.</a:t>
            </a:r>
          </a:p>
          <a:p>
            <a:pPr marL="342900" indent="-342900">
              <a:buFontTx/>
              <a:buChar char="-"/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RUTAS MIGRATORIAS.</a:t>
            </a:r>
          </a:p>
          <a:p>
            <a:pPr marL="342900" indent="-342900">
              <a:buFontTx/>
              <a:buChar char="-"/>
            </a:pPr>
            <a:r>
              <a:rPr lang="es-AR" sz="2800" b="1" dirty="0">
                <a:solidFill>
                  <a:schemeClr val="bg1"/>
                </a:solidFill>
                <a:latin typeface="+mn-lt"/>
              </a:rPr>
              <a:t>LUGARES DE CRÍA.</a:t>
            </a:r>
          </a:p>
          <a:p>
            <a:endParaRPr lang="es-AR" sz="2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62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9006" t="7077" r="10316" b="35105"/>
          <a:stretch/>
        </p:blipFill>
        <p:spPr>
          <a:xfrm>
            <a:off x="357170" y="178840"/>
            <a:ext cx="7787573" cy="6289963"/>
          </a:xfrm>
          <a:prstGeom prst="rect">
            <a:avLst/>
          </a:prstGeom>
        </p:spPr>
      </p:pic>
      <p:pic>
        <p:nvPicPr>
          <p:cNvPr id="1026" name="Picture 2" descr="https://ambientalesgestiondefauna.files.wordpress.com/2015/05/distr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" y="178839"/>
            <a:ext cx="8170674" cy="649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37754" t="24148" r="33176" b="30587"/>
          <a:stretch/>
        </p:blipFill>
        <p:spPr>
          <a:xfrm>
            <a:off x="643620" y="441309"/>
            <a:ext cx="7214671" cy="63161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29767" t="23012" r="49468" b="28004"/>
          <a:stretch/>
        </p:blipFill>
        <p:spPr>
          <a:xfrm>
            <a:off x="3858671" y="178838"/>
            <a:ext cx="4887432" cy="64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7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1668" y="1591253"/>
            <a:ext cx="8117031" cy="4619047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CADENAS TRÓFICAS</a:t>
            </a:r>
            <a:r>
              <a:rPr lang="es-AR" sz="2800" b="1" dirty="0">
                <a:solidFill>
                  <a:schemeClr val="bg1"/>
                </a:solidFill>
                <a:latin typeface="+mn-lt"/>
              </a:rPr>
              <a:t>: SIMBOLIZAN LAS RELACIONES TRÓFICAS QUE SE PRESENTAN EN UN DETERMINADO TERRITORIO.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r>
              <a:rPr lang="es-AR" sz="2800" b="1" dirty="0">
                <a:solidFill>
                  <a:schemeClr val="bg1"/>
                </a:solidFill>
                <a:latin typeface="+mn-lt"/>
              </a:rPr>
              <a:t>- TIENE ASPECTO DE PIRÁMIDE: EN LA BASE SE ENCUENTRAN LOS PRODUCTORES VEGETALES MIENTRAS QUE LOS DIFERENTES ESCALONES ASCENDENTES SON OCUPADOS POR CONSUMIDORES DE DISTINTO ORDEN (HERVÍBOROS, PREDADORES Y SUPERPREDADORES).</a:t>
            </a:r>
            <a:br>
              <a:rPr lang="es-AR" sz="2800" b="1" dirty="0">
                <a:solidFill>
                  <a:schemeClr val="bg1"/>
                </a:solidFill>
                <a:latin typeface="+mn-lt"/>
              </a:rPr>
            </a:br>
            <a:endParaRPr lang="es-AR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93569" y="309996"/>
            <a:ext cx="8155130" cy="803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chemeClr val="bg1"/>
                </a:solidFill>
                <a:latin typeface="+mn-lt"/>
              </a:rPr>
              <a:t>MODALIDADES DE REPRESENTACIÓN ZOOGEOGRÁFICA</a:t>
            </a:r>
          </a:p>
        </p:txBody>
      </p:sp>
    </p:spTree>
    <p:extLst>
      <p:ext uri="{BB962C8B-B14F-4D97-AF65-F5344CB8AC3E}">
        <p14:creationId xmlns:p14="http://schemas.microsoft.com/office/powerpoint/2010/main" val="423306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3569" y="2296103"/>
            <a:ext cx="8117031" cy="2656897"/>
          </a:xfrm>
          <a:solidFill>
            <a:srgbClr val="C00000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PERFILES, TRANSECTAS Y CATENAS</a:t>
            </a:r>
            <a:r>
              <a:rPr lang="es-AR" sz="2800" b="1" dirty="0">
                <a:solidFill>
                  <a:schemeClr val="bg1"/>
                </a:solidFill>
                <a:latin typeface="+mn-lt"/>
              </a:rPr>
              <a:t>: SON ESQUEMAS  SINTÉTICOS CON DIBUJOS DE LA FAUNA PRESENTE EN UN TERRITORIO DETERMINADO. 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93569" y="309996"/>
            <a:ext cx="8155130" cy="8035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 dirty="0">
                <a:solidFill>
                  <a:schemeClr val="bg1"/>
                </a:solidFill>
                <a:latin typeface="+mn-lt"/>
              </a:rPr>
              <a:t>MODALIDADES DE REPRESENTACIÓN ZOOGEOGRÁFICA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0624" t="11584" r="2545" b="39085"/>
          <a:stretch/>
        </p:blipFill>
        <p:spPr>
          <a:xfrm>
            <a:off x="493569" y="1448234"/>
            <a:ext cx="8282106" cy="50859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8490" t="44992" b="8195"/>
          <a:stretch/>
        </p:blipFill>
        <p:spPr>
          <a:xfrm>
            <a:off x="2215686" y="1300412"/>
            <a:ext cx="6559989" cy="523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1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so de anteojos: Noticias, Fotos y Vídeos de Oso de anteoj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1" y="730478"/>
            <a:ext cx="8705550" cy="457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65583" y="5702674"/>
            <a:ext cx="5298999" cy="892090"/>
          </a:xfrm>
          <a:solidFill>
            <a:srgbClr val="CC99FF"/>
          </a:solidFill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latin typeface="+mn-lt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289953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95746" y="235528"/>
            <a:ext cx="3131127" cy="609600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s-AR" sz="24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EL AGUA Y LA FAUNA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0089" t="15436" r="22420" b="36666"/>
          <a:stretch/>
        </p:blipFill>
        <p:spPr>
          <a:xfrm>
            <a:off x="122150" y="112415"/>
            <a:ext cx="6394292" cy="64146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528" t="64873" r="26934" b="14734"/>
          <a:stretch/>
        </p:blipFill>
        <p:spPr>
          <a:xfrm>
            <a:off x="5527343" y="112415"/>
            <a:ext cx="3519675" cy="170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3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3341" y="1722872"/>
            <a:ext cx="2086841" cy="2502764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LA VEGETACIÓN Y LA FAUNA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9669" t="561" r="15298" b="1708"/>
          <a:stretch/>
        </p:blipFill>
        <p:spPr>
          <a:xfrm>
            <a:off x="3588328" y="125983"/>
            <a:ext cx="4178877" cy="641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4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34686" y="2022763"/>
            <a:ext cx="2516332" cy="206432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AR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LA INTERACCIÓN CON OTROS ANIMALES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" t="7230" r="73954" b="66057"/>
          <a:stretch/>
        </p:blipFill>
        <p:spPr>
          <a:xfrm>
            <a:off x="1692852" y="692727"/>
            <a:ext cx="7120983" cy="51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833</TotalTime>
  <Words>1842</Words>
  <Application>Microsoft Office PowerPoint</Application>
  <PresentationFormat>Presentación en pantalla (4:3)</PresentationFormat>
  <Paragraphs>185</Paragraphs>
  <Slides>64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Wingdings</vt:lpstr>
      <vt:lpstr>Tema de Office</vt:lpstr>
      <vt:lpstr>MÉTODOS  EN  ZOOGEOGRAFÍA</vt:lpstr>
      <vt:lpstr>FACTORES QUE INFLUYEN EN LA DISTRIBUCIÓN DE LA FAUNA</vt:lpstr>
      <vt:lpstr>La distribución de las especies animales, sus poblaciones y comunidades (al igual que las plantas) está condicionada por factores bióticos y abióticos.</vt:lpstr>
      <vt:lpstr>El clima, el relieve, el suelo, el agua, la vegetación, la actividad humana y la interacción entre los propios animales determinan la distribución de la fauna:</vt:lpstr>
      <vt:lpstr>EL CLIMA Y EL RELIEVE   - Determinan la existencia de PISOS ZOOBIOCLIMÁTICOS en áreas montañosas.  - La distribución de la fauna está condicionada por el régimen térmico y de precipitaciones.</vt:lpstr>
      <vt:lpstr>EL SUELO Y LA FAUNA</vt:lpstr>
      <vt:lpstr>EL AGUA Y LA FAUNA</vt:lpstr>
      <vt:lpstr>LA VEGETACIÓN Y LA FAUNA</vt:lpstr>
      <vt:lpstr>Presentación de PowerPoint</vt:lpstr>
      <vt:lpstr>Presentación de PowerPoint</vt:lpstr>
      <vt:lpstr>METODOLOGÍA DE RECONOCIMIENTO DE ESPECIES ANIMALES</vt:lpstr>
      <vt:lpstr>Presentación de PowerPoint</vt:lpstr>
      <vt:lpstr>POR OBSERVACIÓN DIRECTA (OD):   1-IDENTIFICACIÓN POR MÉTODOS VISUALES </vt:lpstr>
      <vt:lpstr>OD: 1- IDENTIFICACIÓN POR MÉTODOS VISUALES</vt:lpstr>
      <vt:lpstr>IDENTIFICACIÓN DE AVES POR LAS SILUETAS</vt:lpstr>
      <vt:lpstr>Presentación de PowerPoint</vt:lpstr>
      <vt:lpstr>Presentación de PowerPoint</vt:lpstr>
      <vt:lpstr>        LAS HUELLAS OFRECEN INFORMACIÓN VALIOSA SOBRE: - MODO DE VIDA  -ALIMENTACIÓN - HÁBITAT - CAPACIDAD DE DESPLAZAMIENTO - DENSIDAD POBLACIONAL -TIPO DE MARCHA: SI CORREN, TROTAN, SALTAN O SE ARRASTRAN </vt:lpstr>
      <vt:lpstr>Presentación de PowerPoint</vt:lpstr>
      <vt:lpstr>Presentación de PowerPoint</vt:lpstr>
      <vt:lpstr>Presentación de PowerPoint</vt:lpstr>
      <vt:lpstr>Presentación de PowerPoint</vt:lpstr>
      <vt:lpstr>TIPOS DE MARCHA: PASO</vt:lpstr>
      <vt:lpstr>TIPOS DE MARCHA: TROTE</vt:lpstr>
      <vt:lpstr>TIPOS DE MARCHA: GALOPE</vt:lpstr>
      <vt:lpstr>TIPOS DE MARCHA: SALTO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PIÑAS TRABAJADAS POR DIFERENTES ESPECIES </vt:lpstr>
      <vt:lpstr>SEÑALES: FRUTOS TRABAJADOS POR DIFERENTES ESPECIES </vt:lpstr>
      <vt:lpstr>Presentación de PowerPoint</vt:lpstr>
      <vt:lpstr>Presentación de PowerPoint</vt:lpstr>
      <vt:lpstr>Presentación de PowerPoint</vt:lpstr>
      <vt:lpstr> - SON PRODUCTOS DE DESECHO, NO DIGERIBLES Y EXPULSADOS AL EXTERIOR.  - POSEEN FORMA DE PELOTAS PRENSADAS.  - CONTIENEN RESTOS DE CAROZOS, HUESOS, EXOESQUELETOS QUITINOSOS, ETC.  -SON GENERADAS POR DIVERSAS ESPECIES DE AVES.  -BRINDAN INFORMACIÓN SOBRE LA ESPECIE Y SUS PRESAS.  -SE ENCUENTRAN GENERALMENTE EN SUS NIDOS.</vt:lpstr>
      <vt:lpstr>Presentación de PowerPoint</vt:lpstr>
      <vt:lpstr>Presentación de PowerPoint</vt:lpstr>
      <vt:lpstr>Presentación de PowerPoint</vt:lpstr>
      <vt:lpstr>Presentación de PowerPoint</vt:lpstr>
      <vt:lpstr>LA FICHA ZOOGEOGRÁFICA:   Recoge la información principal de cada avistamiento, huella o señal.</vt:lpstr>
      <vt:lpstr>FICHA ZOOGEOGRÁFICA COMPLETADA</vt:lpstr>
      <vt:lpstr>TÉCNICAS DE MUESTREO EN ZOOGEOGRAFÍA</vt:lpstr>
      <vt:lpstr>OBJETIVOS DEL MUESTREO ZOOGEOGRÁFICO:  -SITUAR A LAS ESPECIES Y POBLACIONES DETECTADAS SOBRE UN TERRITORIO.  -ANALIZAR LAS RELACIONES ENTRE LA FAUNA Y LOS OTROS COMPONENTES DEL ECOSISTEMA.</vt:lpstr>
      <vt:lpstr>EL MUESTREO DEBE BRINDAR INFORMACIÓN SEGURA SOBRE: - NÚMERO DE ESPECIES. - RELACIONES INTRA E INTERESPECÍFICAS. - ARTICULACIÓN ENTRE LA FAUNA  Y EL MEDIO.</vt:lpstr>
      <vt:lpstr>Presentación de PowerPoint</vt:lpstr>
      <vt:lpstr>PROCEDIMIENTOS GENERALES DE MUESTREO:  - ESTUDIO DE LOS DIFERENTES ELEMENTOS DEL PAISAJE.  - SELECCIÓN DE PUNTOS DE MUESTREO DENTRO DE UN ITINERARIO PREFIJADO.  - EL NÚMERO DE PUNTOS DE MUESTREO DEBE SER PROPORCIONAL A LA EXTENSIÓN DE LAS UNIDADES DE MUESTREO.  - TOMA DE DATOS CONTINUA A LO LARGO DE UNA ETAPA CONSIDERABLE DE TIEMPO (IDEAL 3 A 4 AÑOS).  -TOMA DE DATOS EN DIFERENTES ESTACIONES DEL AÑO, MESES, DÍAS, HORAS. </vt:lpstr>
      <vt:lpstr>TÉCNICAS DE MUESTREO:   1- APOSTAMIENTOS, RECECHOS Y ESPERAS</vt:lpstr>
      <vt:lpstr>ES SIMILAR A LA TÉCNICA ANTERIOR PERO SE RESTRINGE AL CONTEO DE LOS ANIMALES.   EL RECUENTO SE PUEDE REALIZAR:  - MANUALMENTE (INDIVIDUOS AISLADOS O POBLACIONES PEQUEÑAS).  - MEDIANTE UN PULSÍMETRO, CUANDO EL NÚMERO DE INDIVIDUOS ES GRANDE (AVES MIGRATORIAS).  - MEDIANTE CÁMARA FOTOGRÁFICA (CÁMARAS TRAMPA) O VIDEO.  </vt:lpstr>
      <vt:lpstr>PRESUPONE UN CONOCIMIENTO PREVIO DE LA ZONA DE ESTUDIO.  LAS TRANSECTAS SON TRAYECTOS ALARGADOS QUE:  - SE ESTABLECEN EN FUNCIÓN DE LA VARIEDAD O SINGULARIDAD DE LOS AMBIENTES Y DE LA FAUNA.  - DEBEN TENER SIEMPRE EL MISMO RECORRIDO EN METROS O KILÓMETROS.  -DEBEN SER REALIZADOS EN DIFERENTES ÉPOCAS DEL AÑO Y EN DIFERENTES HORARIOS.  - DEBEN TENER LA MISMA DURACIÓN EN TIEMPO.</vt:lpstr>
      <vt:lpstr>CONSISTE EN QUE UN GRUPO DE PERSONAS RECORRA UNA SERIE DE UNIDADES DE MUESTREO ESTABLECIDAS PREVIAMENTE. -DISTANCIA ENTRE PERSONAS: 5-10 METROS.  EXISTEN DOS MODALIDADES:  BATIDAS SILENCIOSAS: SE VAN IDENTIFICANDO LAS OBSERVACIONES FAUNÍSTICAS QUE ENCUENTRAN EN LA BATIDA (INDIVIDUOS VIVOS, HUELLAS, SEÑALES).  BATIDAS RUIDOSAS: UN EQUIPO DE APOYO RECORRE EL LUGAR HACIENDO RUIDO Y PROVOCA LA HUÍDA DE ANIMALES EN LA DIRECCIÓN EN QUE SE ENCUENTRA OTRO EQUIPO APOSTADO EN EL LUGAR DE PASO DE LOS ANIMALES. A MEDIDA QUE PASAN LOS ANIMALES, ESTE ÚLTIMO EQUIPO LOS RECONOCE Y CONTABILIZA.</vt:lpstr>
      <vt:lpstr>ES UNA TÉCNICA QUE PRODUCE IMPACTO, ESTRÉS O DAÑO SOBRE LA FAUNA. LA ELECCIÓN DEL TIPO DE TRAMPA DEPENDE DEL SITIO DE MUESTREO Y DE LA ESPECIE  A CAPTURAR.  -CEPOS: SE INSTALAN EN LUGARES DE PASO DEL ANIMAL CON LA UTILIZACIÓN DE SEÑUELOS O CEBOS DE ATRACCIÓN. SUPONE SU MUERTE O DAÑO GRAVE.  - REDES: PARA ATRAPAR ANIMALES VIVOS CON EL FIN DE TOMAR DATOS, ANILLARLOS, CENSARLOS, ETC.</vt:lpstr>
      <vt:lpstr>- DARDOS ADORMECEDORES: SE UTILIZAN TAMBIÉN CON EL FIN DE TOMAR DATOS, ANILLAR, CENSAR Y COLOCAR RADIOTRANSMISORES EN EL CUERPO DEL ANIMAL. SE APLICAN SOBRE TODO EN GRANDES MAMÍFEROS.  - PESCA ELÉCTRICA: LOS PECES SE VEN OBLIGADOS A ASCENDER A LA SUPERFICIE DONDE SON RETENIDOS MOMENTÁNEAMENTE, SE LES  TOMAN DATOS (MEDIDAS, PESO), MUESTRAS CORPORALES Y SE RELIZAN CONTEOS.  -TRAMPAS NORMALES: PARA LA CAPTURA DE MICROFAUNA (INSECTOS). SE UTILIZAN RECIPIENTES CON SEÑUELOS ATRACTIVOS (AZÚCAR). </vt:lpstr>
      <vt:lpstr>LA INFORMACIÓN OBTENIDA MEDIANTE LA APLICACIÓN DE LAS TÉCNICAS DE IDENTIFICACIÓN Y MUESTRO ZOOGEOGRÁFICO PERMITEN LUEGO CATOGRAFIAR Y REPRESENTAR LA DISTRIBUCIÓN DE LA FAUNA</vt:lpstr>
      <vt:lpstr>Presentación de PowerPoint</vt:lpstr>
      <vt:lpstr>Presentación de PowerPoint</vt:lpstr>
      <vt:lpstr>CADENAS TRÓFICAS: SIMBOLIZAN LAS RELACIONES TRÓFICAS QUE SE PRESENTAN EN UN DETERMINADO TERRITORIO.  - TIENE ASPECTO DE PIRÁMIDE: EN LA BASE SE ENCUENTRAN LOS PRODUCTORES VEGETALES MIENTRAS QUE LOS DIFERENTES ESCALONES ASCENDENTES SON OCUPADOS POR CONSUMIDORES DE DISTINTO ORDEN (HERVÍBOROS, PREDADORES Y SUPERPREDADORES). </vt:lpstr>
      <vt:lpstr>PERFILES, TRANSECTAS Y CATENAS: SON ESQUEMAS  SINTÉTICOS CON DIBUJOS DE LA FAUNA PRESENTE EN UN TERRITORIO DETERMINADO. </vt:lpstr>
      <vt:lpstr>¡MUCHAS GRACIAS!</vt:lpstr>
    </vt:vector>
  </TitlesOfParts>
  <Company>InKulpado666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MÉTODOS  EN  ZOOGEOGRAFÍA</dc:title>
  <dc:creator>Usuario de Windows</dc:creator>
  <cp:lastModifiedBy>Gabi Entrocassi</cp:lastModifiedBy>
  <cp:revision>196</cp:revision>
  <dcterms:created xsi:type="dcterms:W3CDTF">2020-07-08T22:08:32Z</dcterms:created>
  <dcterms:modified xsi:type="dcterms:W3CDTF">2024-05-13T12:35:16Z</dcterms:modified>
</cp:coreProperties>
</file>