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notesMasterIdLst>
    <p:notesMasterId r:id="rId12"/>
  </p:notesMasterIdLst>
  <p:handoutMasterIdLst>
    <p:handoutMasterId r:id="rId13"/>
  </p:handoutMasterIdLst>
  <p:sldIdLst>
    <p:sldId id="401" r:id="rId2"/>
    <p:sldId id="407" r:id="rId3"/>
    <p:sldId id="416" r:id="rId4"/>
    <p:sldId id="408" r:id="rId5"/>
    <p:sldId id="414" r:id="rId6"/>
    <p:sldId id="410" r:id="rId7"/>
    <p:sldId id="411" r:id="rId8"/>
    <p:sldId id="415" r:id="rId9"/>
    <p:sldId id="412" r:id="rId10"/>
    <p:sldId id="409" r:id="rId11"/>
  </p:sldIdLst>
  <p:sldSz cx="9144000" cy="6858000" type="screen4x3"/>
  <p:notesSz cx="10020300" cy="68881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4A8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1" autoAdjust="0"/>
    <p:restoredTop sz="94660"/>
  </p:normalViewPr>
  <p:slideViewPr>
    <p:cSldViewPr>
      <p:cViewPr>
        <p:scale>
          <a:sx n="77" d="100"/>
          <a:sy n="77" d="100"/>
        </p:scale>
        <p:origin x="-1032" y="-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42130" cy="344408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5675851" y="0"/>
            <a:ext cx="4342130" cy="344408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8B952FCC-CCA5-484C-B6F1-6707E4A307BB}" type="datetimeFigureOut">
              <a:rPr lang="es-AR" smtClean="0"/>
              <a:pPr/>
              <a:t>19/05/2020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6542560"/>
            <a:ext cx="4342130" cy="344408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5675851" y="6542560"/>
            <a:ext cx="4342130" cy="344408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F017AFE7-16DF-456B-A2BC-FFF5A7C8E879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0741121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42130" cy="344408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5675851" y="0"/>
            <a:ext cx="4342130" cy="344408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3AEEBBBB-412D-44F0-BF1A-0F4412252E02}" type="datetimeFigureOut">
              <a:rPr lang="es-AR" smtClean="0"/>
              <a:pPr/>
              <a:t>19/05/2020</a:t>
            </a:fld>
            <a:endParaRPr lang="es-AR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3287713" y="515938"/>
            <a:ext cx="3446462" cy="2584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es-AR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1002030" y="3271878"/>
            <a:ext cx="8016240" cy="3099673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6542560"/>
            <a:ext cx="4342130" cy="344408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5675851" y="6542560"/>
            <a:ext cx="4342130" cy="344408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5964D7AD-84B3-4A82-B5E7-432B0BAC29F8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6313375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1A717-161E-47D7-9B41-62356F206A82}" type="datetimeFigureOut">
              <a:rPr lang="es-AR" smtClean="0"/>
              <a:pPr/>
              <a:t>19/05/2020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73DF5-595F-4066-9A2D-4340A718260E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314592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7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1A717-161E-47D7-9B41-62356F206A82}" type="datetimeFigureOut">
              <a:rPr lang="es-AR" smtClean="0"/>
              <a:pPr/>
              <a:t>19/05/2020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73DF5-595F-4066-9A2D-4340A718260E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1267850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1A717-161E-47D7-9B41-62356F206A82}" type="datetimeFigureOut">
              <a:rPr lang="es-AR" smtClean="0"/>
              <a:pPr/>
              <a:t>19/05/2020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73DF5-595F-4066-9A2D-4340A718260E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1546978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8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48177" y="3771174"/>
            <a:ext cx="546115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1A717-161E-47D7-9B41-62356F206A82}" type="datetimeFigureOut">
              <a:rPr lang="es-AR" smtClean="0"/>
              <a:pPr/>
              <a:t>19/05/2020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73DF5-595F-4066-9A2D-4340A718260E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“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147474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3124201"/>
            <a:ext cx="6620968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1A717-161E-47D7-9B41-62356F206A82}" type="datetimeFigureOut">
              <a:rPr lang="es-AR" smtClean="0"/>
              <a:pPr/>
              <a:t>19/05/2020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73DF5-595F-4066-9A2D-4340A718260E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5010887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1A717-161E-47D7-9B41-62356F206A82}" type="datetimeFigureOut">
              <a:rPr lang="es-AR" smtClean="0"/>
              <a:pPr/>
              <a:t>19/05/2020</a:t>
            </a:fld>
            <a:endParaRPr lang="es-A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73DF5-595F-4066-9A2D-4340A718260E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0240581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1A717-161E-47D7-9B41-62356F206A82}" type="datetimeFigureOut">
              <a:rPr lang="es-AR" smtClean="0"/>
              <a:pPr/>
              <a:t>19/05/2020</a:t>
            </a:fld>
            <a:endParaRPr lang="es-A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73DF5-595F-4066-9A2D-4340A718260E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5408495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1A717-161E-47D7-9B41-62356F206A82}" type="datetimeFigureOut">
              <a:rPr lang="es-AR" smtClean="0"/>
              <a:pPr/>
              <a:t>19/05/2020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73DF5-595F-4066-9A2D-4340A718260E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4734985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1A717-161E-47D7-9B41-62356F206A82}" type="datetimeFigureOut">
              <a:rPr lang="es-AR" smtClean="0"/>
              <a:pPr/>
              <a:t>19/05/2020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73DF5-595F-4066-9A2D-4340A718260E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195803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1A717-161E-47D7-9B41-62356F206A82}" type="datetimeFigureOut">
              <a:rPr lang="es-AR" smtClean="0"/>
              <a:pPr/>
              <a:t>19/05/2020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73DF5-595F-4066-9A2D-4340A718260E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3397204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1A717-161E-47D7-9B41-62356F206A82}" type="datetimeFigureOut">
              <a:rPr lang="es-AR" smtClean="0"/>
              <a:pPr/>
              <a:t>19/05/2020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73DF5-595F-4066-9A2D-4340A718260E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338134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1A717-161E-47D7-9B41-62356F206A82}" type="datetimeFigureOut">
              <a:rPr lang="es-AR" smtClean="0"/>
              <a:pPr/>
              <a:t>19/05/2020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73DF5-595F-4066-9A2D-4340A718260E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7144009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1A717-161E-47D7-9B41-62356F206A82}" type="datetimeFigureOut">
              <a:rPr lang="es-AR" smtClean="0"/>
              <a:pPr/>
              <a:t>19/05/2020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73DF5-595F-4066-9A2D-4340A718260E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005736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1A717-161E-47D7-9B41-62356F206A82}" type="datetimeFigureOut">
              <a:rPr lang="es-AR" smtClean="0"/>
              <a:pPr/>
              <a:t>19/05/2020</a:t>
            </a:fld>
            <a:endParaRPr lang="es-A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73DF5-595F-4066-9A2D-4340A718260E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635552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1A717-161E-47D7-9B41-62356F206A82}" type="datetimeFigureOut">
              <a:rPr lang="es-AR" smtClean="0"/>
              <a:pPr/>
              <a:t>19/05/2020</a:t>
            </a:fld>
            <a:endParaRPr lang="es-A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73DF5-595F-4066-9A2D-4340A718260E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306208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129281"/>
            <a:ext cx="2551461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1A717-161E-47D7-9B41-62356F206A82}" type="datetimeFigureOut">
              <a:rPr lang="es-AR" smtClean="0"/>
              <a:pPr/>
              <a:t>19/05/2020</a:t>
            </a:fld>
            <a:endParaRPr lang="es-A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73DF5-595F-4066-9A2D-4340A718260E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13724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1A717-161E-47D7-9B41-62356F206A82}" type="datetimeFigureOut">
              <a:rPr lang="es-AR" smtClean="0"/>
              <a:pPr/>
              <a:t>19/05/2020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73DF5-595F-4066-9A2D-4340A718260E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925496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7000"/>
                </a:schemeClr>
              </a:gs>
              <a:gs pos="69000">
                <a:schemeClr val="accent5">
                  <a:alpha val="0"/>
                </a:schemeClr>
              </a:gs>
              <a:gs pos="36000">
                <a:schemeClr val="accent5"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14000"/>
                </a:schemeClr>
              </a:gs>
              <a:gs pos="73000">
                <a:schemeClr val="accent5">
                  <a:alpha val="0"/>
                </a:schemeClr>
              </a:gs>
              <a:gs pos="36000">
                <a:schemeClr val="accent5"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14000"/>
                </a:schemeClr>
              </a:gs>
              <a:gs pos="66000">
                <a:schemeClr val="accent5">
                  <a:alpha val="0"/>
                </a:schemeClr>
              </a:gs>
              <a:gs pos="36000">
                <a:schemeClr val="accent5"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11000"/>
                </a:schemeClr>
              </a:gs>
              <a:gs pos="75000">
                <a:schemeClr val="accent5">
                  <a:alpha val="0"/>
                </a:schemeClr>
              </a:gs>
              <a:gs pos="36000">
                <a:schemeClr val="accent5"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8000"/>
                </a:schemeClr>
              </a:gs>
              <a:gs pos="72000">
                <a:schemeClr val="accent5">
                  <a:alpha val="0"/>
                </a:schemeClr>
              </a:gs>
              <a:gs pos="36000">
                <a:schemeClr val="accent5"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FE31A717-161E-47D7-9B41-62356F206A82}" type="datetimeFigureOut">
              <a:rPr lang="es-AR" smtClean="0"/>
              <a:pPr/>
              <a:t>19/05/2020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E73DF5-595F-4066-9A2D-4340A718260E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34809220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  <p:sldLayoutId id="2147483739" r:id="rId13"/>
    <p:sldLayoutId id="2147483740" r:id="rId14"/>
    <p:sldLayoutId id="2147483741" r:id="rId15"/>
    <p:sldLayoutId id="2147483742" r:id="rId16"/>
    <p:sldLayoutId id="214748374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emf"/><Relationship Id="rId4" Type="http://schemas.openxmlformats.org/officeDocument/2006/relationships/image" Target="../media/image6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emf"/><Relationship Id="rId4" Type="http://schemas.openxmlformats.org/officeDocument/2006/relationships/image" Target="../media/image8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emf"/><Relationship Id="rId5" Type="http://schemas.openxmlformats.org/officeDocument/2006/relationships/image" Target="../media/image13.emf"/><Relationship Id="rId4" Type="http://schemas.openxmlformats.org/officeDocument/2006/relationships/image" Target="../media/image12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7" Type="http://schemas.openxmlformats.org/officeDocument/2006/relationships/image" Target="../media/image20.emf"/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9.emf"/><Relationship Id="rId5" Type="http://schemas.openxmlformats.org/officeDocument/2006/relationships/image" Target="../media/image18.emf"/><Relationship Id="rId4" Type="http://schemas.openxmlformats.org/officeDocument/2006/relationships/image" Target="../media/image17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4" y="142876"/>
            <a:ext cx="916282" cy="1164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Subtítulo 6"/>
          <p:cNvSpPr>
            <a:spLocks noGrp="1"/>
          </p:cNvSpPr>
          <p:nvPr>
            <p:ph type="subTitle" idx="1"/>
          </p:nvPr>
        </p:nvSpPr>
        <p:spPr>
          <a:xfrm>
            <a:off x="1479955" y="171861"/>
            <a:ext cx="6980477" cy="1096899"/>
          </a:xfrm>
          <a:solidFill>
            <a:srgbClr val="FFFF00"/>
          </a:solidFill>
        </p:spPr>
        <p:txBody>
          <a:bodyPr>
            <a:noAutofit/>
          </a:bodyPr>
          <a:lstStyle/>
          <a:p>
            <a:pPr algn="ctr"/>
            <a:r>
              <a:rPr lang="es-AR" b="1" dirty="0" smtClean="0">
                <a:solidFill>
                  <a:schemeClr val="bg1"/>
                </a:solidFill>
              </a:rPr>
              <a:t>INGENIERÍA DE LA PRODUCCIÓN Y LA EMPRESA</a:t>
            </a:r>
          </a:p>
          <a:p>
            <a:pPr algn="ctr"/>
            <a:r>
              <a:rPr lang="es-AR" b="1" dirty="0" smtClean="0">
                <a:solidFill>
                  <a:schemeClr val="bg1"/>
                </a:solidFill>
              </a:rPr>
              <a:t>2020</a:t>
            </a:r>
            <a:endParaRPr lang="es-AR" b="1" dirty="0">
              <a:solidFill>
                <a:schemeClr val="bg1"/>
              </a:solidFill>
            </a:endParaRPr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03648" y="1700808"/>
            <a:ext cx="6598112" cy="4176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8188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-36512" y="836712"/>
            <a:ext cx="915026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b="1" dirty="0" smtClean="0"/>
              <a:t>Un proceso productivo, es aquel conjunto de elementos, personas</a:t>
            </a:r>
          </a:p>
          <a:p>
            <a:r>
              <a:rPr lang="es-AR" sz="2400" b="1" dirty="0" smtClean="0"/>
              <a:t> y acciones , que transforman materiales y/o  brindan servicios de</a:t>
            </a:r>
          </a:p>
          <a:p>
            <a:r>
              <a:rPr lang="es-AR" sz="2400" b="1" dirty="0" smtClean="0"/>
              <a:t> cualquier índole. Es decir , que se agrega algún tipo de valor.</a:t>
            </a:r>
            <a:endParaRPr lang="es-AR" sz="2400" b="1" dirty="0"/>
          </a:p>
        </p:txBody>
      </p:sp>
      <p:sp>
        <p:nvSpPr>
          <p:cNvPr id="5" name="4 Rectángulo"/>
          <p:cNvSpPr/>
          <p:nvPr/>
        </p:nvSpPr>
        <p:spPr>
          <a:xfrm>
            <a:off x="179512" y="2276872"/>
            <a:ext cx="856895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AR" sz="2400" b="1" dirty="0">
                <a:solidFill>
                  <a:srgbClr val="FFFF00"/>
                </a:solidFill>
              </a:rPr>
              <a:t>E</a:t>
            </a:r>
            <a:r>
              <a:rPr lang="es-AR" sz="2400" b="1" dirty="0" smtClean="0">
                <a:solidFill>
                  <a:srgbClr val="FFFF00"/>
                </a:solidFill>
              </a:rPr>
              <a:t>s </a:t>
            </a:r>
            <a:r>
              <a:rPr lang="es-AR" sz="2400" b="1" dirty="0">
                <a:solidFill>
                  <a:srgbClr val="FFFF00"/>
                </a:solidFill>
              </a:rPr>
              <a:t>la secuencia de actividades requeridas para elaborar bienes que realiza el ser humano para satisfacer sus necesidades; esto es, la transformación de materia y energía (con ayuda de la tecnología) en bienes y servicios (y también, inevitablemente, residuos).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3491880" y="126812"/>
            <a:ext cx="1231427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s-AR" b="1" dirty="0" smtClean="0">
                <a:solidFill>
                  <a:schemeClr val="bg1"/>
                </a:solidFill>
              </a:rPr>
              <a:t>PROCESO</a:t>
            </a:r>
            <a:endParaRPr lang="es-AR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0113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1763688" y="404664"/>
            <a:ext cx="67008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b="1" dirty="0" smtClean="0"/>
              <a:t>GAO: grado de apalancamiento operativo</a:t>
            </a:r>
            <a:endParaRPr lang="en-US" sz="2400" b="1" dirty="0"/>
          </a:p>
        </p:txBody>
      </p:sp>
      <p:sp>
        <p:nvSpPr>
          <p:cNvPr id="5" name="CuadroTexto 4"/>
          <p:cNvSpPr txBox="1"/>
          <p:nvPr/>
        </p:nvSpPr>
        <p:spPr>
          <a:xfrm>
            <a:off x="669637" y="2924944"/>
            <a:ext cx="740298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b="1" dirty="0" smtClean="0"/>
              <a:t>GAO:   </a:t>
            </a:r>
            <a:r>
              <a:rPr lang="es-ES" sz="2400" b="1" u="sng" dirty="0" smtClean="0"/>
              <a:t>% de cambio en el ingreso de operación</a:t>
            </a:r>
          </a:p>
          <a:p>
            <a:r>
              <a:rPr lang="es-ES" sz="2400" b="1" dirty="0" smtClean="0"/>
              <a:t>             % de cambio en las unidades vendidas</a:t>
            </a:r>
            <a:endParaRPr lang="en-US" sz="2400" b="1" dirty="0"/>
          </a:p>
        </p:txBody>
      </p:sp>
      <p:sp>
        <p:nvSpPr>
          <p:cNvPr id="6" name="CuadroTexto 5"/>
          <p:cNvSpPr txBox="1"/>
          <p:nvPr/>
        </p:nvSpPr>
        <p:spPr>
          <a:xfrm>
            <a:off x="2267744" y="5661248"/>
            <a:ext cx="40463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solidFill>
                  <a:srgbClr val="FFFF00"/>
                </a:solidFill>
              </a:rPr>
              <a:t>GAO: Debe ser mayor a 1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158664" y="1556792"/>
            <a:ext cx="8424936" cy="646331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s-ES" dirty="0" smtClean="0">
                <a:solidFill>
                  <a:srgbClr val="222222"/>
                </a:solidFill>
                <a:latin typeface="arial" panose="020B0604020202020204" pitchFamily="34" charset="0"/>
              </a:rPr>
              <a:t>El GAO mide </a:t>
            </a:r>
            <a:r>
              <a:rPr lang="es-ES" dirty="0">
                <a:solidFill>
                  <a:srgbClr val="222222"/>
                </a:solidFill>
                <a:latin typeface="arial" panose="020B0604020202020204" pitchFamily="34" charset="0"/>
              </a:rPr>
              <a:t>el efecto </a:t>
            </a:r>
            <a:r>
              <a:rPr lang="es-ES" dirty="0" smtClean="0">
                <a:solidFill>
                  <a:srgbClr val="222222"/>
                </a:solidFill>
                <a:latin typeface="arial" panose="020B0604020202020204" pitchFamily="34" charset="0"/>
              </a:rPr>
              <a:t>de un cambio en las ventas sobre la utilidad operativa  </a:t>
            </a:r>
          </a:p>
          <a:p>
            <a:r>
              <a:rPr lang="es-ES" dirty="0" smtClean="0">
                <a:solidFill>
                  <a:srgbClr val="222222"/>
                </a:solidFill>
                <a:latin typeface="arial" panose="020B0604020202020204" pitchFamily="34" charset="0"/>
              </a:rPr>
              <a:t>O utilidad antes de intereses e impuesto (UAII)</a:t>
            </a:r>
            <a:endParaRPr lang="en-US" dirty="0"/>
          </a:p>
        </p:txBody>
      </p:sp>
      <p:sp>
        <p:nvSpPr>
          <p:cNvPr id="7" name="CuadroTexto 4"/>
          <p:cNvSpPr txBox="1"/>
          <p:nvPr/>
        </p:nvSpPr>
        <p:spPr>
          <a:xfrm>
            <a:off x="2137659" y="3953434"/>
            <a:ext cx="4176464" cy="830997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s-ES" sz="2400" b="1" dirty="0" smtClean="0">
                <a:solidFill>
                  <a:srgbClr val="FFC000"/>
                </a:solidFill>
              </a:rPr>
              <a:t>GAO :      </a:t>
            </a:r>
            <a:r>
              <a:rPr lang="es-ES" sz="2400" b="1" u="sng" dirty="0" smtClean="0">
                <a:solidFill>
                  <a:srgbClr val="FFC000"/>
                </a:solidFill>
              </a:rPr>
              <a:t>Q  x  ( P - CV)</a:t>
            </a:r>
          </a:p>
          <a:p>
            <a:r>
              <a:rPr lang="es-ES" sz="2400" b="1" dirty="0" smtClean="0">
                <a:solidFill>
                  <a:srgbClr val="FFC000"/>
                </a:solidFill>
              </a:rPr>
              <a:t>                </a:t>
            </a:r>
            <a:r>
              <a:rPr lang="es-ES" sz="2200" b="1" dirty="0" smtClean="0">
                <a:solidFill>
                  <a:srgbClr val="FFC000"/>
                </a:solidFill>
              </a:rPr>
              <a:t>Q x (P – CV) CF</a:t>
            </a:r>
            <a:endParaRPr lang="en-US" sz="2200" b="1" dirty="0">
              <a:solidFill>
                <a:srgbClr val="FFC000"/>
              </a:solidFill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2171193" y="4381653"/>
            <a:ext cx="10454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200" b="1" dirty="0" smtClean="0">
                <a:solidFill>
                  <a:srgbClr val="FFC000"/>
                </a:solidFill>
              </a:rPr>
              <a:t>Al nivel base</a:t>
            </a:r>
          </a:p>
          <a:p>
            <a:r>
              <a:rPr lang="es-AR" sz="1200" b="1" dirty="0" smtClean="0">
                <a:solidFill>
                  <a:srgbClr val="FFC000"/>
                </a:solidFill>
              </a:rPr>
              <a:t> de ventas Q</a:t>
            </a:r>
            <a:endParaRPr lang="es-AR" sz="1200" b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1673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763688" y="101852"/>
            <a:ext cx="57637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b="1" dirty="0" smtClean="0"/>
              <a:t>FORMATO GENERAL DE UN ESTADO DE RESULTADOS</a:t>
            </a:r>
            <a:endParaRPr lang="es-AR" b="1" dirty="0"/>
          </a:p>
        </p:txBody>
      </p:sp>
      <p:sp>
        <p:nvSpPr>
          <p:cNvPr id="3" name="2 CuadroTexto"/>
          <p:cNvSpPr txBox="1"/>
          <p:nvPr/>
        </p:nvSpPr>
        <p:spPr>
          <a:xfrm>
            <a:off x="1985363" y="903040"/>
            <a:ext cx="239309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600" b="1" dirty="0" smtClean="0"/>
              <a:t>INGRESOS POR VENTAS</a:t>
            </a:r>
            <a:endParaRPr lang="es-AR" sz="1600" b="1" dirty="0"/>
          </a:p>
        </p:txBody>
      </p:sp>
      <p:sp>
        <p:nvSpPr>
          <p:cNvPr id="4" name="3 CuadroTexto"/>
          <p:cNvSpPr txBox="1"/>
          <p:nvPr/>
        </p:nvSpPr>
        <p:spPr>
          <a:xfrm>
            <a:off x="1979712" y="1290246"/>
            <a:ext cx="438261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600" b="1" dirty="0" smtClean="0"/>
              <a:t>MENOS: COSTOS DE LOS BIENES VENDIDOS</a:t>
            </a:r>
            <a:endParaRPr lang="es-AR" sz="1600" b="1" dirty="0"/>
          </a:p>
        </p:txBody>
      </p:sp>
      <p:sp>
        <p:nvSpPr>
          <p:cNvPr id="5" name="4 CuadroTexto"/>
          <p:cNvSpPr txBox="1"/>
          <p:nvPr/>
        </p:nvSpPr>
        <p:spPr>
          <a:xfrm>
            <a:off x="1979712" y="1700808"/>
            <a:ext cx="177074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600" b="1" dirty="0" smtClean="0"/>
              <a:t>UTILIDAD  BRUTA</a:t>
            </a:r>
            <a:endParaRPr lang="es-AR" sz="1600" b="1" dirty="0"/>
          </a:p>
        </p:txBody>
      </p:sp>
      <p:sp>
        <p:nvSpPr>
          <p:cNvPr id="6" name="5 CuadroTexto"/>
          <p:cNvSpPr txBox="1"/>
          <p:nvPr/>
        </p:nvSpPr>
        <p:spPr>
          <a:xfrm>
            <a:off x="1994444" y="2132856"/>
            <a:ext cx="315362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600" b="1" dirty="0" smtClean="0"/>
              <a:t>MENOS: GASTOS OPERATIVOS</a:t>
            </a:r>
            <a:endParaRPr lang="es-AR" sz="1600" b="1" dirty="0"/>
          </a:p>
        </p:txBody>
      </p:sp>
      <p:sp>
        <p:nvSpPr>
          <p:cNvPr id="10" name="9 Abrir llave"/>
          <p:cNvSpPr/>
          <p:nvPr/>
        </p:nvSpPr>
        <p:spPr>
          <a:xfrm>
            <a:off x="1619672" y="764704"/>
            <a:ext cx="432048" cy="1733872"/>
          </a:xfrm>
          <a:prstGeom prst="leftBrac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1" name="10 CuadroTexto"/>
          <p:cNvSpPr txBox="1"/>
          <p:nvPr/>
        </p:nvSpPr>
        <p:spPr>
          <a:xfrm>
            <a:off x="-36512" y="1393612"/>
            <a:ext cx="17343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400" b="1" dirty="0" smtClean="0">
                <a:solidFill>
                  <a:srgbClr val="FFFF00"/>
                </a:solidFill>
              </a:rPr>
              <a:t>APALANCAMIENTO</a:t>
            </a:r>
          </a:p>
          <a:p>
            <a:r>
              <a:rPr lang="es-AR" sz="1400" b="1" dirty="0" smtClean="0">
                <a:solidFill>
                  <a:srgbClr val="FFFF00"/>
                </a:solidFill>
              </a:rPr>
              <a:t>OPERATIVO</a:t>
            </a:r>
            <a:endParaRPr lang="es-AR" sz="14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5295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908719"/>
            <a:ext cx="6120680" cy="1296145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</p:pic>
      <p:sp>
        <p:nvSpPr>
          <p:cNvPr id="7" name="6 CuadroTexto"/>
          <p:cNvSpPr txBox="1"/>
          <p:nvPr/>
        </p:nvSpPr>
        <p:spPr>
          <a:xfrm>
            <a:off x="2483768" y="260648"/>
            <a:ext cx="3024336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s-AR" b="1" dirty="0" smtClean="0">
                <a:solidFill>
                  <a:schemeClr val="bg1"/>
                </a:solidFill>
              </a:rPr>
              <a:t>CASO  A</a:t>
            </a:r>
            <a:endParaRPr lang="es-AR" b="1" dirty="0">
              <a:solidFill>
                <a:schemeClr val="bg1"/>
              </a:solidFill>
            </a:endParaRPr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1052735"/>
            <a:ext cx="1808203" cy="1008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10 CuadroTexto"/>
          <p:cNvSpPr txBox="1"/>
          <p:nvPr/>
        </p:nvSpPr>
        <p:spPr>
          <a:xfrm>
            <a:off x="2483768" y="2780928"/>
            <a:ext cx="3024336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s-AR" b="1" dirty="0" smtClean="0">
                <a:solidFill>
                  <a:schemeClr val="bg1"/>
                </a:solidFill>
              </a:rPr>
              <a:t>CASO  B</a:t>
            </a:r>
            <a:endParaRPr lang="es-AR" b="1" dirty="0">
              <a:solidFill>
                <a:schemeClr val="bg1"/>
              </a:solidFill>
            </a:endParaRPr>
          </a:p>
        </p:txBody>
      </p:sp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3356992"/>
            <a:ext cx="7081614" cy="1656184"/>
          </a:xfrm>
          <a:prstGeom prst="rect">
            <a:avLst/>
          </a:prstGeom>
          <a:solidFill>
            <a:srgbClr val="92D050"/>
          </a:solidFill>
          <a:ln>
            <a:noFill/>
          </a:ln>
          <a:effectLst/>
        </p:spPr>
      </p:pic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3367874"/>
            <a:ext cx="1512168" cy="1673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87467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CuadroTexto"/>
          <p:cNvSpPr txBox="1"/>
          <p:nvPr/>
        </p:nvSpPr>
        <p:spPr>
          <a:xfrm>
            <a:off x="2483768" y="116632"/>
            <a:ext cx="3024336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s-AR" b="1" dirty="0" smtClean="0">
                <a:solidFill>
                  <a:schemeClr val="bg1"/>
                </a:solidFill>
              </a:rPr>
              <a:t>CASO  C</a:t>
            </a:r>
            <a:endParaRPr lang="es-AR" b="1" dirty="0">
              <a:solidFill>
                <a:schemeClr val="bg1"/>
              </a:solidFill>
            </a:endParaRPr>
          </a:p>
        </p:txBody>
      </p:sp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692696"/>
            <a:ext cx="7081614" cy="1656184"/>
          </a:xfrm>
          <a:prstGeom prst="rect">
            <a:avLst/>
          </a:prstGeom>
          <a:solidFill>
            <a:srgbClr val="92D050"/>
          </a:solidFill>
          <a:ln>
            <a:noFill/>
          </a:ln>
          <a:effectLst/>
        </p:spPr>
      </p:pic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703578"/>
            <a:ext cx="1512168" cy="1673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3229347"/>
            <a:ext cx="7117110" cy="1711821"/>
          </a:xfrm>
          <a:prstGeom prst="rect">
            <a:avLst/>
          </a:prstGeom>
          <a:solidFill>
            <a:srgbClr val="92D050"/>
          </a:solidFill>
          <a:ln>
            <a:noFill/>
          </a:ln>
          <a:effectLst/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3240229"/>
            <a:ext cx="1558203" cy="17009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1 CuadroTexto"/>
          <p:cNvSpPr txBox="1"/>
          <p:nvPr/>
        </p:nvSpPr>
        <p:spPr>
          <a:xfrm>
            <a:off x="330350" y="5260558"/>
            <a:ext cx="3245953" cy="369332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s-AR" b="1" i="1" dirty="0" smtClean="0">
                <a:solidFill>
                  <a:schemeClr val="bg1"/>
                </a:solidFill>
              </a:rPr>
              <a:t>APALANCAMIENTO POSITIVO</a:t>
            </a:r>
            <a:endParaRPr lang="es-AR" b="1" i="1" dirty="0">
              <a:solidFill>
                <a:schemeClr val="bg1"/>
              </a:solidFill>
            </a:endParaRPr>
          </a:p>
        </p:txBody>
      </p:sp>
      <p:sp>
        <p:nvSpPr>
          <p:cNvPr id="4" name="3 Flecha derecha"/>
          <p:cNvSpPr/>
          <p:nvPr/>
        </p:nvSpPr>
        <p:spPr>
          <a:xfrm>
            <a:off x="971600" y="4013249"/>
            <a:ext cx="360040" cy="20783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0" name="9 CuadroTexto"/>
          <p:cNvSpPr txBox="1"/>
          <p:nvPr/>
        </p:nvSpPr>
        <p:spPr>
          <a:xfrm>
            <a:off x="323528" y="5733256"/>
            <a:ext cx="6606296" cy="646331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s-AR" b="1" i="1" dirty="0" smtClean="0">
                <a:solidFill>
                  <a:schemeClr val="bg1"/>
                </a:solidFill>
              </a:rPr>
              <a:t>El apalancamiento es conveniente, cuando permite incrementar</a:t>
            </a:r>
          </a:p>
          <a:p>
            <a:r>
              <a:rPr lang="es-AR" b="1" i="1" dirty="0" smtClean="0">
                <a:solidFill>
                  <a:schemeClr val="bg1"/>
                </a:solidFill>
              </a:rPr>
              <a:t> la rentabilidad financiera de la empresa</a:t>
            </a:r>
            <a:endParaRPr lang="es-AR" b="1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201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2" grpId="0" animBg="1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480" y="1006822"/>
            <a:ext cx="6662302" cy="1964035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noFill/>
          </a:ln>
          <a:effectLst/>
        </p:spPr>
      </p:pic>
      <p:sp>
        <p:nvSpPr>
          <p:cNvPr id="2" name="1 CuadroTexto"/>
          <p:cNvSpPr txBox="1"/>
          <p:nvPr/>
        </p:nvSpPr>
        <p:spPr>
          <a:xfrm>
            <a:off x="3563888" y="188640"/>
            <a:ext cx="1119217" cy="369332"/>
          </a:xfrm>
          <a:prstGeom prst="rect">
            <a:avLst/>
          </a:prstGeom>
          <a:solidFill>
            <a:srgbClr val="00B0F0"/>
          </a:solidFill>
        </p:spPr>
        <p:txBody>
          <a:bodyPr wrap="none" rtlCol="0">
            <a:spAutoFit/>
          </a:bodyPr>
          <a:lstStyle/>
          <a:p>
            <a:r>
              <a:rPr lang="es-AR" b="1" dirty="0" smtClean="0">
                <a:solidFill>
                  <a:schemeClr val="bg2"/>
                </a:solidFill>
              </a:rPr>
              <a:t>CASO  D</a:t>
            </a:r>
            <a:endParaRPr lang="es-AR" b="1" dirty="0">
              <a:solidFill>
                <a:schemeClr val="bg2"/>
              </a:solidFill>
            </a:endParaRP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974675"/>
            <a:ext cx="1803447" cy="19961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3733403"/>
            <a:ext cx="5688632" cy="1927845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noFill/>
          </a:ln>
          <a:effectLst/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9931" y="3733403"/>
            <a:ext cx="1292349" cy="19278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9712" y="3733403"/>
            <a:ext cx="1700760" cy="18565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2 CuadroTexto"/>
          <p:cNvSpPr txBox="1"/>
          <p:nvPr/>
        </p:nvSpPr>
        <p:spPr>
          <a:xfrm>
            <a:off x="1763688" y="6093296"/>
            <a:ext cx="2351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 smtClean="0"/>
              <a:t>NO  FUE  NEGOCIO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340113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3635896" y="179348"/>
            <a:ext cx="10038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b="1" dirty="0" smtClean="0"/>
              <a:t>CASO E</a:t>
            </a:r>
            <a:endParaRPr lang="es-AR" b="1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620688"/>
            <a:ext cx="6300990" cy="1429495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645620"/>
            <a:ext cx="1530755" cy="1404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852936"/>
            <a:ext cx="6445006" cy="1649338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3729" y="2881695"/>
            <a:ext cx="1247775" cy="1649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419" y="4797152"/>
            <a:ext cx="6868455" cy="158417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</p:spPr>
      </p:pic>
      <p:pic>
        <p:nvPicPr>
          <p:cNvPr id="6151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016" y="4797152"/>
            <a:ext cx="1451238" cy="1584176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  <a:effectLst/>
        </p:spPr>
      </p:pic>
      <p:sp>
        <p:nvSpPr>
          <p:cNvPr id="9" name="8 CuadroTexto"/>
          <p:cNvSpPr txBox="1"/>
          <p:nvPr/>
        </p:nvSpPr>
        <p:spPr>
          <a:xfrm>
            <a:off x="3635896" y="2339588"/>
            <a:ext cx="10005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b="1" dirty="0" smtClean="0"/>
              <a:t>CASO F</a:t>
            </a:r>
            <a:endParaRPr lang="es-AR" b="1" dirty="0"/>
          </a:p>
        </p:txBody>
      </p:sp>
    </p:spTree>
    <p:extLst>
      <p:ext uri="{BB962C8B-B14F-4D97-AF65-F5344CB8AC3E}">
        <p14:creationId xmlns:p14="http://schemas.microsoft.com/office/powerpoint/2010/main" val="1340113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1763688" y="404664"/>
            <a:ext cx="58996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b="1" dirty="0" smtClean="0"/>
              <a:t>GAF: grado de apalancamiento financiero</a:t>
            </a:r>
            <a:endParaRPr lang="en-US" sz="2400" b="1" dirty="0"/>
          </a:p>
        </p:txBody>
      </p:sp>
      <p:sp>
        <p:nvSpPr>
          <p:cNvPr id="6" name="CuadroTexto 5"/>
          <p:cNvSpPr txBox="1"/>
          <p:nvPr/>
        </p:nvSpPr>
        <p:spPr>
          <a:xfrm>
            <a:off x="158664" y="5445224"/>
            <a:ext cx="88058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solidFill>
                  <a:srgbClr val="FFFF00"/>
                </a:solidFill>
              </a:rPr>
              <a:t>Por ejemplo; si el GAO= 3 significa que por cada 1% que aumente o disminuyan la utilidad </a:t>
            </a:r>
            <a:r>
              <a:rPr lang="es-ES" b="1" dirty="0" err="1" smtClean="0">
                <a:solidFill>
                  <a:srgbClr val="FFFF00"/>
                </a:solidFill>
              </a:rPr>
              <a:t>operqativa</a:t>
            </a:r>
            <a:r>
              <a:rPr lang="es-ES" b="1" dirty="0" smtClean="0">
                <a:solidFill>
                  <a:srgbClr val="FFFF00"/>
                </a:solidFill>
              </a:rPr>
              <a:t>, la ganancia por acción (GPA) va aumentar o disminuir el 3%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158664" y="1556792"/>
            <a:ext cx="8424936" cy="923330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s-ES" dirty="0" smtClean="0">
                <a:solidFill>
                  <a:srgbClr val="222222"/>
                </a:solidFill>
                <a:latin typeface="arial" panose="020B0604020202020204" pitchFamily="34" charset="0"/>
              </a:rPr>
              <a:t>El GAF mide el cambio porcentual en la ganancia por acción (GPA) que resulta de un cambio porcentual en las utilidades operativas o utilidades antes de intereses e impuestos (UAII)</a:t>
            </a:r>
            <a:endParaRPr lang="en-US" dirty="0"/>
          </a:p>
        </p:txBody>
      </p:sp>
      <p:sp>
        <p:nvSpPr>
          <p:cNvPr id="7" name="CuadroTexto 4"/>
          <p:cNvSpPr txBox="1"/>
          <p:nvPr/>
        </p:nvSpPr>
        <p:spPr>
          <a:xfrm>
            <a:off x="2137659" y="3953434"/>
            <a:ext cx="4176464" cy="116955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s-ES" sz="2400" b="1" dirty="0" smtClean="0">
                <a:solidFill>
                  <a:srgbClr val="FFC000"/>
                </a:solidFill>
              </a:rPr>
              <a:t>GAF :       </a:t>
            </a:r>
            <a:r>
              <a:rPr lang="es-ES" sz="2400" b="1" u="sng" dirty="0" smtClean="0">
                <a:solidFill>
                  <a:srgbClr val="FFC000"/>
                </a:solidFill>
              </a:rPr>
              <a:t>   U A I </a:t>
            </a:r>
            <a:r>
              <a:rPr lang="es-ES" sz="2400" b="1" u="sng" dirty="0" err="1" smtClean="0">
                <a:solidFill>
                  <a:srgbClr val="FFC000"/>
                </a:solidFill>
              </a:rPr>
              <a:t>I</a:t>
            </a:r>
            <a:r>
              <a:rPr lang="es-ES" sz="2400" b="1" u="sng" dirty="0" smtClean="0">
                <a:solidFill>
                  <a:srgbClr val="FFC000"/>
                </a:solidFill>
              </a:rPr>
              <a:t>       </a:t>
            </a:r>
          </a:p>
          <a:p>
            <a:r>
              <a:rPr lang="es-ES" sz="2400" b="1" dirty="0" smtClean="0">
                <a:solidFill>
                  <a:srgbClr val="FFC000"/>
                </a:solidFill>
              </a:rPr>
              <a:t>                UAII-1- </a:t>
            </a:r>
            <a:r>
              <a:rPr lang="es-ES" sz="2200" b="1" dirty="0" smtClean="0">
                <a:solidFill>
                  <a:srgbClr val="FFC000"/>
                </a:solidFill>
              </a:rPr>
              <a:t>(</a:t>
            </a:r>
            <a:r>
              <a:rPr lang="es-ES" sz="2200" b="1" u="sng" dirty="0" smtClean="0">
                <a:solidFill>
                  <a:srgbClr val="FFC000"/>
                </a:solidFill>
              </a:rPr>
              <a:t>DP x 1</a:t>
            </a:r>
            <a:r>
              <a:rPr lang="es-ES" sz="2200" b="1" dirty="0" smtClean="0">
                <a:solidFill>
                  <a:srgbClr val="FFC000"/>
                </a:solidFill>
              </a:rPr>
              <a:t>) </a:t>
            </a:r>
          </a:p>
          <a:p>
            <a:r>
              <a:rPr lang="es-ES" sz="2200" b="1" dirty="0">
                <a:solidFill>
                  <a:srgbClr val="FFC000"/>
                </a:solidFill>
              </a:rPr>
              <a:t> </a:t>
            </a:r>
            <a:r>
              <a:rPr lang="es-ES" sz="2200" b="1" dirty="0" smtClean="0">
                <a:solidFill>
                  <a:srgbClr val="FFC000"/>
                </a:solidFill>
              </a:rPr>
              <a:t>                               1 - T</a:t>
            </a:r>
            <a:endParaRPr lang="en-US" sz="2200" b="1" dirty="0">
              <a:solidFill>
                <a:srgbClr val="FFC000"/>
              </a:solidFill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2171193" y="4381653"/>
            <a:ext cx="10491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200" b="1" dirty="0" smtClean="0">
                <a:solidFill>
                  <a:srgbClr val="FFC000"/>
                </a:solidFill>
              </a:rPr>
              <a:t>Al nivel base</a:t>
            </a:r>
          </a:p>
          <a:p>
            <a:r>
              <a:rPr lang="es-AR" sz="1200" b="1" dirty="0" smtClean="0">
                <a:solidFill>
                  <a:srgbClr val="FFC000"/>
                </a:solidFill>
              </a:rPr>
              <a:t> UAII</a:t>
            </a:r>
            <a:endParaRPr lang="es-AR" sz="1200" b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8100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763688" y="101852"/>
            <a:ext cx="57637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b="1" dirty="0" smtClean="0"/>
              <a:t>FORMATO GENERAL DE UN ESTADO DE RESULTADOS</a:t>
            </a:r>
            <a:endParaRPr lang="es-AR" b="1" dirty="0"/>
          </a:p>
        </p:txBody>
      </p:sp>
      <p:sp>
        <p:nvSpPr>
          <p:cNvPr id="3" name="2 CuadroTexto"/>
          <p:cNvSpPr txBox="1"/>
          <p:nvPr/>
        </p:nvSpPr>
        <p:spPr>
          <a:xfrm>
            <a:off x="1985363" y="903040"/>
            <a:ext cx="239309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600" b="1" dirty="0" smtClean="0"/>
              <a:t>INGRESOS POR VENTAS</a:t>
            </a:r>
            <a:endParaRPr lang="es-AR" sz="1600" b="1" dirty="0"/>
          </a:p>
        </p:txBody>
      </p:sp>
      <p:sp>
        <p:nvSpPr>
          <p:cNvPr id="4" name="3 CuadroTexto"/>
          <p:cNvSpPr txBox="1"/>
          <p:nvPr/>
        </p:nvSpPr>
        <p:spPr>
          <a:xfrm>
            <a:off x="1979712" y="1290246"/>
            <a:ext cx="438261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600" b="1" dirty="0" smtClean="0"/>
              <a:t>MENOS: COSTOS DE LOS BIENES VENDIDOS</a:t>
            </a:r>
            <a:endParaRPr lang="es-AR" sz="1600" b="1" dirty="0"/>
          </a:p>
        </p:txBody>
      </p:sp>
      <p:sp>
        <p:nvSpPr>
          <p:cNvPr id="5" name="4 CuadroTexto"/>
          <p:cNvSpPr txBox="1"/>
          <p:nvPr/>
        </p:nvSpPr>
        <p:spPr>
          <a:xfrm>
            <a:off x="1979712" y="1700808"/>
            <a:ext cx="177074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600" b="1" dirty="0" smtClean="0"/>
              <a:t>UTILIDAD  BRUTA</a:t>
            </a:r>
            <a:endParaRPr lang="es-AR" sz="1600" b="1" dirty="0"/>
          </a:p>
        </p:txBody>
      </p:sp>
      <p:sp>
        <p:nvSpPr>
          <p:cNvPr id="6" name="5 CuadroTexto"/>
          <p:cNvSpPr txBox="1"/>
          <p:nvPr/>
        </p:nvSpPr>
        <p:spPr>
          <a:xfrm>
            <a:off x="1994444" y="2132856"/>
            <a:ext cx="315362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600" b="1" dirty="0" smtClean="0"/>
              <a:t>MENOS: GASTOS OPERATIVOS</a:t>
            </a:r>
            <a:endParaRPr lang="es-AR" sz="1600" b="1" dirty="0"/>
          </a:p>
        </p:txBody>
      </p:sp>
      <p:sp>
        <p:nvSpPr>
          <p:cNvPr id="7" name="6 CuadroTexto"/>
          <p:cNvSpPr txBox="1"/>
          <p:nvPr/>
        </p:nvSpPr>
        <p:spPr>
          <a:xfrm>
            <a:off x="2143315" y="3090446"/>
            <a:ext cx="199663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600" b="1" dirty="0" smtClean="0"/>
              <a:t>MENOS: INTERESES</a:t>
            </a:r>
            <a:endParaRPr lang="es-AR" sz="1600" b="1" dirty="0"/>
          </a:p>
        </p:txBody>
      </p:sp>
      <p:sp>
        <p:nvSpPr>
          <p:cNvPr id="8" name="7 CuadroTexto"/>
          <p:cNvSpPr txBox="1"/>
          <p:nvPr/>
        </p:nvSpPr>
        <p:spPr>
          <a:xfrm>
            <a:off x="2123728" y="2730406"/>
            <a:ext cx="518847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600" b="1" dirty="0" smtClean="0"/>
              <a:t>UTILIDADES ANTES DE INTERESES E IMPUESTOS  (UAII)</a:t>
            </a:r>
            <a:endParaRPr lang="es-AR" sz="1600" b="1" dirty="0"/>
          </a:p>
        </p:txBody>
      </p:sp>
      <p:sp>
        <p:nvSpPr>
          <p:cNvPr id="9" name="8 CuadroTexto"/>
          <p:cNvSpPr txBox="1"/>
          <p:nvPr/>
        </p:nvSpPr>
        <p:spPr>
          <a:xfrm>
            <a:off x="2123728" y="3501008"/>
            <a:ext cx="381777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600" b="1" dirty="0" smtClean="0"/>
              <a:t>UTILIDAD NETA ANTES DE IMPUESTOS </a:t>
            </a:r>
            <a:endParaRPr lang="es-AR" sz="1600" b="1" dirty="0"/>
          </a:p>
        </p:txBody>
      </p:sp>
      <p:sp>
        <p:nvSpPr>
          <p:cNvPr id="10" name="9 Abrir llave"/>
          <p:cNvSpPr/>
          <p:nvPr/>
        </p:nvSpPr>
        <p:spPr>
          <a:xfrm>
            <a:off x="1619672" y="764704"/>
            <a:ext cx="432048" cy="1733872"/>
          </a:xfrm>
          <a:prstGeom prst="leftBrac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1" name="10 CuadroTexto"/>
          <p:cNvSpPr txBox="1"/>
          <p:nvPr/>
        </p:nvSpPr>
        <p:spPr>
          <a:xfrm>
            <a:off x="-36512" y="1393612"/>
            <a:ext cx="17343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400" b="1" dirty="0" smtClean="0">
                <a:solidFill>
                  <a:srgbClr val="FFFF00"/>
                </a:solidFill>
              </a:rPr>
              <a:t>APALANCAMIENTO</a:t>
            </a:r>
          </a:p>
          <a:p>
            <a:r>
              <a:rPr lang="es-AR" sz="1400" b="1" dirty="0" smtClean="0">
                <a:solidFill>
                  <a:srgbClr val="FFFF00"/>
                </a:solidFill>
              </a:rPr>
              <a:t>OPERATIVO</a:t>
            </a:r>
            <a:endParaRPr lang="es-AR" sz="1400" b="1" dirty="0">
              <a:solidFill>
                <a:srgbClr val="FFFF00"/>
              </a:solidFill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2143315" y="3832012"/>
            <a:ext cx="21024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600" b="1" dirty="0" smtClean="0"/>
              <a:t>MENOS: IMPUESTOS</a:t>
            </a:r>
            <a:endParaRPr lang="es-AR" sz="1600" b="1" dirty="0"/>
          </a:p>
        </p:txBody>
      </p:sp>
      <p:sp>
        <p:nvSpPr>
          <p:cNvPr id="13" name="12 CuadroTexto"/>
          <p:cNvSpPr txBox="1"/>
          <p:nvPr/>
        </p:nvSpPr>
        <p:spPr>
          <a:xfrm>
            <a:off x="2123728" y="4242574"/>
            <a:ext cx="410311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600" b="1" dirty="0" smtClean="0"/>
              <a:t>UTILIDAD NETA DESPUES DE IMPUESTOS </a:t>
            </a:r>
            <a:endParaRPr lang="es-AR" sz="1600" b="1" dirty="0"/>
          </a:p>
        </p:txBody>
      </p:sp>
      <p:sp>
        <p:nvSpPr>
          <p:cNvPr id="14" name="13 CuadroTexto"/>
          <p:cNvSpPr txBox="1"/>
          <p:nvPr/>
        </p:nvSpPr>
        <p:spPr>
          <a:xfrm>
            <a:off x="2143315" y="4581128"/>
            <a:ext cx="495058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600" b="1" dirty="0" smtClean="0"/>
              <a:t>MENOS: DIVIDENDOS DE ACCIONES PREFERENTES</a:t>
            </a:r>
            <a:endParaRPr lang="es-AR" sz="1600" b="1" dirty="0"/>
          </a:p>
        </p:txBody>
      </p:sp>
      <p:sp>
        <p:nvSpPr>
          <p:cNvPr id="15" name="14 CuadroTexto"/>
          <p:cNvSpPr txBox="1"/>
          <p:nvPr/>
        </p:nvSpPr>
        <p:spPr>
          <a:xfrm>
            <a:off x="2123728" y="4991690"/>
            <a:ext cx="365747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600" b="1" dirty="0" smtClean="0"/>
              <a:t>GANANCIAS DISPONIBLES PARA LOS </a:t>
            </a:r>
          </a:p>
          <a:p>
            <a:r>
              <a:rPr lang="es-AR" sz="1600" b="1" dirty="0" smtClean="0"/>
              <a:t>ACCIONISTAS COMUNES</a:t>
            </a:r>
            <a:endParaRPr lang="es-AR" sz="1600" b="1" dirty="0"/>
          </a:p>
        </p:txBody>
      </p:sp>
      <p:sp>
        <p:nvSpPr>
          <p:cNvPr id="16" name="15 CuadroTexto"/>
          <p:cNvSpPr txBox="1"/>
          <p:nvPr/>
        </p:nvSpPr>
        <p:spPr>
          <a:xfrm>
            <a:off x="2123728" y="5682734"/>
            <a:ext cx="333257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600" b="1" dirty="0" smtClean="0"/>
              <a:t>GANANCIA POR ACCIÓN   (GPA) </a:t>
            </a:r>
            <a:endParaRPr lang="es-AR" sz="1600" b="1" dirty="0"/>
          </a:p>
        </p:txBody>
      </p:sp>
      <p:sp>
        <p:nvSpPr>
          <p:cNvPr id="17" name="16 Abrir llave"/>
          <p:cNvSpPr/>
          <p:nvPr/>
        </p:nvSpPr>
        <p:spPr>
          <a:xfrm>
            <a:off x="1619672" y="2780928"/>
            <a:ext cx="432048" cy="3240360"/>
          </a:xfrm>
          <a:prstGeom prst="leftBrac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8" name="17 CuadroTexto"/>
          <p:cNvSpPr txBox="1"/>
          <p:nvPr/>
        </p:nvSpPr>
        <p:spPr>
          <a:xfrm>
            <a:off x="-36512" y="4129916"/>
            <a:ext cx="17343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400" b="1" dirty="0" smtClean="0">
                <a:solidFill>
                  <a:srgbClr val="FFFF00"/>
                </a:solidFill>
              </a:rPr>
              <a:t>APALANCAMIENTO</a:t>
            </a:r>
          </a:p>
          <a:p>
            <a:r>
              <a:rPr lang="es-AR" sz="1400" b="1" dirty="0" smtClean="0">
                <a:solidFill>
                  <a:srgbClr val="FFFF00"/>
                </a:solidFill>
              </a:rPr>
              <a:t>FINANCIERO</a:t>
            </a:r>
            <a:endParaRPr lang="es-AR" sz="1400" b="1" dirty="0">
              <a:solidFill>
                <a:srgbClr val="FFFF00"/>
              </a:solidFill>
            </a:endParaRPr>
          </a:p>
        </p:txBody>
      </p:sp>
      <p:sp>
        <p:nvSpPr>
          <p:cNvPr id="19" name="18 Cerrar llave"/>
          <p:cNvSpPr/>
          <p:nvPr/>
        </p:nvSpPr>
        <p:spPr>
          <a:xfrm>
            <a:off x="6948264" y="620688"/>
            <a:ext cx="574443" cy="5400600"/>
          </a:xfrm>
          <a:prstGeom prst="rightBrac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0" name="19 CuadroTexto"/>
          <p:cNvSpPr txBox="1"/>
          <p:nvPr/>
        </p:nvSpPr>
        <p:spPr>
          <a:xfrm>
            <a:off x="7452320" y="3049796"/>
            <a:ext cx="17343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400" b="1" dirty="0" smtClean="0">
                <a:solidFill>
                  <a:srgbClr val="FFFF00"/>
                </a:solidFill>
              </a:rPr>
              <a:t>APALANCAMIENTO</a:t>
            </a:r>
          </a:p>
          <a:p>
            <a:r>
              <a:rPr lang="es-AR" sz="1400" b="1" dirty="0" smtClean="0">
                <a:solidFill>
                  <a:srgbClr val="FFFF00"/>
                </a:solidFill>
              </a:rPr>
              <a:t>TOTAL</a:t>
            </a:r>
            <a:endParaRPr lang="es-AR" sz="14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0113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EC76B5"/>
      </a:hlink>
      <a:folHlink>
        <a:srgbClr val="E8ACCD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Ion" id="{B8441ADB-2E43-4AF7-B97A-BD870242C6A8}" vid="{A207AED3-9ABC-4A18-9978-A59B65688B15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2099</TotalTime>
  <Words>401</Words>
  <Application>Microsoft Office PowerPoint</Application>
  <PresentationFormat>Presentación en pantalla (4:3)</PresentationFormat>
  <Paragraphs>62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Ion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Luffi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FACULTAD DE INGENIERÍA FORMULACIÓN Y EVALUACIÓN DE PROYECTOS</dc:title>
  <dc:creator>Luffi</dc:creator>
  <cp:lastModifiedBy>Luffi</cp:lastModifiedBy>
  <cp:revision>403</cp:revision>
  <cp:lastPrinted>2015-03-17T16:14:28Z</cp:lastPrinted>
  <dcterms:created xsi:type="dcterms:W3CDTF">2015-03-14T19:26:17Z</dcterms:created>
  <dcterms:modified xsi:type="dcterms:W3CDTF">2020-05-19T18:53:29Z</dcterms:modified>
</cp:coreProperties>
</file>