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</p:sldMasterIdLst>
  <p:notesMasterIdLst>
    <p:notesMasterId r:id="rId22"/>
  </p:notesMasterIdLst>
  <p:handoutMasterIdLst>
    <p:handoutMasterId r:id="rId23"/>
  </p:handoutMasterIdLst>
  <p:sldIdLst>
    <p:sldId id="401" r:id="rId3"/>
    <p:sldId id="257" r:id="rId4"/>
    <p:sldId id="413" r:id="rId5"/>
    <p:sldId id="427" r:id="rId6"/>
    <p:sldId id="406" r:id="rId7"/>
    <p:sldId id="415" r:id="rId8"/>
    <p:sldId id="416" r:id="rId9"/>
    <p:sldId id="417" r:id="rId10"/>
    <p:sldId id="418" r:id="rId11"/>
    <p:sldId id="419" r:id="rId12"/>
    <p:sldId id="412" r:id="rId13"/>
    <p:sldId id="420" r:id="rId14"/>
    <p:sldId id="421" r:id="rId15"/>
    <p:sldId id="422" r:id="rId16"/>
    <p:sldId id="424" r:id="rId17"/>
    <p:sldId id="425" r:id="rId18"/>
    <p:sldId id="430" r:id="rId19"/>
    <p:sldId id="432" r:id="rId20"/>
    <p:sldId id="431" r:id="rId21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B952FCC-CCA5-484C-B6F1-6707E4A307BB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7AFE7-16DF-456B-A2BC-FFF5A7C8E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1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EEBBBB-412D-44F0-BF1A-0F4412252E0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64D7AD-84B3-4A82-B5E7-432B0BAC29F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13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9FA92-0A4D-4A08-95F3-E428A7EA757F}" type="slidenum">
              <a:rPr kumimoji="0" lang="es-ES_tradnl" altLang="es-AR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s-ES_tradnl" altLang="es-AR" smtClean="0"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A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870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125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525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81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503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510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86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039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739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906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62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101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375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683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43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813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54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31A717-161E-47D7-9B41-62356F206A82}" type="datetimeFigureOut">
              <a:rPr lang="es-AR" smtClean="0"/>
              <a:pPr/>
              <a:t>12/5/2020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05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1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42876"/>
            <a:ext cx="916282" cy="11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479955" y="171861"/>
            <a:ext cx="6980477" cy="109689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INGENIERÍA DE LA PRODUCCIÓN Y LA EMPRESA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2020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00808"/>
            <a:ext cx="65981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675640" y="1880870"/>
            <a:ext cx="1113790" cy="3376929"/>
          </a:xfrm>
          <a:custGeom>
            <a:avLst/>
            <a:gdLst/>
            <a:ahLst/>
            <a:cxnLst/>
            <a:rect l="l" t="t" r="r" b="b"/>
            <a:pathLst>
              <a:path w="1113790" h="3376929">
                <a:moveTo>
                  <a:pt x="0" y="3376929"/>
                </a:moveTo>
                <a:lnTo>
                  <a:pt x="1113790" y="3376929"/>
                </a:lnTo>
                <a:lnTo>
                  <a:pt x="1113790" y="0"/>
                </a:lnTo>
                <a:lnTo>
                  <a:pt x="0" y="0"/>
                </a:lnTo>
                <a:lnTo>
                  <a:pt x="0" y="337692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675640" y="6172200"/>
            <a:ext cx="1113790" cy="685800"/>
          </a:xfrm>
          <a:custGeom>
            <a:avLst/>
            <a:gdLst/>
            <a:ahLst/>
            <a:cxnLst/>
            <a:rect l="l" t="t" r="r" b="b"/>
            <a:pathLst>
              <a:path w="1113790" h="685800">
                <a:moveTo>
                  <a:pt x="0" y="685800"/>
                </a:moveTo>
                <a:lnTo>
                  <a:pt x="1113790" y="685800"/>
                </a:lnTo>
                <a:lnTo>
                  <a:pt x="111379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685800" y="5257800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3886200" y="914400"/>
                </a:moveTo>
                <a:lnTo>
                  <a:pt x="7772400" y="914400"/>
                </a:lnTo>
                <a:lnTo>
                  <a:pt x="7772400" y="0"/>
                </a:lnTo>
                <a:lnTo>
                  <a:pt x="0" y="0"/>
                </a:lnTo>
                <a:lnTo>
                  <a:pt x="0" y="914400"/>
                </a:lnTo>
                <a:lnTo>
                  <a:pt x="3886200" y="914400"/>
                </a:lnTo>
                <a:close/>
              </a:path>
            </a:pathLst>
          </a:custGeom>
          <a:solidFill>
            <a:srgbClr val="D3866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685800" y="5257800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3886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7772400" y="0"/>
                </a:lnTo>
                <a:lnTo>
                  <a:pt x="7772400" y="914400"/>
                </a:lnTo>
                <a:lnTo>
                  <a:pt x="3886200" y="914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777240" y="206375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120140" y="2357120"/>
            <a:ext cx="1470660" cy="0"/>
          </a:xfrm>
          <a:custGeom>
            <a:avLst/>
            <a:gdLst/>
            <a:ahLst/>
            <a:cxnLst/>
            <a:rect l="l" t="t" r="r" b="b"/>
            <a:pathLst>
              <a:path w="1470660">
                <a:moveTo>
                  <a:pt x="0" y="0"/>
                </a:moveTo>
                <a:lnTo>
                  <a:pt x="14706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777240" y="28714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120140" y="3164840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>
                <a:moveTo>
                  <a:pt x="0" y="0"/>
                </a:moveTo>
                <a:lnTo>
                  <a:pt x="13474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777240" y="331342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120140" y="3606800"/>
            <a:ext cx="2461260" cy="0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777240" y="411987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1120140" y="4413250"/>
            <a:ext cx="3223260" cy="0"/>
          </a:xfrm>
          <a:custGeom>
            <a:avLst/>
            <a:gdLst/>
            <a:ahLst/>
            <a:cxnLst/>
            <a:rect l="l" t="t" r="r" b="b"/>
            <a:pathLst>
              <a:path w="3223260">
                <a:moveTo>
                  <a:pt x="0" y="0"/>
                </a:moveTo>
                <a:lnTo>
                  <a:pt x="32232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92780" y="826116"/>
            <a:ext cx="3764453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genéricos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7440" y="2070510"/>
            <a:ext cx="6821878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Financiera: </a:t>
            </a:r>
            <a:r>
              <a:rPr kumimoji="0" sz="2400" b="1" i="0" u="none" strike="noStrike" kern="1200" cap="none" spc="-20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rendimientos sobre las inversiones, y valor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7440" y="2436270"/>
            <a:ext cx="6100008" cy="77216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72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32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añadido económico,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5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Clientes: </a:t>
            </a:r>
            <a:r>
              <a:rPr kumimoji="0" sz="2400" b="1" i="0" u="none" strike="noStrike" kern="1200" cap="none" spc="-20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satisfacción, retención y cuota de mdo.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7440" y="3320190"/>
            <a:ext cx="6965103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Procesos Internos: </a:t>
            </a:r>
            <a:r>
              <a:rPr kumimoji="0" sz="2400" b="1" i="0" u="none" strike="noStrike" kern="1200" cap="none" spc="-202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calidad, tiempo de respuesta, coste 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440" y="3685950"/>
            <a:ext cx="5531011" cy="77088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72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19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introducción de nuevos productos.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5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Formación y Crecimiento: </a:t>
            </a:r>
            <a:r>
              <a:rPr kumimoji="0" sz="2400" b="1" i="0" u="none" strike="noStrike" kern="1200" cap="none" spc="-20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satisfacción de los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37426" y="4126640"/>
            <a:ext cx="137627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5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empleados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1159" y="4126640"/>
            <a:ext cx="21012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7440" y="4492400"/>
            <a:ext cx="519815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1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disponibilidad de sistemas de información.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800" y="5257800"/>
            <a:ext cx="7772400" cy="914400"/>
          </a:xfrm>
          <a:prstGeom prst="rect">
            <a:avLst/>
          </a:prstGeom>
        </p:spPr>
        <p:txBody>
          <a:bodyPr wrap="square" lIns="0" tIns="2698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4340" marR="646091" lvl="0" indent="-342900" algn="l" defTabSz="914400" rtl="0" eaLnBrk="1" fontAlgn="auto" latinLnBrk="0" hangingPunct="1">
              <a:lnSpc>
                <a:spcPct val="999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3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 </a:t>
            </a:r>
            <a:r>
              <a:rPr kumimoji="0" sz="2400" b="0" i="0" u="none" strike="noStrike" kern="1200" cap="none" spc="-2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Integrar la </a:t>
            </a:r>
            <a:r>
              <a:rPr kumimoji="0" sz="2400" b="1" i="0" u="none" strike="noStrike" kern="1200" cap="none" spc="-204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construcción del CMI </a:t>
            </a:r>
            <a:r>
              <a:rPr kumimoji="0" sz="2400" b="0" i="0" u="none" strike="noStrike" kern="1200" cap="none" spc="-2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 </a:t>
            </a:r>
            <a:r>
              <a:rPr kumimoji="0" sz="2400" b="1" i="0" u="none" strike="noStrike" kern="1200" cap="none" spc="-204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 utilización como sistema integrado de gestión estratégica</a:t>
            </a:r>
            <a:r>
              <a:rPr kumimoji="0" sz="2400" b="1" i="0" u="none" strike="noStrike" kern="1200" cap="none" spc="-2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7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5300" y="1524000"/>
            <a:ext cx="2778760" cy="993139"/>
          </a:xfrm>
          <a:custGeom>
            <a:avLst/>
            <a:gdLst/>
            <a:ahLst/>
            <a:cxnLst/>
            <a:rect l="l" t="t" r="r" b="b"/>
            <a:pathLst>
              <a:path w="2778760" h="993139">
                <a:moveTo>
                  <a:pt x="1389380" y="993139"/>
                </a:moveTo>
                <a:lnTo>
                  <a:pt x="2778760" y="993139"/>
                </a:lnTo>
                <a:lnTo>
                  <a:pt x="2778760" y="0"/>
                </a:lnTo>
                <a:lnTo>
                  <a:pt x="0" y="0"/>
                </a:lnTo>
                <a:lnTo>
                  <a:pt x="0" y="993139"/>
                </a:lnTo>
                <a:lnTo>
                  <a:pt x="1389380" y="993139"/>
                </a:lnTo>
                <a:close/>
              </a:path>
            </a:pathLst>
          </a:custGeom>
          <a:solidFill>
            <a:srgbClr val="1B4B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5329" y="1524000"/>
            <a:ext cx="2780030" cy="993139"/>
          </a:xfrm>
          <a:custGeom>
            <a:avLst/>
            <a:gdLst/>
            <a:ahLst/>
            <a:cxnLst/>
            <a:rect l="l" t="t" r="r" b="b"/>
            <a:pathLst>
              <a:path w="2780030" h="993139">
                <a:moveTo>
                  <a:pt x="1389380" y="993139"/>
                </a:moveTo>
                <a:lnTo>
                  <a:pt x="2780030" y="993139"/>
                </a:lnTo>
                <a:lnTo>
                  <a:pt x="2780030" y="0"/>
                </a:lnTo>
                <a:lnTo>
                  <a:pt x="0" y="0"/>
                </a:lnTo>
                <a:lnTo>
                  <a:pt x="0" y="993139"/>
                </a:lnTo>
                <a:lnTo>
                  <a:pt x="1389380" y="993139"/>
                </a:lnTo>
                <a:close/>
              </a:path>
            </a:pathLst>
          </a:custGeom>
          <a:solidFill>
            <a:srgbClr val="1B4B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090" y="1524000"/>
            <a:ext cx="2780030" cy="993139"/>
          </a:xfrm>
          <a:custGeom>
            <a:avLst/>
            <a:gdLst/>
            <a:ahLst/>
            <a:cxnLst/>
            <a:rect l="l" t="t" r="r" b="b"/>
            <a:pathLst>
              <a:path w="2780030" h="993139">
                <a:moveTo>
                  <a:pt x="1389380" y="993139"/>
                </a:moveTo>
                <a:lnTo>
                  <a:pt x="2780030" y="993139"/>
                </a:lnTo>
                <a:lnTo>
                  <a:pt x="2780030" y="0"/>
                </a:lnTo>
                <a:lnTo>
                  <a:pt x="0" y="0"/>
                </a:lnTo>
                <a:lnTo>
                  <a:pt x="0" y="993139"/>
                </a:lnTo>
                <a:lnTo>
                  <a:pt x="1389380" y="993139"/>
                </a:lnTo>
                <a:close/>
              </a:path>
            </a:pathLst>
          </a:custGeom>
          <a:solidFill>
            <a:srgbClr val="1B4B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2518410"/>
            <a:ext cx="2778760" cy="914400"/>
          </a:xfrm>
          <a:custGeom>
            <a:avLst/>
            <a:gdLst/>
            <a:ahLst/>
            <a:cxnLst/>
            <a:rect l="l" t="t" r="r" b="b"/>
            <a:pathLst>
              <a:path w="2778760" h="914400">
                <a:moveTo>
                  <a:pt x="1389380" y="914400"/>
                </a:moveTo>
                <a:lnTo>
                  <a:pt x="2778760" y="914400"/>
                </a:lnTo>
                <a:lnTo>
                  <a:pt x="2778760" y="0"/>
                </a:lnTo>
                <a:lnTo>
                  <a:pt x="0" y="0"/>
                </a:lnTo>
                <a:lnTo>
                  <a:pt x="0" y="914400"/>
                </a:lnTo>
                <a:lnTo>
                  <a:pt x="1389380" y="91440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5329" y="2518410"/>
            <a:ext cx="2780030" cy="914400"/>
          </a:xfrm>
          <a:custGeom>
            <a:avLst/>
            <a:gdLst/>
            <a:ahLst/>
            <a:cxnLst/>
            <a:rect l="l" t="t" r="r" b="b"/>
            <a:pathLst>
              <a:path w="2780030" h="914400">
                <a:moveTo>
                  <a:pt x="1389380" y="914400"/>
                </a:moveTo>
                <a:lnTo>
                  <a:pt x="2780030" y="914400"/>
                </a:lnTo>
                <a:lnTo>
                  <a:pt x="2780030" y="0"/>
                </a:lnTo>
                <a:lnTo>
                  <a:pt x="0" y="0"/>
                </a:lnTo>
                <a:lnTo>
                  <a:pt x="0" y="914400"/>
                </a:lnTo>
                <a:lnTo>
                  <a:pt x="1389380" y="91440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4090" y="2518410"/>
            <a:ext cx="2780030" cy="914400"/>
          </a:xfrm>
          <a:custGeom>
            <a:avLst/>
            <a:gdLst/>
            <a:ahLst/>
            <a:cxnLst/>
            <a:rect l="l" t="t" r="r" b="b"/>
            <a:pathLst>
              <a:path w="2780030" h="914400">
                <a:moveTo>
                  <a:pt x="1389380" y="914400"/>
                </a:moveTo>
                <a:lnTo>
                  <a:pt x="2780030" y="914400"/>
                </a:lnTo>
                <a:lnTo>
                  <a:pt x="2780030" y="0"/>
                </a:lnTo>
                <a:lnTo>
                  <a:pt x="0" y="0"/>
                </a:lnTo>
                <a:lnTo>
                  <a:pt x="0" y="914400"/>
                </a:lnTo>
                <a:lnTo>
                  <a:pt x="1389380" y="91440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3431540"/>
            <a:ext cx="2778760" cy="1189990"/>
          </a:xfrm>
          <a:custGeom>
            <a:avLst/>
            <a:gdLst/>
            <a:ahLst/>
            <a:cxnLst/>
            <a:rect l="l" t="t" r="r" b="b"/>
            <a:pathLst>
              <a:path w="2778760" h="1189989">
                <a:moveTo>
                  <a:pt x="1389380" y="1189990"/>
                </a:moveTo>
                <a:lnTo>
                  <a:pt x="2778760" y="1189990"/>
                </a:lnTo>
                <a:lnTo>
                  <a:pt x="2778760" y="0"/>
                </a:lnTo>
                <a:lnTo>
                  <a:pt x="0" y="0"/>
                </a:lnTo>
                <a:lnTo>
                  <a:pt x="0" y="1189990"/>
                </a:lnTo>
                <a:lnTo>
                  <a:pt x="1389380" y="1189990"/>
                </a:lnTo>
                <a:close/>
              </a:path>
            </a:pathLst>
          </a:custGeom>
          <a:solidFill>
            <a:srgbClr val="E6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5329" y="3431540"/>
            <a:ext cx="2780030" cy="1189990"/>
          </a:xfrm>
          <a:custGeom>
            <a:avLst/>
            <a:gdLst/>
            <a:ahLst/>
            <a:cxnLst/>
            <a:rect l="l" t="t" r="r" b="b"/>
            <a:pathLst>
              <a:path w="2780030" h="1189989">
                <a:moveTo>
                  <a:pt x="1389380" y="1189990"/>
                </a:moveTo>
                <a:lnTo>
                  <a:pt x="2780030" y="1189990"/>
                </a:lnTo>
                <a:lnTo>
                  <a:pt x="2780030" y="0"/>
                </a:lnTo>
                <a:lnTo>
                  <a:pt x="0" y="0"/>
                </a:lnTo>
                <a:lnTo>
                  <a:pt x="0" y="1189990"/>
                </a:lnTo>
                <a:lnTo>
                  <a:pt x="1389380" y="1189990"/>
                </a:lnTo>
                <a:close/>
              </a:path>
            </a:pathLst>
          </a:custGeom>
          <a:solidFill>
            <a:srgbClr val="E6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4090" y="3431540"/>
            <a:ext cx="2780030" cy="1189990"/>
          </a:xfrm>
          <a:custGeom>
            <a:avLst/>
            <a:gdLst/>
            <a:ahLst/>
            <a:cxnLst/>
            <a:rect l="l" t="t" r="r" b="b"/>
            <a:pathLst>
              <a:path w="2780030" h="1189989">
                <a:moveTo>
                  <a:pt x="1389380" y="1189990"/>
                </a:moveTo>
                <a:lnTo>
                  <a:pt x="2780030" y="1189990"/>
                </a:lnTo>
                <a:lnTo>
                  <a:pt x="2780030" y="0"/>
                </a:lnTo>
                <a:lnTo>
                  <a:pt x="0" y="0"/>
                </a:lnTo>
                <a:lnTo>
                  <a:pt x="0" y="1189990"/>
                </a:lnTo>
                <a:lnTo>
                  <a:pt x="1389380" y="1189990"/>
                </a:lnTo>
                <a:close/>
              </a:path>
            </a:pathLst>
          </a:custGeom>
          <a:solidFill>
            <a:srgbClr val="E6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0" y="4621530"/>
            <a:ext cx="2778760" cy="1188720"/>
          </a:xfrm>
          <a:custGeom>
            <a:avLst/>
            <a:gdLst/>
            <a:ahLst/>
            <a:cxnLst/>
            <a:rect l="l" t="t" r="r" b="b"/>
            <a:pathLst>
              <a:path w="2778760" h="1188720">
                <a:moveTo>
                  <a:pt x="1389380" y="1188720"/>
                </a:moveTo>
                <a:lnTo>
                  <a:pt x="2778760" y="1188720"/>
                </a:lnTo>
                <a:lnTo>
                  <a:pt x="2778760" y="0"/>
                </a:lnTo>
                <a:lnTo>
                  <a:pt x="0" y="0"/>
                </a:lnTo>
                <a:lnTo>
                  <a:pt x="0" y="1188720"/>
                </a:lnTo>
                <a:lnTo>
                  <a:pt x="1389380" y="118872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329" y="4621530"/>
            <a:ext cx="2780030" cy="1188720"/>
          </a:xfrm>
          <a:custGeom>
            <a:avLst/>
            <a:gdLst/>
            <a:ahLst/>
            <a:cxnLst/>
            <a:rect l="l" t="t" r="r" b="b"/>
            <a:pathLst>
              <a:path w="2780030" h="1188720">
                <a:moveTo>
                  <a:pt x="1389380" y="1188720"/>
                </a:moveTo>
                <a:lnTo>
                  <a:pt x="2780030" y="1188720"/>
                </a:lnTo>
                <a:lnTo>
                  <a:pt x="2780030" y="0"/>
                </a:lnTo>
                <a:lnTo>
                  <a:pt x="0" y="0"/>
                </a:lnTo>
                <a:lnTo>
                  <a:pt x="0" y="1188720"/>
                </a:lnTo>
                <a:lnTo>
                  <a:pt x="1389380" y="118872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4090" y="4621530"/>
            <a:ext cx="2780030" cy="1188720"/>
          </a:xfrm>
          <a:custGeom>
            <a:avLst/>
            <a:gdLst/>
            <a:ahLst/>
            <a:cxnLst/>
            <a:rect l="l" t="t" r="r" b="b"/>
            <a:pathLst>
              <a:path w="2780030" h="1188720">
                <a:moveTo>
                  <a:pt x="1389380" y="1188720"/>
                </a:moveTo>
                <a:lnTo>
                  <a:pt x="2780030" y="1188720"/>
                </a:lnTo>
                <a:lnTo>
                  <a:pt x="2780030" y="0"/>
                </a:lnTo>
                <a:lnTo>
                  <a:pt x="0" y="0"/>
                </a:lnTo>
                <a:lnTo>
                  <a:pt x="0" y="1188720"/>
                </a:lnTo>
                <a:lnTo>
                  <a:pt x="1389380" y="1188720"/>
                </a:lnTo>
                <a:close/>
              </a:path>
            </a:pathLst>
          </a:custGeom>
          <a:solidFill>
            <a:srgbClr val="CCC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300" y="2518410"/>
            <a:ext cx="8338820" cy="0"/>
          </a:xfrm>
          <a:custGeom>
            <a:avLst/>
            <a:gdLst/>
            <a:ahLst/>
            <a:cxnLst/>
            <a:rect l="l" t="t" r="r" b="b"/>
            <a:pathLst>
              <a:path w="8338820">
                <a:moveTo>
                  <a:pt x="0" y="0"/>
                </a:moveTo>
                <a:lnTo>
                  <a:pt x="833882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5290" y="326390"/>
            <a:ext cx="5868416" cy="584199"/>
          </a:xfrm>
          <a:prstGeom prst="rect">
            <a:avLst/>
          </a:prstGeom>
        </p:spPr>
        <p:txBody>
          <a:bodyPr wrap="square" lIns="0" tIns="13335" rIns="0" bIns="0" rtlCol="0">
            <a:noAutofit/>
          </a:bodyPr>
          <a:lstStyle/>
          <a:p>
            <a:pPr marL="12700">
              <a:lnSpc>
                <a:spcPts val="2100"/>
              </a:lnSpc>
            </a:pPr>
            <a:r>
              <a:rPr sz="2000" spc="1" dirty="0" smtClean="0">
                <a:solidFill>
                  <a:schemeClr val="bg1"/>
                </a:solidFill>
                <a:latin typeface="Calibri"/>
                <a:cs typeface="Calibri"/>
              </a:rPr>
              <a:t>Ejemplos de factores claves como punto de partida para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8100">
              <a:lnSpc>
                <a:spcPts val="2400"/>
              </a:lnSpc>
              <a:spcBef>
                <a:spcPts val="15"/>
              </a:spcBef>
            </a:pPr>
            <a:r>
              <a:rPr sz="2000" spc="1" dirty="0" smtClean="0">
                <a:solidFill>
                  <a:schemeClr val="bg1"/>
                </a:solidFill>
                <a:latin typeface="Calibri"/>
                <a:cs typeface="Calibri"/>
              </a:rPr>
              <a:t>el establecimiento de los indicadores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70" y="5817870"/>
            <a:ext cx="6605294" cy="52832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34290">
              <a:lnSpc>
                <a:spcPts val="1900"/>
              </a:lnSpc>
            </a:pPr>
            <a:r>
              <a:rPr sz="1800" spc="0" dirty="0" smtClean="0">
                <a:solidFill>
                  <a:schemeClr val="bg1"/>
                </a:solidFill>
                <a:latin typeface="Calibri"/>
                <a:cs typeface="Calibri"/>
              </a:rPr>
              <a:t>Factor clave =  “Lo que es necesario medir”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3"/>
              </a:spcBef>
            </a:pPr>
            <a:r>
              <a:rPr sz="1800" spc="5" dirty="0" smtClean="0">
                <a:solidFill>
                  <a:schemeClr val="bg1"/>
                </a:solidFill>
                <a:latin typeface="Calibri"/>
                <a:cs typeface="Calibri"/>
              </a:rPr>
              <a:t>Indicador = “Como medir” la evolución o consecución del factor clave.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" y="1524000"/>
            <a:ext cx="8338820" cy="994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59690" rIns="0" bIns="0" rtlCol="0">
            <a:noAutofit/>
          </a:bodyPr>
          <a:lstStyle/>
          <a:p>
            <a:pPr marL="2870200" marR="334446" indent="-2780030">
              <a:lnSpc>
                <a:spcPct val="100041"/>
              </a:lnSpc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or Cla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                     </a:t>
            </a:r>
            <a:r>
              <a:rPr sz="1800" b="1" spc="1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nici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actor        </a:t>
            </a:r>
            <a:r>
              <a:rPr sz="1800" b="1" spc="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Ejemplo</a:t>
            </a:r>
            <a:r>
              <a:rPr sz="18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 In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or cla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" y="2518410"/>
            <a:ext cx="8338820" cy="913764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90170">
              <a:lnSpc>
                <a:spcPts val="2069"/>
              </a:lnSpc>
            </a:pP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Flex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dad                        </a:t>
            </a:r>
            <a:r>
              <a:rPr sz="1800" spc="448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 de re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pu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   </a:t>
            </a:r>
            <a:r>
              <a:rPr sz="1800" spc="418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- Pl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zos de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ega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70200" marR="189909">
              <a:lnSpc>
                <a:spcPts val="2160"/>
              </a:lnSpc>
              <a:spcBef>
                <a:spcPts val="258"/>
              </a:spcBef>
            </a:pP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 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bl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lang="es-ES" sz="1800" spc="0" dirty="0" smtClean="0">
                <a:solidFill>
                  <a:schemeClr val="bg1"/>
                </a:solidFill>
                <a:latin typeface="Arial"/>
                <a:cs typeface="Arial"/>
              </a:rPr>
              <a:t> exigencias</a:t>
            </a:r>
          </a:p>
          <a:p>
            <a:pPr marL="2870200" marR="189909">
              <a:lnSpc>
                <a:spcPts val="2160"/>
              </a:lnSpc>
              <a:spcBef>
                <a:spcPts val="258"/>
              </a:spcBef>
            </a:pP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de los clientes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                 </a:t>
            </a:r>
            <a:r>
              <a:rPr sz="1800" spc="2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3432175"/>
            <a:ext cx="8338820" cy="1189355"/>
          </a:xfrm>
          <a:prstGeom prst="rect">
            <a:avLst/>
          </a:prstGeom>
        </p:spPr>
        <p:txBody>
          <a:bodyPr wrap="square" lIns="0" tIns="47625" rIns="0" bIns="0" rtlCol="0">
            <a:noAutofit/>
          </a:bodyPr>
          <a:lstStyle/>
          <a:p>
            <a:pPr marL="2870200" marR="517213" indent="-2780030">
              <a:lnSpc>
                <a:spcPts val="2069"/>
              </a:lnSpc>
            </a:pP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Pr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ductiv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dad                     </a:t>
            </a:r>
            <a:r>
              <a:rPr sz="1800" spc="3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Eficac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 con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ue se           </a:t>
            </a:r>
            <a:r>
              <a:rPr sz="1800" spc="308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- Tiem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o de 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70200" marR="517213">
              <a:lnSpc>
                <a:spcPts val="2069"/>
              </a:lnSpc>
              <a:spcBef>
                <a:spcPts val="139"/>
              </a:spcBef>
            </a:pP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an 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curso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,     </a:t>
            </a:r>
            <a:r>
              <a:rPr sz="1800" spc="428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roces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Ti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mpo total 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clu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do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l 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em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o               </a:t>
            </a:r>
            <a:r>
              <a:rPr sz="1800" spc="3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- Pro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uctiv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dad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 la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1282298" algn="r">
              <a:lnSpc>
                <a:spcPct val="95825"/>
              </a:lnSpc>
              <a:spcBef>
                <a:spcPts val="189"/>
              </a:spcBef>
            </a:pPr>
            <a:r>
              <a:rPr sz="1800" spc="-1" dirty="0" smtClean="0">
                <a:solidFill>
                  <a:schemeClr val="bg1"/>
                </a:solidFill>
                <a:latin typeface="Arial"/>
                <a:cs typeface="Arial"/>
              </a:rPr>
              <a:t>mano de obra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5300" y="4621530"/>
            <a:ext cx="8338820" cy="1188720"/>
          </a:xfrm>
          <a:prstGeom prst="rect">
            <a:avLst/>
          </a:prstGeom>
        </p:spPr>
        <p:txBody>
          <a:bodyPr wrap="square" lIns="0" tIns="68326" rIns="0" bIns="0" rtlCol="0">
            <a:noAutofit/>
          </a:bodyPr>
          <a:lstStyle/>
          <a:p>
            <a:pPr marL="2870200" marR="469219" indent="-2780030">
              <a:lnSpc>
                <a:spcPts val="2160"/>
              </a:lnSpc>
            </a:pP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dad                              </a:t>
            </a:r>
            <a:r>
              <a:rPr sz="1800" spc="348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mpl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mi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nto de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as          </a:t>
            </a:r>
            <a:r>
              <a:rPr sz="1800" spc="12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- 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ad a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 prim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ra ex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ectativas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 los            </a:t>
            </a:r>
            <a:r>
              <a:rPr sz="1800" spc="11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- N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ú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mero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70200" marR="307051">
              <a:lnSpc>
                <a:spcPct val="100041"/>
              </a:lnSpc>
            </a:pP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cl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entes 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os e            </a:t>
            </a:r>
            <a:r>
              <a:rPr sz="1800" spc="413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am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cio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es 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rn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s i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chemeClr val="bg1"/>
                </a:solidFill>
                <a:latin typeface="Arial"/>
                <a:cs typeface="Arial"/>
              </a:rPr>
              <a:t>rnos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63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777240" y="139318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1197610" y="3158490"/>
            <a:ext cx="0" cy="3089910"/>
          </a:xfrm>
          <a:custGeom>
            <a:avLst/>
            <a:gdLst/>
            <a:ahLst/>
            <a:cxnLst/>
            <a:rect l="l" t="t" r="r" b="b"/>
            <a:pathLst>
              <a:path h="3089910">
                <a:moveTo>
                  <a:pt x="0" y="0"/>
                </a:moveTo>
                <a:lnTo>
                  <a:pt x="0" y="308991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2216150" y="2399029"/>
            <a:ext cx="0" cy="3849370"/>
          </a:xfrm>
          <a:custGeom>
            <a:avLst/>
            <a:gdLst/>
            <a:ahLst/>
            <a:cxnLst/>
            <a:rect l="l" t="t" r="r" b="b"/>
            <a:pathLst>
              <a:path h="3849370">
                <a:moveTo>
                  <a:pt x="0" y="0"/>
                </a:moveTo>
                <a:lnTo>
                  <a:pt x="0" y="384937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5068570" y="2399029"/>
            <a:ext cx="0" cy="3849370"/>
          </a:xfrm>
          <a:custGeom>
            <a:avLst/>
            <a:gdLst/>
            <a:ahLst/>
            <a:cxnLst/>
            <a:rect l="l" t="t" r="r" b="b"/>
            <a:pathLst>
              <a:path h="3849370">
                <a:moveTo>
                  <a:pt x="0" y="0"/>
                </a:moveTo>
                <a:lnTo>
                  <a:pt x="0" y="384937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6903720" y="2399029"/>
            <a:ext cx="0" cy="3849370"/>
          </a:xfrm>
          <a:custGeom>
            <a:avLst/>
            <a:gdLst/>
            <a:ahLst/>
            <a:cxnLst/>
            <a:rect l="l" t="t" r="r" b="b"/>
            <a:pathLst>
              <a:path h="3849370">
                <a:moveTo>
                  <a:pt x="0" y="0"/>
                </a:moveTo>
                <a:lnTo>
                  <a:pt x="0" y="384937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381000" y="2399029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381000" y="315849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1197610" y="4142740"/>
            <a:ext cx="7336790" cy="0"/>
          </a:xfrm>
          <a:custGeom>
            <a:avLst/>
            <a:gdLst/>
            <a:ahLst/>
            <a:cxnLst/>
            <a:rect l="l" t="t" r="r" b="b"/>
            <a:pathLst>
              <a:path w="7336790">
                <a:moveTo>
                  <a:pt x="0" y="0"/>
                </a:moveTo>
                <a:lnTo>
                  <a:pt x="733679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1197610" y="5264150"/>
            <a:ext cx="7336790" cy="0"/>
          </a:xfrm>
          <a:custGeom>
            <a:avLst/>
            <a:gdLst/>
            <a:ahLst/>
            <a:cxnLst/>
            <a:rect l="l" t="t" r="r" b="b"/>
            <a:pathLst>
              <a:path w="7336790">
                <a:moveTo>
                  <a:pt x="0" y="0"/>
                </a:moveTo>
                <a:lnTo>
                  <a:pt x="733679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381000" y="19812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8534400" y="19812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381000" y="19812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381000" y="6248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21330" y="748154"/>
            <a:ext cx="4097956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7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perspectiva financiera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7440" y="1442147"/>
            <a:ext cx="7017415" cy="22860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Ajustar los objetivos financieros al ciclo de vida del negocio (crecimiento, desarrollo, </a:t>
            </a:r>
            <a:r>
              <a:rPr kumimoji="0" sz="1600" b="0" i="1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cosecha</a:t>
            </a:r>
            <a:r>
              <a:rPr kumimoji="0" sz="1600" b="0" i="0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7440" y="1684717"/>
            <a:ext cx="1444779" cy="22860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Gestión del riesgo.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81190" y="5010355"/>
            <a:ext cx="1339873" cy="177800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de uso de activos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1000" y="1981200"/>
            <a:ext cx="8153400" cy="417829"/>
          </a:xfrm>
          <a:prstGeom prst="rect">
            <a:avLst/>
          </a:prstGeom>
        </p:spPr>
        <p:txBody>
          <a:bodyPr wrap="square" lIns="0" tIns="62865" rIns="0" bIns="0" rtlCol="0">
            <a:noAutofit/>
          </a:bodyPr>
          <a:lstStyle/>
          <a:p>
            <a:pPr marL="2721610" marR="3419842" lvl="0" indent="0" algn="ctr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Temas estratégicos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1000" y="2399029"/>
            <a:ext cx="1835150" cy="7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16150" y="2399029"/>
            <a:ext cx="2852420" cy="759460"/>
          </a:xfrm>
          <a:prstGeom prst="rect">
            <a:avLst/>
          </a:prstGeom>
        </p:spPr>
        <p:txBody>
          <a:bodyPr wrap="square" lIns="0" tIns="57785" rIns="0" bIns="0" rtlCol="0">
            <a:noAutofit/>
          </a:bodyPr>
          <a:lstStyle/>
          <a:p>
            <a:pPr marL="90169" marR="234549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10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mien</a:t>
            </a:r>
            <a:r>
              <a:rPr kumimoji="0" sz="1400" b="1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1" i="0" u="none" strike="noStrike" kern="1200" cap="none" spc="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400" b="1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-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</a:t>
            </a:r>
            <a:r>
              <a:rPr kumimoji="0" sz="1400" b="1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</a:t>
            </a:r>
            <a:r>
              <a:rPr kumimoji="0" sz="1400" b="1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68570" y="2399029"/>
            <a:ext cx="1835149" cy="759460"/>
          </a:xfrm>
          <a:prstGeom prst="rect">
            <a:avLst/>
          </a:prstGeom>
        </p:spPr>
        <p:txBody>
          <a:bodyPr wrap="square" lIns="0" tIns="57785" rIns="0" bIns="0" rtlCol="0">
            <a:noAutofit/>
          </a:bodyPr>
          <a:lstStyle/>
          <a:p>
            <a:pPr marL="90169" marR="170114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8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1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6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</a:t>
            </a:r>
            <a:r>
              <a:rPr kumimoji="0" sz="1400" b="1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-6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7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8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400" b="1" i="0" u="none" strike="noStrike" kern="1200" cap="none" spc="-7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1400" b="1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mej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1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400" b="1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odu</a:t>
            </a:r>
            <a:r>
              <a:rPr kumimoji="0" sz="1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-9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ivi</a:t>
            </a:r>
            <a:r>
              <a:rPr kumimoji="0" sz="14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03719" y="2399029"/>
            <a:ext cx="1630680" cy="759460"/>
          </a:xfrm>
          <a:prstGeom prst="rect">
            <a:avLst/>
          </a:prstGeom>
        </p:spPr>
        <p:txBody>
          <a:bodyPr wrap="square" lIns="0" tIns="57785" rIns="0" bIns="0" rtlCol="0">
            <a:noAutofit/>
          </a:bodyPr>
          <a:lstStyle/>
          <a:p>
            <a:pPr marL="90170" marR="311997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400" b="1" i="0" u="none" strike="noStrike" kern="1200" cap="none" spc="-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7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sz="1400" b="1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ón</a:t>
            </a:r>
            <a:r>
              <a:rPr kumimoji="0" sz="1400" b="1" i="0" u="none" strike="noStrike" kern="1200" cap="none" spc="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400" b="1" i="0" u="none" strike="noStrike" kern="1200" cap="none" spc="-4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1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1400" b="1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1" i="0" u="none" strike="noStrike" kern="1200" cap="none" spc="-9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5400000">
            <a:off x="0" y="4646295"/>
            <a:ext cx="3195996" cy="114300"/>
          </a:xfrm>
          <a:prstGeom prst="rect">
            <a:avLst/>
          </a:prstGeom>
        </p:spPr>
        <p:txBody>
          <a:bodyPr wrap="square" lIns="0" tIns="117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4460" marR="0" lvl="0" indent="0" algn="l" defTabSz="914400" rtl="0" eaLnBrk="1" fontAlgn="auto" latinLnBrk="0" hangingPunct="1">
              <a:lnSpc>
                <a:spcPct val="95825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1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1" i="0" u="none" strike="noStrike" kern="1200" cap="none" spc="-11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1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1" i="0" u="none" strike="noStrike" kern="1200" cap="none" spc="-1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600" b="1" i="0" u="none" strike="noStrike" kern="1200" cap="none" spc="-8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600" b="1" i="0" u="none" strike="noStrike" kern="1200" cap="none" spc="-1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1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8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6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1" i="0" u="none" strike="noStrike" kern="1200" cap="none" spc="-7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600" b="1" i="0" u="none" strike="noStrike" kern="1200" cap="none" spc="-1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600" b="1" i="0" u="none" strike="noStrike" kern="1200" cap="none" spc="-8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1" i="0" u="none" strike="noStrike" kern="1200" cap="none" spc="-1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dad</a:t>
            </a:r>
            <a:r>
              <a:rPr kumimoji="0" sz="1600" b="1" i="0" u="none" strike="noStrike" kern="1200" cap="none" spc="-2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1" i="0" u="none" strike="noStrike" kern="1200" cap="none" spc="-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6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600" b="1" i="0" u="none" strike="noStrike" kern="1200" cap="none" spc="-1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</a:t>
            </a:r>
            <a:r>
              <a:rPr kumimoji="0" sz="1600" b="1" i="0" u="none" strike="noStrike" kern="1200" cap="none" spc="-16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600" b="1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1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1" i="0" u="none" strike="noStrike" kern="1200" cap="none" spc="-1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5400000">
            <a:off x="998683" y="3602990"/>
            <a:ext cx="1416393" cy="95250"/>
          </a:xfrm>
          <a:prstGeom prst="rect">
            <a:avLst/>
          </a:prstGeom>
        </p:spPr>
        <p:txBody>
          <a:bodyPr wrap="square" lIns="0" tIns="5945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89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Crecimiento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16150" y="3158490"/>
            <a:ext cx="2852420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104143" lvl="0" indent="0" algn="l" defTabSz="914400" rtl="0" eaLnBrk="1" fontAlgn="auto" latinLnBrk="0" hangingPunct="1">
              <a:lnSpc>
                <a:spcPct val="996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de crecimiento de las ventas por segmento. Porcentaje de ingresos procedentes de nuevos productos, servicios y clientes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8570" y="3158490"/>
            <a:ext cx="1835149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Ingresos /  empleados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03719" y="3158490"/>
            <a:ext cx="1630680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70" marR="306156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Inversiones (en porcentaje de ventas)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106478" lvl="0" indent="0" algn="l" defTabSz="914400" rtl="0" eaLnBrk="1" fontAlgn="auto" latinLnBrk="0" hangingPunct="1">
              <a:lnSpc>
                <a:spcPct val="100041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200" b="0" i="0" u="none" strike="noStrike" kern="1200" cap="none" spc="-1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200" b="0" i="0" u="none" strike="noStrike" kern="120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aje</a:t>
            </a:r>
            <a:r>
              <a:rPr kumimoji="0" sz="1200" b="0" i="0" u="none" strike="noStrike" kern="120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5400000">
            <a:off x="949419" y="4652645"/>
            <a:ext cx="1514920" cy="101600"/>
          </a:xfrm>
          <a:prstGeom prst="rect">
            <a:avLst/>
          </a:prstGeom>
        </p:spPr>
        <p:txBody>
          <a:bodyPr wrap="square" lIns="0" tIns="117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89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Desarrollo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6150" y="4142740"/>
            <a:ext cx="2852420" cy="112141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222878" lvl="0" indent="0" algn="l" defTabSz="914400" rtl="0" eaLnBrk="1" fontAlgn="auto" latinLnBrk="0" hangingPunct="1">
              <a:lnSpc>
                <a:spcPct val="997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uo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uen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200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200" b="0" i="0" u="none" strike="noStrike" kern="120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8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200" b="0" i="0" u="none" strike="noStrike" kern="1200" cap="none" spc="-1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</a:t>
            </a: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10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ado</a:t>
            </a: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2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200" b="0" i="0" u="none" strike="noStrike" kern="120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</a:t>
            </a:r>
            <a:r>
              <a:rPr kumimoji="0" sz="12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</a:t>
            </a:r>
            <a:r>
              <a:rPr kumimoji="0" sz="1200" b="0" i="0" u="none" strike="noStrike" kern="120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nue</a:t>
            </a:r>
            <a:r>
              <a:rPr kumimoji="0" sz="12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apl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2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lidad</a:t>
            </a:r>
            <a:r>
              <a:rPr kumimoji="0" sz="1200" b="0" i="0" u="none" strike="noStrike" kern="1200" cap="none" spc="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í</a:t>
            </a:r>
            <a:r>
              <a:rPr kumimoji="0" sz="1200" b="0" i="0" u="none" strike="noStrike" kern="1200" cap="none" spc="-10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odu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200" b="0" i="0" u="none" strike="noStrike" kern="1200" cap="none" spc="-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ien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8570" y="4142740"/>
            <a:ext cx="1835149" cy="112141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372844" lvl="0" indent="0" algn="l" defTabSz="914400" rtl="0" eaLnBrk="1" fontAlgn="auto" latinLnBrk="0" hangingPunct="1">
              <a:lnSpc>
                <a:spcPct val="998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200" b="0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200" b="0" i="0" u="none" strike="noStrike" kern="1200" cap="none" spc="-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ón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omp</a:t>
            </a:r>
            <a:r>
              <a:rPr kumimoji="0" sz="12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ido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</a:t>
            </a:r>
            <a:r>
              <a:rPr kumimoji="0" sz="12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0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ón</a:t>
            </a:r>
            <a:r>
              <a:rPr kumimoji="0" sz="12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200" b="0" i="0" u="none" strike="noStrike" kern="1200" cap="none" spc="-1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200" b="0" i="0" u="none" strike="noStrike" kern="1200" cap="none" spc="-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1200" b="0" i="0" u="none" strike="noStrike" kern="1200" cap="none" spc="-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0" u="none" strike="noStrike" kern="1200" cap="none" spc="-10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6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aje</a:t>
            </a:r>
            <a:r>
              <a:rPr kumimoji="0" sz="1200" b="0" i="0" u="none" strike="noStrike" kern="1200" cap="none" spc="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3719" y="4142740"/>
            <a:ext cx="1630680" cy="112141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70" marR="519363" lvl="0" indent="0" algn="l" defTabSz="914400" rtl="0" eaLnBrk="1" fontAlgn="auto" latinLnBrk="0" hangingPunct="1">
              <a:lnSpc>
                <a:spcPct val="996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1200" b="0" i="0" u="none" strike="noStrike" kern="1200" cap="none" spc="-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2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0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ulan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0" u="none" strike="noStrike" kern="1200" cap="none" spc="-1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Madu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ión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ROE por activos clave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5400000">
            <a:off x="998683" y="5705475"/>
            <a:ext cx="1416393" cy="101600"/>
          </a:xfrm>
          <a:prstGeom prst="rect">
            <a:avLst/>
          </a:prstGeom>
        </p:spPr>
        <p:txBody>
          <a:bodyPr wrap="square" lIns="0" tIns="117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9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Cosecha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6150" y="5264150"/>
            <a:ext cx="2852420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76879" lvl="0" indent="0" algn="l" defTabSz="914400" rtl="0" eaLnBrk="1" fontAlgn="auto" latinLnBrk="0" hangingPunct="1">
              <a:lnSpc>
                <a:spcPts val="1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Rentabilidad de la línea de producto y clientes.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69" marR="76879" lvl="0" indent="0" algn="l" defTabSz="914400" rtl="0" eaLnBrk="1" fontAlgn="auto" latinLnBrk="0" hangingPunct="1">
              <a:lnSpc>
                <a:spcPts val="1379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Porcentaje de clientes por debajo del umbral de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69" marR="0" lvl="0" indent="0" algn="l" defTabSz="914400" rtl="0" eaLnBrk="1" fontAlgn="auto" latinLnBrk="0" hangingPunct="1">
              <a:lnSpc>
                <a:spcPts val="11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rentabilidad.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8570" y="5264150"/>
            <a:ext cx="1835149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69" marR="149726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Costes unitarios (por unidad de </a:t>
            </a:r>
            <a:r>
              <a:rPr kumimoji="0" sz="1200" b="0" i="1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r>
              <a:rPr kumimoji="0" sz="12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por transacción)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03719" y="5264150"/>
            <a:ext cx="1630680" cy="984250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Periodo de recuperación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1" u="none" strike="noStrike" kern="1200" cap="none" spc="-1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pay-back</a:t>
            </a:r>
            <a:r>
              <a:rPr kumimoji="0" sz="1200" b="0" i="0" u="none" strike="noStrike" kern="1200" cap="none" spc="-1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3695" y="571500"/>
            <a:ext cx="692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2909" y="571500"/>
            <a:ext cx="73025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5935" y="571500"/>
            <a:ext cx="6985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3695" y="614680"/>
            <a:ext cx="6921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2909" y="614680"/>
            <a:ext cx="73025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5935" y="614680"/>
            <a:ext cx="6985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7340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3695" y="678814"/>
            <a:ext cx="6921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2909" y="678814"/>
            <a:ext cx="73025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5935" y="678814"/>
            <a:ext cx="6985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7340" y="790257"/>
            <a:ext cx="46354" cy="397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3695" y="790257"/>
            <a:ext cx="692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3695" y="734060"/>
            <a:ext cx="692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2909" y="734060"/>
            <a:ext cx="73025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935" y="734060"/>
            <a:ext cx="6985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3124200" y="18288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685800" y="23749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685800" y="32512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685800" y="386334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685800" y="44767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685800" y="52260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685800" y="18288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8458200" y="18288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685800" y="18288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685800" y="60960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96210" y="847214"/>
            <a:ext cx="476119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33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8606" y="847214"/>
            <a:ext cx="1943630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perspectiva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29733" y="847214"/>
            <a:ext cx="568767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04789" y="847214"/>
            <a:ext cx="1145054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cliente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56120" y="847214"/>
            <a:ext cx="197286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60539" y="847214"/>
            <a:ext cx="179030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45858" y="847214"/>
            <a:ext cx="197286" cy="431800"/>
          </a:xfrm>
          <a:prstGeom prst="rect">
            <a:avLst/>
          </a:prstGeom>
        </p:spPr>
        <p:txBody>
          <a:bodyPr wrap="square" lIns="0" tIns="2149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5800" y="1828800"/>
            <a:ext cx="2438400" cy="546100"/>
          </a:xfrm>
          <a:prstGeom prst="rect">
            <a:avLst/>
          </a:prstGeom>
        </p:spPr>
        <p:txBody>
          <a:bodyPr wrap="square" lIns="0" tIns="5541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9403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24200" y="1828800"/>
            <a:ext cx="5334000" cy="546100"/>
          </a:xfrm>
          <a:prstGeom prst="rect">
            <a:avLst/>
          </a:prstGeom>
        </p:spPr>
        <p:txBody>
          <a:bodyPr wrap="square" lIns="0" tIns="5541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0" marR="1859680" lvl="0" indent="0" algn="ctr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6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CONCEPTO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800" y="2374900"/>
            <a:ext cx="2438400" cy="876300"/>
          </a:xfrm>
          <a:prstGeom prst="rect">
            <a:avLst/>
          </a:prstGeom>
        </p:spPr>
        <p:txBody>
          <a:bodyPr wrap="square" lIns="0" tIns="60960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Cuota de mercado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24200" y="2374900"/>
            <a:ext cx="5334000" cy="876300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88900" marR="102201" lvl="0" indent="0" algn="l" defTabSz="914400" rtl="0" eaLnBrk="1" fontAlgn="auto" latinLnBrk="0" hangingPunct="1">
              <a:lnSpc>
                <a:spcPct val="994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Proporción de ventas, en un mercado dado (en nº de clientes, dinero gastado o unidades vendidas), originados por una unidad de negocio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800" y="3251200"/>
            <a:ext cx="2438400" cy="612139"/>
          </a:xfrm>
          <a:prstGeom prst="rect">
            <a:avLst/>
          </a:prstGeom>
        </p:spPr>
        <p:txBody>
          <a:bodyPr wrap="square" lIns="0" tIns="60960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Incremento de clientes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24200" y="3251200"/>
            <a:ext cx="5334000" cy="612139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88900" marR="648606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Mide, en términos absolutos o relativos, la tasa de atracción o ganancia de nuevos clientes por unidad de negocio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5800" y="3863340"/>
            <a:ext cx="2438400" cy="613410"/>
          </a:xfrm>
          <a:prstGeom prst="rect">
            <a:avLst/>
          </a:prstGeom>
        </p:spPr>
        <p:txBody>
          <a:bodyPr wrap="square" lIns="0" tIns="60960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Retención del clientes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4200" y="3863340"/>
            <a:ext cx="5334000" cy="613410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88900" marR="192817" lvl="0" indent="0" algn="l" defTabSz="914400" rtl="0" eaLnBrk="1" fontAlgn="auto" latinLnBrk="0" hangingPunct="1">
              <a:lnSpc>
                <a:spcPct val="994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-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6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6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eni</a:t>
            </a:r>
            <a:r>
              <a:rPr kumimoji="0" sz="1600" b="0" i="0" u="none" strike="noStrike" kern="1200" cap="none" spc="-2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6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ien</a:t>
            </a:r>
            <a:r>
              <a:rPr kumimoji="0" sz="16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600" b="0" i="0" u="none" strike="noStrike" kern="120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-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r>
              <a:rPr kumimoji="0" sz="1600" b="0" i="0" u="none" strike="noStrike" kern="1200" cap="none" spc="-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ela</a:t>
            </a:r>
            <a:r>
              <a:rPr kumimoji="0" sz="16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ión</a:t>
            </a:r>
            <a:r>
              <a:rPr kumimoji="0" sz="16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600" b="0" i="0" u="none" strike="noStrike" kern="1200" cap="none" spc="-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2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sz="16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0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600" b="0" i="0" u="none" strike="noStrike" kern="1200" cap="none" spc="-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6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6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600" b="0" i="0" u="none" strike="noStrike" kern="1200" cap="none" spc="-9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epe</a:t>
            </a:r>
            <a:r>
              <a:rPr kumimoji="0" sz="16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0" u="none" strike="noStrike" kern="1200" cap="none" spc="-6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0" i="0" u="none" strike="noStrike" kern="1200" cap="none" spc="-12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ión</a:t>
            </a:r>
            <a:r>
              <a:rPr kumimoji="0" sz="16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6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6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0" u="none" strike="noStrike" kern="1200" cap="none" spc="-10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16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800" y="4476750"/>
            <a:ext cx="2438400" cy="749300"/>
          </a:xfrm>
          <a:prstGeom prst="rect">
            <a:avLst/>
          </a:prstGeom>
        </p:spPr>
        <p:txBody>
          <a:bodyPr wrap="square" lIns="0" tIns="60960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Satisfacción del cliente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4200" y="4476750"/>
            <a:ext cx="5334000" cy="749300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88900" marR="116007" lvl="0" indent="0" algn="l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Evalúa el nivel de satisfacción de los clientes según unos criterios de actuación específicos dentro de la propuesta de valor añadido.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800" y="5226050"/>
            <a:ext cx="2438400" cy="869950"/>
          </a:xfrm>
          <a:prstGeom prst="rect">
            <a:avLst/>
          </a:prstGeom>
        </p:spPr>
        <p:txBody>
          <a:bodyPr wrap="square" lIns="0" tIns="60960" rIns="0" bIns="0" rtlCol="0">
            <a:no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Rentabilidad del cliente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4200" y="5226050"/>
            <a:ext cx="5334000" cy="869950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 marL="88900" marR="335475" lvl="0" indent="0" algn="l" defTabSz="914400" rtl="0" eaLnBrk="1" fontAlgn="auto" latinLnBrk="0" hangingPunct="1">
              <a:lnSpc>
                <a:spcPct val="997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Mide el beneficio neto por cliente o por segmento, después de descontar únicamente los gastos necesarios para mantener a ese cliente o segmento.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6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777240" y="202692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189990" y="2316479"/>
            <a:ext cx="2077720" cy="0"/>
          </a:xfrm>
          <a:custGeom>
            <a:avLst/>
            <a:gdLst/>
            <a:ahLst/>
            <a:cxnLst/>
            <a:rect l="l" t="t" r="r" b="b"/>
            <a:pathLst>
              <a:path w="2077720">
                <a:moveTo>
                  <a:pt x="0" y="0"/>
                </a:moveTo>
                <a:lnTo>
                  <a:pt x="207772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777240" y="266954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120140" y="2938779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30">
                <a:moveTo>
                  <a:pt x="0" y="0"/>
                </a:moveTo>
                <a:lnTo>
                  <a:pt x="17386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777240" y="355600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120140" y="3825240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80">
                <a:moveTo>
                  <a:pt x="0" y="0"/>
                </a:moveTo>
                <a:lnTo>
                  <a:pt x="314198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777240" y="416814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120140" y="4437380"/>
            <a:ext cx="4147820" cy="0"/>
          </a:xfrm>
          <a:custGeom>
            <a:avLst/>
            <a:gdLst/>
            <a:ahLst/>
            <a:cxnLst/>
            <a:rect l="l" t="t" r="r" b="b"/>
            <a:pathLst>
              <a:path w="4147820">
                <a:moveTo>
                  <a:pt x="0" y="0"/>
                </a:moveTo>
                <a:lnTo>
                  <a:pt x="414782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1790" y="654952"/>
            <a:ext cx="5809609" cy="807720"/>
          </a:xfrm>
          <a:prstGeom prst="rect">
            <a:avLst/>
          </a:prstGeom>
        </p:spPr>
        <p:txBody>
          <a:bodyPr wrap="square" lIns="0" tIns="18891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perspectiva del cliente ( II ): propuesta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8930" marR="5334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23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valor añadido al cliente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7290" y="2033680"/>
            <a:ext cx="6332468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MÓDELO GENÉRICO</a:t>
            </a:r>
            <a:r>
              <a:rPr kumimoji="0" sz="2400" b="0" i="0" u="none" strike="noStrike" kern="1200" cap="none" spc="-1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</a:t>
            </a:r>
            <a:r>
              <a:rPr kumimoji="0" sz="2000" b="1" i="0" u="none" strike="noStrike" kern="1200" cap="none" spc="-1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= Atributos del producto / servicio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7440" y="2359578"/>
            <a:ext cx="7239515" cy="617219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3810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(funcionalidad, calidad, precio, tiempo) + Imagen + Relaciones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2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EJEMPLO: Banco  </a:t>
            </a:r>
            <a:r>
              <a:rPr kumimoji="0" sz="2000" b="1" i="0" u="none" strike="noStrike" kern="1200" cap="none" spc="-1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= Atributos del producto / servicio (extensión 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440" y="2971718"/>
            <a:ext cx="7168258" cy="89154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oferta, sin errores, servicios sin problemas) + Imagen (Información) + Relaciones (Adecuadas, asesor personal, sensible)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1" lvl="0" indent="0" algn="l" defTabSz="914400" rtl="0" eaLnBrk="1" fontAlgn="auto" latinLnBrk="0" hangingPunct="1">
              <a:lnSpc>
                <a:spcPct val="95825"/>
              </a:lnSpc>
              <a:spcBef>
                <a:spcPts val="2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ESTRATÉGICOS: Índice de fallos en servicio, tiempo 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7440" y="3858178"/>
            <a:ext cx="4212088" cy="617219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3810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solicitud, satisfacción.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2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CLAVE DE LOS CLIENTES: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1740" y="4513888"/>
            <a:ext cx="163944" cy="55753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7490" y="4525318"/>
            <a:ext cx="6013573" cy="141097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2673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Encuesta a “clientes muy satisfechos”.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939"/>
              </a:lnSpc>
              <a:spcBef>
                <a:spcPts val="4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8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7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</a:t>
            </a:r>
            <a:r>
              <a:rPr kumimoji="0" sz="18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18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</a:t>
            </a:r>
            <a:r>
              <a:rPr kumimoji="0" sz="1800" b="0" i="0" u="none" strike="noStrike" kern="1200" cap="none" spc="-19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8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800" b="0" i="0" u="none" strike="noStrike" kern="1200" cap="none" spc="-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creci</a:t>
            </a:r>
            <a:r>
              <a:rPr kumimoji="0" sz="1800" b="0" i="0" u="none" strike="noStrike" kern="1200" cap="none" spc="-27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800" b="0" i="0" u="none" strike="noStrike" kern="1200" cap="none" spc="-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</a:t>
            </a:r>
            <a:r>
              <a:rPr kumimoji="0" sz="18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tivo</a:t>
            </a:r>
            <a:r>
              <a:rPr kumimoji="0" sz="1800" b="0" i="0" u="none" strike="noStrike" kern="1200" cap="none" spc="-9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8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ota</a:t>
            </a:r>
            <a:r>
              <a:rPr kumimoji="0" sz="18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</a:t>
            </a:r>
            <a:r>
              <a:rPr kumimoji="0" sz="18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1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ecto</a:t>
            </a:r>
            <a:r>
              <a:rPr kumimoji="0" sz="18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sz="1800" b="0" i="0" u="none" strike="noStrike" kern="1200" cap="none" spc="-2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0" i="0" u="none" strike="noStrike" kern="1200" cap="none" spc="-1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ores).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625020" lvl="0" indent="0" algn="l" defTabSz="914400" rtl="0" eaLnBrk="1" fontAlgn="auto" latinLnBrk="0" hangingPunct="1">
              <a:lnSpc>
                <a:spcPts val="2390"/>
              </a:lnSpc>
              <a:spcBef>
                <a:spcPts val="1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4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Tasa de crecimiento de nuevos clientes. Tasa de retención de clientes.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1740" y="5367328"/>
            <a:ext cx="163944" cy="55753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8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777240" y="2087880"/>
            <a:ext cx="182880" cy="1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398270" y="2313940"/>
            <a:ext cx="4963160" cy="0"/>
          </a:xfrm>
          <a:custGeom>
            <a:avLst/>
            <a:gdLst/>
            <a:ahLst/>
            <a:cxnLst/>
            <a:rect l="l" t="t" r="r" b="b"/>
            <a:pathLst>
              <a:path w="4963159">
                <a:moveTo>
                  <a:pt x="0" y="0"/>
                </a:moveTo>
                <a:lnTo>
                  <a:pt x="4963160" y="0"/>
                </a:lnTo>
              </a:path>
            </a:pathLst>
          </a:custGeom>
          <a:ln w="1397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386840" y="2302510"/>
            <a:ext cx="4963160" cy="0"/>
          </a:xfrm>
          <a:custGeom>
            <a:avLst/>
            <a:gdLst/>
            <a:ahLst/>
            <a:cxnLst/>
            <a:rect l="l" t="t" r="r" b="b"/>
            <a:pathLst>
              <a:path w="4963160">
                <a:moveTo>
                  <a:pt x="0" y="0"/>
                </a:moveTo>
                <a:lnTo>
                  <a:pt x="49631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777240" y="2810510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777240" y="3964940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777240" y="4570730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4210" y="698910"/>
            <a:ext cx="625580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perspectiva del aprendizaje y del crecimiento ( I 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4140" y="2061128"/>
            <a:ext cx="5026139" cy="27940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CLAVE SOBRE LOS EMPLEADOS: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4140" y="2786688"/>
            <a:ext cx="6948553" cy="2561589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2673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Satisfacción del empleado </a:t>
            </a:r>
            <a:r>
              <a:rPr kumimoji="0" sz="18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(participación en decisiones, se siente reconocido por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hec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800" b="0" i="0" u="none" strike="noStrike" kern="1200" cap="none" spc="-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</a:t>
            </a:r>
            <a:r>
              <a:rPr kumimoji="0" sz="1800" b="0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800" b="0" i="0" u="none" strike="noStrike" kern="1200" cap="none" spc="-4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</a:t>
            </a:r>
            <a:r>
              <a:rPr kumimoji="0" sz="1800" b="0" i="0" u="none" strike="noStrike" kern="1200" cap="none" spc="-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0" i="0" u="none" strike="noStrike" kern="1200" cap="none" spc="-2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aci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suf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</a:t>
            </a:r>
            <a:r>
              <a:rPr kumimoji="0" sz="1800" b="0" i="0" u="none" strike="noStrike" kern="1200" cap="none" spc="-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</a:t>
            </a:r>
            <a:r>
              <a:rPr kumimoji="0" sz="1800" b="0" i="0" u="none" strike="noStrike" kern="1200" cap="none" spc="-1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8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1800" b="0" i="0" u="none" strike="noStrike" kern="1200" cap="none" spc="-1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o,</a:t>
            </a:r>
            <a:r>
              <a:rPr kumimoji="0" sz="1800" b="0" i="0" u="none" strike="noStrike" kern="1200" cap="none" spc="-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800" b="0" i="0" u="none" strike="noStrike" kern="120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2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7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2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</a:t>
            </a:r>
            <a:r>
              <a:rPr kumimoji="0" sz="1800" b="0" i="0" u="none" strike="noStrike" kern="1200" cap="none" spc="-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</a:t>
            </a:r>
            <a:r>
              <a:rPr kumimoji="0" sz="1800" b="0" i="0" u="none" strike="noStrike" kern="1200" cap="none" spc="-8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4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vos</a:t>
            </a:r>
            <a:r>
              <a:rPr kumimoji="0" sz="1800" b="0" i="0" u="none" strike="noStrike" kern="1200" cap="none" spc="-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8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</a:t>
            </a:r>
            <a:r>
              <a:rPr kumimoji="0" sz="1800" b="0" i="0" u="none" strike="noStrike" kern="1200" cap="none" spc="-7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4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800" b="0" i="0" u="none" strike="noStrike" kern="1200" cap="none" spc="-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sz="18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</a:t>
            </a:r>
            <a:r>
              <a:rPr kumimoji="0" sz="1800" b="0" i="0" u="none" strike="noStrike" kern="1200" cap="none" spc="-6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6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8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ivos,</a:t>
            </a:r>
            <a:r>
              <a:rPr kumimoji="0" sz="1800" b="0" i="0" u="none" strike="noStrike" kern="1200" cap="none" spc="-1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án</a:t>
            </a:r>
            <a:r>
              <a:rPr kumimoji="0" sz="1800" b="0" i="0" u="none" strike="noStrike" kern="1200" cap="none" spc="-4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800" b="0" i="0" u="none" strike="noStrike" kern="1200" cap="none" spc="-7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6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ner</a:t>
            </a:r>
            <a:r>
              <a:rPr kumimoji="0" sz="1800" b="0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</a:t>
            </a:r>
            <a:r>
              <a:rPr kumimoji="0" sz="18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-14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isfech</a:t>
            </a: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00" b="0" i="0" u="none" strike="noStrike" kern="1200" cap="none" spc="-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7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26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1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sa).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5990" lvl="0" indent="0" algn="l" defTabSz="914400" rtl="0" eaLnBrk="1" fontAlgn="auto" latinLnBrk="0" hangingPunct="1">
              <a:lnSpc>
                <a:spcPct val="100041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Retención de empleados </a:t>
            </a:r>
            <a:r>
              <a:rPr kumimoji="0" sz="18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 organización invierte a largo plazo en la creación de capital intelectual; se mide en porcentaje de rotación de personal clave).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1036" lvl="0" indent="0" algn="l" defTabSz="914400" rtl="0" eaLnBrk="1" fontAlgn="auto" latinLnBrk="0" hangingPunct="1">
              <a:lnSpc>
                <a:spcPct val="100041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Productividad de los empleados </a:t>
            </a:r>
            <a:r>
              <a:rPr kumimoji="0" sz="1800" b="0" i="0" u="none" strike="noStrike" kern="1200" cap="none" spc="-15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(indicador del impacto global causado por la mejora de las capacidades y motivación de los empleados. Indicador más sencillo: ingresos por empleado)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5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777240" y="20332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1131570" y="2313940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39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1397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1120140" y="2302510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40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98650" y="889410"/>
            <a:ext cx="433558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perspectiva del aprendizaje y del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34429" y="889410"/>
            <a:ext cx="1474412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crecimiento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07223" y="889410"/>
            <a:ext cx="15431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60842" y="889410"/>
            <a:ext cx="21042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71459" y="889410"/>
            <a:ext cx="15431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7440" y="2061128"/>
            <a:ext cx="5107419" cy="27940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INDUCTORES DE APRENDIZAJE Y CRECIMIENTO: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21740" y="277652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7490" y="2786688"/>
            <a:ext cx="3774423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PERFECCIONAMIENTO DE LA PLANTILLA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8939" y="3096957"/>
            <a:ext cx="114220" cy="52324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07539" y="3107117"/>
            <a:ext cx="4166045" cy="52196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3047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Nivel de recualificación exigida.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Porcentaje de la plantilla que necesita ser recualificado.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1740" y="369600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07490" y="3706168"/>
            <a:ext cx="4836240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CAPACIDADES DE LOS SISTEMAS DE INFORMACIÓN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8939" y="4016437"/>
            <a:ext cx="114220" cy="52323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7539" y="4026597"/>
            <a:ext cx="5829965" cy="52196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3047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Deben proporcionar información suficiente y oportuna al empleado.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Deben ofrecer al empleado un </a:t>
            </a:r>
            <a:r>
              <a:rPr kumimoji="0" sz="1600" b="0" i="1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feedback </a:t>
            </a:r>
            <a:r>
              <a:rPr kumimoji="0" sz="16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rápido sobre lo que acaban de hacer.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1740" y="461421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07490" y="4625648"/>
            <a:ext cx="6507553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MOTIVACIÓN, DELEGACIÓN DE PODER Y COHERENCIA DE OBJETIVOS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8939" y="4935917"/>
            <a:ext cx="114220" cy="111125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7539" y="4946077"/>
            <a:ext cx="6357340" cy="110998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2234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sugerencias que se han hecho y se han puesto en práctica.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839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mejora por sugerencias de empleados (tiempos, calidad, ...) 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8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sobre la coherencia de los objetivos individuales y los de la organización.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2349" lvl="0" indent="0" algn="l" defTabSz="914400" rtl="0" eaLnBrk="1" fontAlgn="auto" latinLnBrk="0" hangingPunct="1">
              <a:lnSpc>
                <a:spcPct val="95825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trabajo en equipo.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6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777240" y="20332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1131570" y="2313940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39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1397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1120140" y="2302510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40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98650" y="889410"/>
            <a:ext cx="433558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perspectiva del aprendizaje y del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34429" y="889410"/>
            <a:ext cx="1474412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crecimiento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07223" y="889410"/>
            <a:ext cx="15431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60842" y="889410"/>
            <a:ext cx="21042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71459" y="889410"/>
            <a:ext cx="154314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7440" y="2061128"/>
            <a:ext cx="5107419" cy="27940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INDUCTORES DE APRENDIZAJE Y CRECIMIENTO: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21740" y="277652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7490" y="2786688"/>
            <a:ext cx="3774423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PERFECCIONAMIENTO DE LA PLANTILLA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8939" y="3096957"/>
            <a:ext cx="114220" cy="52324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07539" y="3107117"/>
            <a:ext cx="4166045" cy="52196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3047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Nivel de recualificación exigida.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Porcentaje de la plantilla que necesita ser recualificado.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1740" y="369600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07490" y="3706168"/>
            <a:ext cx="4836240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CAPACIDADES DE LOS SISTEMAS DE INFORMACIÓN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8939" y="4016437"/>
            <a:ext cx="114220" cy="52323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7539" y="4026597"/>
            <a:ext cx="5829965" cy="52196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3047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Deben proporcionar información suficiente y oportuna al empleado.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Deben ofrecer al empleado un </a:t>
            </a:r>
            <a:r>
              <a:rPr kumimoji="0" sz="1600" b="0" i="1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feedback </a:t>
            </a:r>
            <a:r>
              <a:rPr kumimoji="0" sz="16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rápido sobre lo que acaban de hacer.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1740" y="4614218"/>
            <a:ext cx="163944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07490" y="4625648"/>
            <a:ext cx="6507553" cy="25400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MOTIVACIÓN, DELEGACIÓN DE PODER Y COHERENCIA DE OBJETIVOS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8939" y="4935917"/>
            <a:ext cx="114220" cy="111125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7539" y="4946077"/>
            <a:ext cx="6357340" cy="1109980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2234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sugerencias que se han hecho y se han puesto en práctica.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839"/>
              </a:lnSpc>
              <a:spcBef>
                <a:spcPts val="3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mejora por sugerencias de empleados (tiempos, calidad, ...) 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8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sobre la coherencia de los objetivos individuales y los de la organización.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2349" lvl="0" indent="0" algn="l" defTabSz="914400" rtl="0" eaLnBrk="1" fontAlgn="auto" latinLnBrk="0" hangingPunct="1">
              <a:lnSpc>
                <a:spcPct val="95825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 de trabajo en equipo.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52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. Mapa Estratégico, Cuadro de Mando Integral o Balanced Scorecar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108428" cy="54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4217" y="-99392"/>
            <a:ext cx="603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En las dos diapositivas siguientes, clasificar los indicadores en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proactivos y reactivos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5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lance scorecard o cuadro de mando integral - Monografi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0470"/>
            <a:ext cx="6345170" cy="51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83768" y="260648"/>
            <a:ext cx="434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PERSPECTIVA DE LOS RECURSOS HUMANOS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71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214314" y="404664"/>
            <a:ext cx="8606158" cy="864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830" marR="99420" indent="-2836">
              <a:lnSpc>
                <a:spcPct val="100163"/>
              </a:lnSpc>
              <a:spcBef>
                <a:spcPts val="1295"/>
              </a:spcBef>
            </a:pPr>
            <a:r>
              <a:rPr sz="2000" b="1" spc="-2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b="1" spc="-2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FICACIA: Tiene que ver con la consecución de resultados. Hacer lo correcto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214314" y="1484784"/>
            <a:ext cx="8606158" cy="864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830" marR="99420" indent="-2836">
              <a:lnSpc>
                <a:spcPct val="100163"/>
              </a:lnSpc>
              <a:spcBef>
                <a:spcPts val="1295"/>
              </a:spcBef>
            </a:pPr>
            <a:r>
              <a:rPr sz="2000" b="1" spc="-2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b="1" spc="-2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FICIENTE: Tiene que ver con la maximización de los recursos.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87060"/>
              </p:ext>
            </p:extLst>
          </p:nvPr>
        </p:nvGraphicFramePr>
        <p:xfrm>
          <a:off x="467544" y="2375223"/>
          <a:ext cx="7200800" cy="1949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075">
                  <a:extLst>
                    <a:ext uri="{9D8B030D-6E8A-4147-A177-3AD203B41FA5}">
                      <a16:colId xmlns:a16="http://schemas.microsoft.com/office/drawing/2014/main" val="2349482181"/>
                    </a:ext>
                  </a:extLst>
                </a:gridCol>
                <a:gridCol w="1334137">
                  <a:extLst>
                    <a:ext uri="{9D8B030D-6E8A-4147-A177-3AD203B41FA5}">
                      <a16:colId xmlns:a16="http://schemas.microsoft.com/office/drawing/2014/main" val="1866816065"/>
                    </a:ext>
                  </a:extLst>
                </a:gridCol>
                <a:gridCol w="2332529">
                  <a:extLst>
                    <a:ext uri="{9D8B030D-6E8A-4147-A177-3AD203B41FA5}">
                      <a16:colId xmlns:a16="http://schemas.microsoft.com/office/drawing/2014/main" val="1887313224"/>
                    </a:ext>
                  </a:extLst>
                </a:gridCol>
                <a:gridCol w="2465059">
                  <a:extLst>
                    <a:ext uri="{9D8B030D-6E8A-4147-A177-3AD203B41FA5}">
                      <a16:colId xmlns:a16="http://schemas.microsoft.com/office/drawing/2014/main" val="3180616925"/>
                    </a:ext>
                  </a:extLst>
                </a:gridCol>
              </a:tblGrid>
              <a:tr h="4080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Objetivo : Hacer al menos 20 barbijos  y venderlos a un precio mayor a $30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97803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extLst>
                  <a:ext uri="{0D108BD9-81ED-4DB2-BD59-A6C34878D82A}">
                    <a16:rowId xmlns:a16="http://schemas.microsoft.com/office/drawing/2014/main" val="1176964292"/>
                  </a:ext>
                </a:extLst>
              </a:tr>
              <a:tr h="384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Insumos ($)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Cantidad de barbijos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Precio de Venta ($)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extLst>
                  <a:ext uri="{0D108BD9-81ED-4DB2-BD59-A6C34878D82A}">
                    <a16:rowId xmlns:a16="http://schemas.microsoft.com/office/drawing/2014/main" val="842493659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Camila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extLst>
                  <a:ext uri="{0D108BD9-81ED-4DB2-BD59-A6C34878D82A}">
                    <a16:rowId xmlns:a16="http://schemas.microsoft.com/office/drawing/2014/main" val="2188069969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Ramón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extLst>
                  <a:ext uri="{0D108BD9-81ED-4DB2-BD59-A6C34878D82A}">
                    <a16:rowId xmlns:a16="http://schemas.microsoft.com/office/drawing/2014/main" val="236478716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Kevin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40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/>
                </a:tc>
                <a:extLst>
                  <a:ext uri="{0D108BD9-81ED-4DB2-BD59-A6C34878D82A}">
                    <a16:rowId xmlns:a16="http://schemas.microsoft.com/office/drawing/2014/main" val="3341138410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23528" y="5085184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 </a:t>
            </a:r>
            <a:r>
              <a:rPr lang="es-ES" sz="2000" b="1" dirty="0" smtClean="0"/>
              <a:t>proceso</a:t>
            </a:r>
            <a:r>
              <a:rPr lang="es-ES" b="1" dirty="0" smtClean="0"/>
              <a:t> </a:t>
            </a:r>
            <a:r>
              <a:rPr lang="es-ES" b="1" dirty="0"/>
              <a:t>de fabricación o proceso </a:t>
            </a:r>
            <a:r>
              <a:rPr lang="es-ES" b="1" dirty="0" smtClean="0"/>
              <a:t>industrial</a:t>
            </a:r>
          </a:p>
          <a:p>
            <a:r>
              <a:rPr lang="es-ES" b="1" dirty="0"/>
              <a:t> consiste en poner en práctica todas las operaciones que </a:t>
            </a:r>
            <a:endParaRPr lang="es-ES" b="1" dirty="0" smtClean="0"/>
          </a:p>
          <a:p>
            <a:r>
              <a:rPr lang="es-ES" b="1" dirty="0" smtClean="0"/>
              <a:t>se </a:t>
            </a:r>
            <a:r>
              <a:rPr lang="es-ES" b="1" dirty="0"/>
              <a:t>necesitan para modificar las particularidades de cada </a:t>
            </a:r>
            <a:endParaRPr lang="es-ES" b="1" dirty="0" smtClean="0"/>
          </a:p>
          <a:p>
            <a:r>
              <a:rPr lang="es-ES" b="1" dirty="0" smtClean="0"/>
              <a:t>materia </a:t>
            </a:r>
            <a:r>
              <a:rPr lang="es-ES" b="1" dirty="0"/>
              <a:t>prima. Por lo general, para la obtención de un cierto </a:t>
            </a:r>
            <a:endParaRPr lang="es-ES" b="1" dirty="0" smtClean="0"/>
          </a:p>
          <a:p>
            <a:r>
              <a:rPr lang="es-ES" b="1" dirty="0" smtClean="0"/>
              <a:t>producto</a:t>
            </a:r>
            <a:r>
              <a:rPr lang="es-ES" b="1" dirty="0"/>
              <a:t>, se requieren diversas operaciones individuales.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0754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47850" y="52271"/>
            <a:ext cx="6136457" cy="651308"/>
          </a:xfrm>
          <a:custGeom>
            <a:avLst/>
            <a:gdLst/>
            <a:ahLst/>
            <a:cxnLst/>
            <a:rect l="l" t="t" r="r" b="b"/>
            <a:pathLst>
              <a:path w="6136457" h="651308">
                <a:moveTo>
                  <a:pt x="5776116" y="429043"/>
                </a:moveTo>
                <a:lnTo>
                  <a:pt x="5792506" y="427735"/>
                </a:lnTo>
                <a:lnTo>
                  <a:pt x="5809644" y="426649"/>
                </a:lnTo>
                <a:lnTo>
                  <a:pt x="5826628" y="425771"/>
                </a:lnTo>
                <a:lnTo>
                  <a:pt x="5842551" y="425086"/>
                </a:lnTo>
                <a:lnTo>
                  <a:pt x="5856511" y="424579"/>
                </a:lnTo>
                <a:lnTo>
                  <a:pt x="5867601" y="424235"/>
                </a:lnTo>
                <a:lnTo>
                  <a:pt x="5874919" y="424039"/>
                </a:lnTo>
                <a:lnTo>
                  <a:pt x="5877559" y="423978"/>
                </a:lnTo>
                <a:lnTo>
                  <a:pt x="5897495" y="415484"/>
                </a:lnTo>
                <a:lnTo>
                  <a:pt x="5950964" y="387637"/>
                </a:lnTo>
                <a:lnTo>
                  <a:pt x="6013033" y="348075"/>
                </a:lnTo>
                <a:lnTo>
                  <a:pt x="6043717" y="324937"/>
                </a:lnTo>
                <a:lnTo>
                  <a:pt x="6097239" y="274016"/>
                </a:lnTo>
                <a:lnTo>
                  <a:pt x="6130766" y="219666"/>
                </a:lnTo>
                <a:lnTo>
                  <a:pt x="6136457" y="192241"/>
                </a:lnTo>
                <a:lnTo>
                  <a:pt x="6132860" y="165202"/>
                </a:lnTo>
                <a:lnTo>
                  <a:pt x="6092084" y="113939"/>
                </a:lnTo>
                <a:lnTo>
                  <a:pt x="6052046" y="90543"/>
                </a:lnTo>
                <a:lnTo>
                  <a:pt x="5997000" y="69190"/>
                </a:lnTo>
                <a:lnTo>
                  <a:pt x="5925519" y="50295"/>
                </a:lnTo>
                <a:lnTo>
                  <a:pt x="5836171" y="34272"/>
                </a:lnTo>
                <a:lnTo>
                  <a:pt x="5727528" y="21534"/>
                </a:lnTo>
                <a:lnTo>
                  <a:pt x="5598159" y="12498"/>
                </a:lnTo>
                <a:lnTo>
                  <a:pt x="5154496" y="1063"/>
                </a:lnTo>
                <a:lnTo>
                  <a:pt x="4723550" y="0"/>
                </a:lnTo>
                <a:lnTo>
                  <a:pt x="4306074" y="8307"/>
                </a:lnTo>
                <a:lnTo>
                  <a:pt x="3902821" y="24984"/>
                </a:lnTo>
                <a:lnTo>
                  <a:pt x="3514546" y="49030"/>
                </a:lnTo>
                <a:lnTo>
                  <a:pt x="3142001" y="79443"/>
                </a:lnTo>
                <a:lnTo>
                  <a:pt x="2785940" y="115223"/>
                </a:lnTo>
                <a:lnTo>
                  <a:pt x="2447117" y="155367"/>
                </a:lnTo>
                <a:lnTo>
                  <a:pt x="2126284" y="198877"/>
                </a:lnTo>
                <a:lnTo>
                  <a:pt x="1824196" y="244749"/>
                </a:lnTo>
                <a:lnTo>
                  <a:pt x="1541605" y="291983"/>
                </a:lnTo>
                <a:lnTo>
                  <a:pt x="1279265" y="339578"/>
                </a:lnTo>
                <a:lnTo>
                  <a:pt x="1037930" y="386534"/>
                </a:lnTo>
                <a:lnTo>
                  <a:pt x="818353" y="431848"/>
                </a:lnTo>
                <a:lnTo>
                  <a:pt x="621287" y="474520"/>
                </a:lnTo>
                <a:lnTo>
                  <a:pt x="447487" y="513548"/>
                </a:lnTo>
                <a:lnTo>
                  <a:pt x="297704" y="547932"/>
                </a:lnTo>
                <a:lnTo>
                  <a:pt x="172693" y="576671"/>
                </a:lnTo>
                <a:lnTo>
                  <a:pt x="73207" y="598763"/>
                </a:lnTo>
                <a:lnTo>
                  <a:pt x="0" y="613208"/>
                </a:lnTo>
                <a:lnTo>
                  <a:pt x="33019" y="651308"/>
                </a:lnTo>
                <a:lnTo>
                  <a:pt x="198012" y="609092"/>
                </a:lnTo>
                <a:lnTo>
                  <a:pt x="377943" y="565423"/>
                </a:lnTo>
                <a:lnTo>
                  <a:pt x="572300" y="520751"/>
                </a:lnTo>
                <a:lnTo>
                  <a:pt x="780572" y="475529"/>
                </a:lnTo>
                <a:lnTo>
                  <a:pt x="1002248" y="430209"/>
                </a:lnTo>
                <a:lnTo>
                  <a:pt x="1236816" y="385240"/>
                </a:lnTo>
                <a:lnTo>
                  <a:pt x="1483764" y="341075"/>
                </a:lnTo>
                <a:lnTo>
                  <a:pt x="1742582" y="298166"/>
                </a:lnTo>
                <a:lnTo>
                  <a:pt x="2012757" y="256964"/>
                </a:lnTo>
                <a:lnTo>
                  <a:pt x="2293778" y="217920"/>
                </a:lnTo>
                <a:lnTo>
                  <a:pt x="2585134" y="181486"/>
                </a:lnTo>
                <a:lnTo>
                  <a:pt x="2886313" y="148113"/>
                </a:lnTo>
                <a:lnTo>
                  <a:pt x="3196804" y="118253"/>
                </a:lnTo>
                <a:lnTo>
                  <a:pt x="3516095" y="92358"/>
                </a:lnTo>
                <a:lnTo>
                  <a:pt x="3843674" y="70878"/>
                </a:lnTo>
                <a:lnTo>
                  <a:pt x="4179031" y="54265"/>
                </a:lnTo>
                <a:lnTo>
                  <a:pt x="4521653" y="42972"/>
                </a:lnTo>
                <a:lnTo>
                  <a:pt x="4871030" y="37448"/>
                </a:lnTo>
                <a:lnTo>
                  <a:pt x="5226649" y="38146"/>
                </a:lnTo>
                <a:lnTo>
                  <a:pt x="5588000" y="45518"/>
                </a:lnTo>
                <a:lnTo>
                  <a:pt x="5717945" y="55112"/>
                </a:lnTo>
                <a:lnTo>
                  <a:pt x="5825406" y="68018"/>
                </a:lnTo>
                <a:lnTo>
                  <a:pt x="5912014" y="83852"/>
                </a:lnTo>
                <a:lnTo>
                  <a:pt x="5979403" y="102231"/>
                </a:lnTo>
                <a:lnTo>
                  <a:pt x="6029205" y="122769"/>
                </a:lnTo>
                <a:lnTo>
                  <a:pt x="6063053" y="145084"/>
                </a:lnTo>
                <a:lnTo>
                  <a:pt x="6089416" y="193508"/>
                </a:lnTo>
                <a:lnTo>
                  <a:pt x="6085196" y="218849"/>
                </a:lnTo>
                <a:lnTo>
                  <a:pt x="6050117" y="269871"/>
                </a:lnTo>
                <a:lnTo>
                  <a:pt x="5990402" y="318785"/>
                </a:lnTo>
                <a:lnTo>
                  <a:pt x="5955388" y="341492"/>
                </a:lnTo>
                <a:lnTo>
                  <a:pt x="5919112" y="362521"/>
                </a:lnTo>
                <a:lnTo>
                  <a:pt x="5883208" y="381488"/>
                </a:lnTo>
                <a:lnTo>
                  <a:pt x="5819046" y="411700"/>
                </a:lnTo>
                <a:lnTo>
                  <a:pt x="5775959" y="429058"/>
                </a:lnTo>
                <a:lnTo>
                  <a:pt x="5776116" y="42904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77240" y="206375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77240" y="250571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77240" y="404495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77240" y="483997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20140" y="5133340"/>
            <a:ext cx="1248410" cy="0"/>
          </a:xfrm>
          <a:custGeom>
            <a:avLst/>
            <a:gdLst/>
            <a:ahLst/>
            <a:cxnLst/>
            <a:rect l="l" t="t" r="r" b="b"/>
            <a:pathLst>
              <a:path w="1248410">
                <a:moveTo>
                  <a:pt x="0" y="0"/>
                </a:moveTo>
                <a:lnTo>
                  <a:pt x="12484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63650" y="2070510"/>
            <a:ext cx="7142623" cy="310642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9737">
              <a:lnSpc>
                <a:spcPts val="2565"/>
              </a:lnSpc>
            </a:pPr>
            <a:r>
              <a:rPr sz="2400" spc="-185" dirty="0" smtClean="0">
                <a:latin typeface="Arial"/>
                <a:cs typeface="Arial"/>
              </a:rPr>
              <a:t>Incremento de las críticas a la contabilidad de gestión tradicional.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91"/>
              </a:spcBef>
            </a:pPr>
            <a:r>
              <a:rPr lang="es-ES" sz="2400" spc="-193" dirty="0" smtClean="0">
                <a:latin typeface="Arial"/>
                <a:cs typeface="Arial"/>
              </a:rPr>
              <a:t>Una alternativa de solución: </a:t>
            </a:r>
            <a:r>
              <a:rPr sz="2400" spc="-193" dirty="0" smtClean="0">
                <a:latin typeface="Arial"/>
                <a:cs typeface="Arial"/>
              </a:rPr>
              <a:t>El </a:t>
            </a:r>
            <a:r>
              <a:rPr sz="2400" i="1" spc="-193" dirty="0" smtClean="0">
                <a:latin typeface="Arial"/>
                <a:cs typeface="Arial"/>
              </a:rPr>
              <a:t>Balanced Scorecard, o Cuadro de Mando Integral (CMI) </a:t>
            </a:r>
            <a:r>
              <a:rPr sz="2400" spc="-193" dirty="0" smtClean="0">
                <a:latin typeface="Arial"/>
                <a:cs typeface="Arial"/>
              </a:rPr>
              <a:t>combina indicadores de resultados (financieros y no financieros) con otros relativos a factores clave que influirán en los resultados futuros de la organización.</a:t>
            </a:r>
            <a:endParaRPr sz="2400" dirty="0">
              <a:latin typeface="Arial"/>
              <a:cs typeface="Arial"/>
            </a:endParaRPr>
          </a:p>
          <a:p>
            <a:pPr marL="12700" marR="362720">
              <a:lnSpc>
                <a:spcPct val="100041"/>
              </a:lnSpc>
              <a:spcBef>
                <a:spcPts val="602"/>
              </a:spcBef>
            </a:pPr>
            <a:r>
              <a:rPr sz="2400" spc="-185" dirty="0" smtClean="0">
                <a:latin typeface="Arial"/>
                <a:cs typeface="Arial"/>
              </a:rPr>
              <a:t>El CMI requiere el trabajo en equipo, y facilita el desarrollo del aprendizaje organizativo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502"/>
              </a:spcBef>
            </a:pPr>
            <a:r>
              <a:rPr sz="2400" spc="-182" dirty="0" smtClean="0">
                <a:latin typeface="Arial"/>
                <a:cs typeface="Arial"/>
              </a:rPr>
              <a:t>Bibliografía: </a:t>
            </a:r>
            <a:r>
              <a:rPr sz="2000" spc="-182" dirty="0" smtClean="0">
                <a:latin typeface="Arial"/>
                <a:cs typeface="Arial"/>
              </a:rPr>
              <a:t>KAPLAN,R.S. y NORTON, D.P. (1997): </a:t>
            </a:r>
            <a:r>
              <a:rPr sz="2000" i="1" spc="-182" dirty="0" smtClean="0">
                <a:latin typeface="Arial"/>
                <a:cs typeface="Arial"/>
              </a:rPr>
              <a:t>El Cuadro de Mando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5320" y="6315526"/>
            <a:ext cx="133156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>
              <a:lnSpc>
                <a:spcPts val="1540"/>
              </a:lnSpc>
            </a:pPr>
            <a:r>
              <a:rPr sz="1400" spc="-14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>
              <a:lnSpc>
                <a:spcPts val="500"/>
              </a:lnSpc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>
              <a:lnSpc>
                <a:spcPts val="500"/>
              </a:lnSpc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>
              <a:lnSpc>
                <a:spcPts val="500"/>
              </a:lnSpc>
            </a:pPr>
            <a:endParaRPr sz="500" dirty="0"/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>
              <a:lnSpc>
                <a:spcPts val="500"/>
              </a:lnSpc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>
              <a:lnSpc>
                <a:spcPts val="550"/>
              </a:lnSpc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>
              <a:lnSpc>
                <a:spcPts val="550"/>
              </a:lnSpc>
            </a:pPr>
            <a:endParaRPr sz="550"/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CuadroTexto 21"/>
          <p:cNvSpPr txBox="1"/>
          <p:nvPr/>
        </p:nvSpPr>
        <p:spPr>
          <a:xfrm>
            <a:off x="2123728" y="980728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INCONVENIENTES EN LA GESTION DE LOS PROCESOS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71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7"/>
          <p:cNvSpPr txBox="1">
            <a:spLocks noChangeArrowheads="1"/>
          </p:cNvSpPr>
          <p:nvPr/>
        </p:nvSpPr>
        <p:spPr bwMode="auto">
          <a:xfrm>
            <a:off x="684213" y="1052513"/>
            <a:ext cx="1414462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/>
              <a:t>Compra</a:t>
            </a:r>
          </a:p>
          <a:p>
            <a:r>
              <a:rPr lang="es-ES" altLang="en-US" sz="2400" b="1"/>
              <a:t>Insumos</a:t>
            </a:r>
          </a:p>
          <a:p>
            <a:r>
              <a:rPr lang="es-ES" altLang="en-US" sz="2400" b="1"/>
              <a:t>7000</a:t>
            </a:r>
            <a:endParaRPr lang="en-US" altLang="en-US" sz="2400" b="1"/>
          </a:p>
        </p:txBody>
      </p:sp>
      <p:sp>
        <p:nvSpPr>
          <p:cNvPr id="20483" name="CuadroTexto 8"/>
          <p:cNvSpPr txBox="1">
            <a:spLocks noChangeArrowheads="1"/>
          </p:cNvSpPr>
          <p:nvPr/>
        </p:nvSpPr>
        <p:spPr bwMode="auto">
          <a:xfrm>
            <a:off x="2627313" y="1311275"/>
            <a:ext cx="1646237" cy="830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/>
              <a:t>Preparac.</a:t>
            </a:r>
          </a:p>
          <a:p>
            <a:r>
              <a:rPr lang="es-ES" altLang="en-US" sz="2400" b="1"/>
              <a:t>5000</a:t>
            </a:r>
            <a:endParaRPr lang="en-US" altLang="en-US" sz="2400" b="1"/>
          </a:p>
        </p:txBody>
      </p:sp>
      <p:sp>
        <p:nvSpPr>
          <p:cNvPr id="20484" name="CuadroTexto 9"/>
          <p:cNvSpPr txBox="1">
            <a:spLocks noChangeArrowheads="1"/>
          </p:cNvSpPr>
          <p:nvPr/>
        </p:nvSpPr>
        <p:spPr bwMode="auto">
          <a:xfrm>
            <a:off x="4932363" y="1301750"/>
            <a:ext cx="1644650" cy="83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/>
              <a:t>Envasado</a:t>
            </a:r>
          </a:p>
          <a:p>
            <a:r>
              <a:rPr lang="es-ES" altLang="en-US" sz="2400" b="1"/>
              <a:t>6000</a:t>
            </a:r>
            <a:endParaRPr lang="en-US" altLang="en-US" sz="2400" b="1"/>
          </a:p>
        </p:txBody>
      </p:sp>
      <p:sp>
        <p:nvSpPr>
          <p:cNvPr id="20485" name="CuadroTexto 10"/>
          <p:cNvSpPr txBox="1">
            <a:spLocks noChangeArrowheads="1"/>
          </p:cNvSpPr>
          <p:nvPr/>
        </p:nvSpPr>
        <p:spPr bwMode="auto">
          <a:xfrm>
            <a:off x="7308850" y="1268413"/>
            <a:ext cx="1222375" cy="83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/>
              <a:t>Ventas</a:t>
            </a:r>
          </a:p>
          <a:p>
            <a:r>
              <a:rPr lang="es-ES" altLang="en-US" sz="2400" b="1"/>
              <a:t>6800</a:t>
            </a:r>
            <a:endParaRPr lang="en-US" altLang="en-US" sz="2400" b="1"/>
          </a:p>
        </p:txBody>
      </p:sp>
      <p:sp>
        <p:nvSpPr>
          <p:cNvPr id="3" name="Flecha derecha 2"/>
          <p:cNvSpPr/>
          <p:nvPr/>
        </p:nvSpPr>
        <p:spPr>
          <a:xfrm>
            <a:off x="144463" y="1484313"/>
            <a:ext cx="395287" cy="246062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6769100" y="1557338"/>
            <a:ext cx="395288" cy="244475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4427538" y="1527175"/>
            <a:ext cx="395287" cy="24606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160588" y="1527175"/>
            <a:ext cx="395287" cy="24606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91" name="CuadroTexto 15"/>
          <p:cNvSpPr txBox="1">
            <a:spLocks noChangeArrowheads="1"/>
          </p:cNvSpPr>
          <p:nvPr/>
        </p:nvSpPr>
        <p:spPr bwMode="auto">
          <a:xfrm>
            <a:off x="684213" y="3429000"/>
            <a:ext cx="1414462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>
                <a:solidFill>
                  <a:srgbClr val="FFC000"/>
                </a:solidFill>
              </a:rPr>
              <a:t>Compra</a:t>
            </a:r>
          </a:p>
          <a:p>
            <a:r>
              <a:rPr lang="es-ES" altLang="en-US" sz="2400" b="1">
                <a:solidFill>
                  <a:srgbClr val="FFC000"/>
                </a:solidFill>
              </a:rPr>
              <a:t>Insumos</a:t>
            </a:r>
          </a:p>
          <a:p>
            <a:r>
              <a:rPr lang="es-ES" altLang="en-US" sz="2400" b="1">
                <a:solidFill>
                  <a:srgbClr val="FFC000"/>
                </a:solidFill>
              </a:rPr>
              <a:t>7000</a:t>
            </a:r>
            <a:endParaRPr lang="en-US" altLang="en-US" sz="2400" b="1">
              <a:solidFill>
                <a:srgbClr val="FFC000"/>
              </a:solidFill>
            </a:endParaRPr>
          </a:p>
        </p:txBody>
      </p:sp>
      <p:sp>
        <p:nvSpPr>
          <p:cNvPr id="20492" name="CuadroTexto 16"/>
          <p:cNvSpPr txBox="1">
            <a:spLocks noChangeArrowheads="1"/>
          </p:cNvSpPr>
          <p:nvPr/>
        </p:nvSpPr>
        <p:spPr bwMode="auto">
          <a:xfrm>
            <a:off x="2627313" y="3687763"/>
            <a:ext cx="1646237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>
                <a:solidFill>
                  <a:srgbClr val="FFC000"/>
                </a:solidFill>
              </a:rPr>
              <a:t>Preparac.</a:t>
            </a:r>
          </a:p>
          <a:p>
            <a:r>
              <a:rPr lang="es-ES" altLang="en-US" sz="2400" b="1">
                <a:solidFill>
                  <a:srgbClr val="FFC000"/>
                </a:solidFill>
              </a:rPr>
              <a:t>6500</a:t>
            </a:r>
            <a:endParaRPr lang="en-US" altLang="en-US" sz="2400" b="1">
              <a:solidFill>
                <a:srgbClr val="FFC000"/>
              </a:solidFill>
            </a:endParaRPr>
          </a:p>
        </p:txBody>
      </p:sp>
      <p:sp>
        <p:nvSpPr>
          <p:cNvPr id="20493" name="CuadroTexto 17"/>
          <p:cNvSpPr txBox="1">
            <a:spLocks noChangeArrowheads="1"/>
          </p:cNvSpPr>
          <p:nvPr/>
        </p:nvSpPr>
        <p:spPr bwMode="auto">
          <a:xfrm>
            <a:off x="4932363" y="3678238"/>
            <a:ext cx="1644650" cy="830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>
                <a:solidFill>
                  <a:srgbClr val="FFC000"/>
                </a:solidFill>
              </a:rPr>
              <a:t>Envasado</a:t>
            </a:r>
          </a:p>
          <a:p>
            <a:r>
              <a:rPr lang="es-ES" altLang="en-US" sz="2400" b="1">
                <a:solidFill>
                  <a:srgbClr val="FFC000"/>
                </a:solidFill>
              </a:rPr>
              <a:t>6000</a:t>
            </a:r>
            <a:endParaRPr lang="en-US" altLang="en-US" sz="2400" b="1">
              <a:solidFill>
                <a:srgbClr val="FFC000"/>
              </a:solidFill>
            </a:endParaRPr>
          </a:p>
        </p:txBody>
      </p:sp>
      <p:sp>
        <p:nvSpPr>
          <p:cNvPr id="20494" name="CuadroTexto 18"/>
          <p:cNvSpPr txBox="1">
            <a:spLocks noChangeArrowheads="1"/>
          </p:cNvSpPr>
          <p:nvPr/>
        </p:nvSpPr>
        <p:spPr bwMode="auto">
          <a:xfrm>
            <a:off x="7308850" y="3644900"/>
            <a:ext cx="1211263" cy="83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sz="2400" b="1">
                <a:solidFill>
                  <a:srgbClr val="FFC000"/>
                </a:solidFill>
              </a:rPr>
              <a:t>Ventas</a:t>
            </a:r>
          </a:p>
          <a:p>
            <a:r>
              <a:rPr lang="es-ES" altLang="en-US" sz="2400" b="1">
                <a:solidFill>
                  <a:srgbClr val="FFC000"/>
                </a:solidFill>
              </a:rPr>
              <a:t>6800</a:t>
            </a:r>
            <a:endParaRPr lang="en-US" altLang="en-US" sz="2400" b="1">
              <a:solidFill>
                <a:srgbClr val="FFC000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144463" y="3860800"/>
            <a:ext cx="395287" cy="2460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6769100" y="3933825"/>
            <a:ext cx="395288" cy="2444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4427538" y="3903663"/>
            <a:ext cx="395287" cy="24606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2160588" y="3903663"/>
            <a:ext cx="395287" cy="24606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0499" name="CuadroTexto 23"/>
          <p:cNvSpPr txBox="1">
            <a:spLocks noChangeArrowheads="1"/>
          </p:cNvSpPr>
          <p:nvPr/>
        </p:nvSpPr>
        <p:spPr bwMode="auto">
          <a:xfrm>
            <a:off x="900113" y="2852738"/>
            <a:ext cx="496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n-US" b="1" dirty="0" smtClean="0">
                <a:solidFill>
                  <a:srgbClr val="FFC000"/>
                </a:solidFill>
              </a:rPr>
              <a:t>CORRECTO: Luego de asignar los recursos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8640763" y="3933825"/>
            <a:ext cx="395287" cy="2444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8640763" y="1484313"/>
            <a:ext cx="395287" cy="246062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3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9514" y="332613"/>
            <a:ext cx="8785034" cy="6048717"/>
          </a:xfrm>
          <a:custGeom>
            <a:avLst/>
            <a:gdLst/>
            <a:ahLst/>
            <a:cxnLst/>
            <a:rect l="l" t="t" r="r" b="b"/>
            <a:pathLst>
              <a:path w="8785034" h="6048717">
                <a:moveTo>
                  <a:pt x="0" y="1008125"/>
                </a:moveTo>
                <a:lnTo>
                  <a:pt x="3341" y="925444"/>
                </a:lnTo>
                <a:lnTo>
                  <a:pt x="13194" y="844603"/>
                </a:lnTo>
                <a:lnTo>
                  <a:pt x="29299" y="765863"/>
                </a:lnTo>
                <a:lnTo>
                  <a:pt x="51395" y="689481"/>
                </a:lnTo>
                <a:lnTo>
                  <a:pt x="79224" y="615719"/>
                </a:lnTo>
                <a:lnTo>
                  <a:pt x="112526" y="544836"/>
                </a:lnTo>
                <a:lnTo>
                  <a:pt x="151041" y="477090"/>
                </a:lnTo>
                <a:lnTo>
                  <a:pt x="194511" y="412741"/>
                </a:lnTo>
                <a:lnTo>
                  <a:pt x="242675" y="352050"/>
                </a:lnTo>
                <a:lnTo>
                  <a:pt x="295274" y="295275"/>
                </a:lnTo>
                <a:lnTo>
                  <a:pt x="352050" y="242675"/>
                </a:lnTo>
                <a:lnTo>
                  <a:pt x="412741" y="194511"/>
                </a:lnTo>
                <a:lnTo>
                  <a:pt x="477090" y="151041"/>
                </a:lnTo>
                <a:lnTo>
                  <a:pt x="544836" y="112526"/>
                </a:lnTo>
                <a:lnTo>
                  <a:pt x="615719" y="79224"/>
                </a:lnTo>
                <a:lnTo>
                  <a:pt x="689481" y="51395"/>
                </a:lnTo>
                <a:lnTo>
                  <a:pt x="765863" y="29299"/>
                </a:lnTo>
                <a:lnTo>
                  <a:pt x="844603" y="13194"/>
                </a:lnTo>
                <a:lnTo>
                  <a:pt x="925444" y="3341"/>
                </a:lnTo>
                <a:lnTo>
                  <a:pt x="1008126" y="0"/>
                </a:lnTo>
                <a:lnTo>
                  <a:pt x="7776781" y="0"/>
                </a:lnTo>
                <a:lnTo>
                  <a:pt x="7859480" y="3341"/>
                </a:lnTo>
                <a:lnTo>
                  <a:pt x="7940338" y="13194"/>
                </a:lnTo>
                <a:lnTo>
                  <a:pt x="8019093" y="29299"/>
                </a:lnTo>
                <a:lnTo>
                  <a:pt x="8095487" y="51395"/>
                </a:lnTo>
                <a:lnTo>
                  <a:pt x="8169261" y="79224"/>
                </a:lnTo>
                <a:lnTo>
                  <a:pt x="8240154" y="112526"/>
                </a:lnTo>
                <a:lnTo>
                  <a:pt x="8307909" y="151041"/>
                </a:lnTo>
                <a:lnTo>
                  <a:pt x="8372265" y="194511"/>
                </a:lnTo>
                <a:lnTo>
                  <a:pt x="8432963" y="242675"/>
                </a:lnTo>
                <a:lnTo>
                  <a:pt x="8489743" y="295275"/>
                </a:lnTo>
                <a:lnTo>
                  <a:pt x="8542347" y="352050"/>
                </a:lnTo>
                <a:lnTo>
                  <a:pt x="8590515" y="412741"/>
                </a:lnTo>
                <a:lnTo>
                  <a:pt x="8633987" y="477090"/>
                </a:lnTo>
                <a:lnTo>
                  <a:pt x="8672505" y="544836"/>
                </a:lnTo>
                <a:lnTo>
                  <a:pt x="8705808" y="615719"/>
                </a:lnTo>
                <a:lnTo>
                  <a:pt x="8733638" y="689481"/>
                </a:lnTo>
                <a:lnTo>
                  <a:pt x="8755734" y="765863"/>
                </a:lnTo>
                <a:lnTo>
                  <a:pt x="8771839" y="844603"/>
                </a:lnTo>
                <a:lnTo>
                  <a:pt x="8781692" y="925444"/>
                </a:lnTo>
                <a:lnTo>
                  <a:pt x="8785034" y="1008125"/>
                </a:lnTo>
                <a:lnTo>
                  <a:pt x="8785034" y="5040630"/>
                </a:lnTo>
                <a:lnTo>
                  <a:pt x="8781692" y="5123305"/>
                </a:lnTo>
                <a:lnTo>
                  <a:pt x="8771839" y="5204141"/>
                </a:lnTo>
                <a:lnTo>
                  <a:pt x="8755734" y="5282878"/>
                </a:lnTo>
                <a:lnTo>
                  <a:pt x="8733638" y="5359255"/>
                </a:lnTo>
                <a:lnTo>
                  <a:pt x="8705808" y="5433014"/>
                </a:lnTo>
                <a:lnTo>
                  <a:pt x="8672505" y="5503894"/>
                </a:lnTo>
                <a:lnTo>
                  <a:pt x="8633987" y="5571638"/>
                </a:lnTo>
                <a:lnTo>
                  <a:pt x="8590515" y="5635984"/>
                </a:lnTo>
                <a:lnTo>
                  <a:pt x="8542347" y="5696673"/>
                </a:lnTo>
                <a:lnTo>
                  <a:pt x="8489743" y="5753447"/>
                </a:lnTo>
                <a:lnTo>
                  <a:pt x="8432963" y="5806045"/>
                </a:lnTo>
                <a:lnTo>
                  <a:pt x="8372265" y="5854209"/>
                </a:lnTo>
                <a:lnTo>
                  <a:pt x="8307909" y="5897677"/>
                </a:lnTo>
                <a:lnTo>
                  <a:pt x="8240154" y="5936192"/>
                </a:lnTo>
                <a:lnTo>
                  <a:pt x="8169261" y="5969494"/>
                </a:lnTo>
                <a:lnTo>
                  <a:pt x="8095487" y="5997322"/>
                </a:lnTo>
                <a:lnTo>
                  <a:pt x="8019093" y="6019418"/>
                </a:lnTo>
                <a:lnTo>
                  <a:pt x="7940338" y="6035523"/>
                </a:lnTo>
                <a:lnTo>
                  <a:pt x="7859480" y="6045375"/>
                </a:lnTo>
                <a:lnTo>
                  <a:pt x="7776781" y="6048717"/>
                </a:lnTo>
                <a:lnTo>
                  <a:pt x="1008126" y="6048717"/>
                </a:lnTo>
                <a:lnTo>
                  <a:pt x="925444" y="6045375"/>
                </a:lnTo>
                <a:lnTo>
                  <a:pt x="844603" y="6035523"/>
                </a:lnTo>
                <a:lnTo>
                  <a:pt x="765863" y="6019418"/>
                </a:lnTo>
                <a:lnTo>
                  <a:pt x="689481" y="5997322"/>
                </a:lnTo>
                <a:lnTo>
                  <a:pt x="615719" y="5969494"/>
                </a:lnTo>
                <a:lnTo>
                  <a:pt x="544836" y="5936192"/>
                </a:lnTo>
                <a:lnTo>
                  <a:pt x="477090" y="5897677"/>
                </a:lnTo>
                <a:lnTo>
                  <a:pt x="412741" y="5854209"/>
                </a:lnTo>
                <a:lnTo>
                  <a:pt x="352050" y="5806045"/>
                </a:lnTo>
                <a:lnTo>
                  <a:pt x="295274" y="5753447"/>
                </a:lnTo>
                <a:lnTo>
                  <a:pt x="242675" y="5696673"/>
                </a:lnTo>
                <a:lnTo>
                  <a:pt x="194511" y="5635984"/>
                </a:lnTo>
                <a:lnTo>
                  <a:pt x="151041" y="5571638"/>
                </a:lnTo>
                <a:lnTo>
                  <a:pt x="112526" y="5503894"/>
                </a:lnTo>
                <a:lnTo>
                  <a:pt x="79224" y="5433014"/>
                </a:lnTo>
                <a:lnTo>
                  <a:pt x="51395" y="5359255"/>
                </a:lnTo>
                <a:lnTo>
                  <a:pt x="29299" y="5282878"/>
                </a:lnTo>
                <a:lnTo>
                  <a:pt x="13194" y="5204141"/>
                </a:lnTo>
                <a:lnTo>
                  <a:pt x="3341" y="5123305"/>
                </a:lnTo>
                <a:lnTo>
                  <a:pt x="0" y="5040630"/>
                </a:lnTo>
                <a:lnTo>
                  <a:pt x="0" y="10081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8534" y="562863"/>
            <a:ext cx="3243961" cy="521588"/>
          </a:xfrm>
          <a:custGeom>
            <a:avLst/>
            <a:gdLst/>
            <a:ahLst/>
            <a:cxnLst/>
            <a:rect l="l" t="t" r="r" b="b"/>
            <a:pathLst>
              <a:path w="3243961" h="521588">
                <a:moveTo>
                  <a:pt x="0" y="86995"/>
                </a:moveTo>
                <a:lnTo>
                  <a:pt x="0" y="434721"/>
                </a:lnTo>
                <a:lnTo>
                  <a:pt x="554" y="444601"/>
                </a:lnTo>
                <a:lnTo>
                  <a:pt x="15183" y="483826"/>
                </a:lnTo>
                <a:lnTo>
                  <a:pt x="45728" y="511261"/>
                </a:lnTo>
                <a:lnTo>
                  <a:pt x="86867" y="521588"/>
                </a:lnTo>
                <a:lnTo>
                  <a:pt x="3156966" y="521588"/>
                </a:lnTo>
                <a:lnTo>
                  <a:pt x="3206162" y="506370"/>
                </a:lnTo>
                <a:lnTo>
                  <a:pt x="3233619" y="475834"/>
                </a:lnTo>
                <a:lnTo>
                  <a:pt x="3243961" y="434721"/>
                </a:lnTo>
                <a:lnTo>
                  <a:pt x="3243961" y="86995"/>
                </a:lnTo>
                <a:lnTo>
                  <a:pt x="3235599" y="49764"/>
                </a:lnTo>
                <a:lnTo>
                  <a:pt x="3209710" y="17832"/>
                </a:lnTo>
                <a:lnTo>
                  <a:pt x="3171511" y="1213"/>
                </a:lnTo>
                <a:lnTo>
                  <a:pt x="3156966" y="0"/>
                </a:lnTo>
                <a:lnTo>
                  <a:pt x="86867" y="0"/>
                </a:lnTo>
                <a:lnTo>
                  <a:pt x="37712" y="15259"/>
                </a:lnTo>
                <a:lnTo>
                  <a:pt x="10312" y="45852"/>
                </a:lnTo>
                <a:lnTo>
                  <a:pt x="0" y="86995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4750" y="1181049"/>
            <a:ext cx="6894449" cy="517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7825" y="684657"/>
            <a:ext cx="25581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1418" y="684657"/>
            <a:ext cx="94191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MODO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9897" y="684657"/>
            <a:ext cx="411936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9548" y="684657"/>
            <a:ext cx="1350271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RESUMEN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51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1054256"/>
            <a:ext cx="9144000" cy="430528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777240" y="201802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777240" y="4988560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777240" y="5594350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2490" y="868312"/>
            <a:ext cx="5853703" cy="381000"/>
          </a:xfrm>
          <a:prstGeom prst="rect">
            <a:avLst/>
          </a:prstGeom>
        </p:spPr>
        <p:txBody>
          <a:bodyPr wrap="square" lIns="0" tIns="18891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Clarificar y traducir la visión y la estrategia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7440" y="2056438"/>
            <a:ext cx="6886171" cy="528319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ESTRATEGIA DE LA UNIDAD DE NEGOCIO </a:t>
            </a:r>
            <a:r>
              <a:rPr kumimoji="0" sz="1800" b="0" i="0" u="none" strike="noStrike" kern="1200" cap="none" spc="3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 </a:t>
            </a:r>
            <a:r>
              <a:rPr kumimoji="0" sz="1800" b="1" i="0" u="none" strike="noStrike" kern="1200" cap="none" spc="-1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OBJETIVOS ESTRATÉGICOS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4474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9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ESPECÍFICOS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8880" y="2944557"/>
            <a:ext cx="7135283" cy="1355089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 marR="30479" lvl="0" indent="0" algn="l" defTabSz="914400" rtl="0" eaLnBrk="1" fontAlgn="auto" latinLnBrk="0" hangingPunct="1">
              <a:lnSpc>
                <a:spcPts val="17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600" b="1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º) Objetivos financieros: ¿énfasis en el crecimiento de ingresos, </a:t>
            </a:r>
            <a:r>
              <a:rPr kumimoji="0" sz="1600" b="1" i="1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cash flow</a:t>
            </a:r>
            <a:r>
              <a:rPr kumimoji="0" sz="1600" b="1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59" marR="30479" lvl="0" indent="0" algn="l" defTabSz="914400" rtl="0" eaLnBrk="1" fontAlgn="auto" latinLnBrk="0" hangingPunct="1">
              <a:lnSpc>
                <a:spcPct val="95825"/>
              </a:lnSpc>
              <a:spcBef>
                <a:spcPts val="3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2º) Objetivos comerciales: ¿qué segmentos de clientes atender?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1309" marR="514937" lvl="0" indent="-285750" algn="l" defTabSz="914400" rtl="0" eaLnBrk="1" fontAlgn="auto" latinLnBrk="0" hangingPunct="1">
              <a:lnSpc>
                <a:spcPct val="99466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3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3º) Objetivos de procesos internos: los más decisivos para alcanzar una actuación extraordinaria de cara a clientes y accionistas.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59" marR="0" lvl="0" indent="0" algn="l" defTabSz="914400" rtl="0" eaLnBrk="1" fontAlgn="auto" latinLnBrk="0" hangingPunct="1">
              <a:lnSpc>
                <a:spcPct val="95825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4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4º) Objetivos de formación y crecimiento: inversiones en personas, sistemas y procesos.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7440" y="4963468"/>
            <a:ext cx="7680313" cy="85979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 marR="3429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Hay que buscar los “inductores críticos” de los objetivos estratégicos, mediante un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429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proceso de consenso y trabajo en equipo por parte de la dirección de la empresa.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objetivos del CMI  se convierten en responsabilidad colectiva de la alta dirección.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5320" y="6315526"/>
            <a:ext cx="133156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67744" y="260648"/>
            <a:ext cx="275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CONTRIBUCIONES DEL CMI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28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777240" y="206375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777240" y="250571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777240" y="331342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777240" y="375412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303" y="706530"/>
            <a:ext cx="7938153" cy="38063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2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Comunicar y vincular los objetivos y </a:t>
            </a:r>
            <a:r>
              <a:rPr kumimoji="0" b="1" i="0" u="none" strike="noStrike" kern="1200" cap="none" spc="-20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b="1" i="0" u="none" strike="noStrike" kern="1200" cap="none" spc="-2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1" i="0" u="none" strike="noStrike" kern="1200" cap="none" spc="-20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</a:t>
            </a:r>
            <a:r>
              <a:rPr kumimoji="0" lang="es-ES" b="1" i="0" u="none" strike="noStrike" kern="1200" cap="none" spc="-2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b="1" i="0" u="none" strike="noStrike" kern="1200" cap="none" spc="-214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estratégicos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7440" y="2070510"/>
            <a:ext cx="7237874" cy="384937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8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Comunicación interna (</a:t>
            </a:r>
            <a:r>
              <a:rPr kumimoji="0" sz="2400" b="0" i="1" u="none" strike="noStrike" kern="1200" cap="none" spc="-18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intranets, </a:t>
            </a:r>
            <a:r>
              <a:rPr kumimoji="0" sz="2400" b="0" i="0" u="none" strike="noStrike" kern="1200" cap="none" spc="-18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boletines,...)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394" lvl="0" indent="0" algn="l" defTabSz="914400" rtl="0" eaLnBrk="1" fontAlgn="auto" latinLnBrk="0" hangingPunct="1">
              <a:lnSpc>
                <a:spcPct val="100041"/>
              </a:lnSpc>
              <a:spcBef>
                <a:spcPts val="5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3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ég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(“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”)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9873" lvl="0" indent="0" algn="l" defTabSz="914400" rtl="0" eaLnBrk="1" fontAlgn="auto" latinLnBrk="0" hangingPunct="1">
              <a:lnSpc>
                <a:spcPct val="95825"/>
              </a:lnSpc>
              <a:spcBef>
                <a:spcPts val="6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9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Compromiso colectivo con la estrategia corporativa.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41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9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9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3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400" b="0" i="0" u="none" strike="noStrike" kern="1200" cap="none" spc="-10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ón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spc="1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6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3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4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ó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3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3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nde</a:t>
            </a:r>
            <a:r>
              <a:rPr kumimoji="0" sz="2400" b="0" i="0" u="none" strike="noStrike" kern="1200" cap="none" spc="-14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1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4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7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6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nego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í</a:t>
            </a:r>
            <a:r>
              <a:rPr kumimoji="0" sz="2400" b="0" i="0" u="none" strike="noStrike" kern="1200" cap="none" spc="-7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31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</a:t>
            </a:r>
            <a:r>
              <a:rPr kumimoji="0" sz="2400" b="0" i="0" u="none" strike="noStrike" kern="120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</a:t>
            </a:r>
            <a:r>
              <a:rPr kumimoji="0" sz="24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400" b="0" i="0" u="none" strike="noStrike" kern="1200" cap="none" spc="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7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ue</a:t>
            </a:r>
            <a:r>
              <a:rPr kumimoji="0" sz="2400" b="0" i="0" u="none" strike="noStrike" kern="1200" cap="none" spc="-1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0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3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sz="2400" b="0" i="0" u="none" strike="noStrike" kern="1200" cap="none" spc="-2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eado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7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3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400" b="0" i="0" u="none" strike="noStrike" kern="1200" cap="none" spc="-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8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</a:t>
            </a:r>
            <a:r>
              <a:rPr kumimoji="0" sz="2400" b="0" i="0" u="none" strike="noStrike" kern="1200" cap="none" spc="-2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9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8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</a:t>
            </a:r>
            <a:r>
              <a:rPr kumimoji="0" sz="24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2400" b="0" i="0" u="none" strike="noStrike" kern="1200" cap="none" spc="-2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3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</a:t>
            </a:r>
            <a:r>
              <a:rPr kumimoji="0" sz="2400" b="0" i="0" u="none" strike="noStrike" kern="1200" cap="none" spc="-14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2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2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5320" y="6315526"/>
            <a:ext cx="133156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0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777240" y="20332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777240" y="24015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777240" y="30746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777240" y="37477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7480" y="706530"/>
            <a:ext cx="5448715" cy="69596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Planificación, establecimiento de objetivos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47319" marR="4572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alineación de iniciativas estratégicas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5170" y="706530"/>
            <a:ext cx="210125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7440" y="2061128"/>
            <a:ext cx="7017649" cy="1993899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31111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6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objetivos deben suponer una ruptura en la actuación de la unidad.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9369" lvl="0" indent="0" algn="l" defTabSz="914400" rtl="0" eaLnBrk="1" fontAlgn="auto" latinLnBrk="0" hangingPunct="1">
              <a:lnSpc>
                <a:spcPct val="100041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esfuerzos se dirigen hacia iniciativas de mejora y reingeniería (pero no buscando el recorte masivo de costes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41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CMI facilita la integración de la planificación estratégica en el proceso de presupuestación anual.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1" lvl="0" indent="0" algn="l" defTabSz="914400" rtl="0" eaLnBrk="1" fontAlgn="auto" latinLnBrk="0" hangingPunct="1">
              <a:lnSpc>
                <a:spcPct val="95825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proceso de planificación y gestión de objetivos permite: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1740" y="4132498"/>
            <a:ext cx="179337" cy="64770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95825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7490" y="4143928"/>
            <a:ext cx="6426870" cy="162560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31111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Cuantificar los resultados a largo plazo que se desean.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41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20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0" u="none" strike="noStrike" kern="1200" cap="none" spc="-10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2000" b="0" i="0" u="none" strike="noStrike" kern="120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2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</a:t>
            </a:r>
            <a:r>
              <a:rPr kumimoji="0" sz="2000" b="0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-2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2000" b="0" i="0" u="none" strike="noStrike" kern="120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0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000" b="0" i="0" u="none" strike="noStrike" kern="1200" cap="none" spc="-1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2000" b="0" i="0" u="none" strike="noStrike" kern="1200" cap="none" spc="-10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2000" b="0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1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2000" b="0" i="0" u="none" strike="noStrike" kern="120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</a:t>
            </a:r>
            <a:r>
              <a:rPr kumimoji="0" sz="2000" b="0" i="0" u="none" strike="noStrike" kern="1200" cap="none" spc="-1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2000" b="0" i="0" u="none" strike="noStrike" kern="1200" cap="none" spc="-1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2000" b="0" i="0" u="none" strike="noStrike" kern="1200" cap="none" spc="-19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1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0" i="0" u="none" strike="noStrike" kern="1200" cap="none" spc="-1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20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000" b="0" i="0" u="none" strike="noStrike" kern="1200" cap="none" spc="-8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0" i="0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ado</a:t>
            </a:r>
            <a:r>
              <a:rPr kumimoji="0" sz="20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0731" lvl="0" indent="0" algn="l" defTabSz="914400" rtl="0" eaLnBrk="1" fontAlgn="auto" latinLnBrk="0" hangingPunct="1">
              <a:lnSpc>
                <a:spcPct val="100041"/>
              </a:lnSpc>
              <a:spcBef>
                <a:spcPts val="5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Establecer metas a corto plazo para los indicadores financieros y no financieros del CMI.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1740" y="5173898"/>
            <a:ext cx="179337" cy="279399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38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477520"/>
            <a:ext cx="9144000" cy="1154429"/>
          </a:xfrm>
          <a:custGeom>
            <a:avLst/>
            <a:gdLst/>
            <a:ahLst/>
            <a:cxnLst/>
            <a:rect l="l" t="t" r="r" b="b"/>
            <a:pathLst>
              <a:path w="9144000" h="1154429">
                <a:moveTo>
                  <a:pt x="4572000" y="1154429"/>
                </a:moveTo>
                <a:lnTo>
                  <a:pt x="9144000" y="1154429"/>
                </a:lnTo>
                <a:lnTo>
                  <a:pt x="9144000" y="0"/>
                </a:lnTo>
                <a:lnTo>
                  <a:pt x="0" y="0"/>
                </a:lnTo>
                <a:lnTo>
                  <a:pt x="0" y="1154429"/>
                </a:lnTo>
                <a:lnTo>
                  <a:pt x="4572000" y="1154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7767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4620" y="118236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50" y="3810"/>
                </a:moveTo>
                <a:lnTo>
                  <a:pt x="6350" y="0"/>
                </a:lnTo>
                <a:lnTo>
                  <a:pt x="2540" y="0"/>
                </a:lnTo>
                <a:lnTo>
                  <a:pt x="2540" y="1270"/>
                </a:lnTo>
                <a:lnTo>
                  <a:pt x="0" y="1270"/>
                </a:lnTo>
                <a:lnTo>
                  <a:pt x="0" y="3810"/>
                </a:lnTo>
                <a:lnTo>
                  <a:pt x="6350" y="381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41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11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166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8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2660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57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3670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27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4680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0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6680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73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7690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43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86A0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192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96A0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89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A6B0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59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B6C0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35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0D6C0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050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0E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74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0F6D0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5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06E0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20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16F0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907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26F0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67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4700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43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5711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13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6711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82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7721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5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8731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28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9731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98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B741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7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C741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244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1D75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14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1E761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39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1F76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60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0771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30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2781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0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3781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76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4791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4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57A1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22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67A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89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87B1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68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97B2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38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A7C2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1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B7D2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84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2C7D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254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2D7E2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30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2F7F2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00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07F2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70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1802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546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381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616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3812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86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4822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6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6822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8323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7832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902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8842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7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9842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0545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A852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124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B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194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3D862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7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3E873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340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3F883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410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088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48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1893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556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289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626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48A3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0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58B3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72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68B3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842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78C3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918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88D3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988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A8D3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057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B8E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13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C8F3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203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4D8F3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27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4E903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350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4F90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426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1913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496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2924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565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3924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64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4934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11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5944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781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6944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5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58954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927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9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97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A96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7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B974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143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5C974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213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D984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28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5F994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359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0994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429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19A4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505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29B4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58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39B4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651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49C4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721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69D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79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79D5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867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89E5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937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99E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0136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A9F5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083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CA05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153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6DA05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2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6EA15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2994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6FA25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369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0A25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44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1A35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515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3A45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585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4A45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66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5A55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731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6A55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801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7A65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877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8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95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AA75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023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BA8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093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7CA96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16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DA96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239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7EAA6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309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7FAB6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38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1AB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455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2AC6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525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3AC6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601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4AD6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671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5AE6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740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6AE6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81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8AF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886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9B06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956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AB06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033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BB16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10919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8CB26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179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8EB26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248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8FB3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325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0B37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39494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1B47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464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2B57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541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3B57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610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5B67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680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6B77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756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7B7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826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8B87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896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9B97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972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AB97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1042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CBA7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1112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9DBA7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1188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9EBB7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258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9FBC7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328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0BC7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404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1BD7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1480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3BE8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550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4BE8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1620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5BF8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696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6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766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7C08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836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8C18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912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AC18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982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BC28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2052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ACC38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2128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ADC38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2198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AEC48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2268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0C58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344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1C58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414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2C68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2484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3C78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2560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4C78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636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5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706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7C88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776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8C99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852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9CA9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922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ACA9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992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BCC9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3068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BCCC9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31381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BECC9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208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BFCD9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3284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0CE9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3540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1CE9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423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2CF9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3500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3CF9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569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5D0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3639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6D1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716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7D19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785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8D29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855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9D39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931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AD39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4008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CD4A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40779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CDD5A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4147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CED5A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42240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CFD6A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42938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0D6A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4363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2D7A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44399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3D8A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45097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4D8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4579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5D9A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655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6DA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4725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7DAA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795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9DBA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4871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ADCA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941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DBDCA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5011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CDDA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5087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DDDDA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51638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DEDEA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52336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0DF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5303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1DFB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3797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2E0B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54495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3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519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4E1B3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5956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5E2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56654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7E3B5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5735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8E3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58115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9E4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8813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AE4B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9512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90">
            <a:solidFill>
              <a:srgbClr val="EBE5B9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60274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CE6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609725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7620">
            <a:solidFill>
              <a:srgbClr val="EEE6B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61671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EFE7B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624330" y="708660"/>
            <a:ext cx="0" cy="478789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8889">
            <a:solidFill>
              <a:srgbClr val="F0E8B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31314" y="79375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20">
            <a:solidFill>
              <a:srgbClr val="F1E8B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705610" y="819150"/>
            <a:ext cx="62230" cy="3810"/>
          </a:xfrm>
          <a:custGeom>
            <a:avLst/>
            <a:gdLst/>
            <a:ahLst/>
            <a:cxnLst/>
            <a:rect l="l" t="t" r="r" b="b"/>
            <a:pathLst>
              <a:path w="62230" h="3810">
                <a:moveTo>
                  <a:pt x="62230" y="0"/>
                </a:moveTo>
                <a:lnTo>
                  <a:pt x="0" y="0"/>
                </a:lnTo>
                <a:lnTo>
                  <a:pt x="0" y="1270"/>
                </a:lnTo>
                <a:lnTo>
                  <a:pt x="11430" y="1269"/>
                </a:lnTo>
                <a:lnTo>
                  <a:pt x="11429" y="2539"/>
                </a:lnTo>
                <a:lnTo>
                  <a:pt x="15239" y="2539"/>
                </a:lnTo>
                <a:lnTo>
                  <a:pt x="15239" y="3810"/>
                </a:lnTo>
                <a:lnTo>
                  <a:pt x="46989" y="3810"/>
                </a:lnTo>
                <a:lnTo>
                  <a:pt x="46989" y="2539"/>
                </a:lnTo>
                <a:lnTo>
                  <a:pt x="58419" y="2539"/>
                </a:lnTo>
                <a:lnTo>
                  <a:pt x="58420" y="1269"/>
                </a:lnTo>
                <a:lnTo>
                  <a:pt x="62230" y="12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884680" y="70612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709420" y="518159"/>
            <a:ext cx="46989" cy="2540"/>
          </a:xfrm>
          <a:custGeom>
            <a:avLst/>
            <a:gdLst/>
            <a:ahLst/>
            <a:cxnLst/>
            <a:rect l="l" t="t" r="r" b="b"/>
            <a:pathLst>
              <a:path w="46989" h="2540">
                <a:moveTo>
                  <a:pt x="11430" y="0"/>
                </a:moveTo>
                <a:lnTo>
                  <a:pt x="11430" y="1270"/>
                </a:lnTo>
                <a:lnTo>
                  <a:pt x="0" y="1270"/>
                </a:lnTo>
                <a:lnTo>
                  <a:pt x="0" y="2540"/>
                </a:lnTo>
                <a:lnTo>
                  <a:pt x="46989" y="2540"/>
                </a:lnTo>
                <a:lnTo>
                  <a:pt x="46989" y="1270"/>
                </a:lnTo>
                <a:lnTo>
                  <a:pt x="43180" y="1270"/>
                </a:lnTo>
                <a:lnTo>
                  <a:pt x="43180" y="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884680" y="632460"/>
            <a:ext cx="2539" cy="13969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1269" y="5079"/>
                </a:moveTo>
                <a:lnTo>
                  <a:pt x="1269" y="0"/>
                </a:lnTo>
                <a:lnTo>
                  <a:pt x="0" y="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5079"/>
                </a:lnTo>
                <a:lnTo>
                  <a:pt x="126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767840" y="520700"/>
            <a:ext cx="2539" cy="25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39" y="2539"/>
                </a:moveTo>
                <a:lnTo>
                  <a:pt x="0" y="0"/>
                </a:lnTo>
                <a:lnTo>
                  <a:pt x="0" y="1270"/>
                </a:lnTo>
                <a:lnTo>
                  <a:pt x="253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583690" y="643889"/>
            <a:ext cx="3809" cy="46989"/>
          </a:xfrm>
          <a:custGeom>
            <a:avLst/>
            <a:gdLst/>
            <a:ahLst/>
            <a:cxnLst/>
            <a:rect l="l" t="t" r="r" b="b"/>
            <a:pathLst>
              <a:path w="3809" h="46989">
                <a:moveTo>
                  <a:pt x="3809" y="0"/>
                </a:moveTo>
                <a:lnTo>
                  <a:pt x="2540" y="2539"/>
                </a:lnTo>
                <a:lnTo>
                  <a:pt x="2540" y="7620"/>
                </a:lnTo>
                <a:lnTo>
                  <a:pt x="1269" y="7620"/>
                </a:lnTo>
                <a:lnTo>
                  <a:pt x="1269" y="19050"/>
                </a:lnTo>
                <a:lnTo>
                  <a:pt x="0" y="19050"/>
                </a:lnTo>
                <a:lnTo>
                  <a:pt x="0" y="35560"/>
                </a:lnTo>
                <a:lnTo>
                  <a:pt x="1269" y="35560"/>
                </a:lnTo>
                <a:lnTo>
                  <a:pt x="1269" y="46989"/>
                </a:lnTo>
                <a:lnTo>
                  <a:pt x="3809" y="4698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884680" y="646430"/>
            <a:ext cx="3809" cy="57149"/>
          </a:xfrm>
          <a:custGeom>
            <a:avLst/>
            <a:gdLst/>
            <a:ahLst/>
            <a:cxnLst/>
            <a:rect l="l" t="t" r="r" b="b"/>
            <a:pathLst>
              <a:path w="3809" h="57149">
                <a:moveTo>
                  <a:pt x="3809" y="44449"/>
                </a:moveTo>
                <a:lnTo>
                  <a:pt x="3809" y="0"/>
                </a:lnTo>
                <a:lnTo>
                  <a:pt x="0" y="0"/>
                </a:lnTo>
                <a:lnTo>
                  <a:pt x="0" y="57149"/>
                </a:lnTo>
                <a:lnTo>
                  <a:pt x="2539" y="57149"/>
                </a:lnTo>
                <a:lnTo>
                  <a:pt x="2539" y="46989"/>
                </a:lnTo>
                <a:lnTo>
                  <a:pt x="3809" y="46989"/>
                </a:lnTo>
                <a:lnTo>
                  <a:pt x="3809" y="44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86230" y="69469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587500" y="520700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0" y="298450"/>
                </a:moveTo>
                <a:lnTo>
                  <a:pt x="3809" y="294639"/>
                </a:lnTo>
                <a:lnTo>
                  <a:pt x="3809" y="3810"/>
                </a:lnTo>
                <a:lnTo>
                  <a:pt x="293369" y="3810"/>
                </a:lnTo>
                <a:lnTo>
                  <a:pt x="293369" y="294639"/>
                </a:lnTo>
                <a:lnTo>
                  <a:pt x="3809" y="294639"/>
                </a:lnTo>
                <a:lnTo>
                  <a:pt x="297180" y="298450"/>
                </a:lnTo>
                <a:lnTo>
                  <a:pt x="29718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587500" y="81724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5080">
            <a:solidFill>
              <a:srgbClr val="0001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591310" y="524510"/>
            <a:ext cx="289559" cy="290829"/>
          </a:xfrm>
          <a:custGeom>
            <a:avLst/>
            <a:gdLst/>
            <a:ahLst/>
            <a:cxnLst/>
            <a:rect l="l" t="t" r="r" b="b"/>
            <a:pathLst>
              <a:path w="289559" h="290829">
                <a:moveTo>
                  <a:pt x="0" y="290829"/>
                </a:moveTo>
                <a:lnTo>
                  <a:pt x="2540" y="287019"/>
                </a:lnTo>
                <a:lnTo>
                  <a:pt x="2540" y="3810"/>
                </a:lnTo>
                <a:lnTo>
                  <a:pt x="287020" y="3810"/>
                </a:lnTo>
                <a:lnTo>
                  <a:pt x="287020" y="287019"/>
                </a:lnTo>
                <a:lnTo>
                  <a:pt x="2540" y="287019"/>
                </a:lnTo>
                <a:lnTo>
                  <a:pt x="289559" y="290829"/>
                </a:lnTo>
                <a:lnTo>
                  <a:pt x="289559" y="0"/>
                </a:lnTo>
                <a:lnTo>
                  <a:pt x="0" y="0"/>
                </a:lnTo>
                <a:lnTo>
                  <a:pt x="0" y="290829"/>
                </a:lnTo>
                <a:close/>
              </a:path>
            </a:pathLst>
          </a:custGeom>
          <a:solidFill>
            <a:srgbClr val="000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591310" y="813434"/>
            <a:ext cx="289559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5080">
            <a:solidFill>
              <a:srgbClr val="0003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593850" y="528320"/>
            <a:ext cx="284480" cy="283209"/>
          </a:xfrm>
          <a:custGeom>
            <a:avLst/>
            <a:gdLst/>
            <a:ahLst/>
            <a:cxnLst/>
            <a:rect l="l" t="t" r="r" b="b"/>
            <a:pathLst>
              <a:path w="284480" h="283209">
                <a:moveTo>
                  <a:pt x="0" y="283209"/>
                </a:moveTo>
                <a:lnTo>
                  <a:pt x="3809" y="279400"/>
                </a:lnTo>
                <a:lnTo>
                  <a:pt x="3809" y="3809"/>
                </a:lnTo>
                <a:lnTo>
                  <a:pt x="280669" y="3809"/>
                </a:lnTo>
                <a:lnTo>
                  <a:pt x="280669" y="279400"/>
                </a:lnTo>
                <a:lnTo>
                  <a:pt x="3809" y="279400"/>
                </a:lnTo>
                <a:lnTo>
                  <a:pt x="284480" y="283209"/>
                </a:lnTo>
                <a:lnTo>
                  <a:pt x="284480" y="0"/>
                </a:lnTo>
                <a:lnTo>
                  <a:pt x="0" y="0"/>
                </a:lnTo>
                <a:lnTo>
                  <a:pt x="0" y="283209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593850" y="807720"/>
            <a:ext cx="284480" cy="3809"/>
          </a:xfrm>
          <a:custGeom>
            <a:avLst/>
            <a:gdLst/>
            <a:ahLst/>
            <a:cxnLst/>
            <a:rect l="l" t="t" r="r" b="b"/>
            <a:pathLst>
              <a:path w="284480" h="3809">
                <a:moveTo>
                  <a:pt x="3809" y="0"/>
                </a:moveTo>
                <a:lnTo>
                  <a:pt x="0" y="3809"/>
                </a:lnTo>
                <a:lnTo>
                  <a:pt x="284480" y="3809"/>
                </a:lnTo>
                <a:lnTo>
                  <a:pt x="3809" y="0"/>
                </a:lnTo>
                <a:close/>
              </a:path>
            </a:pathLst>
          </a:custGeom>
          <a:solidFill>
            <a:srgbClr val="000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97660" y="532129"/>
            <a:ext cx="276859" cy="275590"/>
          </a:xfrm>
          <a:custGeom>
            <a:avLst/>
            <a:gdLst/>
            <a:ahLst/>
            <a:cxnLst/>
            <a:rect l="l" t="t" r="r" b="b"/>
            <a:pathLst>
              <a:path w="276859" h="275590">
                <a:moveTo>
                  <a:pt x="0" y="275590"/>
                </a:moveTo>
                <a:lnTo>
                  <a:pt x="3809" y="271780"/>
                </a:lnTo>
                <a:lnTo>
                  <a:pt x="3809" y="3810"/>
                </a:lnTo>
                <a:lnTo>
                  <a:pt x="273050" y="3810"/>
                </a:lnTo>
                <a:lnTo>
                  <a:pt x="273050" y="271780"/>
                </a:lnTo>
                <a:lnTo>
                  <a:pt x="3809" y="271780"/>
                </a:lnTo>
                <a:lnTo>
                  <a:pt x="276859" y="275590"/>
                </a:lnTo>
                <a:lnTo>
                  <a:pt x="276859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597660" y="803910"/>
            <a:ext cx="276859" cy="3810"/>
          </a:xfrm>
          <a:custGeom>
            <a:avLst/>
            <a:gdLst/>
            <a:ahLst/>
            <a:cxnLst/>
            <a:rect l="l" t="t" r="r" b="b"/>
            <a:pathLst>
              <a:path w="276859" h="3810">
                <a:moveTo>
                  <a:pt x="3809" y="0"/>
                </a:moveTo>
                <a:lnTo>
                  <a:pt x="0" y="3810"/>
                </a:lnTo>
                <a:lnTo>
                  <a:pt x="27685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0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601470" y="535939"/>
            <a:ext cx="269240" cy="267970"/>
          </a:xfrm>
          <a:custGeom>
            <a:avLst/>
            <a:gdLst/>
            <a:ahLst/>
            <a:cxnLst/>
            <a:rect l="l" t="t" r="r" b="b"/>
            <a:pathLst>
              <a:path w="269240" h="267970">
                <a:moveTo>
                  <a:pt x="0" y="267970"/>
                </a:moveTo>
                <a:lnTo>
                  <a:pt x="3810" y="264160"/>
                </a:lnTo>
                <a:lnTo>
                  <a:pt x="3810" y="2539"/>
                </a:lnTo>
                <a:lnTo>
                  <a:pt x="265430" y="2539"/>
                </a:lnTo>
                <a:lnTo>
                  <a:pt x="265430" y="264160"/>
                </a:lnTo>
                <a:lnTo>
                  <a:pt x="3810" y="264160"/>
                </a:lnTo>
                <a:lnTo>
                  <a:pt x="269240" y="267970"/>
                </a:lnTo>
                <a:lnTo>
                  <a:pt x="26924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601470" y="800100"/>
            <a:ext cx="269240" cy="3810"/>
          </a:xfrm>
          <a:custGeom>
            <a:avLst/>
            <a:gdLst/>
            <a:ahLst/>
            <a:cxnLst/>
            <a:rect l="l" t="t" r="r" b="b"/>
            <a:pathLst>
              <a:path w="269240" h="3810">
                <a:moveTo>
                  <a:pt x="3810" y="0"/>
                </a:moveTo>
                <a:lnTo>
                  <a:pt x="0" y="3810"/>
                </a:lnTo>
                <a:lnTo>
                  <a:pt x="26924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605280" y="538479"/>
            <a:ext cx="261619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0" y="261620"/>
                </a:moveTo>
                <a:lnTo>
                  <a:pt x="3809" y="259080"/>
                </a:lnTo>
                <a:lnTo>
                  <a:pt x="3809" y="3810"/>
                </a:lnTo>
                <a:lnTo>
                  <a:pt x="257809" y="3810"/>
                </a:lnTo>
                <a:lnTo>
                  <a:pt x="257809" y="259080"/>
                </a:lnTo>
                <a:lnTo>
                  <a:pt x="3809" y="259080"/>
                </a:lnTo>
                <a:lnTo>
                  <a:pt x="261619" y="261620"/>
                </a:lnTo>
                <a:lnTo>
                  <a:pt x="261619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605280" y="797560"/>
            <a:ext cx="261619" cy="2539"/>
          </a:xfrm>
          <a:custGeom>
            <a:avLst/>
            <a:gdLst/>
            <a:ahLst/>
            <a:cxnLst/>
            <a:rect l="l" t="t" r="r" b="b"/>
            <a:pathLst>
              <a:path w="261619" h="2539">
                <a:moveTo>
                  <a:pt x="3809" y="0"/>
                </a:moveTo>
                <a:lnTo>
                  <a:pt x="0" y="2539"/>
                </a:lnTo>
                <a:lnTo>
                  <a:pt x="26161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000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09090" y="542289"/>
            <a:ext cx="253999" cy="255270"/>
          </a:xfrm>
          <a:custGeom>
            <a:avLst/>
            <a:gdLst/>
            <a:ahLst/>
            <a:cxnLst/>
            <a:rect l="l" t="t" r="r" b="b"/>
            <a:pathLst>
              <a:path w="253999" h="255270">
                <a:moveTo>
                  <a:pt x="0" y="255270"/>
                </a:moveTo>
                <a:lnTo>
                  <a:pt x="3809" y="251460"/>
                </a:lnTo>
                <a:lnTo>
                  <a:pt x="3809" y="3810"/>
                </a:lnTo>
                <a:lnTo>
                  <a:pt x="250190" y="3810"/>
                </a:lnTo>
                <a:lnTo>
                  <a:pt x="250190" y="251460"/>
                </a:lnTo>
                <a:lnTo>
                  <a:pt x="3809" y="251460"/>
                </a:lnTo>
                <a:lnTo>
                  <a:pt x="253999" y="255270"/>
                </a:lnTo>
                <a:lnTo>
                  <a:pt x="253999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09090" y="793750"/>
            <a:ext cx="253999" cy="3810"/>
          </a:xfrm>
          <a:custGeom>
            <a:avLst/>
            <a:gdLst/>
            <a:ahLst/>
            <a:cxnLst/>
            <a:rect l="l" t="t" r="r" b="b"/>
            <a:pathLst>
              <a:path w="253999" h="3810">
                <a:moveTo>
                  <a:pt x="3809" y="0"/>
                </a:moveTo>
                <a:lnTo>
                  <a:pt x="0" y="3810"/>
                </a:lnTo>
                <a:lnTo>
                  <a:pt x="253999" y="3810"/>
                </a:lnTo>
                <a:lnTo>
                  <a:pt x="3809" y="0"/>
                </a:lnTo>
                <a:close/>
              </a:path>
            </a:pathLst>
          </a:custGeom>
          <a:solidFill>
            <a:srgbClr val="001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247650"/>
                </a:moveTo>
                <a:lnTo>
                  <a:pt x="2540" y="243839"/>
                </a:lnTo>
                <a:lnTo>
                  <a:pt x="2540" y="3810"/>
                </a:lnTo>
                <a:lnTo>
                  <a:pt x="243839" y="3810"/>
                </a:lnTo>
                <a:lnTo>
                  <a:pt x="243839" y="243839"/>
                </a:lnTo>
                <a:lnTo>
                  <a:pt x="2540" y="243839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  <a:path w="246380" h="247650">
                <a:moveTo>
                  <a:pt x="2540" y="243839"/>
                </a:moveTo>
                <a:lnTo>
                  <a:pt x="0" y="247650"/>
                </a:lnTo>
                <a:lnTo>
                  <a:pt x="246380" y="247650"/>
                </a:lnTo>
                <a:lnTo>
                  <a:pt x="2540" y="243839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612900" y="546100"/>
            <a:ext cx="246380" cy="247650"/>
          </a:xfrm>
          <a:custGeom>
            <a:avLst/>
            <a:gdLst/>
            <a:ahLst/>
            <a:cxnLst/>
            <a:rect l="l" t="t" r="r" b="b"/>
            <a:pathLst>
              <a:path w="246380" h="247650">
                <a:moveTo>
                  <a:pt x="0" y="0"/>
                </a:moveTo>
                <a:lnTo>
                  <a:pt x="0" y="247650"/>
                </a:lnTo>
                <a:lnTo>
                  <a:pt x="246380" y="247650"/>
                </a:lnTo>
                <a:lnTo>
                  <a:pt x="246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2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240029"/>
                </a:moveTo>
                <a:lnTo>
                  <a:pt x="5079" y="236219"/>
                </a:lnTo>
                <a:lnTo>
                  <a:pt x="5079" y="3810"/>
                </a:lnTo>
                <a:lnTo>
                  <a:pt x="236220" y="3810"/>
                </a:lnTo>
                <a:lnTo>
                  <a:pt x="236220" y="236219"/>
                </a:lnTo>
                <a:lnTo>
                  <a:pt x="5079" y="23621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  <a:path w="241299" h="240029">
                <a:moveTo>
                  <a:pt x="5079" y="236219"/>
                </a:moveTo>
                <a:lnTo>
                  <a:pt x="0" y="240029"/>
                </a:lnTo>
                <a:lnTo>
                  <a:pt x="241299" y="240029"/>
                </a:lnTo>
                <a:lnTo>
                  <a:pt x="5079" y="236219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615440" y="549910"/>
            <a:ext cx="241299" cy="240029"/>
          </a:xfrm>
          <a:custGeom>
            <a:avLst/>
            <a:gdLst/>
            <a:ahLst/>
            <a:cxnLst/>
            <a:rect l="l" t="t" r="r" b="b"/>
            <a:pathLst>
              <a:path w="241299" h="240029">
                <a:moveTo>
                  <a:pt x="0" y="0"/>
                </a:moveTo>
                <a:lnTo>
                  <a:pt x="0" y="240029"/>
                </a:lnTo>
                <a:lnTo>
                  <a:pt x="241299" y="240029"/>
                </a:lnTo>
                <a:lnTo>
                  <a:pt x="24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232409"/>
                </a:moveTo>
                <a:lnTo>
                  <a:pt x="2540" y="228600"/>
                </a:lnTo>
                <a:lnTo>
                  <a:pt x="2540" y="3809"/>
                </a:lnTo>
                <a:lnTo>
                  <a:pt x="228600" y="3809"/>
                </a:lnTo>
                <a:lnTo>
                  <a:pt x="228600" y="228600"/>
                </a:lnTo>
                <a:lnTo>
                  <a:pt x="2540" y="228600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lnTo>
                  <a:pt x="0" y="232409"/>
                </a:lnTo>
                <a:close/>
              </a:path>
              <a:path w="231140" h="232409">
                <a:moveTo>
                  <a:pt x="2540" y="228600"/>
                </a:moveTo>
                <a:lnTo>
                  <a:pt x="0" y="232409"/>
                </a:lnTo>
                <a:lnTo>
                  <a:pt x="231140" y="232409"/>
                </a:lnTo>
                <a:lnTo>
                  <a:pt x="2540" y="22860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620520" y="553720"/>
            <a:ext cx="231140" cy="232409"/>
          </a:xfrm>
          <a:custGeom>
            <a:avLst/>
            <a:gdLst/>
            <a:ahLst/>
            <a:cxnLst/>
            <a:rect l="l" t="t" r="r" b="b"/>
            <a:pathLst>
              <a:path w="231140" h="232409">
                <a:moveTo>
                  <a:pt x="0" y="0"/>
                </a:moveTo>
                <a:lnTo>
                  <a:pt x="0" y="232409"/>
                </a:lnTo>
                <a:lnTo>
                  <a:pt x="231140" y="232409"/>
                </a:lnTo>
                <a:lnTo>
                  <a:pt x="231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224790"/>
                </a:moveTo>
                <a:lnTo>
                  <a:pt x="3809" y="220980"/>
                </a:lnTo>
                <a:lnTo>
                  <a:pt x="3809" y="3810"/>
                </a:lnTo>
                <a:lnTo>
                  <a:pt x="222250" y="3810"/>
                </a:lnTo>
                <a:lnTo>
                  <a:pt x="222250" y="220980"/>
                </a:lnTo>
                <a:lnTo>
                  <a:pt x="3809" y="22098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  <a:path w="226059" h="224790">
                <a:moveTo>
                  <a:pt x="3809" y="220980"/>
                </a:moveTo>
                <a:lnTo>
                  <a:pt x="0" y="224790"/>
                </a:lnTo>
                <a:lnTo>
                  <a:pt x="226059" y="224790"/>
                </a:lnTo>
                <a:lnTo>
                  <a:pt x="3809" y="22098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623060" y="557529"/>
            <a:ext cx="226059" cy="224790"/>
          </a:xfrm>
          <a:custGeom>
            <a:avLst/>
            <a:gdLst/>
            <a:ahLst/>
            <a:cxnLst/>
            <a:rect l="l" t="t" r="r" b="b"/>
            <a:pathLst>
              <a:path w="226059" h="224790">
                <a:moveTo>
                  <a:pt x="0" y="0"/>
                </a:moveTo>
                <a:lnTo>
                  <a:pt x="0" y="224790"/>
                </a:lnTo>
                <a:lnTo>
                  <a:pt x="226059" y="224790"/>
                </a:lnTo>
                <a:lnTo>
                  <a:pt x="226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217170"/>
                </a:moveTo>
                <a:lnTo>
                  <a:pt x="3810" y="213360"/>
                </a:lnTo>
                <a:lnTo>
                  <a:pt x="3810" y="2539"/>
                </a:lnTo>
                <a:lnTo>
                  <a:pt x="214630" y="2539"/>
                </a:lnTo>
                <a:lnTo>
                  <a:pt x="214630" y="213360"/>
                </a:lnTo>
                <a:lnTo>
                  <a:pt x="3810" y="21336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  <a:path w="218440" h="217170">
                <a:moveTo>
                  <a:pt x="3810" y="213360"/>
                </a:moveTo>
                <a:lnTo>
                  <a:pt x="0" y="217170"/>
                </a:lnTo>
                <a:lnTo>
                  <a:pt x="218440" y="217170"/>
                </a:lnTo>
                <a:lnTo>
                  <a:pt x="3810" y="21336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626870" y="561339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70">
                <a:moveTo>
                  <a:pt x="0" y="0"/>
                </a:moveTo>
                <a:lnTo>
                  <a:pt x="0" y="217170"/>
                </a:lnTo>
                <a:lnTo>
                  <a:pt x="218440" y="217170"/>
                </a:lnTo>
                <a:lnTo>
                  <a:pt x="218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210820"/>
                </a:moveTo>
                <a:lnTo>
                  <a:pt x="3809" y="207010"/>
                </a:lnTo>
                <a:lnTo>
                  <a:pt x="3809" y="3810"/>
                </a:lnTo>
                <a:lnTo>
                  <a:pt x="207009" y="3810"/>
                </a:lnTo>
                <a:lnTo>
                  <a:pt x="207009" y="207010"/>
                </a:lnTo>
                <a:lnTo>
                  <a:pt x="3809" y="20701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  <a:path w="210819" h="210820">
                <a:moveTo>
                  <a:pt x="3809" y="207010"/>
                </a:moveTo>
                <a:lnTo>
                  <a:pt x="0" y="210820"/>
                </a:lnTo>
                <a:lnTo>
                  <a:pt x="210819" y="210820"/>
                </a:lnTo>
                <a:lnTo>
                  <a:pt x="3809" y="20701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630680" y="563879"/>
            <a:ext cx="210819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0" y="0"/>
                </a:moveTo>
                <a:lnTo>
                  <a:pt x="0" y="210820"/>
                </a:lnTo>
                <a:lnTo>
                  <a:pt x="210819" y="210820"/>
                </a:lnTo>
                <a:lnTo>
                  <a:pt x="210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3200"/>
                </a:moveTo>
                <a:lnTo>
                  <a:pt x="3810" y="200660"/>
                </a:lnTo>
                <a:lnTo>
                  <a:pt x="3810" y="3810"/>
                </a:lnTo>
                <a:lnTo>
                  <a:pt x="199390" y="3810"/>
                </a:lnTo>
                <a:lnTo>
                  <a:pt x="199390" y="200660"/>
                </a:lnTo>
                <a:lnTo>
                  <a:pt x="3810" y="20066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  <a:path w="203200" h="203200">
                <a:moveTo>
                  <a:pt x="3810" y="200660"/>
                </a:moveTo>
                <a:lnTo>
                  <a:pt x="0" y="203200"/>
                </a:lnTo>
                <a:lnTo>
                  <a:pt x="203200" y="203200"/>
                </a:lnTo>
                <a:lnTo>
                  <a:pt x="3810" y="20066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634489" y="56768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0" y="203200"/>
                </a:lnTo>
                <a:lnTo>
                  <a:pt x="203200" y="203200"/>
                </a:lnTo>
                <a:lnTo>
                  <a:pt x="20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196850"/>
                </a:moveTo>
                <a:lnTo>
                  <a:pt x="3810" y="193039"/>
                </a:lnTo>
                <a:lnTo>
                  <a:pt x="3810" y="3810"/>
                </a:lnTo>
                <a:lnTo>
                  <a:pt x="191769" y="3810"/>
                </a:lnTo>
                <a:lnTo>
                  <a:pt x="191769" y="193039"/>
                </a:lnTo>
                <a:lnTo>
                  <a:pt x="3810" y="193039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  <a:path w="195580" h="196850">
                <a:moveTo>
                  <a:pt x="3810" y="193039"/>
                </a:moveTo>
                <a:lnTo>
                  <a:pt x="0" y="196850"/>
                </a:lnTo>
                <a:lnTo>
                  <a:pt x="195580" y="196850"/>
                </a:lnTo>
                <a:lnTo>
                  <a:pt x="3810" y="193039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638300" y="571500"/>
            <a:ext cx="195580" cy="196850"/>
          </a:xfrm>
          <a:custGeom>
            <a:avLst/>
            <a:gdLst/>
            <a:ahLst/>
            <a:cxnLst/>
            <a:rect l="l" t="t" r="r" b="b"/>
            <a:pathLst>
              <a:path w="195580" h="196850">
                <a:moveTo>
                  <a:pt x="0" y="0"/>
                </a:moveTo>
                <a:lnTo>
                  <a:pt x="0" y="196850"/>
                </a:lnTo>
                <a:lnTo>
                  <a:pt x="195580" y="196850"/>
                </a:lnTo>
                <a:lnTo>
                  <a:pt x="195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189229"/>
                </a:moveTo>
                <a:lnTo>
                  <a:pt x="2539" y="185419"/>
                </a:lnTo>
                <a:lnTo>
                  <a:pt x="2539" y="3810"/>
                </a:lnTo>
                <a:lnTo>
                  <a:pt x="185419" y="3810"/>
                </a:lnTo>
                <a:lnTo>
                  <a:pt x="185419" y="185419"/>
                </a:lnTo>
                <a:lnTo>
                  <a:pt x="2539" y="18541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  <a:path w="187959" h="189229">
                <a:moveTo>
                  <a:pt x="2539" y="185419"/>
                </a:moveTo>
                <a:lnTo>
                  <a:pt x="0" y="189229"/>
                </a:lnTo>
                <a:lnTo>
                  <a:pt x="187959" y="189229"/>
                </a:lnTo>
                <a:lnTo>
                  <a:pt x="2539" y="18541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642110" y="575310"/>
            <a:ext cx="187959" cy="189229"/>
          </a:xfrm>
          <a:custGeom>
            <a:avLst/>
            <a:gdLst/>
            <a:ahLst/>
            <a:cxnLst/>
            <a:rect l="l" t="t" r="r" b="b"/>
            <a:pathLst>
              <a:path w="187959" h="189229">
                <a:moveTo>
                  <a:pt x="0" y="0"/>
                </a:moveTo>
                <a:lnTo>
                  <a:pt x="0" y="189229"/>
                </a:lnTo>
                <a:lnTo>
                  <a:pt x="187959" y="189229"/>
                </a:lnTo>
                <a:lnTo>
                  <a:pt x="187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181609"/>
                </a:moveTo>
                <a:lnTo>
                  <a:pt x="3810" y="177800"/>
                </a:lnTo>
                <a:lnTo>
                  <a:pt x="3810" y="3809"/>
                </a:lnTo>
                <a:lnTo>
                  <a:pt x="179069" y="3809"/>
                </a:lnTo>
                <a:lnTo>
                  <a:pt x="179069" y="177800"/>
                </a:lnTo>
                <a:lnTo>
                  <a:pt x="3810" y="177800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lnTo>
                  <a:pt x="0" y="181609"/>
                </a:lnTo>
                <a:close/>
              </a:path>
              <a:path w="182880" h="181609">
                <a:moveTo>
                  <a:pt x="3810" y="177800"/>
                </a:moveTo>
                <a:lnTo>
                  <a:pt x="0" y="181609"/>
                </a:lnTo>
                <a:lnTo>
                  <a:pt x="182880" y="181609"/>
                </a:lnTo>
                <a:lnTo>
                  <a:pt x="3810" y="17780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644650" y="579120"/>
            <a:ext cx="182880" cy="181609"/>
          </a:xfrm>
          <a:custGeom>
            <a:avLst/>
            <a:gdLst/>
            <a:ahLst/>
            <a:cxnLst/>
            <a:rect l="l" t="t" r="r" b="b"/>
            <a:pathLst>
              <a:path w="182880" h="181609">
                <a:moveTo>
                  <a:pt x="0" y="0"/>
                </a:moveTo>
                <a:lnTo>
                  <a:pt x="0" y="181609"/>
                </a:lnTo>
                <a:lnTo>
                  <a:pt x="182880" y="181609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173990"/>
                </a:moveTo>
                <a:lnTo>
                  <a:pt x="3809" y="170180"/>
                </a:lnTo>
                <a:lnTo>
                  <a:pt x="3809" y="3810"/>
                </a:lnTo>
                <a:lnTo>
                  <a:pt x="171450" y="3810"/>
                </a:lnTo>
                <a:lnTo>
                  <a:pt x="171450" y="170180"/>
                </a:lnTo>
                <a:lnTo>
                  <a:pt x="3809" y="17018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  <a:path w="175259" h="173990">
                <a:moveTo>
                  <a:pt x="3809" y="170180"/>
                </a:moveTo>
                <a:lnTo>
                  <a:pt x="0" y="173990"/>
                </a:lnTo>
                <a:lnTo>
                  <a:pt x="175259" y="173990"/>
                </a:lnTo>
                <a:lnTo>
                  <a:pt x="3809" y="17018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648460" y="582929"/>
            <a:ext cx="175259" cy="173990"/>
          </a:xfrm>
          <a:custGeom>
            <a:avLst/>
            <a:gdLst/>
            <a:ahLst/>
            <a:cxnLst/>
            <a:rect l="l" t="t" r="r" b="b"/>
            <a:pathLst>
              <a:path w="175259" h="173990">
                <a:moveTo>
                  <a:pt x="0" y="0"/>
                </a:moveTo>
                <a:lnTo>
                  <a:pt x="0" y="173990"/>
                </a:lnTo>
                <a:lnTo>
                  <a:pt x="175259" y="173990"/>
                </a:lnTo>
                <a:lnTo>
                  <a:pt x="175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370"/>
                </a:moveTo>
                <a:lnTo>
                  <a:pt x="3810" y="162560"/>
                </a:lnTo>
                <a:lnTo>
                  <a:pt x="3810" y="3810"/>
                </a:lnTo>
                <a:lnTo>
                  <a:pt x="163830" y="3810"/>
                </a:lnTo>
                <a:lnTo>
                  <a:pt x="163830" y="162560"/>
                </a:lnTo>
                <a:lnTo>
                  <a:pt x="3810" y="16256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  <a:path w="167640" h="166370">
                <a:moveTo>
                  <a:pt x="3810" y="162560"/>
                </a:moveTo>
                <a:lnTo>
                  <a:pt x="0" y="166370"/>
                </a:lnTo>
                <a:lnTo>
                  <a:pt x="167640" y="166370"/>
                </a:lnTo>
                <a:lnTo>
                  <a:pt x="3810" y="16256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652270" y="58673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0"/>
                </a:moveTo>
                <a:lnTo>
                  <a:pt x="0" y="166370"/>
                </a:lnTo>
                <a:lnTo>
                  <a:pt x="167640" y="16637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158750"/>
                </a:moveTo>
                <a:lnTo>
                  <a:pt x="3809" y="154939"/>
                </a:lnTo>
                <a:lnTo>
                  <a:pt x="3809" y="2539"/>
                </a:lnTo>
                <a:lnTo>
                  <a:pt x="156209" y="2539"/>
                </a:lnTo>
                <a:lnTo>
                  <a:pt x="156209" y="154939"/>
                </a:lnTo>
                <a:lnTo>
                  <a:pt x="3809" y="154939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  <a:path w="160019" h="158750">
                <a:moveTo>
                  <a:pt x="3809" y="154939"/>
                </a:moveTo>
                <a:lnTo>
                  <a:pt x="0" y="158750"/>
                </a:lnTo>
                <a:lnTo>
                  <a:pt x="160019" y="158750"/>
                </a:lnTo>
                <a:lnTo>
                  <a:pt x="3809" y="154939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656080" y="590550"/>
            <a:ext cx="160019" cy="158750"/>
          </a:xfrm>
          <a:custGeom>
            <a:avLst/>
            <a:gdLst/>
            <a:ahLst/>
            <a:cxnLst/>
            <a:rect l="l" t="t" r="r" b="b"/>
            <a:pathLst>
              <a:path w="160019" h="158750">
                <a:moveTo>
                  <a:pt x="0" y="0"/>
                </a:moveTo>
                <a:lnTo>
                  <a:pt x="0" y="158750"/>
                </a:lnTo>
                <a:lnTo>
                  <a:pt x="160019" y="158750"/>
                </a:lnTo>
                <a:lnTo>
                  <a:pt x="160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3810" y="149860"/>
                </a:lnTo>
                <a:lnTo>
                  <a:pt x="3810" y="3810"/>
                </a:lnTo>
                <a:lnTo>
                  <a:pt x="148590" y="3810"/>
                </a:lnTo>
                <a:lnTo>
                  <a:pt x="148590" y="149860"/>
                </a:lnTo>
                <a:lnTo>
                  <a:pt x="3810" y="14986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  <a:path w="152400" h="152400">
                <a:moveTo>
                  <a:pt x="3810" y="149860"/>
                </a:moveTo>
                <a:lnTo>
                  <a:pt x="0" y="152400"/>
                </a:lnTo>
                <a:lnTo>
                  <a:pt x="152400" y="152400"/>
                </a:lnTo>
                <a:lnTo>
                  <a:pt x="3810" y="14986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659889" y="5930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146050"/>
                </a:moveTo>
                <a:lnTo>
                  <a:pt x="3810" y="142239"/>
                </a:lnTo>
                <a:lnTo>
                  <a:pt x="3810" y="3810"/>
                </a:lnTo>
                <a:lnTo>
                  <a:pt x="140969" y="3810"/>
                </a:lnTo>
                <a:lnTo>
                  <a:pt x="140969" y="142239"/>
                </a:lnTo>
                <a:lnTo>
                  <a:pt x="3810" y="142239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  <a:path w="144780" h="146050">
                <a:moveTo>
                  <a:pt x="3810" y="142239"/>
                </a:moveTo>
                <a:lnTo>
                  <a:pt x="0" y="146050"/>
                </a:lnTo>
                <a:lnTo>
                  <a:pt x="144780" y="146050"/>
                </a:lnTo>
                <a:lnTo>
                  <a:pt x="3810" y="142239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663700" y="596900"/>
            <a:ext cx="144780" cy="146050"/>
          </a:xfrm>
          <a:custGeom>
            <a:avLst/>
            <a:gdLst/>
            <a:ahLst/>
            <a:cxnLst/>
            <a:rect l="l" t="t" r="r" b="b"/>
            <a:pathLst>
              <a:path w="144780" h="146050">
                <a:moveTo>
                  <a:pt x="0" y="0"/>
                </a:moveTo>
                <a:lnTo>
                  <a:pt x="0" y="146050"/>
                </a:lnTo>
                <a:lnTo>
                  <a:pt x="144780" y="146050"/>
                </a:lnTo>
                <a:lnTo>
                  <a:pt x="14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138429"/>
                </a:moveTo>
                <a:lnTo>
                  <a:pt x="3809" y="134619"/>
                </a:lnTo>
                <a:lnTo>
                  <a:pt x="3809" y="3810"/>
                </a:lnTo>
                <a:lnTo>
                  <a:pt x="133350" y="3810"/>
                </a:lnTo>
                <a:lnTo>
                  <a:pt x="133350" y="134619"/>
                </a:lnTo>
                <a:lnTo>
                  <a:pt x="3809" y="13461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lnTo>
                  <a:pt x="0" y="138429"/>
                </a:lnTo>
                <a:close/>
              </a:path>
              <a:path w="137159" h="138429">
                <a:moveTo>
                  <a:pt x="3809" y="134619"/>
                </a:moveTo>
                <a:lnTo>
                  <a:pt x="0" y="138429"/>
                </a:lnTo>
                <a:lnTo>
                  <a:pt x="137159" y="138429"/>
                </a:lnTo>
                <a:lnTo>
                  <a:pt x="3809" y="134619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667510" y="600710"/>
            <a:ext cx="137159" cy="138429"/>
          </a:xfrm>
          <a:custGeom>
            <a:avLst/>
            <a:gdLst/>
            <a:ahLst/>
            <a:cxnLst/>
            <a:rect l="l" t="t" r="r" b="b"/>
            <a:pathLst>
              <a:path w="137159" h="138429">
                <a:moveTo>
                  <a:pt x="0" y="0"/>
                </a:moveTo>
                <a:lnTo>
                  <a:pt x="0" y="138429"/>
                </a:lnTo>
                <a:lnTo>
                  <a:pt x="137159" y="138429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130809"/>
                </a:moveTo>
                <a:lnTo>
                  <a:pt x="2540" y="127000"/>
                </a:lnTo>
                <a:lnTo>
                  <a:pt x="2540" y="3809"/>
                </a:lnTo>
                <a:lnTo>
                  <a:pt x="127000" y="3809"/>
                </a:lnTo>
                <a:lnTo>
                  <a:pt x="127000" y="127000"/>
                </a:lnTo>
                <a:lnTo>
                  <a:pt x="2540" y="127000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lnTo>
                  <a:pt x="0" y="130809"/>
                </a:lnTo>
                <a:close/>
              </a:path>
              <a:path w="129540" h="130809">
                <a:moveTo>
                  <a:pt x="2540" y="127000"/>
                </a:moveTo>
                <a:lnTo>
                  <a:pt x="0" y="130809"/>
                </a:lnTo>
                <a:lnTo>
                  <a:pt x="129540" y="130809"/>
                </a:lnTo>
                <a:lnTo>
                  <a:pt x="2540" y="12700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671320" y="604520"/>
            <a:ext cx="129540" cy="130809"/>
          </a:xfrm>
          <a:custGeom>
            <a:avLst/>
            <a:gdLst/>
            <a:ahLst/>
            <a:cxnLst/>
            <a:rect l="l" t="t" r="r" b="b"/>
            <a:pathLst>
              <a:path w="129540" h="130809">
                <a:moveTo>
                  <a:pt x="0" y="0"/>
                </a:moveTo>
                <a:lnTo>
                  <a:pt x="0" y="130809"/>
                </a:lnTo>
                <a:lnTo>
                  <a:pt x="129540" y="130809"/>
                </a:lnTo>
                <a:lnTo>
                  <a:pt x="12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123190"/>
                </a:moveTo>
                <a:lnTo>
                  <a:pt x="3809" y="119380"/>
                </a:lnTo>
                <a:lnTo>
                  <a:pt x="3809" y="3810"/>
                </a:lnTo>
                <a:lnTo>
                  <a:pt x="120650" y="3810"/>
                </a:lnTo>
                <a:lnTo>
                  <a:pt x="120650" y="119380"/>
                </a:lnTo>
                <a:lnTo>
                  <a:pt x="3809" y="11938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  <a:path w="124459" h="123190">
                <a:moveTo>
                  <a:pt x="3809" y="119380"/>
                </a:moveTo>
                <a:lnTo>
                  <a:pt x="0" y="123190"/>
                </a:lnTo>
                <a:lnTo>
                  <a:pt x="124459" y="123190"/>
                </a:lnTo>
                <a:lnTo>
                  <a:pt x="3809" y="11938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673860" y="608329"/>
            <a:ext cx="124459" cy="123190"/>
          </a:xfrm>
          <a:custGeom>
            <a:avLst/>
            <a:gdLst/>
            <a:ahLst/>
            <a:cxnLst/>
            <a:rect l="l" t="t" r="r" b="b"/>
            <a:pathLst>
              <a:path w="124459" h="123190">
                <a:moveTo>
                  <a:pt x="0" y="0"/>
                </a:moveTo>
                <a:lnTo>
                  <a:pt x="0" y="123190"/>
                </a:lnTo>
                <a:lnTo>
                  <a:pt x="124459" y="12319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115570"/>
                </a:moveTo>
                <a:lnTo>
                  <a:pt x="3810" y="111760"/>
                </a:lnTo>
                <a:lnTo>
                  <a:pt x="3810" y="2539"/>
                </a:lnTo>
                <a:lnTo>
                  <a:pt x="113030" y="2539"/>
                </a:lnTo>
                <a:lnTo>
                  <a:pt x="113030" y="111760"/>
                </a:lnTo>
                <a:lnTo>
                  <a:pt x="3810" y="11176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  <a:path w="116840" h="115570">
                <a:moveTo>
                  <a:pt x="3810" y="111760"/>
                </a:moveTo>
                <a:lnTo>
                  <a:pt x="0" y="115570"/>
                </a:lnTo>
                <a:lnTo>
                  <a:pt x="116840" y="115570"/>
                </a:lnTo>
                <a:lnTo>
                  <a:pt x="3810" y="11176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677670" y="612139"/>
            <a:ext cx="116840" cy="115570"/>
          </a:xfrm>
          <a:custGeom>
            <a:avLst/>
            <a:gdLst/>
            <a:ahLst/>
            <a:cxnLst/>
            <a:rect l="l" t="t" r="r" b="b"/>
            <a:pathLst>
              <a:path w="116840" h="115570">
                <a:moveTo>
                  <a:pt x="0" y="0"/>
                </a:moveTo>
                <a:lnTo>
                  <a:pt x="0" y="115570"/>
                </a:lnTo>
                <a:lnTo>
                  <a:pt x="116840" y="115570"/>
                </a:lnTo>
                <a:lnTo>
                  <a:pt x="11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E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109220"/>
                </a:moveTo>
                <a:lnTo>
                  <a:pt x="3809" y="105410"/>
                </a:lnTo>
                <a:lnTo>
                  <a:pt x="3809" y="5080"/>
                </a:lnTo>
                <a:lnTo>
                  <a:pt x="105409" y="5080"/>
                </a:lnTo>
                <a:lnTo>
                  <a:pt x="105409" y="105410"/>
                </a:lnTo>
                <a:lnTo>
                  <a:pt x="3809" y="10541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  <a:path w="109219" h="109220">
                <a:moveTo>
                  <a:pt x="3809" y="105410"/>
                </a:moveTo>
                <a:lnTo>
                  <a:pt x="0" y="109220"/>
                </a:lnTo>
                <a:lnTo>
                  <a:pt x="109219" y="109220"/>
                </a:lnTo>
                <a:lnTo>
                  <a:pt x="3809" y="1054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681480" y="614679"/>
            <a:ext cx="109219" cy="109220"/>
          </a:xfrm>
          <a:custGeom>
            <a:avLst/>
            <a:gdLst/>
            <a:ahLst/>
            <a:cxnLst/>
            <a:rect l="l" t="t" r="r" b="b"/>
            <a:pathLst>
              <a:path w="109219" h="109220">
                <a:moveTo>
                  <a:pt x="0" y="0"/>
                </a:moveTo>
                <a:lnTo>
                  <a:pt x="0" y="109220"/>
                </a:lnTo>
                <a:lnTo>
                  <a:pt x="109219" y="109220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3810" y="96519"/>
                </a:lnTo>
                <a:lnTo>
                  <a:pt x="3810" y="2539"/>
                </a:lnTo>
                <a:lnTo>
                  <a:pt x="97790" y="2539"/>
                </a:lnTo>
                <a:lnTo>
                  <a:pt x="97790" y="96519"/>
                </a:lnTo>
                <a:lnTo>
                  <a:pt x="3810" y="9651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  <a:path w="101600" h="100329">
                <a:moveTo>
                  <a:pt x="3810" y="96519"/>
                </a:moveTo>
                <a:lnTo>
                  <a:pt x="0" y="100329"/>
                </a:lnTo>
                <a:lnTo>
                  <a:pt x="101600" y="100329"/>
                </a:lnTo>
                <a:lnTo>
                  <a:pt x="3810" y="96519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685289" y="619760"/>
            <a:ext cx="101600" cy="100329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0"/>
                </a:moveTo>
                <a:lnTo>
                  <a:pt x="0" y="100329"/>
                </a:ln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3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93979"/>
                </a:moveTo>
                <a:lnTo>
                  <a:pt x="3810" y="91439"/>
                </a:lnTo>
                <a:lnTo>
                  <a:pt x="3810" y="3810"/>
                </a:lnTo>
                <a:lnTo>
                  <a:pt x="90169" y="3810"/>
                </a:lnTo>
                <a:lnTo>
                  <a:pt x="90169" y="91439"/>
                </a:lnTo>
                <a:lnTo>
                  <a:pt x="3810" y="9143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  <a:path w="93980" h="93979">
                <a:moveTo>
                  <a:pt x="3810" y="91439"/>
                </a:moveTo>
                <a:lnTo>
                  <a:pt x="0" y="93979"/>
                </a:lnTo>
                <a:lnTo>
                  <a:pt x="93980" y="93979"/>
                </a:lnTo>
                <a:lnTo>
                  <a:pt x="3810" y="91439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689100" y="622300"/>
            <a:ext cx="93980" cy="93979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0" y="93979"/>
                </a:lnTo>
                <a:lnTo>
                  <a:pt x="93980" y="93979"/>
                </a:lnTo>
                <a:lnTo>
                  <a:pt x="93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87629"/>
                </a:moveTo>
                <a:lnTo>
                  <a:pt x="3809" y="83819"/>
                </a:lnTo>
                <a:lnTo>
                  <a:pt x="3809" y="3810"/>
                </a:lnTo>
                <a:lnTo>
                  <a:pt x="82550" y="3810"/>
                </a:lnTo>
                <a:lnTo>
                  <a:pt x="82550" y="83819"/>
                </a:lnTo>
                <a:lnTo>
                  <a:pt x="3809" y="8381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  <a:path w="86359" h="87629">
                <a:moveTo>
                  <a:pt x="3809" y="83819"/>
                </a:moveTo>
                <a:lnTo>
                  <a:pt x="0" y="87629"/>
                </a:lnTo>
                <a:lnTo>
                  <a:pt x="86359" y="87629"/>
                </a:lnTo>
                <a:lnTo>
                  <a:pt x="3809" y="83819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692910" y="626110"/>
            <a:ext cx="86359" cy="87629"/>
          </a:xfrm>
          <a:custGeom>
            <a:avLst/>
            <a:gdLst/>
            <a:ahLst/>
            <a:cxnLst/>
            <a:rect l="l" t="t" r="r" b="b"/>
            <a:pathLst>
              <a:path w="86359" h="87629">
                <a:moveTo>
                  <a:pt x="0" y="0"/>
                </a:moveTo>
                <a:lnTo>
                  <a:pt x="0" y="87629"/>
                </a:lnTo>
                <a:lnTo>
                  <a:pt x="86359" y="87629"/>
                </a:lnTo>
                <a:lnTo>
                  <a:pt x="8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80009"/>
                </a:moveTo>
                <a:lnTo>
                  <a:pt x="3810" y="76200"/>
                </a:lnTo>
                <a:lnTo>
                  <a:pt x="3810" y="3809"/>
                </a:lnTo>
                <a:lnTo>
                  <a:pt x="74930" y="3809"/>
                </a:lnTo>
                <a:lnTo>
                  <a:pt x="74930" y="76200"/>
                </a:lnTo>
                <a:lnTo>
                  <a:pt x="3810" y="76200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  <a:path w="78740" h="80009">
                <a:moveTo>
                  <a:pt x="3810" y="76200"/>
                </a:moveTo>
                <a:lnTo>
                  <a:pt x="0" y="80009"/>
                </a:lnTo>
                <a:lnTo>
                  <a:pt x="78740" y="80009"/>
                </a:lnTo>
                <a:lnTo>
                  <a:pt x="3810" y="7620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696720" y="629920"/>
            <a:ext cx="78740" cy="80009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0" y="0"/>
                </a:moveTo>
                <a:lnTo>
                  <a:pt x="0" y="80009"/>
                </a:lnTo>
                <a:lnTo>
                  <a:pt x="78740" y="80009"/>
                </a:lnTo>
                <a:lnTo>
                  <a:pt x="7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A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2539" y="68580"/>
                </a:lnTo>
                <a:lnTo>
                  <a:pt x="2539" y="3810"/>
                </a:lnTo>
                <a:lnTo>
                  <a:pt x="68580" y="3810"/>
                </a:lnTo>
                <a:lnTo>
                  <a:pt x="68580" y="68580"/>
                </a:lnTo>
                <a:lnTo>
                  <a:pt x="2539" y="6858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2539" y="68580"/>
                </a:moveTo>
                <a:lnTo>
                  <a:pt x="0" y="72390"/>
                </a:lnTo>
                <a:lnTo>
                  <a:pt x="71119" y="72390"/>
                </a:lnTo>
                <a:lnTo>
                  <a:pt x="2539" y="6858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700530" y="6337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64770"/>
                </a:moveTo>
                <a:lnTo>
                  <a:pt x="3810" y="60960"/>
                </a:lnTo>
                <a:lnTo>
                  <a:pt x="3810" y="3810"/>
                </a:lnTo>
                <a:lnTo>
                  <a:pt x="62230" y="3810"/>
                </a:lnTo>
                <a:lnTo>
                  <a:pt x="62230" y="60960"/>
                </a:lnTo>
                <a:lnTo>
                  <a:pt x="3810" y="6096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6040" h="64770">
                <a:moveTo>
                  <a:pt x="3810" y="60960"/>
                </a:moveTo>
                <a:lnTo>
                  <a:pt x="0" y="64770"/>
                </a:lnTo>
                <a:lnTo>
                  <a:pt x="66040" y="64770"/>
                </a:lnTo>
                <a:lnTo>
                  <a:pt x="3810" y="6096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703070" y="637539"/>
            <a:ext cx="66040" cy="64770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0" y="0"/>
                </a:moveTo>
                <a:lnTo>
                  <a:pt x="0" y="64770"/>
                </a:lnTo>
                <a:lnTo>
                  <a:pt x="66040" y="64770"/>
                </a:lnTo>
                <a:lnTo>
                  <a:pt x="6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4F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706880" y="641350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19" h="57150">
                <a:moveTo>
                  <a:pt x="0" y="57150"/>
                </a:moveTo>
                <a:lnTo>
                  <a:pt x="3809" y="53339"/>
                </a:lnTo>
                <a:lnTo>
                  <a:pt x="3809" y="2539"/>
                </a:lnTo>
                <a:lnTo>
                  <a:pt x="54609" y="2539"/>
                </a:lnTo>
                <a:lnTo>
                  <a:pt x="54609" y="53339"/>
                </a:lnTo>
                <a:lnTo>
                  <a:pt x="3809" y="53339"/>
                </a:lnTo>
                <a:lnTo>
                  <a:pt x="58419" y="57150"/>
                </a:lnTo>
                <a:lnTo>
                  <a:pt x="5841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8419" h="57150">
                <a:moveTo>
                  <a:pt x="3809" y="53339"/>
                </a:moveTo>
                <a:lnTo>
                  <a:pt x="0" y="57150"/>
                </a:lnTo>
                <a:lnTo>
                  <a:pt x="58419" y="57150"/>
                </a:lnTo>
                <a:lnTo>
                  <a:pt x="3809" y="53339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706880" y="627062"/>
            <a:ext cx="58419" cy="58420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20"/>
                </a:moveTo>
                <a:lnTo>
                  <a:pt x="58419" y="58420"/>
                </a:lnTo>
                <a:lnTo>
                  <a:pt x="5841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1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710689" y="643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800"/>
                </a:moveTo>
                <a:lnTo>
                  <a:pt x="3810" y="48260"/>
                </a:lnTo>
                <a:lnTo>
                  <a:pt x="3810" y="3810"/>
                </a:lnTo>
                <a:lnTo>
                  <a:pt x="46990" y="3810"/>
                </a:lnTo>
                <a:lnTo>
                  <a:pt x="46990" y="48260"/>
                </a:lnTo>
                <a:lnTo>
                  <a:pt x="3810" y="48260"/>
                </a:ln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50800" h="50800">
                <a:moveTo>
                  <a:pt x="3810" y="48260"/>
                </a:moveTo>
                <a:lnTo>
                  <a:pt x="0" y="50800"/>
                </a:lnTo>
                <a:lnTo>
                  <a:pt x="50800" y="50800"/>
                </a:lnTo>
                <a:lnTo>
                  <a:pt x="3810" y="4826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710689" y="631507"/>
            <a:ext cx="50800" cy="52070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0" y="52070"/>
                </a:moveTo>
                <a:lnTo>
                  <a:pt x="50800" y="52070"/>
                </a:lnTo>
                <a:lnTo>
                  <a:pt x="508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4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714500" y="647700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0" y="44450"/>
                </a:moveTo>
                <a:lnTo>
                  <a:pt x="3810" y="40639"/>
                </a:lnTo>
                <a:lnTo>
                  <a:pt x="3810" y="3810"/>
                </a:lnTo>
                <a:lnTo>
                  <a:pt x="39369" y="3810"/>
                </a:lnTo>
                <a:lnTo>
                  <a:pt x="39369" y="40639"/>
                </a:lnTo>
                <a:lnTo>
                  <a:pt x="3810" y="40639"/>
                </a:lnTo>
                <a:lnTo>
                  <a:pt x="43180" y="44450"/>
                </a:lnTo>
                <a:lnTo>
                  <a:pt x="431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  <a:path w="43180" h="44450">
                <a:moveTo>
                  <a:pt x="3810" y="40639"/>
                </a:moveTo>
                <a:lnTo>
                  <a:pt x="0" y="44450"/>
                </a:lnTo>
                <a:lnTo>
                  <a:pt x="43180" y="44450"/>
                </a:lnTo>
                <a:lnTo>
                  <a:pt x="3810" y="40639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14500" y="63658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80" h="45720">
                <a:moveTo>
                  <a:pt x="0" y="45720"/>
                </a:moveTo>
                <a:lnTo>
                  <a:pt x="43180" y="45720"/>
                </a:lnTo>
                <a:lnTo>
                  <a:pt x="4318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718310" y="651510"/>
            <a:ext cx="35559" cy="36829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0" y="36829"/>
                </a:moveTo>
                <a:lnTo>
                  <a:pt x="3809" y="33019"/>
                </a:lnTo>
                <a:lnTo>
                  <a:pt x="3809" y="3810"/>
                </a:lnTo>
                <a:lnTo>
                  <a:pt x="31750" y="3810"/>
                </a:lnTo>
                <a:lnTo>
                  <a:pt x="31750" y="33019"/>
                </a:lnTo>
                <a:lnTo>
                  <a:pt x="3809" y="33019"/>
                </a:lnTo>
                <a:lnTo>
                  <a:pt x="35559" y="36829"/>
                </a:lnTo>
                <a:lnTo>
                  <a:pt x="3555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  <a:path w="35559" h="36829">
                <a:moveTo>
                  <a:pt x="3809" y="33019"/>
                </a:moveTo>
                <a:lnTo>
                  <a:pt x="0" y="36829"/>
                </a:lnTo>
                <a:lnTo>
                  <a:pt x="35559" y="36829"/>
                </a:lnTo>
                <a:lnTo>
                  <a:pt x="3809" y="3301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718310" y="650875"/>
            <a:ext cx="35559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38100"/>
                </a:moveTo>
                <a:lnTo>
                  <a:pt x="35559" y="38100"/>
                </a:lnTo>
                <a:lnTo>
                  <a:pt x="3555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8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722120" y="65532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09">
                <a:moveTo>
                  <a:pt x="0" y="29209"/>
                </a:moveTo>
                <a:lnTo>
                  <a:pt x="3810" y="25400"/>
                </a:lnTo>
                <a:lnTo>
                  <a:pt x="3810" y="3809"/>
                </a:lnTo>
                <a:lnTo>
                  <a:pt x="24130" y="3809"/>
                </a:lnTo>
                <a:lnTo>
                  <a:pt x="24130" y="25400"/>
                </a:lnTo>
                <a:lnTo>
                  <a:pt x="3810" y="25400"/>
                </a:lnTo>
                <a:lnTo>
                  <a:pt x="27940" y="29209"/>
                </a:lnTo>
                <a:lnTo>
                  <a:pt x="279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7940" h="29209">
                <a:moveTo>
                  <a:pt x="3810" y="25400"/>
                </a:moveTo>
                <a:lnTo>
                  <a:pt x="0" y="29209"/>
                </a:lnTo>
                <a:lnTo>
                  <a:pt x="27940" y="29209"/>
                </a:lnTo>
                <a:lnTo>
                  <a:pt x="3810" y="2540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1722120" y="654685"/>
            <a:ext cx="27940" cy="30479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479"/>
                </a:moveTo>
                <a:lnTo>
                  <a:pt x="27940" y="30479"/>
                </a:lnTo>
                <a:lnTo>
                  <a:pt x="279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B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1725930" y="659129"/>
            <a:ext cx="20319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90"/>
                </a:moveTo>
                <a:lnTo>
                  <a:pt x="2539" y="17780"/>
                </a:lnTo>
                <a:lnTo>
                  <a:pt x="2539" y="3810"/>
                </a:lnTo>
                <a:lnTo>
                  <a:pt x="17780" y="3810"/>
                </a:lnTo>
                <a:lnTo>
                  <a:pt x="17780" y="17780"/>
                </a:lnTo>
                <a:lnTo>
                  <a:pt x="2539" y="17780"/>
                </a:lnTo>
                <a:lnTo>
                  <a:pt x="20319" y="21590"/>
                </a:lnTo>
                <a:lnTo>
                  <a:pt x="2031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20319" h="21590">
                <a:moveTo>
                  <a:pt x="2539" y="17780"/>
                </a:moveTo>
                <a:lnTo>
                  <a:pt x="0" y="21590"/>
                </a:lnTo>
                <a:lnTo>
                  <a:pt x="20319" y="21590"/>
                </a:lnTo>
                <a:lnTo>
                  <a:pt x="2539" y="1778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25930" y="658494"/>
            <a:ext cx="20319" cy="22860"/>
          </a:xfrm>
          <a:custGeom>
            <a:avLst/>
            <a:gdLst/>
            <a:ahLst/>
            <a:cxnLst/>
            <a:rect l="l" t="t" r="r" b="b"/>
            <a:pathLst>
              <a:path w="20319" h="22860">
                <a:moveTo>
                  <a:pt x="0" y="22860"/>
                </a:moveTo>
                <a:lnTo>
                  <a:pt x="20319" y="22860"/>
                </a:lnTo>
                <a:lnTo>
                  <a:pt x="2031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5D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728470" y="66293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970"/>
                </a:moveTo>
                <a:lnTo>
                  <a:pt x="3810" y="10160"/>
                </a:lnTo>
                <a:lnTo>
                  <a:pt x="3810" y="3810"/>
                </a:lnTo>
                <a:lnTo>
                  <a:pt x="11430" y="3810"/>
                </a:lnTo>
                <a:lnTo>
                  <a:pt x="11430" y="10160"/>
                </a:lnTo>
                <a:lnTo>
                  <a:pt x="3810" y="10160"/>
                </a:lnTo>
                <a:lnTo>
                  <a:pt x="15240" y="13970"/>
                </a:lnTo>
                <a:lnTo>
                  <a:pt x="152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5240" h="13970">
                <a:moveTo>
                  <a:pt x="3810" y="10160"/>
                </a:moveTo>
                <a:lnTo>
                  <a:pt x="0" y="13970"/>
                </a:lnTo>
                <a:lnTo>
                  <a:pt x="15240" y="13970"/>
                </a:lnTo>
                <a:lnTo>
                  <a:pt x="3810" y="1016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728470" y="6623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732280" y="666114"/>
            <a:ext cx="7619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620"/>
                </a:moveTo>
                <a:lnTo>
                  <a:pt x="7619" y="7620"/>
                </a:lnTo>
                <a:lnTo>
                  <a:pt x="76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736089" y="598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4129"/>
                </a:moveTo>
                <a:lnTo>
                  <a:pt x="72390" y="5206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4129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72390" y="22859"/>
                </a:moveTo>
                <a:lnTo>
                  <a:pt x="71120" y="22859"/>
                </a:lnTo>
                <a:lnTo>
                  <a:pt x="72390" y="24129"/>
                </a:lnTo>
                <a:lnTo>
                  <a:pt x="72390" y="22859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29210" y="76200"/>
                </a:moveTo>
                <a:lnTo>
                  <a:pt x="49530" y="76200"/>
                </a:lnTo>
                <a:lnTo>
                  <a:pt x="49530" y="74929"/>
                </a:lnTo>
                <a:lnTo>
                  <a:pt x="26670" y="74929"/>
                </a:lnTo>
                <a:lnTo>
                  <a:pt x="26670" y="76200"/>
                </a:lnTo>
                <a:lnTo>
                  <a:pt x="29210" y="761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73660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19" h="73660">
                <a:moveTo>
                  <a:pt x="2539" y="71120"/>
                </a:moveTo>
                <a:lnTo>
                  <a:pt x="0" y="73660"/>
                </a:lnTo>
                <a:lnTo>
                  <a:pt x="71119" y="73660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737360" y="599439"/>
            <a:ext cx="71119" cy="73660"/>
          </a:xfrm>
          <a:custGeom>
            <a:avLst/>
            <a:gdLst/>
            <a:ahLst/>
            <a:cxnLst/>
            <a:rect l="l" t="t" r="r" b="b"/>
            <a:pathLst>
              <a:path w="71119" h="73660">
                <a:moveTo>
                  <a:pt x="0" y="0"/>
                </a:moveTo>
                <a:lnTo>
                  <a:pt x="0" y="73660"/>
                </a:lnTo>
                <a:lnTo>
                  <a:pt x="71119" y="7366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739900" y="6019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739900" y="6019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741170" y="6032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4770"/>
                </a:lnTo>
                <a:lnTo>
                  <a:pt x="2540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2540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477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741170" y="6032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743710" y="60578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62230"/>
                </a:moveTo>
                <a:lnTo>
                  <a:pt x="1269" y="59689"/>
                </a:lnTo>
                <a:lnTo>
                  <a:pt x="1269" y="1270"/>
                </a:lnTo>
                <a:lnTo>
                  <a:pt x="57150" y="1270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59689" h="62230">
                <a:moveTo>
                  <a:pt x="1269" y="59689"/>
                </a:moveTo>
                <a:lnTo>
                  <a:pt x="0" y="62230"/>
                </a:lnTo>
                <a:lnTo>
                  <a:pt x="59689" y="62230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743710" y="605789"/>
            <a:ext cx="59689" cy="62230"/>
          </a:xfrm>
          <a:custGeom>
            <a:avLst/>
            <a:gdLst/>
            <a:ahLst/>
            <a:cxnLst/>
            <a:rect l="l" t="t" r="r" b="b"/>
            <a:pathLst>
              <a:path w="59689" h="62230">
                <a:moveTo>
                  <a:pt x="0" y="0"/>
                </a:moveTo>
                <a:lnTo>
                  <a:pt x="0" y="62230"/>
                </a:lnTo>
                <a:lnTo>
                  <a:pt x="59689" y="62230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744980" y="607060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80" h="58419">
                <a:moveTo>
                  <a:pt x="0" y="58419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8419"/>
                </a:lnTo>
                <a:lnTo>
                  <a:pt x="5588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80" h="58419">
                <a:moveTo>
                  <a:pt x="2539" y="55879"/>
                </a:moveTo>
                <a:lnTo>
                  <a:pt x="0" y="58419"/>
                </a:lnTo>
                <a:lnTo>
                  <a:pt x="55880" y="58419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744345" y="60706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747520" y="6096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747520" y="6089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748789" y="6108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952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9529"/>
                </a:lnTo>
                <a:lnTo>
                  <a:pt x="1270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748789" y="6102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750060" y="612139"/>
            <a:ext cx="45719" cy="48260"/>
          </a:xfrm>
          <a:custGeom>
            <a:avLst/>
            <a:gdLst/>
            <a:ahLst/>
            <a:cxnLst/>
            <a:rect l="l" t="t" r="r" b="b"/>
            <a:pathLst>
              <a:path w="45719" h="48260">
                <a:moveTo>
                  <a:pt x="0" y="48260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8260"/>
                </a:lnTo>
                <a:lnTo>
                  <a:pt x="45719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  <a:path w="45719" h="48260">
                <a:moveTo>
                  <a:pt x="2539" y="45720"/>
                </a:moveTo>
                <a:lnTo>
                  <a:pt x="0" y="48260"/>
                </a:lnTo>
                <a:lnTo>
                  <a:pt x="45719" y="48260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750060" y="611505"/>
            <a:ext cx="45719" cy="49529"/>
          </a:xfrm>
          <a:custGeom>
            <a:avLst/>
            <a:gdLst/>
            <a:ahLst/>
            <a:cxnLst/>
            <a:rect l="l" t="t" r="r" b="b"/>
            <a:pathLst>
              <a:path w="45719" h="49529">
                <a:moveTo>
                  <a:pt x="0" y="49529"/>
                </a:moveTo>
                <a:lnTo>
                  <a:pt x="45719" y="49529"/>
                </a:lnTo>
                <a:lnTo>
                  <a:pt x="4571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752600" y="6146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2540"/>
                </a:lnTo>
                <a:lnTo>
                  <a:pt x="39369" y="254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752600" y="6140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755139" y="6172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38100"/>
                </a:moveTo>
                <a:lnTo>
                  <a:pt x="1270" y="36829"/>
                </a:lnTo>
                <a:lnTo>
                  <a:pt x="1270" y="1269"/>
                </a:lnTo>
                <a:lnTo>
                  <a:pt x="34290" y="1269"/>
                </a:lnTo>
                <a:lnTo>
                  <a:pt x="34290" y="36829"/>
                </a:lnTo>
                <a:lnTo>
                  <a:pt x="1270" y="36829"/>
                </a:lnTo>
                <a:lnTo>
                  <a:pt x="36830" y="38100"/>
                </a:lnTo>
                <a:lnTo>
                  <a:pt x="368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  <a:path w="36830" h="38100">
                <a:moveTo>
                  <a:pt x="1270" y="36829"/>
                </a:moveTo>
                <a:lnTo>
                  <a:pt x="0" y="38100"/>
                </a:lnTo>
                <a:lnTo>
                  <a:pt x="36830" y="38100"/>
                </a:lnTo>
                <a:lnTo>
                  <a:pt x="127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755139" y="616585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756410" y="6184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756410" y="6178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57680" y="619760"/>
            <a:ext cx="30480" cy="33019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3019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3019"/>
                </a:lnTo>
                <a:lnTo>
                  <a:pt x="3048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  <a:path w="30480" h="33019">
                <a:moveTo>
                  <a:pt x="2539" y="30479"/>
                </a:moveTo>
                <a:lnTo>
                  <a:pt x="0" y="33019"/>
                </a:lnTo>
                <a:lnTo>
                  <a:pt x="30480" y="33019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757680" y="619125"/>
            <a:ext cx="30480" cy="34289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4289"/>
                </a:moveTo>
                <a:lnTo>
                  <a:pt x="30480" y="34289"/>
                </a:lnTo>
                <a:lnTo>
                  <a:pt x="304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760220" y="6223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6670"/>
                </a:lnTo>
                <a:lnTo>
                  <a:pt x="2540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2540" y="2667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667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667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760220" y="6216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762760" y="624839"/>
            <a:ext cx="21589" cy="24130"/>
          </a:xfrm>
          <a:custGeom>
            <a:avLst/>
            <a:gdLst/>
            <a:ahLst/>
            <a:cxnLst/>
            <a:rect l="l" t="t" r="r" b="b"/>
            <a:pathLst>
              <a:path w="21589" h="24130">
                <a:moveTo>
                  <a:pt x="0" y="24130"/>
                </a:moveTo>
                <a:lnTo>
                  <a:pt x="1269" y="21589"/>
                </a:lnTo>
                <a:lnTo>
                  <a:pt x="1269" y="1270"/>
                </a:lnTo>
                <a:lnTo>
                  <a:pt x="19050" y="1270"/>
                </a:lnTo>
                <a:lnTo>
                  <a:pt x="19050" y="21589"/>
                </a:lnTo>
                <a:lnTo>
                  <a:pt x="1269" y="21589"/>
                </a:lnTo>
                <a:lnTo>
                  <a:pt x="21589" y="24130"/>
                </a:lnTo>
                <a:lnTo>
                  <a:pt x="21589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1589" h="24130">
                <a:moveTo>
                  <a:pt x="1269" y="21589"/>
                </a:moveTo>
                <a:lnTo>
                  <a:pt x="0" y="24130"/>
                </a:lnTo>
                <a:lnTo>
                  <a:pt x="21589" y="24130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762760" y="62420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764030" y="6261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9050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9050"/>
                </a:lnTo>
                <a:lnTo>
                  <a:pt x="1269" y="19050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9050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764030" y="6254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765300" y="627379"/>
            <a:ext cx="15239" cy="17780"/>
          </a:xfrm>
          <a:custGeom>
            <a:avLst/>
            <a:gdLst/>
            <a:ahLst/>
            <a:cxnLst/>
            <a:rect l="l" t="t" r="r" b="b"/>
            <a:pathLst>
              <a:path w="15239" h="17780">
                <a:moveTo>
                  <a:pt x="0" y="1778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7780"/>
                </a:lnTo>
                <a:lnTo>
                  <a:pt x="15239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  <a:path w="15239" h="17780">
                <a:moveTo>
                  <a:pt x="2539" y="15240"/>
                </a:moveTo>
                <a:lnTo>
                  <a:pt x="0" y="17780"/>
                </a:lnTo>
                <a:lnTo>
                  <a:pt x="15239" y="1778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765300" y="62674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767839" y="6299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40" y="11429"/>
                </a:lnTo>
                <a:lnTo>
                  <a:pt x="2540" y="1269"/>
                </a:lnTo>
                <a:lnTo>
                  <a:pt x="8890" y="1269"/>
                </a:lnTo>
                <a:lnTo>
                  <a:pt x="8890" y="11429"/>
                </a:lnTo>
                <a:lnTo>
                  <a:pt x="2540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40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4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767839" y="6292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70380" y="63118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1269" y="7620"/>
                </a:lnTo>
                <a:lnTo>
                  <a:pt x="1269" y="2539"/>
                </a:lnTo>
                <a:lnTo>
                  <a:pt x="3809" y="2539"/>
                </a:lnTo>
                <a:lnTo>
                  <a:pt x="3809" y="7620"/>
                </a:lnTo>
                <a:lnTo>
                  <a:pt x="1269" y="7620"/>
                </a:ln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  <a:path w="6350" h="10160">
                <a:moveTo>
                  <a:pt x="1269" y="7620"/>
                </a:moveTo>
                <a:lnTo>
                  <a:pt x="0" y="10160"/>
                </a:lnTo>
                <a:lnTo>
                  <a:pt x="6350" y="10160"/>
                </a:lnTo>
                <a:lnTo>
                  <a:pt x="1269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770380" y="630555"/>
            <a:ext cx="6350" cy="11429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771650" y="63309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631950" y="556259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2389" y="43180"/>
                </a:moveTo>
                <a:lnTo>
                  <a:pt x="72389" y="52070"/>
                </a:lnTo>
                <a:lnTo>
                  <a:pt x="73659" y="50800"/>
                </a:lnTo>
                <a:lnTo>
                  <a:pt x="73659" y="24130"/>
                </a:lnTo>
                <a:lnTo>
                  <a:pt x="71120" y="21590"/>
                </a:lnTo>
                <a:lnTo>
                  <a:pt x="72389" y="24130"/>
                </a:lnTo>
                <a:lnTo>
                  <a:pt x="72389" y="43180"/>
                </a:lnTo>
                <a:close/>
              </a:path>
              <a:path w="73659" h="76200">
                <a:moveTo>
                  <a:pt x="0" y="2794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7940"/>
                </a:lnTo>
                <a:lnTo>
                  <a:pt x="2539" y="25400"/>
                </a:lnTo>
                <a:lnTo>
                  <a:pt x="0" y="27940"/>
                </a:lnTo>
                <a:close/>
              </a:path>
              <a:path w="73659" h="76200">
                <a:moveTo>
                  <a:pt x="29210" y="0"/>
                </a:moveTo>
                <a:lnTo>
                  <a:pt x="29210" y="1270"/>
                </a:lnTo>
                <a:lnTo>
                  <a:pt x="41910" y="1270"/>
                </a:lnTo>
                <a:lnTo>
                  <a:pt x="41910" y="0"/>
                </a:lnTo>
                <a:lnTo>
                  <a:pt x="29210" y="0"/>
                </a:lnTo>
                <a:close/>
              </a:path>
              <a:path w="73659" h="76200">
                <a:moveTo>
                  <a:pt x="29210" y="76200"/>
                </a:moveTo>
                <a:lnTo>
                  <a:pt x="45720" y="76200"/>
                </a:lnTo>
                <a:lnTo>
                  <a:pt x="4572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72390"/>
                </a:moveTo>
                <a:lnTo>
                  <a:pt x="1269" y="71120"/>
                </a:lnTo>
                <a:lnTo>
                  <a:pt x="1269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69" y="7112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19" h="72390">
                <a:moveTo>
                  <a:pt x="1269" y="71120"/>
                </a:moveTo>
                <a:lnTo>
                  <a:pt x="0" y="72390"/>
                </a:lnTo>
                <a:lnTo>
                  <a:pt x="71119" y="72390"/>
                </a:lnTo>
                <a:lnTo>
                  <a:pt x="126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633220" y="557529"/>
            <a:ext cx="71119" cy="72390"/>
          </a:xfrm>
          <a:custGeom>
            <a:avLst/>
            <a:gdLst/>
            <a:ahLst/>
            <a:cxnLst/>
            <a:rect l="l" t="t" r="r" b="b"/>
            <a:pathLst>
              <a:path w="71119" h="72390">
                <a:moveTo>
                  <a:pt x="0" y="0"/>
                </a:moveTo>
                <a:lnTo>
                  <a:pt x="0" y="72390"/>
                </a:lnTo>
                <a:lnTo>
                  <a:pt x="71119" y="72390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1270"/>
                </a:lnTo>
                <a:lnTo>
                  <a:pt x="66040" y="1270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634489" y="558800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637030" y="5600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0959" y="2539"/>
                </a:lnTo>
                <a:lnTo>
                  <a:pt x="60959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637030" y="5600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1269"/>
                </a:lnTo>
                <a:lnTo>
                  <a:pt x="58419" y="126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638300" y="56261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40839" y="56387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7150"/>
                </a:lnTo>
                <a:lnTo>
                  <a:pt x="1270" y="2540"/>
                </a:lnTo>
                <a:lnTo>
                  <a:pt x="53340" y="2540"/>
                </a:lnTo>
                <a:lnTo>
                  <a:pt x="53340" y="57150"/>
                </a:lnTo>
                <a:lnTo>
                  <a:pt x="1270" y="5715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715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640204" y="56387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642110" y="5664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642110" y="5657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644650" y="5676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5719" y="2539"/>
                </a:lnTo>
                <a:lnTo>
                  <a:pt x="45719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644650" y="5670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645920" y="57022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90">
                <a:moveTo>
                  <a:pt x="0" y="46990"/>
                </a:moveTo>
                <a:lnTo>
                  <a:pt x="2540" y="44450"/>
                </a:lnTo>
                <a:lnTo>
                  <a:pt x="2540" y="1270"/>
                </a:lnTo>
                <a:lnTo>
                  <a:pt x="43180" y="1270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90"/>
                </a:lnTo>
                <a:lnTo>
                  <a:pt x="4445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4450" h="46990">
                <a:moveTo>
                  <a:pt x="2540" y="44450"/>
                </a:moveTo>
                <a:lnTo>
                  <a:pt x="0" y="46990"/>
                </a:lnTo>
                <a:lnTo>
                  <a:pt x="4445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645920" y="569594"/>
            <a:ext cx="44450" cy="48260"/>
          </a:xfrm>
          <a:custGeom>
            <a:avLst/>
            <a:gdLst/>
            <a:ahLst/>
            <a:cxnLst/>
            <a:rect l="l" t="t" r="r" b="b"/>
            <a:pathLst>
              <a:path w="44450" h="48260">
                <a:moveTo>
                  <a:pt x="0" y="48260"/>
                </a:moveTo>
                <a:lnTo>
                  <a:pt x="44450" y="48260"/>
                </a:lnTo>
                <a:lnTo>
                  <a:pt x="444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648460" y="57150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1910"/>
                </a:lnTo>
                <a:lnTo>
                  <a:pt x="1269" y="2539"/>
                </a:lnTo>
                <a:lnTo>
                  <a:pt x="38100" y="2539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1910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648460" y="570864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649730" y="5740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59" y="1270"/>
                </a:lnTo>
                <a:lnTo>
                  <a:pt x="35559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649730" y="5734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652270" y="575310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4289"/>
                </a:lnTo>
                <a:lnTo>
                  <a:pt x="1269" y="2539"/>
                </a:lnTo>
                <a:lnTo>
                  <a:pt x="30480" y="2539"/>
                </a:lnTo>
                <a:lnTo>
                  <a:pt x="30480" y="34289"/>
                </a:lnTo>
                <a:lnTo>
                  <a:pt x="1269" y="34289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4289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652270" y="57467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653539" y="577850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29210"/>
                </a:lnTo>
                <a:lnTo>
                  <a:pt x="1270" y="1270"/>
                </a:lnTo>
                <a:lnTo>
                  <a:pt x="27940" y="1270"/>
                </a:lnTo>
                <a:lnTo>
                  <a:pt x="27940" y="29210"/>
                </a:lnTo>
                <a:lnTo>
                  <a:pt x="1270" y="2921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2921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653539" y="57721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654810" y="57912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39" y="26669"/>
                </a:lnTo>
                <a:lnTo>
                  <a:pt x="2539" y="2539"/>
                </a:lnTo>
                <a:lnTo>
                  <a:pt x="24129" y="2539"/>
                </a:lnTo>
                <a:lnTo>
                  <a:pt x="24129" y="26669"/>
                </a:lnTo>
                <a:lnTo>
                  <a:pt x="2539" y="26669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39" y="26669"/>
                </a:moveTo>
                <a:lnTo>
                  <a:pt x="0" y="27939"/>
                </a:lnTo>
                <a:lnTo>
                  <a:pt x="26669" y="2793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654810" y="57848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657350" y="58166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1589"/>
                </a:lnTo>
                <a:lnTo>
                  <a:pt x="1269" y="1269"/>
                </a:lnTo>
                <a:lnTo>
                  <a:pt x="20319" y="1269"/>
                </a:lnTo>
                <a:lnTo>
                  <a:pt x="20319" y="21589"/>
                </a:lnTo>
                <a:lnTo>
                  <a:pt x="1269" y="2158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158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657350" y="58102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658620" y="58292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2540"/>
                </a:lnTo>
                <a:lnTo>
                  <a:pt x="17780" y="254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658620" y="58229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661160" y="5854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661160" y="5848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662430" y="5867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8889" y="2539"/>
                </a:lnTo>
                <a:lnTo>
                  <a:pt x="8889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662430" y="5861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664970" y="58927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8890"/>
                </a:moveTo>
                <a:lnTo>
                  <a:pt x="1269" y="6350"/>
                </a:lnTo>
                <a:lnTo>
                  <a:pt x="1269" y="1270"/>
                </a:lnTo>
                <a:lnTo>
                  <a:pt x="5080" y="1270"/>
                </a:lnTo>
                <a:lnTo>
                  <a:pt x="5080" y="6350"/>
                </a:lnTo>
                <a:lnTo>
                  <a:pt x="1269" y="6350"/>
                </a:lnTo>
                <a:lnTo>
                  <a:pt x="6350" y="8890"/>
                </a:lnTo>
                <a:lnTo>
                  <a:pt x="635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6350" h="8890">
                <a:moveTo>
                  <a:pt x="1269" y="6350"/>
                </a:moveTo>
                <a:lnTo>
                  <a:pt x="0" y="8890"/>
                </a:lnTo>
                <a:lnTo>
                  <a:pt x="6350" y="8890"/>
                </a:lnTo>
                <a:lnTo>
                  <a:pt x="1269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664970" y="58864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10160"/>
                </a:moveTo>
                <a:lnTo>
                  <a:pt x="6350" y="10160"/>
                </a:lnTo>
                <a:lnTo>
                  <a:pt x="635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666239" y="5930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631950" y="6413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73659" y="52070"/>
                </a:moveTo>
                <a:lnTo>
                  <a:pt x="73659" y="25400"/>
                </a:ln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59" h="76200">
                <a:moveTo>
                  <a:pt x="45719" y="1269"/>
                </a:move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close/>
              </a:path>
              <a:path w="73659" h="76200">
                <a:moveTo>
                  <a:pt x="29210" y="76200"/>
                </a:moveTo>
                <a:lnTo>
                  <a:pt x="41910" y="76200"/>
                </a:lnTo>
                <a:lnTo>
                  <a:pt x="41910" y="74929"/>
                </a:lnTo>
                <a:lnTo>
                  <a:pt x="49530" y="74929"/>
                </a:lnTo>
                <a:lnTo>
                  <a:pt x="52070" y="72389"/>
                </a:lnTo>
                <a:lnTo>
                  <a:pt x="49530" y="73660"/>
                </a:lnTo>
                <a:lnTo>
                  <a:pt x="25400" y="73660"/>
                </a:lnTo>
                <a:lnTo>
                  <a:pt x="22860" y="72389"/>
                </a:lnTo>
                <a:lnTo>
                  <a:pt x="25400" y="74929"/>
                </a:lnTo>
                <a:lnTo>
                  <a:pt x="29210" y="74929"/>
                </a:lnTo>
                <a:lnTo>
                  <a:pt x="29210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1269" y="71119"/>
                </a:moveTo>
                <a:lnTo>
                  <a:pt x="0" y="72389"/>
                </a:lnTo>
                <a:lnTo>
                  <a:pt x="71119" y="7238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633220" y="642620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731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7310"/>
                </a:lnTo>
                <a:lnTo>
                  <a:pt x="2540" y="6731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731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634489" y="6438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6477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  <a:path w="63500" h="64770">
                <a:moveTo>
                  <a:pt x="1269" y="63500"/>
                </a:moveTo>
                <a:lnTo>
                  <a:pt x="0" y="64770"/>
                </a:lnTo>
                <a:lnTo>
                  <a:pt x="63500" y="6477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637030" y="646429"/>
            <a:ext cx="63500" cy="64770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59689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3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638300" y="6477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640839" y="650239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1270" y="55880"/>
                </a:moveTo>
                <a:lnTo>
                  <a:pt x="0" y="57150"/>
                </a:lnTo>
                <a:lnTo>
                  <a:pt x="55880" y="5715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640839" y="649604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642110" y="6515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6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6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1642110" y="6508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1644650" y="654050"/>
            <a:ext cx="48260" cy="49529"/>
          </a:xfrm>
          <a:custGeom>
            <a:avLst/>
            <a:gdLst/>
            <a:ahLst/>
            <a:cxnLst/>
            <a:rect l="l" t="t" r="r" b="b"/>
            <a:pathLst>
              <a:path w="48260" h="49529">
                <a:moveTo>
                  <a:pt x="0" y="49529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49529"/>
                </a:lnTo>
                <a:lnTo>
                  <a:pt x="4826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  <a:path w="48260" h="49529">
                <a:moveTo>
                  <a:pt x="1269" y="48260"/>
                </a:moveTo>
                <a:lnTo>
                  <a:pt x="0" y="49529"/>
                </a:lnTo>
                <a:lnTo>
                  <a:pt x="48260" y="49529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1644650" y="653414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1645920" y="6553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4450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4450"/>
                </a:lnTo>
                <a:lnTo>
                  <a:pt x="2540" y="44450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4450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645920" y="6546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1648460" y="657860"/>
            <a:ext cx="40639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0" y="41910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10"/>
                </a:lnTo>
                <a:lnTo>
                  <a:pt x="4063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  <a:path w="40639" h="41910">
                <a:moveTo>
                  <a:pt x="1269" y="40639"/>
                </a:moveTo>
                <a:lnTo>
                  <a:pt x="0" y="41910"/>
                </a:lnTo>
                <a:lnTo>
                  <a:pt x="40639" y="41910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648460" y="65722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1649730" y="6591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649730" y="6584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652270" y="6616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1652270" y="6610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53539" y="6629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653539" y="6623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654810" y="6654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654810" y="6648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657350" y="6667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657350" y="6661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1658620" y="6692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778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7780"/>
                </a:lnTo>
                <a:lnTo>
                  <a:pt x="2540" y="1778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778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778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658620" y="6686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1661160" y="67056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661160" y="66992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662430" y="6731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62430" y="6724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664970" y="6743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1664970" y="6737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666239" y="6794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703070" y="670559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73660" y="48260"/>
                </a:moveTo>
                <a:lnTo>
                  <a:pt x="73659" y="25400"/>
                </a:lnTo>
                <a:lnTo>
                  <a:pt x="72390" y="25400"/>
                </a:lnTo>
                <a:lnTo>
                  <a:pt x="72389" y="52070"/>
                </a:lnTo>
                <a:lnTo>
                  <a:pt x="73660" y="48260"/>
                </a:lnTo>
                <a:close/>
              </a:path>
              <a:path w="73660" h="76200">
                <a:moveTo>
                  <a:pt x="29210" y="76200"/>
                </a:moveTo>
                <a:lnTo>
                  <a:pt x="41910" y="76200"/>
                </a:lnTo>
                <a:lnTo>
                  <a:pt x="41910" y="74930"/>
                </a:lnTo>
                <a:lnTo>
                  <a:pt x="49530" y="74930"/>
                </a:lnTo>
                <a:lnTo>
                  <a:pt x="52070" y="72390"/>
                </a:lnTo>
                <a:lnTo>
                  <a:pt x="49530" y="73660"/>
                </a:lnTo>
                <a:lnTo>
                  <a:pt x="25400" y="73660"/>
                </a:lnTo>
                <a:lnTo>
                  <a:pt x="25400" y="74930"/>
                </a:lnTo>
                <a:lnTo>
                  <a:pt x="29210" y="74930"/>
                </a:lnTo>
                <a:lnTo>
                  <a:pt x="29210" y="76200"/>
                </a:lnTo>
                <a:close/>
              </a:path>
              <a:path w="7366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3660" h="76200">
                <a:moveTo>
                  <a:pt x="29210" y="0"/>
                </a:moveTo>
                <a:lnTo>
                  <a:pt x="29210" y="1270"/>
                </a:lnTo>
                <a:lnTo>
                  <a:pt x="45720" y="1270"/>
                </a:lnTo>
                <a:lnTo>
                  <a:pt x="45720" y="0"/>
                </a:lnTo>
                <a:lnTo>
                  <a:pt x="2921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72390"/>
                </a:moveTo>
                <a:lnTo>
                  <a:pt x="1270" y="71120"/>
                </a:lnTo>
                <a:lnTo>
                  <a:pt x="1270" y="1270"/>
                </a:lnTo>
                <a:lnTo>
                  <a:pt x="68580" y="1270"/>
                </a:lnTo>
                <a:lnTo>
                  <a:pt x="68580" y="71120"/>
                </a:lnTo>
                <a:lnTo>
                  <a:pt x="1270" y="7112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  <a:path w="71120" h="72390">
                <a:moveTo>
                  <a:pt x="1270" y="71120"/>
                </a:moveTo>
                <a:lnTo>
                  <a:pt x="0" y="72390"/>
                </a:lnTo>
                <a:lnTo>
                  <a:pt x="71120" y="72390"/>
                </a:lnTo>
                <a:lnTo>
                  <a:pt x="1270" y="7112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704339" y="671829"/>
            <a:ext cx="71120" cy="72390"/>
          </a:xfrm>
          <a:custGeom>
            <a:avLst/>
            <a:gdLst/>
            <a:ahLst/>
            <a:cxnLst/>
            <a:rect l="l" t="t" r="r" b="b"/>
            <a:pathLst>
              <a:path w="71120" h="72390">
                <a:moveTo>
                  <a:pt x="0" y="0"/>
                </a:moveTo>
                <a:lnTo>
                  <a:pt x="0" y="72390"/>
                </a:lnTo>
                <a:lnTo>
                  <a:pt x="71120" y="7239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6C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705610" y="673100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708150" y="67437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74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69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69"/>
                </a:lnTo>
                <a:lnTo>
                  <a:pt x="1269" y="6476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69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69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708150" y="67437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B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59689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59689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709420" y="67691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8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711960" y="679450"/>
            <a:ext cx="55879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0" y="57150"/>
                </a:moveTo>
                <a:lnTo>
                  <a:pt x="1269" y="55879"/>
                </a:lnTo>
                <a:lnTo>
                  <a:pt x="1269" y="1270"/>
                </a:lnTo>
                <a:lnTo>
                  <a:pt x="53339" y="1270"/>
                </a:lnTo>
                <a:lnTo>
                  <a:pt x="53339" y="55879"/>
                </a:lnTo>
                <a:lnTo>
                  <a:pt x="1269" y="55879"/>
                </a:lnTo>
                <a:lnTo>
                  <a:pt x="55879" y="57150"/>
                </a:lnTo>
                <a:lnTo>
                  <a:pt x="558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79" h="57150">
                <a:moveTo>
                  <a:pt x="1269" y="55879"/>
                </a:moveTo>
                <a:lnTo>
                  <a:pt x="0" y="57150"/>
                </a:lnTo>
                <a:lnTo>
                  <a:pt x="55879" y="57150"/>
                </a:lnTo>
                <a:lnTo>
                  <a:pt x="1269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1711960" y="678814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8B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713230" y="680720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2539" y="52069"/>
                </a:lnTo>
                <a:lnTo>
                  <a:pt x="2539" y="1269"/>
                </a:lnTo>
                <a:lnTo>
                  <a:pt x="50800" y="1269"/>
                </a:lnTo>
                <a:lnTo>
                  <a:pt x="50800" y="52069"/>
                </a:lnTo>
                <a:lnTo>
                  <a:pt x="2539" y="52069"/>
                </a:ln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  <a:path w="52069" h="54609">
                <a:moveTo>
                  <a:pt x="2539" y="52069"/>
                </a:moveTo>
                <a:lnTo>
                  <a:pt x="0" y="54609"/>
                </a:lnTo>
                <a:lnTo>
                  <a:pt x="52069" y="54609"/>
                </a:lnTo>
                <a:lnTo>
                  <a:pt x="2539" y="5206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13230" y="68008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92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1715770" y="681989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30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30"/>
                </a:lnTo>
                <a:lnTo>
                  <a:pt x="1269" y="4953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3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3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715770" y="68135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589A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717039" y="684529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20" h="46990">
                <a:moveTo>
                  <a:pt x="0" y="46990"/>
                </a:moveTo>
                <a:lnTo>
                  <a:pt x="2540" y="44450"/>
                </a:lnTo>
                <a:lnTo>
                  <a:pt x="2540" y="2540"/>
                </a:lnTo>
                <a:lnTo>
                  <a:pt x="43180" y="2540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90"/>
                </a:lnTo>
                <a:lnTo>
                  <a:pt x="4572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  <a:path w="45720" h="46990">
                <a:moveTo>
                  <a:pt x="2540" y="44450"/>
                </a:moveTo>
                <a:lnTo>
                  <a:pt x="0" y="46990"/>
                </a:lnTo>
                <a:lnTo>
                  <a:pt x="45720" y="46990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717039" y="683894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20" h="48260">
                <a:moveTo>
                  <a:pt x="0" y="48260"/>
                </a:moveTo>
                <a:lnTo>
                  <a:pt x="45720" y="48260"/>
                </a:lnTo>
                <a:lnTo>
                  <a:pt x="4572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A2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719580" y="687070"/>
            <a:ext cx="40639" cy="41909"/>
          </a:xfrm>
          <a:custGeom>
            <a:avLst/>
            <a:gdLst/>
            <a:ahLst/>
            <a:cxnLst/>
            <a:rect l="l" t="t" r="r" b="b"/>
            <a:pathLst>
              <a:path w="40639" h="41909">
                <a:moveTo>
                  <a:pt x="0" y="4190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1909"/>
                </a:lnTo>
                <a:lnTo>
                  <a:pt x="4063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  <a:path w="40639" h="41909">
                <a:moveTo>
                  <a:pt x="1269" y="40639"/>
                </a:moveTo>
                <a:lnTo>
                  <a:pt x="0" y="41909"/>
                </a:lnTo>
                <a:lnTo>
                  <a:pt x="40639" y="4190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719580" y="686435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A9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720850" y="68833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6830"/>
                </a:lnTo>
                <a:lnTo>
                  <a:pt x="2539" y="1270"/>
                </a:lnTo>
                <a:lnTo>
                  <a:pt x="35560" y="1270"/>
                </a:lnTo>
                <a:lnTo>
                  <a:pt x="35560" y="36830"/>
                </a:lnTo>
                <a:lnTo>
                  <a:pt x="2539" y="3683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683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683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1720850" y="68770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B1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723389" y="68961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723389" y="68897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B9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1724660" y="692150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1269" y="30479"/>
                </a:lnTo>
                <a:lnTo>
                  <a:pt x="1269" y="1270"/>
                </a:lnTo>
                <a:lnTo>
                  <a:pt x="27939" y="1270"/>
                </a:lnTo>
                <a:lnTo>
                  <a:pt x="27939" y="30479"/>
                </a:lnTo>
                <a:lnTo>
                  <a:pt x="1269" y="30479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1269" y="30479"/>
                </a:moveTo>
                <a:lnTo>
                  <a:pt x="0" y="31750"/>
                </a:lnTo>
                <a:lnTo>
                  <a:pt x="30479" y="31750"/>
                </a:lnTo>
                <a:lnTo>
                  <a:pt x="1269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724660" y="69151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8C0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1725930" y="693420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539" y="26669"/>
                </a:lnTo>
                <a:lnTo>
                  <a:pt x="2539" y="2539"/>
                </a:lnTo>
                <a:lnTo>
                  <a:pt x="24130" y="2539"/>
                </a:lnTo>
                <a:lnTo>
                  <a:pt x="24130" y="26669"/>
                </a:lnTo>
                <a:lnTo>
                  <a:pt x="2539" y="26669"/>
                </a:ln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  <a:path w="26669" h="29209">
                <a:moveTo>
                  <a:pt x="2539" y="26669"/>
                </a:moveTo>
                <a:lnTo>
                  <a:pt x="0" y="29209"/>
                </a:lnTo>
                <a:lnTo>
                  <a:pt x="26669" y="29209"/>
                </a:lnTo>
                <a:lnTo>
                  <a:pt x="2539" y="2666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725930" y="692785"/>
            <a:ext cx="26669" cy="30479"/>
          </a:xfrm>
          <a:custGeom>
            <a:avLst/>
            <a:gdLst/>
            <a:ahLst/>
            <a:cxnLst/>
            <a:rect l="l" t="t" r="r" b="b"/>
            <a:pathLst>
              <a:path w="26669" h="30479">
                <a:moveTo>
                  <a:pt x="0" y="30479"/>
                </a:moveTo>
                <a:lnTo>
                  <a:pt x="26669" y="30479"/>
                </a:lnTo>
                <a:lnTo>
                  <a:pt x="2666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C8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728470" y="695960"/>
            <a:ext cx="21590" cy="24129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0" y="24129"/>
                </a:moveTo>
                <a:lnTo>
                  <a:pt x="2540" y="22860"/>
                </a:lnTo>
                <a:lnTo>
                  <a:pt x="2540" y="1269"/>
                </a:lnTo>
                <a:lnTo>
                  <a:pt x="20319" y="1269"/>
                </a:lnTo>
                <a:lnTo>
                  <a:pt x="20319" y="22860"/>
                </a:lnTo>
                <a:lnTo>
                  <a:pt x="2540" y="22860"/>
                </a:lnTo>
                <a:lnTo>
                  <a:pt x="21590" y="24129"/>
                </a:lnTo>
                <a:lnTo>
                  <a:pt x="2159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90" h="24129">
                <a:moveTo>
                  <a:pt x="2540" y="22860"/>
                </a:moveTo>
                <a:lnTo>
                  <a:pt x="0" y="24129"/>
                </a:lnTo>
                <a:lnTo>
                  <a:pt x="2159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728470" y="6953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0" y="25400"/>
                </a:moveTo>
                <a:lnTo>
                  <a:pt x="21590" y="25400"/>
                </a:lnTo>
                <a:lnTo>
                  <a:pt x="2159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1D0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731010" y="697229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269" y="19050"/>
                </a:lnTo>
                <a:lnTo>
                  <a:pt x="1269" y="2540"/>
                </a:lnTo>
                <a:lnTo>
                  <a:pt x="16509" y="2540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  <a:path w="17779" h="21590">
                <a:moveTo>
                  <a:pt x="1269" y="19050"/>
                </a:moveTo>
                <a:lnTo>
                  <a:pt x="0" y="21590"/>
                </a:lnTo>
                <a:lnTo>
                  <a:pt x="17779" y="21590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1731010" y="696594"/>
            <a:ext cx="17779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860"/>
                </a:moveTo>
                <a:lnTo>
                  <a:pt x="17779" y="22860"/>
                </a:lnTo>
                <a:lnTo>
                  <a:pt x="177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D7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732280" y="699770"/>
            <a:ext cx="15239" cy="16509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0" y="16509"/>
                </a:moveTo>
                <a:lnTo>
                  <a:pt x="1269" y="15239"/>
                </a:lnTo>
                <a:lnTo>
                  <a:pt x="1269" y="1269"/>
                </a:lnTo>
                <a:lnTo>
                  <a:pt x="12700" y="126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6509"/>
                </a:lnTo>
                <a:lnTo>
                  <a:pt x="1523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  <a:path w="15239" h="16509">
                <a:moveTo>
                  <a:pt x="1269" y="15239"/>
                </a:moveTo>
                <a:lnTo>
                  <a:pt x="0" y="16509"/>
                </a:lnTo>
                <a:lnTo>
                  <a:pt x="15239" y="1650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1732280" y="69913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DF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733550" y="70103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2539" y="11430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30"/>
                </a:lnTo>
                <a:lnTo>
                  <a:pt x="2539" y="11430"/>
                </a:ln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  <a:path w="11430" h="13970">
                <a:moveTo>
                  <a:pt x="2539" y="11430"/>
                </a:moveTo>
                <a:lnTo>
                  <a:pt x="0" y="13970"/>
                </a:lnTo>
                <a:lnTo>
                  <a:pt x="11430" y="13970"/>
                </a:lnTo>
                <a:lnTo>
                  <a:pt x="2539" y="1143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733550" y="70040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15240"/>
                </a:moveTo>
                <a:lnTo>
                  <a:pt x="11430" y="15240"/>
                </a:lnTo>
                <a:lnTo>
                  <a:pt x="114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D7E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736089" y="7035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90">
                <a:moveTo>
                  <a:pt x="0" y="8890"/>
                </a:moveTo>
                <a:lnTo>
                  <a:pt x="2540" y="7620"/>
                </a:lnTo>
                <a:lnTo>
                  <a:pt x="2540" y="1270"/>
                </a:lnTo>
                <a:lnTo>
                  <a:pt x="5080" y="1270"/>
                </a:lnTo>
                <a:lnTo>
                  <a:pt x="5080" y="7620"/>
                </a:lnTo>
                <a:lnTo>
                  <a:pt x="2540" y="7620"/>
                </a:lnTo>
                <a:lnTo>
                  <a:pt x="7620" y="8890"/>
                </a:lnTo>
                <a:lnTo>
                  <a:pt x="762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  <a:path w="7620" h="8890">
                <a:moveTo>
                  <a:pt x="2540" y="7620"/>
                </a:moveTo>
                <a:lnTo>
                  <a:pt x="0" y="8890"/>
                </a:lnTo>
                <a:lnTo>
                  <a:pt x="7620" y="8890"/>
                </a:lnTo>
                <a:lnTo>
                  <a:pt x="2540" y="762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736089" y="702944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10160"/>
                </a:moveTo>
                <a:lnTo>
                  <a:pt x="7620" y="10160"/>
                </a:lnTo>
                <a:lnTo>
                  <a:pt x="76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E4EE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E4EE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738630" y="708025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762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798320" y="660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2390" y="25400"/>
                </a:moveTo>
                <a:lnTo>
                  <a:pt x="72390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48260"/>
                </a:lnTo>
                <a:lnTo>
                  <a:pt x="74930" y="48260"/>
                </a:lnTo>
                <a:lnTo>
                  <a:pt x="74930" y="29210"/>
                </a:lnTo>
                <a:lnTo>
                  <a:pt x="73659" y="29210"/>
                </a:lnTo>
                <a:lnTo>
                  <a:pt x="73659" y="25400"/>
                </a:lnTo>
                <a:lnTo>
                  <a:pt x="72390" y="25400"/>
                </a:lnTo>
                <a:close/>
              </a:path>
              <a:path w="74930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4930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  <a:path w="74930" h="76200">
                <a:moveTo>
                  <a:pt x="22860" y="73659"/>
                </a:moveTo>
                <a:lnTo>
                  <a:pt x="2159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4930" h="76200">
                <a:moveTo>
                  <a:pt x="22860" y="3809"/>
                </a:moveTo>
                <a:lnTo>
                  <a:pt x="25400" y="1270"/>
                </a:lnTo>
                <a:lnTo>
                  <a:pt x="49530" y="1269"/>
                </a:lnTo>
                <a:lnTo>
                  <a:pt x="45719" y="1269"/>
                </a:lnTo>
                <a:lnTo>
                  <a:pt x="45720" y="0"/>
                </a:lnTo>
                <a:lnTo>
                  <a:pt x="29210" y="0"/>
                </a:lnTo>
                <a:lnTo>
                  <a:pt x="29209" y="1269"/>
                </a:lnTo>
                <a:lnTo>
                  <a:pt x="25400" y="1269"/>
                </a:lnTo>
                <a:lnTo>
                  <a:pt x="2286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73659"/>
                </a:moveTo>
                <a:lnTo>
                  <a:pt x="1270" y="71119"/>
                </a:lnTo>
                <a:lnTo>
                  <a:pt x="1270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70" y="7111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20" h="73659">
                <a:moveTo>
                  <a:pt x="1270" y="71119"/>
                </a:moveTo>
                <a:lnTo>
                  <a:pt x="0" y="73659"/>
                </a:lnTo>
                <a:lnTo>
                  <a:pt x="71120" y="73659"/>
                </a:lnTo>
                <a:lnTo>
                  <a:pt x="1270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799589" y="661670"/>
            <a:ext cx="71120" cy="73659"/>
          </a:xfrm>
          <a:custGeom>
            <a:avLst/>
            <a:gdLst/>
            <a:ahLst/>
            <a:cxnLst/>
            <a:rect l="l" t="t" r="r" b="b"/>
            <a:pathLst>
              <a:path w="71120" h="73659">
                <a:moveTo>
                  <a:pt x="0" y="0"/>
                </a:moveTo>
                <a:lnTo>
                  <a:pt x="0" y="73659"/>
                </a:lnTo>
                <a:lnTo>
                  <a:pt x="71120" y="73659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8580"/>
                </a:lnTo>
                <a:lnTo>
                  <a:pt x="2539" y="2539"/>
                </a:lnTo>
                <a:lnTo>
                  <a:pt x="66039" y="2539"/>
                </a:lnTo>
                <a:lnTo>
                  <a:pt x="66039" y="68580"/>
                </a:lnTo>
                <a:lnTo>
                  <a:pt x="2539" y="6858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858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1800860" y="66293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803400" y="66547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62229"/>
                </a:moveTo>
                <a:lnTo>
                  <a:pt x="2540" y="60960"/>
                </a:lnTo>
                <a:lnTo>
                  <a:pt x="2540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40" y="60960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60960" h="62229">
                <a:moveTo>
                  <a:pt x="2540" y="60960"/>
                </a:moveTo>
                <a:lnTo>
                  <a:pt x="0" y="62229"/>
                </a:lnTo>
                <a:lnTo>
                  <a:pt x="60960" y="62229"/>
                </a:lnTo>
                <a:lnTo>
                  <a:pt x="2540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1804670" y="666750"/>
            <a:ext cx="60960" cy="62229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0" y="0"/>
                </a:moveTo>
                <a:lnTo>
                  <a:pt x="0" y="62229"/>
                </a:lnTo>
                <a:lnTo>
                  <a:pt x="60960" y="62229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1807210" y="669289"/>
            <a:ext cx="55879" cy="58420"/>
          </a:xfrm>
          <a:custGeom>
            <a:avLst/>
            <a:gdLst/>
            <a:ahLst/>
            <a:cxnLst/>
            <a:rect l="l" t="t" r="r" b="b"/>
            <a:pathLst>
              <a:path w="55879" h="58420">
                <a:moveTo>
                  <a:pt x="0" y="58420"/>
                </a:moveTo>
                <a:lnTo>
                  <a:pt x="1269" y="55880"/>
                </a:lnTo>
                <a:lnTo>
                  <a:pt x="1269" y="1270"/>
                </a:lnTo>
                <a:lnTo>
                  <a:pt x="54609" y="1270"/>
                </a:lnTo>
                <a:lnTo>
                  <a:pt x="54609" y="55880"/>
                </a:lnTo>
                <a:lnTo>
                  <a:pt x="1269" y="55880"/>
                </a:lnTo>
                <a:lnTo>
                  <a:pt x="55879" y="58420"/>
                </a:lnTo>
                <a:lnTo>
                  <a:pt x="55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79" h="58420">
                <a:moveTo>
                  <a:pt x="1269" y="55880"/>
                </a:moveTo>
                <a:lnTo>
                  <a:pt x="0" y="58420"/>
                </a:lnTo>
                <a:lnTo>
                  <a:pt x="55879" y="58420"/>
                </a:lnTo>
                <a:lnTo>
                  <a:pt x="1269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1806575" y="66928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808480" y="670560"/>
            <a:ext cx="53339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3339" y="54610"/>
                </a:lnTo>
                <a:lnTo>
                  <a:pt x="5333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3339" h="54610">
                <a:moveTo>
                  <a:pt x="2539" y="53339"/>
                </a:moveTo>
                <a:lnTo>
                  <a:pt x="0" y="54610"/>
                </a:lnTo>
                <a:lnTo>
                  <a:pt x="5333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08480" y="669925"/>
            <a:ext cx="53339" cy="55879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55879"/>
                </a:moveTo>
                <a:lnTo>
                  <a:pt x="53339" y="55879"/>
                </a:lnTo>
                <a:lnTo>
                  <a:pt x="5333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1811020" y="6731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6990" y="1270"/>
                </a:lnTo>
                <a:lnTo>
                  <a:pt x="46990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1811020" y="67246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1812289" y="67437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5719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812289" y="67373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14830" y="67691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9369" y="1269"/>
                </a:lnTo>
                <a:lnTo>
                  <a:pt x="39369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814830" y="67627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816100" y="67817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60" y="2540"/>
                </a:lnTo>
                <a:lnTo>
                  <a:pt x="35560" y="38100"/>
                </a:lnTo>
                <a:lnTo>
                  <a:pt x="2539" y="38100"/>
                </a:lnTo>
                <a:lnTo>
                  <a:pt x="38100" y="39370"/>
                </a:lnTo>
                <a:lnTo>
                  <a:pt x="3810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8100" h="39370">
                <a:moveTo>
                  <a:pt x="2539" y="38100"/>
                </a:moveTo>
                <a:lnTo>
                  <a:pt x="0" y="39370"/>
                </a:lnTo>
                <a:lnTo>
                  <a:pt x="3810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16100" y="677544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40">
                <a:moveTo>
                  <a:pt x="0" y="40640"/>
                </a:moveTo>
                <a:lnTo>
                  <a:pt x="38100" y="40640"/>
                </a:lnTo>
                <a:lnTo>
                  <a:pt x="3810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1818639" y="680720"/>
            <a:ext cx="33020" cy="35559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35559"/>
                </a:moveTo>
                <a:lnTo>
                  <a:pt x="1270" y="33019"/>
                </a:lnTo>
                <a:lnTo>
                  <a:pt x="1270" y="1269"/>
                </a:lnTo>
                <a:lnTo>
                  <a:pt x="31750" y="1269"/>
                </a:lnTo>
                <a:lnTo>
                  <a:pt x="31750" y="33019"/>
                </a:lnTo>
                <a:lnTo>
                  <a:pt x="1270" y="33019"/>
                </a:lnTo>
                <a:lnTo>
                  <a:pt x="33020" y="35559"/>
                </a:lnTo>
                <a:lnTo>
                  <a:pt x="3302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20" h="35559">
                <a:moveTo>
                  <a:pt x="1270" y="33019"/>
                </a:moveTo>
                <a:lnTo>
                  <a:pt x="0" y="35559"/>
                </a:lnTo>
                <a:lnTo>
                  <a:pt x="33020" y="35559"/>
                </a:lnTo>
                <a:lnTo>
                  <a:pt x="1270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818639" y="68008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819910" y="68198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30480"/>
                </a:lnTo>
                <a:lnTo>
                  <a:pt x="2539" y="2539"/>
                </a:lnTo>
                <a:lnTo>
                  <a:pt x="27939" y="2539"/>
                </a:lnTo>
                <a:lnTo>
                  <a:pt x="27939" y="30480"/>
                </a:lnTo>
                <a:lnTo>
                  <a:pt x="2539" y="3048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3048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1819910" y="68135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1822450" y="68452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0" y="27940"/>
                </a:moveTo>
                <a:lnTo>
                  <a:pt x="1269" y="25400"/>
                </a:lnTo>
                <a:lnTo>
                  <a:pt x="1269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1269" y="25400"/>
                </a:lnTo>
                <a:lnTo>
                  <a:pt x="25400" y="27940"/>
                </a:lnTo>
                <a:lnTo>
                  <a:pt x="254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5400" h="27940">
                <a:moveTo>
                  <a:pt x="1269" y="25400"/>
                </a:moveTo>
                <a:lnTo>
                  <a:pt x="0" y="27940"/>
                </a:lnTo>
                <a:lnTo>
                  <a:pt x="25400" y="27940"/>
                </a:lnTo>
                <a:lnTo>
                  <a:pt x="126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822450" y="683894"/>
            <a:ext cx="25400" cy="29210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0" y="29210"/>
                </a:moveTo>
                <a:lnTo>
                  <a:pt x="25400" y="29210"/>
                </a:lnTo>
                <a:lnTo>
                  <a:pt x="25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823720" y="685800"/>
            <a:ext cx="22860" cy="24129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0" y="24129"/>
                </a:moveTo>
                <a:lnTo>
                  <a:pt x="2540" y="22860"/>
                </a:lnTo>
                <a:lnTo>
                  <a:pt x="2540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2540" y="22860"/>
                </a:lnTo>
                <a:lnTo>
                  <a:pt x="22860" y="24129"/>
                </a:lnTo>
                <a:lnTo>
                  <a:pt x="2286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2860" h="24129">
                <a:moveTo>
                  <a:pt x="2540" y="22860"/>
                </a:moveTo>
                <a:lnTo>
                  <a:pt x="0" y="24129"/>
                </a:lnTo>
                <a:lnTo>
                  <a:pt x="22860" y="24129"/>
                </a:lnTo>
                <a:lnTo>
                  <a:pt x="2540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823720" y="68516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1826260" y="688339"/>
            <a:ext cx="17779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0" y="20320"/>
                </a:moveTo>
                <a:lnTo>
                  <a:pt x="1269" y="17780"/>
                </a:lnTo>
                <a:lnTo>
                  <a:pt x="1269" y="1270"/>
                </a:lnTo>
                <a:lnTo>
                  <a:pt x="16509" y="1270"/>
                </a:lnTo>
                <a:lnTo>
                  <a:pt x="16509" y="17780"/>
                </a:lnTo>
                <a:lnTo>
                  <a:pt x="1269" y="17780"/>
                </a:lnTo>
                <a:lnTo>
                  <a:pt x="17779" y="20320"/>
                </a:lnTo>
                <a:lnTo>
                  <a:pt x="1777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7779" h="20320">
                <a:moveTo>
                  <a:pt x="1269" y="17780"/>
                </a:moveTo>
                <a:lnTo>
                  <a:pt x="0" y="20320"/>
                </a:lnTo>
                <a:lnTo>
                  <a:pt x="17779" y="20320"/>
                </a:lnTo>
                <a:lnTo>
                  <a:pt x="1269" y="1778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826260" y="687704"/>
            <a:ext cx="17779" cy="21590"/>
          </a:xfrm>
          <a:custGeom>
            <a:avLst/>
            <a:gdLst/>
            <a:ahLst/>
            <a:cxnLst/>
            <a:rect l="l" t="t" r="r" b="b"/>
            <a:pathLst>
              <a:path w="17779" h="21590">
                <a:moveTo>
                  <a:pt x="0" y="21590"/>
                </a:moveTo>
                <a:lnTo>
                  <a:pt x="17779" y="21590"/>
                </a:lnTo>
                <a:lnTo>
                  <a:pt x="1777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1827530" y="68961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39"/>
                </a:lnTo>
                <a:lnTo>
                  <a:pt x="253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2539" y="15239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39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827530" y="688975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1830070" y="69215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00"/>
                </a:moveTo>
                <a:lnTo>
                  <a:pt x="1269" y="10160"/>
                </a:lnTo>
                <a:lnTo>
                  <a:pt x="1269" y="1270"/>
                </a:lnTo>
                <a:lnTo>
                  <a:pt x="8890" y="1270"/>
                </a:lnTo>
                <a:lnTo>
                  <a:pt x="8890" y="10160"/>
                </a:lnTo>
                <a:lnTo>
                  <a:pt x="1269" y="10160"/>
                </a:lnTo>
                <a:lnTo>
                  <a:pt x="10160" y="12700"/>
                </a:lnTo>
                <a:lnTo>
                  <a:pt x="101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0160" h="12700">
                <a:moveTo>
                  <a:pt x="1269" y="10160"/>
                </a:moveTo>
                <a:lnTo>
                  <a:pt x="0" y="12700"/>
                </a:lnTo>
                <a:lnTo>
                  <a:pt x="10160" y="12700"/>
                </a:lnTo>
                <a:lnTo>
                  <a:pt x="126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830070" y="691514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0" y="13970"/>
                </a:moveTo>
                <a:lnTo>
                  <a:pt x="10160" y="13970"/>
                </a:lnTo>
                <a:lnTo>
                  <a:pt x="101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1831339" y="69342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7619"/>
                </a:lnTo>
                <a:lnTo>
                  <a:pt x="2540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2540" y="7619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7619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831339" y="69278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1833880" y="69850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722120" y="754380"/>
            <a:ext cx="73660" cy="54609"/>
          </a:xfrm>
          <a:custGeom>
            <a:avLst/>
            <a:gdLst/>
            <a:ahLst/>
            <a:cxnLst/>
            <a:rect l="l" t="t" r="r" b="b"/>
            <a:pathLst>
              <a:path w="73660" h="54609">
                <a:moveTo>
                  <a:pt x="73659" y="6349"/>
                </a:moveTo>
                <a:lnTo>
                  <a:pt x="73660" y="2539"/>
                </a:lnTo>
                <a:lnTo>
                  <a:pt x="72390" y="2539"/>
                </a:lnTo>
                <a:lnTo>
                  <a:pt x="72390" y="0"/>
                </a:lnTo>
                <a:lnTo>
                  <a:pt x="72390" y="29209"/>
                </a:lnTo>
                <a:lnTo>
                  <a:pt x="73659" y="29209"/>
                </a:lnTo>
                <a:lnTo>
                  <a:pt x="73660" y="6349"/>
                </a:lnTo>
                <a:close/>
              </a:path>
              <a:path w="73660" h="54609">
                <a:moveTo>
                  <a:pt x="24130" y="52069"/>
                </a:moveTo>
                <a:lnTo>
                  <a:pt x="22860" y="50799"/>
                </a:lnTo>
                <a:lnTo>
                  <a:pt x="22860" y="52069"/>
                </a:lnTo>
                <a:lnTo>
                  <a:pt x="24130" y="52069"/>
                </a:lnTo>
                <a:close/>
              </a:path>
              <a:path w="73660" h="54609">
                <a:moveTo>
                  <a:pt x="0" y="6349"/>
                </a:moveTo>
                <a:lnTo>
                  <a:pt x="0" y="25399"/>
                </a:lnTo>
                <a:lnTo>
                  <a:pt x="1269" y="25399"/>
                </a:lnTo>
                <a:lnTo>
                  <a:pt x="1269" y="6349"/>
                </a:lnTo>
                <a:lnTo>
                  <a:pt x="2540" y="3809"/>
                </a:lnTo>
                <a:lnTo>
                  <a:pt x="0" y="6349"/>
                </a:lnTo>
                <a:close/>
              </a:path>
              <a:path w="73660" h="54609">
                <a:moveTo>
                  <a:pt x="49530" y="52069"/>
                </a:moveTo>
                <a:lnTo>
                  <a:pt x="24130" y="52069"/>
                </a:lnTo>
                <a:lnTo>
                  <a:pt x="25400" y="53339"/>
                </a:lnTo>
                <a:lnTo>
                  <a:pt x="29209" y="53339"/>
                </a:lnTo>
                <a:lnTo>
                  <a:pt x="29210" y="54609"/>
                </a:lnTo>
                <a:lnTo>
                  <a:pt x="45720" y="54609"/>
                </a:lnTo>
                <a:lnTo>
                  <a:pt x="45719" y="53339"/>
                </a:lnTo>
                <a:lnTo>
                  <a:pt x="49530" y="53339"/>
                </a:lnTo>
                <a:lnTo>
                  <a:pt x="49530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73660"/>
                </a:moveTo>
                <a:lnTo>
                  <a:pt x="1270" y="72389"/>
                </a:lnTo>
                <a:lnTo>
                  <a:pt x="1270" y="2539"/>
                </a:lnTo>
                <a:lnTo>
                  <a:pt x="68580" y="2539"/>
                </a:lnTo>
                <a:lnTo>
                  <a:pt x="68580" y="72389"/>
                </a:lnTo>
                <a:lnTo>
                  <a:pt x="1270" y="72389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  <a:path w="71120" h="73660">
                <a:moveTo>
                  <a:pt x="1270" y="72389"/>
                </a:moveTo>
                <a:lnTo>
                  <a:pt x="0" y="73660"/>
                </a:lnTo>
                <a:lnTo>
                  <a:pt x="71120" y="73660"/>
                </a:lnTo>
                <a:lnTo>
                  <a:pt x="1270" y="7238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1723389" y="732789"/>
            <a:ext cx="71120" cy="73660"/>
          </a:xfrm>
          <a:custGeom>
            <a:avLst/>
            <a:gdLst/>
            <a:ahLst/>
            <a:cxnLst/>
            <a:rect l="l" t="t" r="r" b="b"/>
            <a:pathLst>
              <a:path w="71120" h="73660">
                <a:moveTo>
                  <a:pt x="0" y="0"/>
                </a:moveTo>
                <a:lnTo>
                  <a:pt x="0" y="73660"/>
                </a:lnTo>
                <a:lnTo>
                  <a:pt x="71120" y="73660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69850"/>
                </a:moveTo>
                <a:lnTo>
                  <a:pt x="2539" y="67310"/>
                </a:lnTo>
                <a:lnTo>
                  <a:pt x="2539" y="1270"/>
                </a:lnTo>
                <a:lnTo>
                  <a:pt x="66039" y="1270"/>
                </a:lnTo>
                <a:lnTo>
                  <a:pt x="66039" y="67310"/>
                </a:lnTo>
                <a:lnTo>
                  <a:pt x="2539" y="6731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09" h="69850">
                <a:moveTo>
                  <a:pt x="2539" y="67310"/>
                </a:moveTo>
                <a:lnTo>
                  <a:pt x="0" y="69850"/>
                </a:lnTo>
                <a:lnTo>
                  <a:pt x="67309" y="69850"/>
                </a:lnTo>
                <a:lnTo>
                  <a:pt x="253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1724660" y="735329"/>
            <a:ext cx="67309" cy="69850"/>
          </a:xfrm>
          <a:custGeom>
            <a:avLst/>
            <a:gdLst/>
            <a:ahLst/>
            <a:cxnLst/>
            <a:rect l="l" t="t" r="r" b="b"/>
            <a:pathLst>
              <a:path w="67309" h="69850">
                <a:moveTo>
                  <a:pt x="0" y="0"/>
                </a:moveTo>
                <a:lnTo>
                  <a:pt x="0" y="69850"/>
                </a:lnTo>
                <a:lnTo>
                  <a:pt x="67309" y="69850"/>
                </a:lnTo>
                <a:lnTo>
                  <a:pt x="67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727200" y="7366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1269" y="64770"/>
                </a:lnTo>
                <a:lnTo>
                  <a:pt x="1269" y="2539"/>
                </a:lnTo>
                <a:lnTo>
                  <a:pt x="62230" y="2539"/>
                </a:lnTo>
                <a:lnTo>
                  <a:pt x="62230" y="64770"/>
                </a:lnTo>
                <a:lnTo>
                  <a:pt x="1269" y="6477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1269" y="64770"/>
                </a:moveTo>
                <a:lnTo>
                  <a:pt x="0" y="66039"/>
                </a:lnTo>
                <a:lnTo>
                  <a:pt x="63500" y="66039"/>
                </a:lnTo>
                <a:lnTo>
                  <a:pt x="1269" y="6477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727200" y="73660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728470" y="73913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230"/>
                </a:move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62230"/>
                </a:moveTo>
                <a:lnTo>
                  <a:pt x="2540" y="59689"/>
                </a:lnTo>
                <a:lnTo>
                  <a:pt x="2540" y="1270"/>
                </a:lnTo>
                <a:lnTo>
                  <a:pt x="58419" y="1270"/>
                </a:lnTo>
                <a:lnTo>
                  <a:pt x="58419" y="59689"/>
                </a:lnTo>
                <a:lnTo>
                  <a:pt x="2540" y="59689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  <a:path w="60960" h="62230">
                <a:moveTo>
                  <a:pt x="2540" y="59689"/>
                </a:moveTo>
                <a:lnTo>
                  <a:pt x="0" y="62230"/>
                </a:lnTo>
                <a:lnTo>
                  <a:pt x="60960" y="62230"/>
                </a:lnTo>
                <a:lnTo>
                  <a:pt x="2540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1728470" y="73913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0" y="0"/>
                </a:moveTo>
                <a:lnTo>
                  <a:pt x="0" y="62230"/>
                </a:lnTo>
                <a:lnTo>
                  <a:pt x="60960" y="6223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1731010" y="740410"/>
            <a:ext cx="55879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0" y="58419"/>
                </a:moveTo>
                <a:lnTo>
                  <a:pt x="1269" y="57150"/>
                </a:lnTo>
                <a:lnTo>
                  <a:pt x="1269" y="2539"/>
                </a:lnTo>
                <a:lnTo>
                  <a:pt x="53339" y="2539"/>
                </a:lnTo>
                <a:lnTo>
                  <a:pt x="53339" y="57150"/>
                </a:lnTo>
                <a:lnTo>
                  <a:pt x="1269" y="57150"/>
                </a:lnTo>
                <a:lnTo>
                  <a:pt x="55879" y="58419"/>
                </a:lnTo>
                <a:lnTo>
                  <a:pt x="55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  <a:path w="55879" h="58419">
                <a:moveTo>
                  <a:pt x="1269" y="57150"/>
                </a:moveTo>
                <a:lnTo>
                  <a:pt x="0" y="58419"/>
                </a:lnTo>
                <a:lnTo>
                  <a:pt x="55879" y="58419"/>
                </a:lnTo>
                <a:lnTo>
                  <a:pt x="1269" y="5715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1730375" y="740410"/>
            <a:ext cx="57150" cy="58419"/>
          </a:xfrm>
          <a:custGeom>
            <a:avLst/>
            <a:gdLst/>
            <a:ahLst/>
            <a:cxnLst/>
            <a:rect l="l" t="t" r="r" b="b"/>
            <a:pathLst>
              <a:path w="57150" h="58419">
                <a:moveTo>
                  <a:pt x="0" y="58419"/>
                </a:moveTo>
                <a:lnTo>
                  <a:pt x="57150" y="58419"/>
                </a:lnTo>
                <a:lnTo>
                  <a:pt x="5715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732280" y="74295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2070"/>
                </a:lnTo>
                <a:lnTo>
                  <a:pt x="2539" y="1270"/>
                </a:lnTo>
                <a:lnTo>
                  <a:pt x="50800" y="1270"/>
                </a:lnTo>
                <a:lnTo>
                  <a:pt x="50800" y="52070"/>
                </a:lnTo>
                <a:lnTo>
                  <a:pt x="2539" y="52070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2070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1732280" y="742314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734820" y="74422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9529"/>
                </a:lnTo>
                <a:lnTo>
                  <a:pt x="1269" y="2539"/>
                </a:lnTo>
                <a:lnTo>
                  <a:pt x="46990" y="2539"/>
                </a:lnTo>
                <a:lnTo>
                  <a:pt x="46990" y="49529"/>
                </a:lnTo>
                <a:lnTo>
                  <a:pt x="1269" y="4952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9529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952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734820" y="74358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736089" y="746760"/>
            <a:ext cx="45720" cy="46989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46989"/>
                </a:moveTo>
                <a:lnTo>
                  <a:pt x="2540" y="44450"/>
                </a:lnTo>
                <a:lnTo>
                  <a:pt x="2540" y="1269"/>
                </a:lnTo>
                <a:lnTo>
                  <a:pt x="43180" y="1269"/>
                </a:lnTo>
                <a:lnTo>
                  <a:pt x="43180" y="44450"/>
                </a:lnTo>
                <a:lnTo>
                  <a:pt x="2540" y="44450"/>
                </a:lnTo>
                <a:lnTo>
                  <a:pt x="45720" y="46989"/>
                </a:lnTo>
                <a:lnTo>
                  <a:pt x="4572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20" h="46989">
                <a:moveTo>
                  <a:pt x="2540" y="44450"/>
                </a:moveTo>
                <a:lnTo>
                  <a:pt x="0" y="46989"/>
                </a:lnTo>
                <a:lnTo>
                  <a:pt x="45720" y="46989"/>
                </a:lnTo>
                <a:lnTo>
                  <a:pt x="254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736089" y="746125"/>
            <a:ext cx="45720" cy="48259"/>
          </a:xfrm>
          <a:custGeom>
            <a:avLst/>
            <a:gdLst/>
            <a:ahLst/>
            <a:cxnLst/>
            <a:rect l="l" t="t" r="r" b="b"/>
            <a:pathLst>
              <a:path w="45720" h="48259">
                <a:moveTo>
                  <a:pt x="0" y="48259"/>
                </a:moveTo>
                <a:lnTo>
                  <a:pt x="45720" y="48259"/>
                </a:lnTo>
                <a:lnTo>
                  <a:pt x="4572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1738630" y="74802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1269" y="41910"/>
                </a:lnTo>
                <a:lnTo>
                  <a:pt x="1269" y="2540"/>
                </a:lnTo>
                <a:lnTo>
                  <a:pt x="38100" y="2540"/>
                </a:lnTo>
                <a:lnTo>
                  <a:pt x="38100" y="41910"/>
                </a:lnTo>
                <a:lnTo>
                  <a:pt x="1269" y="4191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1269" y="41910"/>
                </a:moveTo>
                <a:lnTo>
                  <a:pt x="0" y="43180"/>
                </a:lnTo>
                <a:lnTo>
                  <a:pt x="40639" y="43180"/>
                </a:lnTo>
                <a:lnTo>
                  <a:pt x="1269" y="4191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738630" y="74739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739900" y="750570"/>
            <a:ext cx="36830" cy="39369"/>
          </a:xfrm>
          <a:custGeom>
            <a:avLst/>
            <a:gdLst/>
            <a:ahLst/>
            <a:cxnLst/>
            <a:rect l="l" t="t" r="r" b="b"/>
            <a:pathLst>
              <a:path w="36830" h="39369">
                <a:moveTo>
                  <a:pt x="0" y="39369"/>
                </a:moveTo>
                <a:lnTo>
                  <a:pt x="2539" y="36829"/>
                </a:lnTo>
                <a:lnTo>
                  <a:pt x="2539" y="1269"/>
                </a:lnTo>
                <a:lnTo>
                  <a:pt x="35560" y="1269"/>
                </a:lnTo>
                <a:lnTo>
                  <a:pt x="35560" y="36829"/>
                </a:lnTo>
                <a:lnTo>
                  <a:pt x="2539" y="36829"/>
                </a:lnTo>
                <a:lnTo>
                  <a:pt x="36830" y="39369"/>
                </a:lnTo>
                <a:lnTo>
                  <a:pt x="3683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  <a:path w="36830" h="39369">
                <a:moveTo>
                  <a:pt x="2539" y="36829"/>
                </a:moveTo>
                <a:lnTo>
                  <a:pt x="0" y="39369"/>
                </a:lnTo>
                <a:lnTo>
                  <a:pt x="36830" y="39369"/>
                </a:lnTo>
                <a:lnTo>
                  <a:pt x="2539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1739900" y="749935"/>
            <a:ext cx="36830" cy="40639"/>
          </a:xfrm>
          <a:custGeom>
            <a:avLst/>
            <a:gdLst/>
            <a:ahLst/>
            <a:cxnLst/>
            <a:rect l="l" t="t" r="r" b="b"/>
            <a:pathLst>
              <a:path w="36830" h="40639">
                <a:moveTo>
                  <a:pt x="0" y="40639"/>
                </a:moveTo>
                <a:lnTo>
                  <a:pt x="36830" y="40639"/>
                </a:lnTo>
                <a:lnTo>
                  <a:pt x="36830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1742439" y="75183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60">
                <a:moveTo>
                  <a:pt x="0" y="35560"/>
                </a:moveTo>
                <a:lnTo>
                  <a:pt x="1270" y="34289"/>
                </a:lnTo>
                <a:lnTo>
                  <a:pt x="1270" y="2539"/>
                </a:lnTo>
                <a:lnTo>
                  <a:pt x="31750" y="2539"/>
                </a:lnTo>
                <a:lnTo>
                  <a:pt x="31750" y="34289"/>
                </a:lnTo>
                <a:lnTo>
                  <a:pt x="1270" y="34289"/>
                </a:lnTo>
                <a:lnTo>
                  <a:pt x="33020" y="35560"/>
                </a:lnTo>
                <a:lnTo>
                  <a:pt x="3302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20" h="35560">
                <a:moveTo>
                  <a:pt x="1270" y="34289"/>
                </a:moveTo>
                <a:lnTo>
                  <a:pt x="0" y="35560"/>
                </a:lnTo>
                <a:lnTo>
                  <a:pt x="33020" y="35560"/>
                </a:lnTo>
                <a:lnTo>
                  <a:pt x="1270" y="3428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1742439" y="751205"/>
            <a:ext cx="33020" cy="36829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829"/>
                </a:moveTo>
                <a:lnTo>
                  <a:pt x="33020" y="36829"/>
                </a:lnTo>
                <a:lnTo>
                  <a:pt x="3302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1743710" y="754379"/>
            <a:ext cx="30479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750"/>
                </a:moveTo>
                <a:lnTo>
                  <a:pt x="2539" y="29210"/>
                </a:lnTo>
                <a:lnTo>
                  <a:pt x="2539" y="1270"/>
                </a:lnTo>
                <a:lnTo>
                  <a:pt x="27939" y="1270"/>
                </a:lnTo>
                <a:lnTo>
                  <a:pt x="27939" y="29210"/>
                </a:lnTo>
                <a:lnTo>
                  <a:pt x="2539" y="29210"/>
                </a:lnTo>
                <a:lnTo>
                  <a:pt x="30479" y="31750"/>
                </a:lnTo>
                <a:lnTo>
                  <a:pt x="3047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79" h="31750">
                <a:moveTo>
                  <a:pt x="2539" y="29210"/>
                </a:moveTo>
                <a:lnTo>
                  <a:pt x="0" y="31750"/>
                </a:lnTo>
                <a:lnTo>
                  <a:pt x="30479" y="31750"/>
                </a:lnTo>
                <a:lnTo>
                  <a:pt x="2539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1743710" y="753744"/>
            <a:ext cx="30479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3020"/>
                </a:moveTo>
                <a:lnTo>
                  <a:pt x="30479" y="33020"/>
                </a:lnTo>
                <a:lnTo>
                  <a:pt x="3047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746250" y="755650"/>
            <a:ext cx="25400" cy="27939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27939"/>
                </a:moveTo>
                <a:lnTo>
                  <a:pt x="1269" y="26670"/>
                </a:lnTo>
                <a:lnTo>
                  <a:pt x="1269" y="2539"/>
                </a:lnTo>
                <a:lnTo>
                  <a:pt x="24130" y="2539"/>
                </a:lnTo>
                <a:lnTo>
                  <a:pt x="24130" y="26670"/>
                </a:lnTo>
                <a:lnTo>
                  <a:pt x="1269" y="26670"/>
                </a:lnTo>
                <a:lnTo>
                  <a:pt x="25400" y="27939"/>
                </a:lnTo>
                <a:lnTo>
                  <a:pt x="25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5400" h="27939">
                <a:moveTo>
                  <a:pt x="1269" y="26670"/>
                </a:moveTo>
                <a:lnTo>
                  <a:pt x="0" y="27939"/>
                </a:lnTo>
                <a:lnTo>
                  <a:pt x="25400" y="27939"/>
                </a:lnTo>
                <a:lnTo>
                  <a:pt x="1269" y="2667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746250" y="755015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209"/>
                </a:moveTo>
                <a:lnTo>
                  <a:pt x="25400" y="29209"/>
                </a:lnTo>
                <a:lnTo>
                  <a:pt x="25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747520" y="75818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30">
                <a:moveTo>
                  <a:pt x="0" y="24130"/>
                </a:moveTo>
                <a:lnTo>
                  <a:pt x="2540" y="21589"/>
                </a:lnTo>
                <a:lnTo>
                  <a:pt x="2540" y="1270"/>
                </a:lnTo>
                <a:lnTo>
                  <a:pt x="20319" y="1270"/>
                </a:lnTo>
                <a:lnTo>
                  <a:pt x="20319" y="21589"/>
                </a:lnTo>
                <a:lnTo>
                  <a:pt x="2540" y="21589"/>
                </a:lnTo>
                <a:lnTo>
                  <a:pt x="22860" y="24130"/>
                </a:lnTo>
                <a:lnTo>
                  <a:pt x="2286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  <a:path w="22860" h="24130">
                <a:moveTo>
                  <a:pt x="2540" y="21589"/>
                </a:moveTo>
                <a:lnTo>
                  <a:pt x="0" y="24130"/>
                </a:lnTo>
                <a:lnTo>
                  <a:pt x="22860" y="24130"/>
                </a:lnTo>
                <a:lnTo>
                  <a:pt x="254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1747520" y="75755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0" y="25400"/>
                </a:moveTo>
                <a:lnTo>
                  <a:pt x="22860" y="25400"/>
                </a:lnTo>
                <a:lnTo>
                  <a:pt x="228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1750060" y="759460"/>
            <a:ext cx="17779" cy="20319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0" y="20319"/>
                </a:moveTo>
                <a:lnTo>
                  <a:pt x="1269" y="19050"/>
                </a:lnTo>
                <a:lnTo>
                  <a:pt x="1269" y="2539"/>
                </a:lnTo>
                <a:lnTo>
                  <a:pt x="16509" y="2539"/>
                </a:lnTo>
                <a:lnTo>
                  <a:pt x="16509" y="19050"/>
                </a:lnTo>
                <a:lnTo>
                  <a:pt x="1269" y="19050"/>
                </a:lnTo>
                <a:lnTo>
                  <a:pt x="17779" y="20319"/>
                </a:lnTo>
                <a:lnTo>
                  <a:pt x="1777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79" h="20319">
                <a:moveTo>
                  <a:pt x="1269" y="19050"/>
                </a:moveTo>
                <a:lnTo>
                  <a:pt x="0" y="20319"/>
                </a:lnTo>
                <a:lnTo>
                  <a:pt x="17779" y="20319"/>
                </a:lnTo>
                <a:lnTo>
                  <a:pt x="1269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750060" y="758825"/>
            <a:ext cx="17779" cy="21589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0" y="21589"/>
                </a:moveTo>
                <a:lnTo>
                  <a:pt x="17779" y="21589"/>
                </a:lnTo>
                <a:lnTo>
                  <a:pt x="1777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51330" y="762000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1269" y="13970"/>
                </a:lnTo>
                <a:lnTo>
                  <a:pt x="1269" y="1270"/>
                </a:lnTo>
                <a:lnTo>
                  <a:pt x="12700" y="1270"/>
                </a:lnTo>
                <a:lnTo>
                  <a:pt x="12700" y="13970"/>
                </a:lnTo>
                <a:lnTo>
                  <a:pt x="1269" y="1397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1269" y="13970"/>
                </a:moveTo>
                <a:lnTo>
                  <a:pt x="0" y="16510"/>
                </a:lnTo>
                <a:lnTo>
                  <a:pt x="15239" y="16510"/>
                </a:lnTo>
                <a:lnTo>
                  <a:pt x="1269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1751330" y="76136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1752600" y="76327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1429"/>
                </a:lnTo>
                <a:lnTo>
                  <a:pt x="2539" y="2539"/>
                </a:lnTo>
                <a:lnTo>
                  <a:pt x="10160" y="2539"/>
                </a:lnTo>
                <a:lnTo>
                  <a:pt x="10160" y="11429"/>
                </a:lnTo>
                <a:lnTo>
                  <a:pt x="2539" y="1142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1429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142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1752600" y="76263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1755139" y="765810"/>
            <a:ext cx="7620" cy="8889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889"/>
                </a:moveTo>
                <a:lnTo>
                  <a:pt x="2540" y="6350"/>
                </a:lnTo>
                <a:lnTo>
                  <a:pt x="2540" y="1269"/>
                </a:lnTo>
                <a:lnTo>
                  <a:pt x="5080" y="1269"/>
                </a:lnTo>
                <a:lnTo>
                  <a:pt x="5080" y="6350"/>
                </a:lnTo>
                <a:lnTo>
                  <a:pt x="2540" y="6350"/>
                </a:lnTo>
                <a:lnTo>
                  <a:pt x="7620" y="8889"/>
                </a:lnTo>
                <a:lnTo>
                  <a:pt x="76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20" h="8889">
                <a:moveTo>
                  <a:pt x="2540" y="6350"/>
                </a:moveTo>
                <a:lnTo>
                  <a:pt x="0" y="8889"/>
                </a:lnTo>
                <a:lnTo>
                  <a:pt x="7620" y="8889"/>
                </a:lnTo>
                <a:lnTo>
                  <a:pt x="254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1755139" y="765175"/>
            <a:ext cx="7620" cy="10159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10159"/>
                </a:moveTo>
                <a:lnTo>
                  <a:pt x="7620" y="10159"/>
                </a:lnTo>
                <a:lnTo>
                  <a:pt x="762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1757680" y="766445"/>
            <a:ext cx="2539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0" y="6350"/>
                </a:moveTo>
                <a:lnTo>
                  <a:pt x="2539" y="6350"/>
                </a:lnTo>
                <a:lnTo>
                  <a:pt x="25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1631950" y="717550"/>
            <a:ext cx="73659" cy="76200"/>
          </a:xfrm>
          <a:custGeom>
            <a:avLst/>
            <a:gdLst/>
            <a:ahLst/>
            <a:cxnLst/>
            <a:rect l="l" t="t" r="r" b="b"/>
            <a:pathLst>
              <a:path w="73659" h="76200">
                <a:moveTo>
                  <a:pt x="22860" y="73659"/>
                </a:moveTo>
                <a:lnTo>
                  <a:pt x="19050" y="72389"/>
                </a:lnTo>
                <a:lnTo>
                  <a:pt x="22860" y="74929"/>
                </a:lnTo>
                <a:lnTo>
                  <a:pt x="24130" y="74929"/>
                </a:lnTo>
                <a:lnTo>
                  <a:pt x="22860" y="73659"/>
                </a:lnTo>
                <a:close/>
              </a:path>
              <a:path w="73659" h="76200">
                <a:moveTo>
                  <a:pt x="45719" y="74929"/>
                </a:moveTo>
                <a:lnTo>
                  <a:pt x="24130" y="74929"/>
                </a:lnTo>
                <a:lnTo>
                  <a:pt x="25400" y="76200"/>
                </a:lnTo>
                <a:lnTo>
                  <a:pt x="45719" y="76200"/>
                </a:lnTo>
                <a:lnTo>
                  <a:pt x="45719" y="74929"/>
                </a:lnTo>
                <a:close/>
              </a:path>
              <a:path w="73659" h="76200">
                <a:moveTo>
                  <a:pt x="72390" y="21589"/>
                </a:moveTo>
                <a:lnTo>
                  <a:pt x="72389" y="25400"/>
                </a:lnTo>
                <a:lnTo>
                  <a:pt x="72390" y="21589"/>
                </a:lnTo>
                <a:close/>
              </a:path>
              <a:path w="73659" h="76200">
                <a:moveTo>
                  <a:pt x="72389" y="21589"/>
                </a:moveTo>
                <a:lnTo>
                  <a:pt x="69849" y="20320"/>
                </a:lnTo>
                <a:lnTo>
                  <a:pt x="72390" y="21589"/>
                </a:lnTo>
                <a:close/>
              </a:path>
              <a:path w="73659" h="76200">
                <a:moveTo>
                  <a:pt x="45719" y="1270"/>
                </a:moveTo>
                <a:lnTo>
                  <a:pt x="41909" y="1269"/>
                </a:lnTo>
                <a:lnTo>
                  <a:pt x="41909" y="0"/>
                </a:lnTo>
                <a:lnTo>
                  <a:pt x="33019" y="0"/>
                </a:lnTo>
                <a:lnTo>
                  <a:pt x="33020" y="1269"/>
                </a:lnTo>
                <a:lnTo>
                  <a:pt x="25400" y="1269"/>
                </a:lnTo>
                <a:lnTo>
                  <a:pt x="22860" y="3810"/>
                </a:lnTo>
                <a:lnTo>
                  <a:pt x="25400" y="1270"/>
                </a:lnTo>
                <a:lnTo>
                  <a:pt x="45719" y="1270"/>
                </a:lnTo>
                <a:close/>
              </a:path>
              <a:path w="73659" h="76200">
                <a:moveTo>
                  <a:pt x="73659" y="25400"/>
                </a:moveTo>
                <a:lnTo>
                  <a:pt x="72389" y="25400"/>
                </a:lnTo>
                <a:lnTo>
                  <a:pt x="72389" y="52070"/>
                </a:lnTo>
                <a:lnTo>
                  <a:pt x="71120" y="54609"/>
                </a:lnTo>
                <a:lnTo>
                  <a:pt x="73659" y="52070"/>
                </a:lnTo>
                <a:lnTo>
                  <a:pt x="73659" y="25400"/>
                </a:lnTo>
                <a:close/>
              </a:path>
              <a:path w="73659" h="76200">
                <a:moveTo>
                  <a:pt x="0" y="29210"/>
                </a:moveTo>
                <a:lnTo>
                  <a:pt x="0" y="48260"/>
                </a:lnTo>
                <a:lnTo>
                  <a:pt x="1269" y="48260"/>
                </a:lnTo>
                <a:lnTo>
                  <a:pt x="1269" y="2921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73659"/>
                </a:moveTo>
                <a:lnTo>
                  <a:pt x="1269" y="71119"/>
                </a:lnTo>
                <a:lnTo>
                  <a:pt x="1269" y="1269"/>
                </a:lnTo>
                <a:lnTo>
                  <a:pt x="68580" y="1269"/>
                </a:lnTo>
                <a:lnTo>
                  <a:pt x="68580" y="71119"/>
                </a:lnTo>
                <a:lnTo>
                  <a:pt x="1269" y="7111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  <a:path w="71119" h="73659">
                <a:moveTo>
                  <a:pt x="1269" y="71119"/>
                </a:moveTo>
                <a:lnTo>
                  <a:pt x="0" y="73659"/>
                </a:lnTo>
                <a:lnTo>
                  <a:pt x="71119" y="73659"/>
                </a:lnTo>
                <a:lnTo>
                  <a:pt x="1269" y="71119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633220" y="718820"/>
            <a:ext cx="71119" cy="73659"/>
          </a:xfrm>
          <a:custGeom>
            <a:avLst/>
            <a:gdLst/>
            <a:ahLst/>
            <a:cxnLst/>
            <a:rect l="l" t="t" r="r" b="b"/>
            <a:pathLst>
              <a:path w="71119" h="73659">
                <a:moveTo>
                  <a:pt x="0" y="0"/>
                </a:moveTo>
                <a:lnTo>
                  <a:pt x="0" y="73659"/>
                </a:lnTo>
                <a:lnTo>
                  <a:pt x="71119" y="7365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69850"/>
                </a:moveTo>
                <a:lnTo>
                  <a:pt x="2540" y="68580"/>
                </a:lnTo>
                <a:lnTo>
                  <a:pt x="2540" y="2539"/>
                </a:lnTo>
                <a:lnTo>
                  <a:pt x="66040" y="2539"/>
                </a:lnTo>
                <a:lnTo>
                  <a:pt x="66040" y="68580"/>
                </a:lnTo>
                <a:lnTo>
                  <a:pt x="2540" y="6858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  <a:path w="67310" h="69850">
                <a:moveTo>
                  <a:pt x="2540" y="68580"/>
                </a:moveTo>
                <a:lnTo>
                  <a:pt x="0" y="69850"/>
                </a:lnTo>
                <a:lnTo>
                  <a:pt x="67310" y="69850"/>
                </a:lnTo>
                <a:lnTo>
                  <a:pt x="2540" y="6858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1634489" y="720089"/>
            <a:ext cx="67310" cy="69850"/>
          </a:xfrm>
          <a:custGeom>
            <a:avLst/>
            <a:gdLst/>
            <a:ahLst/>
            <a:cxnLst/>
            <a:rect l="l" t="t" r="r" b="b"/>
            <a:pathLst>
              <a:path w="67310" h="69850">
                <a:moveTo>
                  <a:pt x="0" y="0"/>
                </a:moveTo>
                <a:lnTo>
                  <a:pt x="0" y="69850"/>
                </a:lnTo>
                <a:lnTo>
                  <a:pt x="67310" y="6985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66040"/>
                </a:moveTo>
                <a:lnTo>
                  <a:pt x="1269" y="63500"/>
                </a:lnTo>
                <a:lnTo>
                  <a:pt x="1269" y="1270"/>
                </a:lnTo>
                <a:lnTo>
                  <a:pt x="60959" y="1270"/>
                </a:lnTo>
                <a:lnTo>
                  <a:pt x="60959" y="63500"/>
                </a:lnTo>
                <a:lnTo>
                  <a:pt x="1269" y="6350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  <a:path w="63500" h="66040">
                <a:moveTo>
                  <a:pt x="1269" y="63500"/>
                </a:moveTo>
                <a:lnTo>
                  <a:pt x="0" y="66040"/>
                </a:lnTo>
                <a:lnTo>
                  <a:pt x="63500" y="66040"/>
                </a:lnTo>
                <a:lnTo>
                  <a:pt x="1269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637030" y="722629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40">
                <a:moveTo>
                  <a:pt x="0" y="0"/>
                </a:moveTo>
                <a:lnTo>
                  <a:pt x="0" y="66040"/>
                </a:lnTo>
                <a:lnTo>
                  <a:pt x="63500" y="6604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2539" y="60960"/>
                </a:lnTo>
                <a:lnTo>
                  <a:pt x="2539" y="2539"/>
                </a:lnTo>
                <a:lnTo>
                  <a:pt x="58419" y="2539"/>
                </a:lnTo>
                <a:lnTo>
                  <a:pt x="58419" y="60960"/>
                </a:lnTo>
                <a:lnTo>
                  <a:pt x="2539" y="60960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2539" y="60960"/>
                </a:moveTo>
                <a:lnTo>
                  <a:pt x="0" y="62229"/>
                </a:lnTo>
                <a:lnTo>
                  <a:pt x="59689" y="62229"/>
                </a:lnTo>
                <a:lnTo>
                  <a:pt x="2539" y="6096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638300" y="72390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640839" y="726439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1270" y="55880"/>
                </a:lnTo>
                <a:lnTo>
                  <a:pt x="1270" y="1270"/>
                </a:lnTo>
                <a:lnTo>
                  <a:pt x="53340" y="1270"/>
                </a:lnTo>
                <a:lnTo>
                  <a:pt x="53340" y="55880"/>
                </a:lnTo>
                <a:lnTo>
                  <a:pt x="1270" y="55880"/>
                </a:ln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  <a:path w="55880" h="58420">
                <a:moveTo>
                  <a:pt x="1270" y="55880"/>
                </a:moveTo>
                <a:lnTo>
                  <a:pt x="0" y="58420"/>
                </a:lnTo>
                <a:lnTo>
                  <a:pt x="55880" y="58420"/>
                </a:lnTo>
                <a:lnTo>
                  <a:pt x="1270" y="5588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1640204" y="726439"/>
            <a:ext cx="57150" cy="58420"/>
          </a:xfrm>
          <a:custGeom>
            <a:avLst/>
            <a:gdLst/>
            <a:ahLst/>
            <a:cxnLst/>
            <a:rect l="l" t="t" r="r" b="b"/>
            <a:pathLst>
              <a:path w="57150" h="58420">
                <a:moveTo>
                  <a:pt x="0" y="58420"/>
                </a:moveTo>
                <a:lnTo>
                  <a:pt x="57150" y="58420"/>
                </a:lnTo>
                <a:lnTo>
                  <a:pt x="571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642110" y="727710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69" h="54610">
                <a:moveTo>
                  <a:pt x="0" y="54610"/>
                </a:moveTo>
                <a:lnTo>
                  <a:pt x="2539" y="53339"/>
                </a:lnTo>
                <a:lnTo>
                  <a:pt x="2539" y="2539"/>
                </a:lnTo>
                <a:lnTo>
                  <a:pt x="50800" y="2539"/>
                </a:lnTo>
                <a:lnTo>
                  <a:pt x="50800" y="53339"/>
                </a:lnTo>
                <a:lnTo>
                  <a:pt x="2539" y="53339"/>
                </a:lnTo>
                <a:lnTo>
                  <a:pt x="52069" y="54610"/>
                </a:lnTo>
                <a:lnTo>
                  <a:pt x="52069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  <a:path w="52069" h="54610">
                <a:moveTo>
                  <a:pt x="2539" y="53339"/>
                </a:moveTo>
                <a:lnTo>
                  <a:pt x="0" y="54610"/>
                </a:lnTo>
                <a:lnTo>
                  <a:pt x="52069" y="54610"/>
                </a:lnTo>
                <a:lnTo>
                  <a:pt x="2539" y="5333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642110" y="727075"/>
            <a:ext cx="52069" cy="55879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0" y="55879"/>
                </a:moveTo>
                <a:lnTo>
                  <a:pt x="52069" y="55879"/>
                </a:lnTo>
                <a:lnTo>
                  <a:pt x="520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644650" y="73025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69" y="48260"/>
                </a:lnTo>
                <a:lnTo>
                  <a:pt x="1269" y="1270"/>
                </a:lnTo>
                <a:lnTo>
                  <a:pt x="45719" y="1270"/>
                </a:lnTo>
                <a:lnTo>
                  <a:pt x="45719" y="48260"/>
                </a:lnTo>
                <a:lnTo>
                  <a:pt x="1269" y="48260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69" y="48260"/>
                </a:moveTo>
                <a:lnTo>
                  <a:pt x="0" y="50800"/>
                </a:lnTo>
                <a:lnTo>
                  <a:pt x="48260" y="50800"/>
                </a:lnTo>
                <a:lnTo>
                  <a:pt x="1269" y="4826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1644650" y="729614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1645920" y="731520"/>
            <a:ext cx="44450" cy="46989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0" y="46989"/>
                </a:moveTo>
                <a:lnTo>
                  <a:pt x="2540" y="45719"/>
                </a:lnTo>
                <a:lnTo>
                  <a:pt x="2540" y="2539"/>
                </a:lnTo>
                <a:lnTo>
                  <a:pt x="43180" y="2539"/>
                </a:lnTo>
                <a:lnTo>
                  <a:pt x="43180" y="45719"/>
                </a:lnTo>
                <a:lnTo>
                  <a:pt x="2540" y="45719"/>
                </a:lnTo>
                <a:lnTo>
                  <a:pt x="44450" y="46989"/>
                </a:lnTo>
                <a:lnTo>
                  <a:pt x="4445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4450" h="46989">
                <a:moveTo>
                  <a:pt x="2540" y="45719"/>
                </a:moveTo>
                <a:lnTo>
                  <a:pt x="0" y="46989"/>
                </a:lnTo>
                <a:lnTo>
                  <a:pt x="44450" y="46989"/>
                </a:lnTo>
                <a:lnTo>
                  <a:pt x="2540" y="4571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1645920" y="730885"/>
            <a:ext cx="44450" cy="48259"/>
          </a:xfrm>
          <a:custGeom>
            <a:avLst/>
            <a:gdLst/>
            <a:ahLst/>
            <a:cxnLst/>
            <a:rect l="l" t="t" r="r" b="b"/>
            <a:pathLst>
              <a:path w="44450" h="48259">
                <a:moveTo>
                  <a:pt x="0" y="48259"/>
                </a:moveTo>
                <a:lnTo>
                  <a:pt x="44450" y="48259"/>
                </a:lnTo>
                <a:lnTo>
                  <a:pt x="444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1648460" y="734060"/>
            <a:ext cx="40639" cy="43179"/>
          </a:xfrm>
          <a:custGeom>
            <a:avLst/>
            <a:gdLst/>
            <a:ahLst/>
            <a:cxnLst/>
            <a:rect l="l" t="t" r="r" b="b"/>
            <a:pathLst>
              <a:path w="40639" h="43179">
                <a:moveTo>
                  <a:pt x="0" y="43179"/>
                </a:moveTo>
                <a:lnTo>
                  <a:pt x="1269" y="40639"/>
                </a:lnTo>
                <a:lnTo>
                  <a:pt x="1269" y="1269"/>
                </a:lnTo>
                <a:lnTo>
                  <a:pt x="38100" y="1269"/>
                </a:lnTo>
                <a:lnTo>
                  <a:pt x="38100" y="40639"/>
                </a:lnTo>
                <a:lnTo>
                  <a:pt x="1269" y="40639"/>
                </a:lnTo>
                <a:lnTo>
                  <a:pt x="40639" y="43179"/>
                </a:lnTo>
                <a:lnTo>
                  <a:pt x="4063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  <a:path w="40639" h="43179">
                <a:moveTo>
                  <a:pt x="1269" y="40639"/>
                </a:moveTo>
                <a:lnTo>
                  <a:pt x="0" y="43179"/>
                </a:lnTo>
                <a:lnTo>
                  <a:pt x="40639" y="43179"/>
                </a:lnTo>
                <a:lnTo>
                  <a:pt x="1269" y="40639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1648460" y="73342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1649730" y="73532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2539" y="38100"/>
                </a:lnTo>
                <a:lnTo>
                  <a:pt x="2539" y="2540"/>
                </a:lnTo>
                <a:lnTo>
                  <a:pt x="35559" y="2540"/>
                </a:lnTo>
                <a:lnTo>
                  <a:pt x="35559" y="38100"/>
                </a:lnTo>
                <a:lnTo>
                  <a:pt x="2539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2539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2539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649730" y="73469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1652270" y="737870"/>
            <a:ext cx="33019" cy="35559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35559"/>
                </a:moveTo>
                <a:lnTo>
                  <a:pt x="1269" y="33019"/>
                </a:lnTo>
                <a:lnTo>
                  <a:pt x="1269" y="1269"/>
                </a:lnTo>
                <a:lnTo>
                  <a:pt x="30480" y="1269"/>
                </a:lnTo>
                <a:lnTo>
                  <a:pt x="30480" y="33019"/>
                </a:lnTo>
                <a:lnTo>
                  <a:pt x="1269" y="33019"/>
                </a:lnTo>
                <a:lnTo>
                  <a:pt x="33019" y="35559"/>
                </a:lnTo>
                <a:lnTo>
                  <a:pt x="3301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  <a:path w="33019" h="35559">
                <a:moveTo>
                  <a:pt x="1269" y="33019"/>
                </a:moveTo>
                <a:lnTo>
                  <a:pt x="0" y="35559"/>
                </a:lnTo>
                <a:lnTo>
                  <a:pt x="33019" y="35559"/>
                </a:lnTo>
                <a:lnTo>
                  <a:pt x="1269" y="3301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652270" y="73723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1653539" y="739139"/>
            <a:ext cx="29210" cy="31750"/>
          </a:xfrm>
          <a:custGeom>
            <a:avLst/>
            <a:gdLst/>
            <a:ahLst/>
            <a:cxnLst/>
            <a:rect l="l" t="t" r="r" b="b"/>
            <a:pathLst>
              <a:path w="29210" h="31750">
                <a:moveTo>
                  <a:pt x="0" y="31750"/>
                </a:moveTo>
                <a:lnTo>
                  <a:pt x="1270" y="30480"/>
                </a:lnTo>
                <a:lnTo>
                  <a:pt x="1270" y="2539"/>
                </a:lnTo>
                <a:lnTo>
                  <a:pt x="27940" y="2539"/>
                </a:lnTo>
                <a:lnTo>
                  <a:pt x="27940" y="30480"/>
                </a:lnTo>
                <a:lnTo>
                  <a:pt x="1270" y="30480"/>
                </a:lnTo>
                <a:lnTo>
                  <a:pt x="29210" y="31750"/>
                </a:lnTo>
                <a:lnTo>
                  <a:pt x="2921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29210" h="31750">
                <a:moveTo>
                  <a:pt x="1270" y="30480"/>
                </a:moveTo>
                <a:lnTo>
                  <a:pt x="0" y="31750"/>
                </a:lnTo>
                <a:lnTo>
                  <a:pt x="29210" y="31750"/>
                </a:lnTo>
                <a:lnTo>
                  <a:pt x="1270" y="3048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1653539" y="738504"/>
            <a:ext cx="29210" cy="33020"/>
          </a:xfrm>
          <a:custGeom>
            <a:avLst/>
            <a:gdLst/>
            <a:ahLst/>
            <a:cxnLst/>
            <a:rect l="l" t="t" r="r" b="b"/>
            <a:pathLst>
              <a:path w="29210" h="33020">
                <a:moveTo>
                  <a:pt x="0" y="33020"/>
                </a:moveTo>
                <a:lnTo>
                  <a:pt x="29210" y="33020"/>
                </a:lnTo>
                <a:lnTo>
                  <a:pt x="2921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1654810" y="741679"/>
            <a:ext cx="26669" cy="27940"/>
          </a:xfrm>
          <a:custGeom>
            <a:avLst/>
            <a:gdLst/>
            <a:ahLst/>
            <a:cxnLst/>
            <a:rect l="l" t="t" r="r" b="b"/>
            <a:pathLst>
              <a:path w="26669" h="27940">
                <a:moveTo>
                  <a:pt x="0" y="27940"/>
                </a:moveTo>
                <a:lnTo>
                  <a:pt x="2539" y="25400"/>
                </a:lnTo>
                <a:lnTo>
                  <a:pt x="2539" y="1270"/>
                </a:lnTo>
                <a:lnTo>
                  <a:pt x="24129" y="1270"/>
                </a:lnTo>
                <a:lnTo>
                  <a:pt x="24129" y="25400"/>
                </a:lnTo>
                <a:lnTo>
                  <a:pt x="2539" y="25400"/>
                </a:lnTo>
                <a:lnTo>
                  <a:pt x="26669" y="27940"/>
                </a:lnTo>
                <a:lnTo>
                  <a:pt x="2666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  <a:path w="26669" h="27940">
                <a:moveTo>
                  <a:pt x="2539" y="25400"/>
                </a:moveTo>
                <a:lnTo>
                  <a:pt x="0" y="27940"/>
                </a:lnTo>
                <a:lnTo>
                  <a:pt x="26669" y="27940"/>
                </a:lnTo>
                <a:lnTo>
                  <a:pt x="2539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654810" y="741044"/>
            <a:ext cx="26669" cy="29210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0" y="29210"/>
                </a:moveTo>
                <a:lnTo>
                  <a:pt x="26669" y="29210"/>
                </a:lnTo>
                <a:lnTo>
                  <a:pt x="2666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1657350" y="74295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60"/>
                </a:lnTo>
                <a:lnTo>
                  <a:pt x="1269" y="2539"/>
                </a:lnTo>
                <a:lnTo>
                  <a:pt x="20319" y="2539"/>
                </a:lnTo>
                <a:lnTo>
                  <a:pt x="20319" y="22860"/>
                </a:lnTo>
                <a:lnTo>
                  <a:pt x="1269" y="22860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60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6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657350" y="742314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658620" y="745489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20320"/>
                </a:moveTo>
                <a:lnTo>
                  <a:pt x="2540" y="19050"/>
                </a:lnTo>
                <a:lnTo>
                  <a:pt x="2540" y="1270"/>
                </a:lnTo>
                <a:lnTo>
                  <a:pt x="17780" y="1270"/>
                </a:lnTo>
                <a:lnTo>
                  <a:pt x="17780" y="19050"/>
                </a:lnTo>
                <a:lnTo>
                  <a:pt x="2540" y="19050"/>
                </a:lnTo>
                <a:lnTo>
                  <a:pt x="19050" y="20320"/>
                </a:lnTo>
                <a:lnTo>
                  <a:pt x="190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  <a:path w="19050" h="20320">
                <a:moveTo>
                  <a:pt x="2540" y="19050"/>
                </a:moveTo>
                <a:lnTo>
                  <a:pt x="0" y="20320"/>
                </a:lnTo>
                <a:lnTo>
                  <a:pt x="19050" y="20320"/>
                </a:lnTo>
                <a:lnTo>
                  <a:pt x="254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1658620" y="744854"/>
            <a:ext cx="19050" cy="2159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590"/>
                </a:moveTo>
                <a:lnTo>
                  <a:pt x="19050" y="21590"/>
                </a:lnTo>
                <a:lnTo>
                  <a:pt x="190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661160" y="746760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269" y="15239"/>
                </a:lnTo>
                <a:lnTo>
                  <a:pt x="1269" y="2539"/>
                </a:lnTo>
                <a:lnTo>
                  <a:pt x="12700" y="2539"/>
                </a:lnTo>
                <a:lnTo>
                  <a:pt x="12700" y="15239"/>
                </a:lnTo>
                <a:lnTo>
                  <a:pt x="1269" y="15239"/>
                </a:ln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  <a:path w="15239" h="17779">
                <a:moveTo>
                  <a:pt x="1269" y="15239"/>
                </a:moveTo>
                <a:lnTo>
                  <a:pt x="0" y="17779"/>
                </a:lnTo>
                <a:lnTo>
                  <a:pt x="15239" y="17779"/>
                </a:lnTo>
                <a:lnTo>
                  <a:pt x="1269" y="1523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661160" y="746125"/>
            <a:ext cx="15239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239" y="19050"/>
                </a:lnTo>
                <a:lnTo>
                  <a:pt x="1523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662430" y="749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2539" y="10160"/>
                </a:lnTo>
                <a:lnTo>
                  <a:pt x="2539" y="1270"/>
                </a:lnTo>
                <a:lnTo>
                  <a:pt x="8889" y="1270"/>
                </a:lnTo>
                <a:lnTo>
                  <a:pt x="8889" y="10160"/>
                </a:lnTo>
                <a:lnTo>
                  <a:pt x="2539" y="10160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2539" y="10160"/>
                </a:moveTo>
                <a:lnTo>
                  <a:pt x="0" y="12700"/>
                </a:lnTo>
                <a:lnTo>
                  <a:pt x="11430" y="12700"/>
                </a:lnTo>
                <a:lnTo>
                  <a:pt x="2539" y="1016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62430" y="748664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1664970" y="750570"/>
            <a:ext cx="6350" cy="8889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8889"/>
                </a:moveTo>
                <a:lnTo>
                  <a:pt x="1269" y="7619"/>
                </a:lnTo>
                <a:lnTo>
                  <a:pt x="1269" y="2539"/>
                </a:lnTo>
                <a:lnTo>
                  <a:pt x="5080" y="2539"/>
                </a:lnTo>
                <a:lnTo>
                  <a:pt x="5080" y="7619"/>
                </a:lnTo>
                <a:lnTo>
                  <a:pt x="1269" y="7619"/>
                </a:lnTo>
                <a:lnTo>
                  <a:pt x="6350" y="8889"/>
                </a:lnTo>
                <a:lnTo>
                  <a:pt x="635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6350" h="8889">
                <a:moveTo>
                  <a:pt x="1269" y="7619"/>
                </a:moveTo>
                <a:lnTo>
                  <a:pt x="0" y="8889"/>
                </a:lnTo>
                <a:lnTo>
                  <a:pt x="6350" y="8889"/>
                </a:lnTo>
                <a:lnTo>
                  <a:pt x="1269" y="761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664970" y="749935"/>
            <a:ext cx="6350" cy="10159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0" y="10159"/>
                </a:moveTo>
                <a:lnTo>
                  <a:pt x="6350" y="10159"/>
                </a:lnTo>
                <a:lnTo>
                  <a:pt x="635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666239" y="755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6349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717039" y="521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22224" y="73660"/>
                </a:moveTo>
                <a:lnTo>
                  <a:pt x="21590" y="72389"/>
                </a:lnTo>
                <a:lnTo>
                  <a:pt x="21590" y="73659"/>
                </a:lnTo>
                <a:lnTo>
                  <a:pt x="22224" y="73660"/>
                </a:lnTo>
                <a:close/>
              </a:path>
              <a:path w="74930" h="76200">
                <a:moveTo>
                  <a:pt x="33020" y="0"/>
                </a:moveTo>
                <a:lnTo>
                  <a:pt x="33020" y="1269"/>
                </a:lnTo>
                <a:lnTo>
                  <a:pt x="41910" y="1269"/>
                </a:lnTo>
                <a:lnTo>
                  <a:pt x="41910" y="0"/>
                </a:lnTo>
                <a:lnTo>
                  <a:pt x="33020" y="0"/>
                </a:lnTo>
                <a:close/>
              </a:path>
              <a:path w="74930" h="76200">
                <a:moveTo>
                  <a:pt x="0" y="33019"/>
                </a:moveTo>
                <a:lnTo>
                  <a:pt x="0" y="44450"/>
                </a:lnTo>
                <a:lnTo>
                  <a:pt x="1270" y="44449"/>
                </a:lnTo>
                <a:lnTo>
                  <a:pt x="1270" y="33019"/>
                </a:lnTo>
                <a:lnTo>
                  <a:pt x="0" y="33019"/>
                </a:lnTo>
                <a:close/>
              </a:path>
              <a:path w="74930" h="76200">
                <a:moveTo>
                  <a:pt x="49530" y="73659"/>
                </a:moveTo>
                <a:lnTo>
                  <a:pt x="22224" y="73660"/>
                </a:lnTo>
                <a:lnTo>
                  <a:pt x="22860" y="74929"/>
                </a:lnTo>
                <a:lnTo>
                  <a:pt x="29210" y="74929"/>
                </a:lnTo>
                <a:lnTo>
                  <a:pt x="29210" y="76200"/>
                </a:lnTo>
                <a:lnTo>
                  <a:pt x="45720" y="76200"/>
                </a:lnTo>
                <a:lnTo>
                  <a:pt x="45720" y="74929"/>
                </a:lnTo>
                <a:lnTo>
                  <a:pt x="49530" y="74929"/>
                </a:lnTo>
                <a:lnTo>
                  <a:pt x="49530" y="73659"/>
                </a:lnTo>
                <a:close/>
              </a:path>
              <a:path w="74930" h="76200">
                <a:moveTo>
                  <a:pt x="72390" y="22860"/>
                </a:moveTo>
                <a:lnTo>
                  <a:pt x="72390" y="52069"/>
                </a:lnTo>
                <a:lnTo>
                  <a:pt x="71120" y="54609"/>
                </a:lnTo>
                <a:lnTo>
                  <a:pt x="73660" y="52069"/>
                </a:lnTo>
                <a:lnTo>
                  <a:pt x="73660" y="48259"/>
                </a:lnTo>
                <a:lnTo>
                  <a:pt x="74930" y="48259"/>
                </a:lnTo>
                <a:lnTo>
                  <a:pt x="74930" y="29209"/>
                </a:lnTo>
                <a:lnTo>
                  <a:pt x="73660" y="29209"/>
                </a:lnTo>
                <a:lnTo>
                  <a:pt x="73660" y="25399"/>
                </a:lnTo>
                <a:lnTo>
                  <a:pt x="72390" y="25399"/>
                </a:lnTo>
                <a:lnTo>
                  <a:pt x="7239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72389"/>
                </a:moveTo>
                <a:lnTo>
                  <a:pt x="2539" y="71120"/>
                </a:lnTo>
                <a:lnTo>
                  <a:pt x="2539" y="2539"/>
                </a:lnTo>
                <a:lnTo>
                  <a:pt x="69850" y="2539"/>
                </a:lnTo>
                <a:lnTo>
                  <a:pt x="69850" y="71120"/>
                </a:lnTo>
                <a:lnTo>
                  <a:pt x="2539" y="71120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  <a:path w="71119" h="72389">
                <a:moveTo>
                  <a:pt x="2539" y="71120"/>
                </a:moveTo>
                <a:lnTo>
                  <a:pt x="0" y="72389"/>
                </a:lnTo>
                <a:lnTo>
                  <a:pt x="71119" y="72389"/>
                </a:lnTo>
                <a:lnTo>
                  <a:pt x="2539" y="7112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1718310" y="523239"/>
            <a:ext cx="71119" cy="72389"/>
          </a:xfrm>
          <a:custGeom>
            <a:avLst/>
            <a:gdLst/>
            <a:ahLst/>
            <a:cxnLst/>
            <a:rect l="l" t="t" r="r" b="b"/>
            <a:pathLst>
              <a:path w="71119" h="72389">
                <a:moveTo>
                  <a:pt x="0" y="0"/>
                </a:moveTo>
                <a:lnTo>
                  <a:pt x="0" y="72389"/>
                </a:lnTo>
                <a:lnTo>
                  <a:pt x="71119" y="72389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720850" y="5257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80"/>
                </a:move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B0B0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68580"/>
                </a:moveTo>
                <a:lnTo>
                  <a:pt x="1269" y="67310"/>
                </a:lnTo>
                <a:lnTo>
                  <a:pt x="1269" y="1270"/>
                </a:lnTo>
                <a:lnTo>
                  <a:pt x="64769" y="1270"/>
                </a:lnTo>
                <a:lnTo>
                  <a:pt x="64769" y="67310"/>
                </a:lnTo>
                <a:lnTo>
                  <a:pt x="1269" y="6731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  <a:path w="67310" h="68580">
                <a:moveTo>
                  <a:pt x="1269" y="67310"/>
                </a:moveTo>
                <a:lnTo>
                  <a:pt x="0" y="68580"/>
                </a:lnTo>
                <a:lnTo>
                  <a:pt x="67310" y="68580"/>
                </a:lnTo>
                <a:lnTo>
                  <a:pt x="1269" y="6731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720850" y="525779"/>
            <a:ext cx="67310" cy="68580"/>
          </a:xfrm>
          <a:custGeom>
            <a:avLst/>
            <a:gdLst/>
            <a:ahLst/>
            <a:cxnLst/>
            <a:rect l="l" t="t" r="r" b="b"/>
            <a:pathLst>
              <a:path w="67310" h="68580">
                <a:moveTo>
                  <a:pt x="0" y="0"/>
                </a:moveTo>
                <a:lnTo>
                  <a:pt x="0" y="68580"/>
                </a:lnTo>
                <a:lnTo>
                  <a:pt x="67310" y="68580"/>
                </a:lnTo>
                <a:lnTo>
                  <a:pt x="6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1722120" y="52705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6040"/>
                </a:move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8181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66039"/>
                </a:moveTo>
                <a:lnTo>
                  <a:pt x="2540" y="63500"/>
                </a:lnTo>
                <a:lnTo>
                  <a:pt x="2540" y="1270"/>
                </a:lnTo>
                <a:lnTo>
                  <a:pt x="62230" y="1270"/>
                </a:lnTo>
                <a:lnTo>
                  <a:pt x="62230" y="63500"/>
                </a:lnTo>
                <a:lnTo>
                  <a:pt x="2540" y="63500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  <a:path w="63500" h="66039">
                <a:moveTo>
                  <a:pt x="2540" y="63500"/>
                </a:moveTo>
                <a:lnTo>
                  <a:pt x="0" y="66039"/>
                </a:lnTo>
                <a:lnTo>
                  <a:pt x="63500" y="66039"/>
                </a:lnTo>
                <a:lnTo>
                  <a:pt x="2540" y="6350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1722120" y="527050"/>
            <a:ext cx="63500" cy="66039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0" y="0"/>
                </a:moveTo>
                <a:lnTo>
                  <a:pt x="0" y="66039"/>
                </a:lnTo>
                <a:lnTo>
                  <a:pt x="63500" y="66039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1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62229"/>
                </a:moveTo>
                <a:lnTo>
                  <a:pt x="1269" y="59689"/>
                </a:lnTo>
                <a:lnTo>
                  <a:pt x="1269" y="2539"/>
                </a:lnTo>
                <a:lnTo>
                  <a:pt x="57150" y="2539"/>
                </a:lnTo>
                <a:lnTo>
                  <a:pt x="57150" y="59689"/>
                </a:lnTo>
                <a:lnTo>
                  <a:pt x="1269" y="5968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  <a:path w="59689" h="62229">
                <a:moveTo>
                  <a:pt x="1269" y="59689"/>
                </a:moveTo>
                <a:lnTo>
                  <a:pt x="0" y="62229"/>
                </a:lnTo>
                <a:lnTo>
                  <a:pt x="59689" y="62229"/>
                </a:lnTo>
                <a:lnTo>
                  <a:pt x="1269" y="59689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724660" y="528320"/>
            <a:ext cx="59689" cy="62229"/>
          </a:xfrm>
          <a:custGeom>
            <a:avLst/>
            <a:gdLst/>
            <a:ahLst/>
            <a:cxnLst/>
            <a:rect l="l" t="t" r="r" b="b"/>
            <a:pathLst>
              <a:path w="59689" h="62229">
                <a:moveTo>
                  <a:pt x="0" y="0"/>
                </a:moveTo>
                <a:lnTo>
                  <a:pt x="0" y="62229"/>
                </a:lnTo>
                <a:lnTo>
                  <a:pt x="59689" y="62229"/>
                </a:lnTo>
                <a:lnTo>
                  <a:pt x="59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333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1725930" y="530860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80" h="57150">
                <a:moveTo>
                  <a:pt x="0" y="57150"/>
                </a:moveTo>
                <a:lnTo>
                  <a:pt x="2539" y="55879"/>
                </a:lnTo>
                <a:lnTo>
                  <a:pt x="2539" y="2539"/>
                </a:lnTo>
                <a:lnTo>
                  <a:pt x="54609" y="2539"/>
                </a:lnTo>
                <a:lnTo>
                  <a:pt x="54609" y="55879"/>
                </a:lnTo>
                <a:lnTo>
                  <a:pt x="2539" y="55879"/>
                </a:lnTo>
                <a:lnTo>
                  <a:pt x="55880" y="57150"/>
                </a:lnTo>
                <a:lnTo>
                  <a:pt x="5588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  <a:path w="55880" h="57150">
                <a:moveTo>
                  <a:pt x="2539" y="55879"/>
                </a:moveTo>
                <a:lnTo>
                  <a:pt x="0" y="57150"/>
                </a:lnTo>
                <a:lnTo>
                  <a:pt x="55880" y="57150"/>
                </a:lnTo>
                <a:lnTo>
                  <a:pt x="2539" y="5587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725930" y="530225"/>
            <a:ext cx="55880" cy="58420"/>
          </a:xfrm>
          <a:custGeom>
            <a:avLst/>
            <a:gdLst/>
            <a:ahLst/>
            <a:cxnLst/>
            <a:rect l="l" t="t" r="r" b="b"/>
            <a:pathLst>
              <a:path w="55880" h="58420">
                <a:moveTo>
                  <a:pt x="0" y="58420"/>
                </a:moveTo>
                <a:lnTo>
                  <a:pt x="55880" y="58420"/>
                </a:lnTo>
                <a:lnTo>
                  <a:pt x="5588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3E3E3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1728470" y="533400"/>
            <a:ext cx="52069" cy="53339"/>
          </a:xfrm>
          <a:custGeom>
            <a:avLst/>
            <a:gdLst/>
            <a:ahLst/>
            <a:cxnLst/>
            <a:rect l="l" t="t" r="r" b="b"/>
            <a:pathLst>
              <a:path w="52069" h="53339">
                <a:moveTo>
                  <a:pt x="0" y="53339"/>
                </a:moveTo>
                <a:lnTo>
                  <a:pt x="1269" y="52070"/>
                </a:lnTo>
                <a:lnTo>
                  <a:pt x="1269" y="1270"/>
                </a:lnTo>
                <a:lnTo>
                  <a:pt x="49530" y="1270"/>
                </a:lnTo>
                <a:lnTo>
                  <a:pt x="49530" y="52070"/>
                </a:lnTo>
                <a:lnTo>
                  <a:pt x="1269" y="52070"/>
                </a:lnTo>
                <a:lnTo>
                  <a:pt x="52069" y="53339"/>
                </a:lnTo>
                <a:lnTo>
                  <a:pt x="5206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  <a:path w="52069" h="53339">
                <a:moveTo>
                  <a:pt x="1269" y="52070"/>
                </a:moveTo>
                <a:lnTo>
                  <a:pt x="0" y="53339"/>
                </a:lnTo>
                <a:lnTo>
                  <a:pt x="52069" y="53339"/>
                </a:lnTo>
                <a:lnTo>
                  <a:pt x="1269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1728470" y="532765"/>
            <a:ext cx="52069" cy="54609"/>
          </a:xfrm>
          <a:custGeom>
            <a:avLst/>
            <a:gdLst/>
            <a:ahLst/>
            <a:cxnLst/>
            <a:rect l="l" t="t" r="r" b="b"/>
            <a:pathLst>
              <a:path w="52069" h="54609">
                <a:moveTo>
                  <a:pt x="0" y="54609"/>
                </a:moveTo>
                <a:lnTo>
                  <a:pt x="52069" y="54609"/>
                </a:lnTo>
                <a:lnTo>
                  <a:pt x="5206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B4B3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729739" y="53467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0" y="50800"/>
                </a:moveTo>
                <a:lnTo>
                  <a:pt x="1270" y="48259"/>
                </a:lnTo>
                <a:lnTo>
                  <a:pt x="1270" y="1269"/>
                </a:lnTo>
                <a:lnTo>
                  <a:pt x="46990" y="1269"/>
                </a:lnTo>
                <a:lnTo>
                  <a:pt x="46990" y="48259"/>
                </a:lnTo>
                <a:lnTo>
                  <a:pt x="1270" y="48259"/>
                </a:lnTo>
                <a:lnTo>
                  <a:pt x="48260" y="50800"/>
                </a:lnTo>
                <a:lnTo>
                  <a:pt x="4826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  <a:path w="48260" h="50800">
                <a:moveTo>
                  <a:pt x="1270" y="48259"/>
                </a:moveTo>
                <a:lnTo>
                  <a:pt x="0" y="50800"/>
                </a:lnTo>
                <a:lnTo>
                  <a:pt x="48260" y="50800"/>
                </a:lnTo>
                <a:lnTo>
                  <a:pt x="127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1729739" y="534035"/>
            <a:ext cx="48260" cy="52070"/>
          </a:xfrm>
          <a:custGeom>
            <a:avLst/>
            <a:gdLst/>
            <a:ahLst/>
            <a:cxnLst/>
            <a:rect l="l" t="t" r="r" b="b"/>
            <a:pathLst>
              <a:path w="48260" h="52070">
                <a:moveTo>
                  <a:pt x="0" y="52070"/>
                </a:moveTo>
                <a:lnTo>
                  <a:pt x="48260" y="52070"/>
                </a:lnTo>
                <a:lnTo>
                  <a:pt x="482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5858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1731010" y="535939"/>
            <a:ext cx="45719" cy="46989"/>
          </a:xfrm>
          <a:custGeom>
            <a:avLst/>
            <a:gdLst/>
            <a:ahLst/>
            <a:cxnLst/>
            <a:rect l="l" t="t" r="r" b="b"/>
            <a:pathLst>
              <a:path w="45719" h="46989">
                <a:moveTo>
                  <a:pt x="0" y="46989"/>
                </a:moveTo>
                <a:lnTo>
                  <a:pt x="2539" y="45720"/>
                </a:lnTo>
                <a:lnTo>
                  <a:pt x="2539" y="2539"/>
                </a:lnTo>
                <a:lnTo>
                  <a:pt x="43179" y="2539"/>
                </a:lnTo>
                <a:lnTo>
                  <a:pt x="43179" y="45720"/>
                </a:lnTo>
                <a:lnTo>
                  <a:pt x="2539" y="45720"/>
                </a:lnTo>
                <a:lnTo>
                  <a:pt x="45719" y="46989"/>
                </a:lnTo>
                <a:lnTo>
                  <a:pt x="4571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  <a:path w="45719" h="46989">
                <a:moveTo>
                  <a:pt x="2539" y="45720"/>
                </a:moveTo>
                <a:lnTo>
                  <a:pt x="0" y="46989"/>
                </a:lnTo>
                <a:lnTo>
                  <a:pt x="45719" y="46989"/>
                </a:lnTo>
                <a:lnTo>
                  <a:pt x="2539" y="4572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1731010" y="535304"/>
            <a:ext cx="45719" cy="48259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48259"/>
                </a:moveTo>
                <a:lnTo>
                  <a:pt x="45719" y="48259"/>
                </a:lnTo>
                <a:lnTo>
                  <a:pt x="45719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66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1733550" y="538479"/>
            <a:ext cx="40639" cy="43180"/>
          </a:xfrm>
          <a:custGeom>
            <a:avLst/>
            <a:gdLst/>
            <a:ahLst/>
            <a:cxnLst/>
            <a:rect l="l" t="t" r="r" b="b"/>
            <a:pathLst>
              <a:path w="40639" h="43180">
                <a:moveTo>
                  <a:pt x="0" y="43180"/>
                </a:moveTo>
                <a:lnTo>
                  <a:pt x="2539" y="40640"/>
                </a:lnTo>
                <a:lnTo>
                  <a:pt x="2539" y="1270"/>
                </a:lnTo>
                <a:lnTo>
                  <a:pt x="39369" y="1270"/>
                </a:lnTo>
                <a:lnTo>
                  <a:pt x="39369" y="40640"/>
                </a:lnTo>
                <a:lnTo>
                  <a:pt x="2539" y="40640"/>
                </a:lnTo>
                <a:lnTo>
                  <a:pt x="40639" y="43180"/>
                </a:lnTo>
                <a:lnTo>
                  <a:pt x="4063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  <a:path w="40639" h="43180">
                <a:moveTo>
                  <a:pt x="2539" y="40640"/>
                </a:moveTo>
                <a:lnTo>
                  <a:pt x="0" y="43180"/>
                </a:lnTo>
                <a:lnTo>
                  <a:pt x="40639" y="43180"/>
                </a:lnTo>
                <a:lnTo>
                  <a:pt x="2539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733550" y="537845"/>
            <a:ext cx="40639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0" y="44450"/>
                </a:moveTo>
                <a:lnTo>
                  <a:pt x="40639" y="44450"/>
                </a:lnTo>
                <a:lnTo>
                  <a:pt x="4063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1715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736089" y="539750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39370"/>
                </a:moveTo>
                <a:lnTo>
                  <a:pt x="1270" y="38100"/>
                </a:lnTo>
                <a:lnTo>
                  <a:pt x="1270" y="2539"/>
                </a:lnTo>
                <a:lnTo>
                  <a:pt x="34290" y="2539"/>
                </a:lnTo>
                <a:lnTo>
                  <a:pt x="34290" y="38100"/>
                </a:lnTo>
                <a:lnTo>
                  <a:pt x="1270" y="38100"/>
                </a:lnTo>
                <a:lnTo>
                  <a:pt x="36830" y="39370"/>
                </a:lnTo>
                <a:lnTo>
                  <a:pt x="36830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  <a:path w="36830" h="39370">
                <a:moveTo>
                  <a:pt x="1270" y="38100"/>
                </a:moveTo>
                <a:lnTo>
                  <a:pt x="0" y="39370"/>
                </a:lnTo>
                <a:lnTo>
                  <a:pt x="36830" y="39370"/>
                </a:lnTo>
                <a:lnTo>
                  <a:pt x="1270" y="3810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1736089" y="539114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30" h="40640">
                <a:moveTo>
                  <a:pt x="0" y="40640"/>
                </a:moveTo>
                <a:lnTo>
                  <a:pt x="36830" y="40640"/>
                </a:lnTo>
                <a:lnTo>
                  <a:pt x="36830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7E7E6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1737360" y="542289"/>
            <a:ext cx="33019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0" y="35560"/>
                </a:moveTo>
                <a:lnTo>
                  <a:pt x="1269" y="33020"/>
                </a:lnTo>
                <a:lnTo>
                  <a:pt x="1269" y="1270"/>
                </a:lnTo>
                <a:lnTo>
                  <a:pt x="31750" y="1270"/>
                </a:lnTo>
                <a:lnTo>
                  <a:pt x="31750" y="33020"/>
                </a:lnTo>
                <a:lnTo>
                  <a:pt x="1269" y="33020"/>
                </a:lnTo>
                <a:lnTo>
                  <a:pt x="33019" y="35560"/>
                </a:lnTo>
                <a:lnTo>
                  <a:pt x="3301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  <a:path w="33019" h="35560">
                <a:moveTo>
                  <a:pt x="1269" y="33020"/>
                </a:moveTo>
                <a:lnTo>
                  <a:pt x="0" y="35560"/>
                </a:lnTo>
                <a:lnTo>
                  <a:pt x="33019" y="35560"/>
                </a:lnTo>
                <a:lnTo>
                  <a:pt x="1269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737360" y="541655"/>
            <a:ext cx="33019" cy="36829"/>
          </a:xfrm>
          <a:custGeom>
            <a:avLst/>
            <a:gdLst/>
            <a:ahLst/>
            <a:cxnLst/>
            <a:rect l="l" t="t" r="r" b="b"/>
            <a:pathLst>
              <a:path w="33019" h="36829">
                <a:moveTo>
                  <a:pt x="0" y="36829"/>
                </a:moveTo>
                <a:lnTo>
                  <a:pt x="33019" y="36829"/>
                </a:lnTo>
                <a:lnTo>
                  <a:pt x="33019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B8B6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738630" y="54356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0" y="31750"/>
                </a:moveTo>
                <a:lnTo>
                  <a:pt x="2539" y="30479"/>
                </a:lnTo>
                <a:lnTo>
                  <a:pt x="2539" y="2539"/>
                </a:lnTo>
                <a:lnTo>
                  <a:pt x="29209" y="2539"/>
                </a:lnTo>
                <a:lnTo>
                  <a:pt x="29209" y="30479"/>
                </a:lnTo>
                <a:lnTo>
                  <a:pt x="2539" y="30479"/>
                </a:lnTo>
                <a:lnTo>
                  <a:pt x="30480" y="31750"/>
                </a:lnTo>
                <a:lnTo>
                  <a:pt x="3048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  <a:path w="30480" h="31750">
                <a:moveTo>
                  <a:pt x="2539" y="30479"/>
                </a:moveTo>
                <a:lnTo>
                  <a:pt x="0" y="31750"/>
                </a:lnTo>
                <a:lnTo>
                  <a:pt x="30480" y="31750"/>
                </a:lnTo>
                <a:lnTo>
                  <a:pt x="2539" y="3047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1738630" y="542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0" y="33020"/>
                </a:moveTo>
                <a:lnTo>
                  <a:pt x="30480" y="33020"/>
                </a:lnTo>
                <a:lnTo>
                  <a:pt x="3048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8987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741170" y="546100"/>
            <a:ext cx="26669" cy="27939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0" y="27939"/>
                </a:moveTo>
                <a:lnTo>
                  <a:pt x="2540" y="25400"/>
                </a:lnTo>
                <a:lnTo>
                  <a:pt x="2540" y="1270"/>
                </a:lnTo>
                <a:lnTo>
                  <a:pt x="24130" y="1270"/>
                </a:lnTo>
                <a:lnTo>
                  <a:pt x="24130" y="25400"/>
                </a:lnTo>
                <a:lnTo>
                  <a:pt x="2540" y="25400"/>
                </a:lnTo>
                <a:lnTo>
                  <a:pt x="26669" y="27939"/>
                </a:lnTo>
                <a:lnTo>
                  <a:pt x="266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  <a:path w="26669" h="27939">
                <a:moveTo>
                  <a:pt x="2540" y="25400"/>
                </a:moveTo>
                <a:lnTo>
                  <a:pt x="0" y="27939"/>
                </a:lnTo>
                <a:lnTo>
                  <a:pt x="26669" y="27939"/>
                </a:lnTo>
                <a:lnTo>
                  <a:pt x="254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1741170" y="545465"/>
            <a:ext cx="26669" cy="29209"/>
          </a:xfrm>
          <a:custGeom>
            <a:avLst/>
            <a:gdLst/>
            <a:ahLst/>
            <a:cxnLst/>
            <a:rect l="l" t="t" r="r" b="b"/>
            <a:pathLst>
              <a:path w="26669" h="29209">
                <a:moveTo>
                  <a:pt x="0" y="29209"/>
                </a:moveTo>
                <a:lnTo>
                  <a:pt x="26669" y="29209"/>
                </a:lnTo>
                <a:lnTo>
                  <a:pt x="266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A48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1743710" y="547370"/>
            <a:ext cx="21589" cy="24129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0" y="24129"/>
                </a:moveTo>
                <a:lnTo>
                  <a:pt x="1269" y="22859"/>
                </a:lnTo>
                <a:lnTo>
                  <a:pt x="1269" y="2539"/>
                </a:lnTo>
                <a:lnTo>
                  <a:pt x="19050" y="2539"/>
                </a:lnTo>
                <a:lnTo>
                  <a:pt x="19050" y="22859"/>
                </a:lnTo>
                <a:lnTo>
                  <a:pt x="1269" y="22859"/>
                </a:lnTo>
                <a:lnTo>
                  <a:pt x="21589" y="24129"/>
                </a:lnTo>
                <a:lnTo>
                  <a:pt x="2158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  <a:path w="21589" h="24129">
                <a:moveTo>
                  <a:pt x="1269" y="22859"/>
                </a:moveTo>
                <a:lnTo>
                  <a:pt x="0" y="24129"/>
                </a:lnTo>
                <a:lnTo>
                  <a:pt x="21589" y="24129"/>
                </a:lnTo>
                <a:lnTo>
                  <a:pt x="1269" y="2285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743710" y="546735"/>
            <a:ext cx="21589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25400"/>
                </a:moveTo>
                <a:lnTo>
                  <a:pt x="21589" y="25400"/>
                </a:lnTo>
                <a:lnTo>
                  <a:pt x="2158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1B18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1744980" y="549910"/>
            <a:ext cx="17780" cy="20319"/>
          </a:xfrm>
          <a:custGeom>
            <a:avLst/>
            <a:gdLst/>
            <a:ahLst/>
            <a:cxnLst/>
            <a:rect l="l" t="t" r="r" b="b"/>
            <a:pathLst>
              <a:path w="17780" h="20319">
                <a:moveTo>
                  <a:pt x="0" y="20319"/>
                </a:moveTo>
                <a:lnTo>
                  <a:pt x="1269" y="17779"/>
                </a:lnTo>
                <a:lnTo>
                  <a:pt x="1269" y="1269"/>
                </a:lnTo>
                <a:lnTo>
                  <a:pt x="16509" y="1269"/>
                </a:lnTo>
                <a:lnTo>
                  <a:pt x="16509" y="17779"/>
                </a:lnTo>
                <a:lnTo>
                  <a:pt x="1269" y="17779"/>
                </a:lnTo>
                <a:lnTo>
                  <a:pt x="17780" y="20319"/>
                </a:lnTo>
                <a:lnTo>
                  <a:pt x="1778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  <a:path w="17780" h="20319">
                <a:moveTo>
                  <a:pt x="1269" y="17779"/>
                </a:moveTo>
                <a:lnTo>
                  <a:pt x="0" y="20319"/>
                </a:lnTo>
                <a:lnTo>
                  <a:pt x="17780" y="20319"/>
                </a:lnTo>
                <a:lnTo>
                  <a:pt x="1269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744980" y="549275"/>
            <a:ext cx="17780" cy="21589"/>
          </a:xfrm>
          <a:custGeom>
            <a:avLst/>
            <a:gdLst/>
            <a:ahLst/>
            <a:cxnLst/>
            <a:rect l="l" t="t" r="r" b="b"/>
            <a:pathLst>
              <a:path w="17780" h="21589">
                <a:moveTo>
                  <a:pt x="0" y="21589"/>
                </a:moveTo>
                <a:lnTo>
                  <a:pt x="17780" y="21589"/>
                </a:lnTo>
                <a:lnTo>
                  <a:pt x="1778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BE9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746250" y="551179"/>
            <a:ext cx="15239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510"/>
                </a:moveTo>
                <a:lnTo>
                  <a:pt x="2539" y="15240"/>
                </a:lnTo>
                <a:lnTo>
                  <a:pt x="2539" y="2540"/>
                </a:lnTo>
                <a:lnTo>
                  <a:pt x="13969" y="2540"/>
                </a:lnTo>
                <a:lnTo>
                  <a:pt x="13969" y="15240"/>
                </a:lnTo>
                <a:lnTo>
                  <a:pt x="2539" y="15240"/>
                </a:lnTo>
                <a:lnTo>
                  <a:pt x="15239" y="16510"/>
                </a:lnTo>
                <a:lnTo>
                  <a:pt x="1523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  <a:path w="15239" h="16510">
                <a:moveTo>
                  <a:pt x="2539" y="15240"/>
                </a:moveTo>
                <a:lnTo>
                  <a:pt x="0" y="16510"/>
                </a:lnTo>
                <a:lnTo>
                  <a:pt x="15239" y="16510"/>
                </a:lnTo>
                <a:lnTo>
                  <a:pt x="2539" y="1524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746250" y="550544"/>
            <a:ext cx="15239" cy="17779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779"/>
                </a:moveTo>
                <a:lnTo>
                  <a:pt x="15239" y="17779"/>
                </a:lnTo>
                <a:lnTo>
                  <a:pt x="1523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748789" y="5537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270" y="10159"/>
                </a:lnTo>
                <a:lnTo>
                  <a:pt x="1270" y="1269"/>
                </a:lnTo>
                <a:lnTo>
                  <a:pt x="8890" y="1269"/>
                </a:lnTo>
                <a:lnTo>
                  <a:pt x="8890" y="10159"/>
                </a:lnTo>
                <a:lnTo>
                  <a:pt x="1270" y="10159"/>
                </a:lnTo>
                <a:lnTo>
                  <a:pt x="11430" y="12700"/>
                </a:lnTo>
                <a:lnTo>
                  <a:pt x="11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11430" h="12700">
                <a:moveTo>
                  <a:pt x="1270" y="10159"/>
                </a:moveTo>
                <a:lnTo>
                  <a:pt x="0" y="12700"/>
                </a:lnTo>
                <a:lnTo>
                  <a:pt x="11430" y="12700"/>
                </a:lnTo>
                <a:lnTo>
                  <a:pt x="127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1748789" y="553085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970"/>
                </a:moveTo>
                <a:lnTo>
                  <a:pt x="11430" y="13970"/>
                </a:lnTo>
                <a:lnTo>
                  <a:pt x="114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D7D7A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750060" y="554989"/>
            <a:ext cx="7619" cy="8889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8889"/>
                </a:moveTo>
                <a:lnTo>
                  <a:pt x="2539" y="7620"/>
                </a:lnTo>
                <a:lnTo>
                  <a:pt x="2539" y="2539"/>
                </a:lnTo>
                <a:lnTo>
                  <a:pt x="5079" y="2539"/>
                </a:lnTo>
                <a:lnTo>
                  <a:pt x="5079" y="7620"/>
                </a:lnTo>
                <a:lnTo>
                  <a:pt x="2539" y="7620"/>
                </a:lnTo>
                <a:lnTo>
                  <a:pt x="7619" y="8889"/>
                </a:lnTo>
                <a:lnTo>
                  <a:pt x="76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  <a:path w="7619" h="8889">
                <a:moveTo>
                  <a:pt x="2539" y="7620"/>
                </a:moveTo>
                <a:lnTo>
                  <a:pt x="0" y="8889"/>
                </a:lnTo>
                <a:lnTo>
                  <a:pt x="7619" y="8889"/>
                </a:lnTo>
                <a:lnTo>
                  <a:pt x="2539" y="7620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1750060" y="554354"/>
            <a:ext cx="7619" cy="10159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0" y="10159"/>
                </a:moveTo>
                <a:lnTo>
                  <a:pt x="7619" y="10159"/>
                </a:lnTo>
                <a:lnTo>
                  <a:pt x="761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E4E4B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E4E4B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752600" y="5600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FFFFCC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675640" y="1880870"/>
            <a:ext cx="1113790" cy="4977130"/>
          </a:xfrm>
          <a:custGeom>
            <a:avLst/>
            <a:gdLst/>
            <a:ahLst/>
            <a:cxnLst/>
            <a:rect l="l" t="t" r="r" b="b"/>
            <a:pathLst>
              <a:path w="1113790" h="4977130">
                <a:moveTo>
                  <a:pt x="0" y="0"/>
                </a:moveTo>
                <a:lnTo>
                  <a:pt x="0" y="4977130"/>
                </a:lnTo>
                <a:lnTo>
                  <a:pt x="1113790" y="4977130"/>
                </a:lnTo>
                <a:lnTo>
                  <a:pt x="1113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777240" y="2002789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777240" y="234061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777240" y="322707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777240" y="383794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777240" y="417576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777240" y="478790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777240" y="5125720"/>
            <a:ext cx="29210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1680" y="889410"/>
            <a:ext cx="6103281" cy="33020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Aumentar el </a:t>
            </a:r>
            <a:r>
              <a:rPr kumimoji="0" sz="2400" b="1" i="1" u="none" strike="noStrike" kern="1200" cap="none" spc="-2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feedback </a:t>
            </a:r>
            <a:r>
              <a:rPr kumimoji="0" sz="2400" b="1" i="0" u="none" strike="noStrike" kern="1200" cap="none" spc="-2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la formación estratégica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7440" y="2030648"/>
            <a:ext cx="7291969" cy="3950970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 marR="31111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CMI permite vigilar y ajustar la implantación de estrategias.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5409" lvl="0" indent="0" algn="l" defTabSz="914400" rtl="0" eaLnBrk="1" fontAlgn="auto" latinLnBrk="0" hangingPunct="1">
              <a:lnSpc>
                <a:spcPts val="2160"/>
              </a:lnSpc>
              <a:spcBef>
                <a:spcPts val="5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control se efectúa no solamente sobre los objetivos financieros, sino sobre aspectos relacionados con los clientes, los procesos internos, la motivación, los empleados, los sistemas y los procedimientos.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52457" lvl="0" indent="0" algn="l" defTabSz="914400" rtl="0" eaLnBrk="1" fontAlgn="auto" latinLnBrk="0" hangingPunct="1">
              <a:lnSpc>
                <a:spcPts val="216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6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directivos no sólo discuten sobre cómo se obtuvieron los resultados del pasado, sino sobre cómo conseguir los resultados esperados.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1" lvl="0" indent="0" algn="l" defTabSz="914400" rtl="0" eaLnBrk="1" fontAlgn="auto" latinLnBrk="0" hangingPunct="1">
              <a:lnSpc>
                <a:spcPct val="95825"/>
              </a:lnSpc>
              <a:spcBef>
                <a:spcPts val="2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Énfasis en las relaciones causa-efecto.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0057" lvl="0" indent="0" algn="l" defTabSz="914400" rtl="0" eaLnBrk="1" fontAlgn="auto" latinLnBrk="0" hangingPunct="1">
              <a:lnSpc>
                <a:spcPts val="2160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supera la linealidad de la planificación estratégica clásica. Turbulencia del entorno contemporáneo.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299"/>
              </a:lnSpc>
              <a:spcBef>
                <a:spcPts val="2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Pretende desarrollar el aprendizaje de doble bucle (Argyris and Schön, 1996).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299"/>
              </a:lnSpc>
              <a:spcBef>
                <a:spcPts val="3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CMI se basa en relaciones causa-efecto, derivadas de la estrategia, incluye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1" lvl="0" indent="0" algn="l" defTabSz="914400" rtl="0" eaLnBrk="1" fontAlgn="auto" latinLnBrk="0" hangingPunct="1">
              <a:lnSpc>
                <a:spcPts val="181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estimaciones de tiempos de respuesta y vinculaciones cuantitativas entre los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1" lvl="0" indent="0" algn="l" defTabSz="914400" rtl="0" eaLnBrk="1" fontAlgn="auto" latinLnBrk="0" hangingPunct="1">
              <a:lnSpc>
                <a:spcPts val="216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indicadores.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4040" y="6315526"/>
            <a:ext cx="214411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9725" y="571500"/>
            <a:ext cx="9461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7985" y="571500"/>
            <a:ext cx="4635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4339" y="571500"/>
            <a:ext cx="68580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2920" y="571500"/>
            <a:ext cx="62864" cy="43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614680"/>
            <a:ext cx="4826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7985" y="614680"/>
            <a:ext cx="4635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339" y="614680"/>
            <a:ext cx="68580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920" y="614680"/>
            <a:ext cx="62864" cy="64134"/>
          </a:xfrm>
          <a:prstGeom prst="rect">
            <a:avLst/>
          </a:prstGeom>
        </p:spPr>
        <p:txBody>
          <a:bodyPr wrap="square" lIns="0" tIns="634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725" y="678814"/>
            <a:ext cx="4826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985" y="678814"/>
            <a:ext cx="4635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339" y="678814"/>
            <a:ext cx="68580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920" y="678814"/>
            <a:ext cx="628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785" y="678814"/>
            <a:ext cx="50164" cy="111442"/>
          </a:xfrm>
          <a:prstGeom prst="rect">
            <a:avLst/>
          </a:prstGeom>
        </p:spPr>
        <p:txBody>
          <a:bodyPr wrap="square" lIns="0" tIns="3492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725" y="790257"/>
            <a:ext cx="9461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9725" y="734060"/>
            <a:ext cx="94614" cy="453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85" y="734060"/>
            <a:ext cx="46354" cy="58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339" y="734060"/>
            <a:ext cx="685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920" y="734060"/>
            <a:ext cx="62864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5785" y="734060"/>
            <a:ext cx="50164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97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1972</TotalTime>
  <Words>1746</Words>
  <Application>Microsoft Office PowerPoint</Application>
  <PresentationFormat>Presentación en pantalla (4:3)</PresentationFormat>
  <Paragraphs>265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Calibri</vt:lpstr>
      <vt:lpstr>Century Gothic</vt:lpstr>
      <vt:lpstr>Tahoma</vt:lpstr>
      <vt:lpstr>Wingdings 3</vt:lpstr>
      <vt:lpstr>Ion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FORMULACIÓN Y EVALUACIÓN DE PROYECTOS</dc:title>
  <dc:creator>Luffi</dc:creator>
  <cp:lastModifiedBy>usuario</cp:lastModifiedBy>
  <cp:revision>394</cp:revision>
  <cp:lastPrinted>2015-03-17T16:14:28Z</cp:lastPrinted>
  <dcterms:created xsi:type="dcterms:W3CDTF">2015-03-14T19:26:17Z</dcterms:created>
  <dcterms:modified xsi:type="dcterms:W3CDTF">2020-05-12T21:34:27Z</dcterms:modified>
</cp:coreProperties>
</file>