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56" r:id="rId4"/>
    <p:sldMasterId id="2147483668" r:id="rId5"/>
  </p:sldMasterIdLst>
  <p:notesMasterIdLst>
    <p:notesMasterId r:id="rId20"/>
  </p:notesMasterIdLst>
  <p:handoutMasterIdLst>
    <p:handoutMasterId r:id="rId21"/>
  </p:handoutMasterIdLst>
  <p:sldIdLst>
    <p:sldId id="476" r:id="rId6"/>
    <p:sldId id="449" r:id="rId7"/>
    <p:sldId id="478" r:id="rId8"/>
    <p:sldId id="480" r:id="rId9"/>
    <p:sldId id="481" r:id="rId10"/>
    <p:sldId id="482" r:id="rId11"/>
    <p:sldId id="483" r:id="rId12"/>
    <p:sldId id="484" r:id="rId13"/>
    <p:sldId id="485" r:id="rId14"/>
    <p:sldId id="466" r:id="rId15"/>
    <p:sldId id="486" r:id="rId16"/>
    <p:sldId id="475" r:id="rId17"/>
    <p:sldId id="487" r:id="rId18"/>
    <p:sldId id="4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E0E3"/>
    <a:srgbClr val="4970ED"/>
    <a:srgbClr val="ED5949"/>
    <a:srgbClr val="77CA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029" autoAdjust="0"/>
    <p:restoredTop sz="86380" autoAdjust="0"/>
  </p:normalViewPr>
  <p:slideViewPr>
    <p:cSldViewPr>
      <p:cViewPr varScale="1">
        <p:scale>
          <a:sx n="63" d="100"/>
          <a:sy n="63" d="100"/>
        </p:scale>
        <p:origin x="1170" y="48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3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11083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ES"/>
              <a:pPr/>
              <a:t>25/10/2025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078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18663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01020-708B-E5E1-0C30-7BEEF0BD5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4111D05E-40EE-51DA-862D-9C7A7667B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5EFE9EB-72BC-B0A1-E197-53E538D5C7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3264D2A4-B405-DC6D-5F9B-7F1D463E49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74451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B713B1-F87C-B697-9287-2E3D947D6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6AEBE24D-E338-DD20-BF33-DEC04575C0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1DDD5F2E-7103-C099-9BB5-BB2FE1423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78B26C5F-44BB-F201-8F0A-A52037AAB0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8947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BECD5-0FE1-741E-29BC-6202BD684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FDC270C6-BF47-1C7A-9A8A-7319BF14BE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FE0D574F-8FEB-491D-B736-B1BB5AD680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E7C31B34-6206-34DF-2FB0-9E3B190788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8923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18F7B-442B-442D-13FA-BD82A4AE3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265A2704-1DDD-FE71-E835-3899EB3964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FB373E5-0C88-A6C0-B04D-DB3DBCA835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6009772D-9193-7F2F-4E63-69EE689E8F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6466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8F325-EFBE-06DE-3A88-19ACF302B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E1EFDE77-DD49-CD52-A797-C5313A542E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DEC23D15-1395-87D6-D95F-B2E940C5A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F84E2512-A365-5ED0-9633-A57A4F6CF7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5539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97754-6B8D-34BF-22DE-6832F1901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7666CC33-C8D6-7067-3546-921D26A787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B386E072-5984-30F8-0328-6CC5D4AF3C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D3D1B89F-45A6-0C9F-1F81-01DECD183A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4089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6D50D-6115-6196-4B77-849C39516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CA465F46-02E7-CA5B-EBCB-4B76F0E4FF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84B2D3F7-81C7-4AE6-D1C6-D6517E2622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6C357416-2516-1F36-D603-013498A8BE1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1769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221F1-C6FF-F3F5-4868-D25BB7680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ECF97600-A767-0B08-ABA4-84AA07014F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863B5FAF-D6FF-6432-2510-504C422BF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24625771-CB52-8D1D-D514-9AEFBE93A6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85223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D22E2-A179-FF5E-67F5-B1B9174DB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95BB45AC-7DEA-4774-5325-5CBF2CE411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BB145F37-E55E-D745-B266-60CDEFF51B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98BDA700-8F15-6F6A-EAA0-EC6D7611ED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56948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3066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209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895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01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59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7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0706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49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032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6828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0100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79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3772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5972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525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4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2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93356" y="1196752"/>
            <a:ext cx="6484127" cy="1697086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/>
            </a:br>
            <a:r>
              <a:rPr lang="es-AR" sz="3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Seguridad y Auditoría Informática</a:t>
            </a:r>
            <a:endParaRPr lang="es-ES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3671942"/>
            <a:ext cx="6686549" cy="844712"/>
          </a:xfrm>
        </p:spPr>
        <p:txBody>
          <a:bodyPr/>
          <a:lstStyle/>
          <a:p>
            <a:pPr algn="ctr"/>
            <a:endParaRPr lang="es-ES" dirty="0"/>
          </a:p>
          <a:p>
            <a:pPr algn="ctr"/>
            <a:r>
              <a:rPr lang="es-ES" sz="1500" b="1" dirty="0">
                <a:solidFill>
                  <a:schemeClr val="tx1"/>
                </a:solidFill>
              </a:rPr>
              <a:t>Ing. María C Aparicio</a:t>
            </a:r>
          </a:p>
        </p:txBody>
      </p:sp>
    </p:spTree>
    <p:extLst>
      <p:ext uri="{BB962C8B-B14F-4D97-AF65-F5344CB8AC3E}">
        <p14:creationId xmlns:p14="http://schemas.microsoft.com/office/powerpoint/2010/main" val="276707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20824" y="404664"/>
            <a:ext cx="8526368" cy="6336704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Más allá de los métodos técnicos, la auditoría informática moderna se apoya en marcos de referencia para guiar el proceso y asegurar la cobertura de riesgos. Estos marcos definen el "qué" auditar y el "cómo" en términos de buenas prácticas. Uno de ellos es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Cobit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. Actualmente se utiliza COBIT 2019, la versión más reciente y moderna.</a:t>
            </a:r>
            <a:endParaRPr lang="es-MX" sz="1800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  <a:buNone/>
            </a:pPr>
            <a:r>
              <a:rPr lang="es-MX" sz="1800" b="1" u="sng" dirty="0">
                <a:latin typeface="Arial" pitchFamily="34" charset="0"/>
                <a:cs typeface="Arial" pitchFamily="34" charset="0"/>
              </a:rPr>
              <a:t>4.- </a:t>
            </a:r>
            <a:r>
              <a:rPr lang="es-ES" sz="1800" b="1" u="sng" dirty="0">
                <a:latin typeface="Arial" pitchFamily="34" charset="0"/>
                <a:cs typeface="Arial" pitchFamily="34" charset="0"/>
              </a:rPr>
              <a:t>COBIT: 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COBIT (acrónimo de Control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Objectives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Information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and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Related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Technology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) es un marco metodológico internacional creado por ISACA (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Information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Systems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Audit and Control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Association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) para gobernar y gestionar las tecnologías de la información (TI) dentro de una organización.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Su objetivo principal es asegurar que la tecnología aporte valor al negocio, minimizando los riesgos y garantizando el uso eficiente de los recursos de TI.</a:t>
            </a:r>
          </a:p>
          <a:p>
            <a:pPr algn="just">
              <a:spcAft>
                <a:spcPts val="600"/>
              </a:spcAft>
              <a:buNone/>
            </a:pPr>
            <a:r>
              <a:rPr lang="es-ES" sz="1800" b="1" u="sng" dirty="0">
                <a:latin typeface="Arial" pitchFamily="34" charset="0"/>
                <a:cs typeface="Arial" pitchFamily="34" charset="0"/>
              </a:rPr>
              <a:t>Propósito de COBIT</a:t>
            </a: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COBIT sirve como una guía integral para: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Diseñar, implementar y monitorear un sistema de gobierno de TI.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Alinear los objetivos tecnológicos con los objetivos estratégicos del negocio.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Controlar y auditar los procesos de TI asegurando su eficacia, eficiencia y seguridad.</a:t>
            </a:r>
            <a:endParaRPr lang="es-ES_tradnl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96808" y="45720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786A3C8-DF29-C1FB-302F-BE14D193D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0AE066BD-138C-45D4-4213-E731AD76686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0824" y="548680"/>
            <a:ext cx="8526368" cy="47525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COBIT se organiza en dos grandes dominios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Gobierno de TI (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Governance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):Evalúa, dirige y monitorea las decisiones TI.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Gestión de TI (Management):Planifica, construye, ejecuta y da soporte a las operaciones. Su objetivo principal es asegurar que la tecnología aporte valor al negocio, minimizando los riesgos y garantizando el uso eficiente de los recursos de TI.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Principios de COBIT 5 / 2019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Satisfacer las necesidades de las partes interesadas.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Cubrir toda la organización de punta a punta.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Aplicar un marco de referencia único e integrado.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Habilitar un enfoque holístico mediante factores de habilitación.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Separar claramente gobierno y gestión.</a:t>
            </a:r>
            <a:endParaRPr lang="es-ES_tradnl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9D0B42F1-BDA2-B723-CB13-E1D34ECF3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EA18B817-7F54-510A-6809-A6441DB9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48D2FCFA-0E0D-3E7F-EAE8-2FFFF50B0A6C}"/>
              </a:ext>
            </a:extLst>
          </p:cNvPr>
          <p:cNvSpPr txBox="1">
            <a:spLocks/>
          </p:cNvSpPr>
          <p:nvPr/>
        </p:nvSpPr>
        <p:spPr>
          <a:xfrm>
            <a:off x="296808" y="45720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5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92696"/>
            <a:ext cx="6204943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962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983E8D5-99D8-2F29-A847-B0638E77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>
            <a:extLst>
              <a:ext uri="{FF2B5EF4-FFF2-40B4-BE49-F238E27FC236}">
                <a16:creationId xmlns:a16="http://schemas.microsoft.com/office/drawing/2014/main" id="{64BD387E-1B46-1D69-6909-E7D23557B65E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1520" y="404664"/>
            <a:ext cx="8712968" cy="645333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Beneficios de Implementar COBIT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Mejora la eficiencia operativa.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Refuerza la seguridad y el cumplimiento normativo.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Facilita la toma de decisiones estratégicas.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Aumenta la transparencia y responsabilidad en TI.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COBIT en la Auditoría Informática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Para la auditoría, COBIT es la referencia para evaluar los controles. El auditor utiliza los 40 objetivos y sus correspondientes prácticas de gestión para: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Identificar Riesgos: Determinar qué procesos de TI son críticos para el negocio.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Evaluar Controles: Medir la madurez (capacidad) de los procesos de TI frente a las "buenas prácticas" definidas por COBIT.</a:t>
            </a:r>
          </a:p>
          <a:p>
            <a:pPr algn="just">
              <a:spcAft>
                <a:spcPts val="600"/>
              </a:spcAft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Hacer Recomendaciones: Sugerir mejoras en los procesos de gestión para cerrar las brechas de control o madurez.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Conclusión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COBIT es un marco integral para la auditoría, gestión y gobierno de TI, que proporciona buenas prácticas, controles y métricas. Hoy en día es un estándar de referencia mundial para las auditorías informáticas modernas.</a:t>
            </a:r>
          </a:p>
        </p:txBody>
      </p:sp>
      <p:sp>
        <p:nvSpPr>
          <p:cNvPr id="51201" name="Rectangle 1">
            <a:extLst>
              <a:ext uri="{FF2B5EF4-FFF2-40B4-BE49-F238E27FC236}">
                <a16:creationId xmlns:a16="http://schemas.microsoft.com/office/drawing/2014/main" id="{63D1E904-C9AF-7B15-1C46-8493CBAFF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D93E91F9-EBB9-7343-9DBB-1D33DEB87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B9EF2A1D-450F-692E-D353-982FCEBAF49C}"/>
              </a:ext>
            </a:extLst>
          </p:cNvPr>
          <p:cNvSpPr txBox="1">
            <a:spLocks/>
          </p:cNvSpPr>
          <p:nvPr/>
        </p:nvSpPr>
        <p:spPr>
          <a:xfrm>
            <a:off x="296808" y="45720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026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BIBLIOGRAFIA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3568" y="1916832"/>
            <a:ext cx="7406630" cy="3960440"/>
          </a:xfrm>
        </p:spPr>
        <p:txBody>
          <a:bodyPr>
            <a:normAutofit/>
          </a:bodyPr>
          <a:lstStyle/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Auditorias en Sistemas (</a:t>
            </a:r>
            <a:r>
              <a:rPr lang="es-ES" sz="2000" dirty="0" err="1">
                <a:latin typeface="Arial" panose="020B0604020202020204" pitchFamily="34" charset="0"/>
                <a:cs typeface="Arial" panose="020B0604020202020204" pitchFamily="34" charset="0"/>
              </a:rPr>
              <a:t>pag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138 ) Ing. Jorge Giménez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Capitulo 12 (</a:t>
            </a:r>
            <a:r>
              <a:rPr lang="es-ES" sz="2000" dirty="0" err="1">
                <a:latin typeface="Arial" panose="020B0604020202020204" pitchFamily="34" charset="0"/>
                <a:cs typeface="Arial" panose="020B0604020202020204" pitchFamily="34" charset="0"/>
              </a:rPr>
              <a:t>pag</a:t>
            </a:r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 557)  Auditorias en sistemas computacionales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000" dirty="0">
                <a:latin typeface="Arial" panose="020B0604020202020204" pitchFamily="34" charset="0"/>
                <a:cs typeface="Arial" panose="020B0604020202020204" pitchFamily="34" charset="0"/>
              </a:rPr>
              <a:t>Apuntes y video de Aula Virtual</a:t>
            </a:r>
          </a:p>
          <a:p>
            <a:pPr marL="0" indent="0">
              <a:buNone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126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ADFB8FF-79DF-C104-96EE-B3225B73AE54}"/>
              </a:ext>
            </a:extLst>
          </p:cNvPr>
          <p:cNvSpPr txBox="1"/>
          <p:nvPr/>
        </p:nvSpPr>
        <p:spPr>
          <a:xfrm>
            <a:off x="230306" y="1347337"/>
            <a:ext cx="82809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Los métodos de auditoría informática se clasifican tradicionalmente según la relación que tiene el auditor con el sistema de información y el uso que se le da al computador en el proceso. En la actualidad, estos métodos se complementan y potencian con las Técnicas de Auditoría Asistidas por Computador (TAAC) y marcos de referencia avanzados.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Existen tres categorías principales de métodos de auditoría informática: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Métodos Alrededor del Computador (Auditar los Datos)</a:t>
            </a:r>
          </a:p>
          <a:p>
            <a:pPr marL="342900" indent="-342900" algn="just"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Métodos Usando el Computador (Auditar con la Computadora)</a:t>
            </a:r>
          </a:p>
          <a:p>
            <a:pPr marL="342900" indent="-342900" algn="just">
              <a:buAutoNum type="arabicPeriod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Metodologías a Través del Computador (Auditar el Procesamiento)</a:t>
            </a:r>
            <a:endParaRPr lang="es-A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2FC530A-AB86-B34D-F582-796FA02E1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57513655-A029-88F8-8BC8-4DF51B260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5D31BAF5-45CD-3D20-3A95-F76A43DAD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37B5BFCD-D298-73C7-D9F6-E8C0E61EBFB1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8C63324-6BEA-56F6-0CEB-A0747A1C5393}"/>
              </a:ext>
            </a:extLst>
          </p:cNvPr>
          <p:cNvSpPr txBox="1"/>
          <p:nvPr/>
        </p:nvSpPr>
        <p:spPr>
          <a:xfrm>
            <a:off x="227994" y="548680"/>
            <a:ext cx="82809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Métodos Alrededor del Computador (Auditar los Datos)</a:t>
            </a:r>
          </a:p>
          <a:p>
            <a:pPr marL="342900" indent="-342900" algn="just">
              <a:buAutoNum type="arabicPeriod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Este enfoque trata al sistema informático como una "caja negra", verificando únicamente entradas y salidas sin examinar el procesamiento interno.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Características principales: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revisan documentos físicos, formularios y reportes impresos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enfoca en verificar que las entradas produzcan las salidas correctas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No requiere conocimientos técnicos profundos del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Útil para sistemas simples o cuando no hay acceso al código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Técnicas utilizadas: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Comparación de datos de entrada con resultados de salida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Revisión de documentación física y registros manuales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Verificación de controles manuales antes y después del procesamiento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de reportes generados por 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Limitaciones: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No identifica errores lógicos internos del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Inadecuado para sistemas complejos modernos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No evalúa la eficiencia del procesamiento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Puede pasar por alto fraudes sofisticados</a:t>
            </a:r>
          </a:p>
        </p:txBody>
      </p:sp>
    </p:spTree>
    <p:extLst>
      <p:ext uri="{BB962C8B-B14F-4D97-AF65-F5344CB8AC3E}">
        <p14:creationId xmlns:p14="http://schemas.microsoft.com/office/powerpoint/2010/main" val="323511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3799B58-8914-AAFC-1B44-5CF330A3B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5E3DE84C-99A0-0BDC-5F9A-8A8815C4E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9378CDFA-E98D-C6A7-D55D-A713CCD87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1A408EB0-408D-099B-E85C-086B597424D8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FDF8B15-E79A-7355-3436-046C1E5CF731}"/>
              </a:ext>
            </a:extLst>
          </p:cNvPr>
          <p:cNvSpPr txBox="1"/>
          <p:nvPr/>
        </p:nvSpPr>
        <p:spPr>
          <a:xfrm>
            <a:off x="227994" y="548680"/>
            <a:ext cx="8280920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Ejemplo de Método Alrededor del Computador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Auditoría de Conciliación de Documentos</a:t>
            </a: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Se comparan documentos de entrada física (facturas, órdenes de compra, formularios) con los reportes de salida generados por el sistema, sin examinar el procesamiento interno.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Ejemplo práctico. En una empresa de ventas minoristas: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Entrada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Tickets de venta del día, facturas emitidas, recibos de caja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Salida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Reporte diario de ventas generado por el sistema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Proceso de auditoría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El auditor suma manualmente todos los tickets físicos y compara el total con el reporte del sistema. Si coinciden, se asume que el sistema funciona correctamente.</a:t>
            </a:r>
          </a:p>
          <a:p>
            <a:pPr algn="just"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Ventajas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Simple, no requiere conocimientos técnicos avanzados</a:t>
            </a:r>
          </a:p>
          <a:p>
            <a:pPr algn="just">
              <a:spcAft>
                <a:spcPts val="600"/>
              </a:spcAft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Limitaciones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No detecta si hay manipulación interna en el código o fraudes sofisticados</a:t>
            </a:r>
          </a:p>
        </p:txBody>
      </p:sp>
    </p:spTree>
    <p:extLst>
      <p:ext uri="{BB962C8B-B14F-4D97-AF65-F5344CB8AC3E}">
        <p14:creationId xmlns:p14="http://schemas.microsoft.com/office/powerpoint/2010/main" val="3352189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8181831-22E3-49FE-E0D6-B0F47CE06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1CFF4863-41AC-A9F4-7C4D-8902FC523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60D0DCEC-48CB-1820-B7EA-8AB454091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CAE39F7E-8121-0A38-5CB4-077B138514AF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6B0F629-81F8-A91E-F422-FAAC926D72FB}"/>
              </a:ext>
            </a:extLst>
          </p:cNvPr>
          <p:cNvSpPr txBox="1"/>
          <p:nvPr/>
        </p:nvSpPr>
        <p:spPr>
          <a:xfrm>
            <a:off x="227994" y="548680"/>
            <a:ext cx="82809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2. Métodos Usando el Computador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Este método examina directamente la lógica interna del sistema, analizando el procesamiento de datos, código fuente y controles internos.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Características principales: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detallado de la estructura y funcionamiento del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Requiere conocimientos técnicos especializados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Permite identificar vulnerabilidades y errores de programación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Evalúa la eficiencia y seguridad del procesamiento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Técnicas utilizadas: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Revisión de código fuente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Análisis línea por línea del código de aplicaciones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Datos de prueba (Test Data)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Procesamiento de transacciones ficticias para verificar respuestas del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Facilidades de prueba integradas (ITF)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Creación de entidades ficticias dentro del sistema real para monitoreo continuo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Rastreo y mapeo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Tracing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Seguimiento paso a paso de transacciones a través del sistema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Técnicas de auditoría asistida por computadora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CAATs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Software especializado para análisis de datos</a:t>
            </a:r>
          </a:p>
        </p:txBody>
      </p:sp>
    </p:spTree>
    <p:extLst>
      <p:ext uri="{BB962C8B-B14F-4D97-AF65-F5344CB8AC3E}">
        <p14:creationId xmlns:p14="http://schemas.microsoft.com/office/powerpoint/2010/main" val="907026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185A5BC-0DE9-CD1D-3700-CE08447C8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4F325793-1479-AB48-CE77-CC90B1F27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20B177D9-A59E-8D08-D9CD-9D4B9F757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107C6471-A0E4-A07B-F4B2-49F237AE8529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D74149D-D046-CFE8-199E-125204193509}"/>
              </a:ext>
            </a:extLst>
          </p:cNvPr>
          <p:cNvSpPr txBox="1"/>
          <p:nvPr/>
        </p:nvSpPr>
        <p:spPr>
          <a:xfrm>
            <a:off x="227994" y="548680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Ejemplos de Métodos Usando el Computador</a:t>
            </a: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Datos de Prueba (Test Data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Consiste en crear transacciones ficticias con características conocidas y procesarlas en el sistema para verificar que produzca los resultados esperados.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Revisión de Código Fuente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Code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Análisis línea por línea del código de programación para identificar errores lógicos, vulnerabilidades o código malicioso.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Rastreo y Mapeo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Tracing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Mapping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Seguimiento paso a paso del recorrido de una transacción a través de todos los módulos y procesos del sistema.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Simulación Paralela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Parallel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Simulation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El auditor desarrolla un programa independiente que replica la lógica del sistema auditado y procesa los mismos datos de entrada para comparar resultados.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57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399ACA2-32E6-DA4C-7C33-98770B7D7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4E1121F9-2EEC-EA37-9296-E748F30B9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20CA4500-40C6-6491-090F-8273AF645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FF09A149-C639-7466-EF59-689BD59E3D7E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EB2A087-3AB2-9CCF-617D-35A3B038BE1F}"/>
              </a:ext>
            </a:extLst>
          </p:cNvPr>
          <p:cNvSpPr txBox="1"/>
          <p:nvPr/>
        </p:nvSpPr>
        <p:spPr>
          <a:xfrm>
            <a:off x="227994" y="548680"/>
            <a:ext cx="8280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3. Metodologías A Través del Computador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Este enfoque utiliza herramientas y software especializado para automatizar y mejorar el proceso de auditoría, aprovechando la tecnología para analizar grandes volúmenes de información.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Características principales: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Uso intensivo de software de auditoría especializado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Automatización de pruebas y análisis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Capacidad para procesar grandes volúmenes de datos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Auditoría continua y en tiempo real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Herramientas y técnicas modernas:</a:t>
            </a:r>
          </a:p>
          <a:p>
            <a:pPr algn="just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Software de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Auditoría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CAATs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- Computer </a:t>
            </a:r>
            <a:r>
              <a:rPr lang="fr-FR" b="1" dirty="0" err="1">
                <a:latin typeface="Arial" panose="020B0604020202020204" pitchFamily="34" charset="0"/>
                <a:cs typeface="Arial" panose="020B0604020202020204" pitchFamily="34" charset="0"/>
              </a:rPr>
              <a:t>Assisted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Audit Techniques):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ACL Analytics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IDEA (Interactive Data Extraction and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Tableau para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visual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Power BI para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dashboards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auditoría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262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4C5DF7C-F5AA-416A-D6D4-66DD619C6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3361C0C2-B44A-5E40-8AB1-F20C1B49A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F9898FAA-0A24-FA95-6E28-69C5EEBD7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7891A810-A994-C4D1-AE46-AEFC34B60F3E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769D98D-613E-FAE6-F130-686CCD6F1C5E}"/>
              </a:ext>
            </a:extLst>
          </p:cNvPr>
          <p:cNvSpPr txBox="1"/>
          <p:nvPr/>
        </p:nvSpPr>
        <p:spPr>
          <a:xfrm>
            <a:off x="227994" y="548680"/>
            <a:ext cx="82809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3. Metodologías A Través del Computador (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Computer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Técnicas específicas: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de datos: Extracción, transformación y análisis masivo de información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Minería de datos: Identificación de patrones anómalos y tendencias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Muestreo estadístico automatizado: Selección científica de muestras representativas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Pruebas de cumplimiento automatizadas: Verificación continua de políticas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Monitoreo continuo: Alertas automáticas ante eventos sospechosos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de logs: Revisión automatizada de registros de sistemas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Scripts de auditoría: Programas personalizados para verificaciones específicas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Aplicaciones actuales: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forense digital: Investigación de incidentes de seguridad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Auditoría de bases de datos: Verificación de integridad y accesos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de penetración automatizado: Evaluación de vulnerabilidades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Análisis de redes: Monitoreo de tráfico y detección de intrusiones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Blockchain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y auditoría de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criptoactivos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: Verificación de transacciones distribuidas</a:t>
            </a:r>
          </a:p>
        </p:txBody>
      </p:sp>
    </p:spTree>
    <p:extLst>
      <p:ext uri="{BB962C8B-B14F-4D97-AF65-F5344CB8AC3E}">
        <p14:creationId xmlns:p14="http://schemas.microsoft.com/office/powerpoint/2010/main" val="263920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2B23969-28F2-7257-7E4E-56C0D45A7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>
            <a:extLst>
              <a:ext uri="{FF2B5EF4-FFF2-40B4-BE49-F238E27FC236}">
                <a16:creationId xmlns:a16="http://schemas.microsoft.com/office/drawing/2014/main" id="{70A7D9C2-C285-0B81-7974-F0743B9E8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>
            <a:extLst>
              <a:ext uri="{FF2B5EF4-FFF2-40B4-BE49-F238E27FC236}">
                <a16:creationId xmlns:a16="http://schemas.microsoft.com/office/drawing/2014/main" id="{E0698CCB-5532-D11B-F8FF-05DCB43F9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>
            <a:extLst>
              <a:ext uri="{FF2B5EF4-FFF2-40B4-BE49-F238E27FC236}">
                <a16:creationId xmlns:a16="http://schemas.microsoft.com/office/drawing/2014/main" id="{C69065CB-6681-D9E9-F119-F0184B950493}"/>
              </a:ext>
            </a:extLst>
          </p:cNvPr>
          <p:cNvSpPr txBox="1">
            <a:spLocks/>
          </p:cNvSpPr>
          <p:nvPr/>
        </p:nvSpPr>
        <p:spPr>
          <a:xfrm>
            <a:off x="227994" y="116632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Métodos de Auditoria Informática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FC04A79-5A4E-0AB7-9E26-37B2DEF5520E}"/>
              </a:ext>
            </a:extLst>
          </p:cNvPr>
          <p:cNvSpPr txBox="1"/>
          <p:nvPr/>
        </p:nvSpPr>
        <p:spPr>
          <a:xfrm>
            <a:off x="227994" y="548680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Ejemplos de A Través del Computador </a:t>
            </a: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Análisis de Datos con ACL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Analytics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ACL (Audit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Command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err="1">
                <a:latin typeface="Arial" panose="020B0604020202020204" pitchFamily="34" charset="0"/>
                <a:cs typeface="Arial" panose="020B0604020202020204" pitchFamily="34" charset="0"/>
              </a:rPr>
              <a:t>Language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) es una herramienta especializada que permite extraer, analizar y reportar datos de manera automatizada para identificar anomalías, tendencias y riesgos.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Python Scripts para Análisis Automatizado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Desarrollo de scripts personalizados en Python para análisis específicos de auditoría con librerías especializadas..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SQL </a:t>
            </a:r>
            <a:r>
              <a:rPr lang="es-ES" b="1" dirty="0" err="1">
                <a:latin typeface="Arial" panose="020B0604020202020204" pitchFamily="34" charset="0"/>
                <a:cs typeface="Arial" panose="020B0604020202020204" pitchFamily="34" charset="0"/>
              </a:rPr>
              <a:t>Queries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</a:rPr>
              <a:t> Avanzadas para Auditoría Continua</a:t>
            </a:r>
          </a:p>
          <a:p>
            <a:pPr algn="just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Descripción: Consultas SQL complejas programadas para ejecutarse automáticamente y detectar anomalías en tiempo real..</a:t>
            </a: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782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Props1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5335</TotalTime>
  <Words>1523</Words>
  <Application>Microsoft Office PowerPoint</Application>
  <PresentationFormat>Presentación en pantalla (4:3)</PresentationFormat>
  <Paragraphs>173</Paragraphs>
  <Slides>14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Arial</vt:lpstr>
      <vt:lpstr>Calibri</vt:lpstr>
      <vt:lpstr>Century Gothic</vt:lpstr>
      <vt:lpstr>Century Schoolbook</vt:lpstr>
      <vt:lpstr>Wingdings</vt:lpstr>
      <vt:lpstr>Wingdings 2</vt:lpstr>
      <vt:lpstr>Wingdings 3</vt:lpstr>
      <vt:lpstr>Mirador</vt:lpstr>
      <vt:lpstr>Espiral</vt:lpstr>
      <vt:lpstr> Seguridad y Auditoría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EQUIPO</cp:lastModifiedBy>
  <cp:revision>485</cp:revision>
  <dcterms:created xsi:type="dcterms:W3CDTF">2011-08-28T12:11:05Z</dcterms:created>
  <dcterms:modified xsi:type="dcterms:W3CDTF">2025-10-26T00:25:15Z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