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0" r:id="rId1"/>
  </p:sldMasterIdLst>
  <p:notesMasterIdLst>
    <p:notesMasterId r:id="rId30"/>
  </p:notesMasterIdLst>
  <p:handoutMasterIdLst>
    <p:handoutMasterId r:id="rId31"/>
  </p:handoutMasterIdLst>
  <p:sldIdLst>
    <p:sldId id="1713" r:id="rId2"/>
    <p:sldId id="1716" r:id="rId3"/>
    <p:sldId id="1715" r:id="rId4"/>
    <p:sldId id="1718" r:id="rId5"/>
    <p:sldId id="1722" r:id="rId6"/>
    <p:sldId id="1793" r:id="rId7"/>
    <p:sldId id="1717" r:id="rId8"/>
    <p:sldId id="1723" r:id="rId9"/>
    <p:sldId id="1721" r:id="rId10"/>
    <p:sldId id="1724" r:id="rId11"/>
    <p:sldId id="1726" r:id="rId12"/>
    <p:sldId id="1729" r:id="rId13"/>
    <p:sldId id="1796" r:id="rId14"/>
    <p:sldId id="1733" r:id="rId15"/>
    <p:sldId id="1735" r:id="rId16"/>
    <p:sldId id="1737" r:id="rId17"/>
    <p:sldId id="1799" r:id="rId18"/>
    <p:sldId id="1794" r:id="rId19"/>
    <p:sldId id="1798" r:id="rId20"/>
    <p:sldId id="1797" r:id="rId21"/>
    <p:sldId id="1739" r:id="rId22"/>
    <p:sldId id="1741" r:id="rId23"/>
    <p:sldId id="1757" r:id="rId24"/>
    <p:sldId id="1766" r:id="rId25"/>
    <p:sldId id="1767" r:id="rId26"/>
    <p:sldId id="1774" r:id="rId27"/>
    <p:sldId id="1795" r:id="rId28"/>
    <p:sldId id="1782" r:id="rId29"/>
  </p:sldIdLst>
  <p:sldSz cx="9144000" cy="6858000" type="screen4x3"/>
  <p:notesSz cx="6858000" cy="9144000"/>
  <p:defaultTextStyle>
    <a:defPPr>
      <a:defRPr lang="en-US"/>
    </a:defPPr>
    <a:lvl1pPr algn="l" rtl="0" fontAlgn="base">
      <a:spcBef>
        <a:spcPct val="0"/>
      </a:spcBef>
      <a:spcAft>
        <a:spcPct val="0"/>
      </a:spcAft>
      <a:defRPr sz="2800" i="1" kern="1200">
        <a:solidFill>
          <a:schemeClr val="tx1"/>
        </a:solidFill>
        <a:latin typeface="Tahoma" pitchFamily="34" charset="0"/>
        <a:ea typeface="+mn-ea"/>
        <a:cs typeface="+mn-cs"/>
      </a:defRPr>
    </a:lvl1pPr>
    <a:lvl2pPr marL="457200" algn="l" rtl="0" fontAlgn="base">
      <a:spcBef>
        <a:spcPct val="0"/>
      </a:spcBef>
      <a:spcAft>
        <a:spcPct val="0"/>
      </a:spcAft>
      <a:defRPr sz="2800" i="1" kern="1200">
        <a:solidFill>
          <a:schemeClr val="tx1"/>
        </a:solidFill>
        <a:latin typeface="Tahoma" pitchFamily="34" charset="0"/>
        <a:ea typeface="+mn-ea"/>
        <a:cs typeface="+mn-cs"/>
      </a:defRPr>
    </a:lvl2pPr>
    <a:lvl3pPr marL="914400" algn="l" rtl="0" fontAlgn="base">
      <a:spcBef>
        <a:spcPct val="0"/>
      </a:spcBef>
      <a:spcAft>
        <a:spcPct val="0"/>
      </a:spcAft>
      <a:defRPr sz="2800" i="1" kern="1200">
        <a:solidFill>
          <a:schemeClr val="tx1"/>
        </a:solidFill>
        <a:latin typeface="Tahoma" pitchFamily="34" charset="0"/>
        <a:ea typeface="+mn-ea"/>
        <a:cs typeface="+mn-cs"/>
      </a:defRPr>
    </a:lvl3pPr>
    <a:lvl4pPr marL="1371600" algn="l" rtl="0" fontAlgn="base">
      <a:spcBef>
        <a:spcPct val="0"/>
      </a:spcBef>
      <a:spcAft>
        <a:spcPct val="0"/>
      </a:spcAft>
      <a:defRPr sz="2800" i="1" kern="1200">
        <a:solidFill>
          <a:schemeClr val="tx1"/>
        </a:solidFill>
        <a:latin typeface="Tahoma" pitchFamily="34" charset="0"/>
        <a:ea typeface="+mn-ea"/>
        <a:cs typeface="+mn-cs"/>
      </a:defRPr>
    </a:lvl4pPr>
    <a:lvl5pPr marL="1828800" algn="l" rtl="0" fontAlgn="base">
      <a:spcBef>
        <a:spcPct val="0"/>
      </a:spcBef>
      <a:spcAft>
        <a:spcPct val="0"/>
      </a:spcAft>
      <a:defRPr sz="2800" i="1" kern="1200">
        <a:solidFill>
          <a:schemeClr val="tx1"/>
        </a:solidFill>
        <a:latin typeface="Tahoma" pitchFamily="34" charset="0"/>
        <a:ea typeface="+mn-ea"/>
        <a:cs typeface="+mn-cs"/>
      </a:defRPr>
    </a:lvl5pPr>
    <a:lvl6pPr marL="2286000" algn="l" defTabSz="914400" rtl="0" eaLnBrk="1" latinLnBrk="0" hangingPunct="1">
      <a:defRPr sz="2800" i="1" kern="1200">
        <a:solidFill>
          <a:schemeClr val="tx1"/>
        </a:solidFill>
        <a:latin typeface="Tahoma" pitchFamily="34" charset="0"/>
        <a:ea typeface="+mn-ea"/>
        <a:cs typeface="+mn-cs"/>
      </a:defRPr>
    </a:lvl6pPr>
    <a:lvl7pPr marL="2743200" algn="l" defTabSz="914400" rtl="0" eaLnBrk="1" latinLnBrk="0" hangingPunct="1">
      <a:defRPr sz="2800" i="1" kern="1200">
        <a:solidFill>
          <a:schemeClr val="tx1"/>
        </a:solidFill>
        <a:latin typeface="Tahoma" pitchFamily="34" charset="0"/>
        <a:ea typeface="+mn-ea"/>
        <a:cs typeface="+mn-cs"/>
      </a:defRPr>
    </a:lvl7pPr>
    <a:lvl8pPr marL="3200400" algn="l" defTabSz="914400" rtl="0" eaLnBrk="1" latinLnBrk="0" hangingPunct="1">
      <a:defRPr sz="2800" i="1" kern="1200">
        <a:solidFill>
          <a:schemeClr val="tx1"/>
        </a:solidFill>
        <a:latin typeface="Tahoma" pitchFamily="34" charset="0"/>
        <a:ea typeface="+mn-ea"/>
        <a:cs typeface="+mn-cs"/>
      </a:defRPr>
    </a:lvl8pPr>
    <a:lvl9pPr marL="3657600" algn="l" defTabSz="914400" rtl="0" eaLnBrk="1" latinLnBrk="0" hangingPunct="1">
      <a:defRPr sz="2800" i="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96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99"/>
    <a:srgbClr val="CC3300"/>
    <a:srgbClr val="A50021"/>
    <a:srgbClr val="000000"/>
    <a:srgbClr val="423A6C"/>
    <a:srgbClr val="FFFF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3836" autoAdjust="0"/>
  </p:normalViewPr>
  <p:slideViewPr>
    <p:cSldViewPr>
      <p:cViewPr varScale="1">
        <p:scale>
          <a:sx n="46" d="100"/>
          <a:sy n="46" d="100"/>
        </p:scale>
        <p:origin x="-1134" y="-96"/>
      </p:cViewPr>
      <p:guideLst>
        <p:guide orient="horz" pos="196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a:lvl1pPr>
          </a:lstStyle>
          <a:p>
            <a:pPr>
              <a:defRPr/>
            </a:pPr>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a:lvl1pPr>
          </a:lstStyle>
          <a:p>
            <a:pPr>
              <a:defRPr/>
            </a:pPr>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a:lvl1pPr>
          </a:lstStyle>
          <a:p>
            <a:pPr>
              <a:defRPr/>
            </a:pPr>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a:lvl1pPr>
          </a:lstStyle>
          <a:p>
            <a:pPr>
              <a:defRPr/>
            </a:pPr>
            <a:fld id="{6542D312-58D7-4AED-B6F4-C2AE1D5F9FCA}" type="slidenum">
              <a:rPr lang="en-US" altLang="en-US"/>
              <a:pPr>
                <a:defRPr/>
              </a:pPr>
              <a:t>‹Nº›</a:t>
            </a:fld>
            <a:endParaRPr lang="en-US" altLang="en-US"/>
          </a:p>
        </p:txBody>
      </p:sp>
    </p:spTree>
    <p:extLst>
      <p:ext uri="{BB962C8B-B14F-4D97-AF65-F5344CB8AC3E}">
        <p14:creationId xmlns:p14="http://schemas.microsoft.com/office/powerpoint/2010/main" xmlns="" val="111337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a:lvl1pPr>
          </a:lstStyle>
          <a:p>
            <a:pPr>
              <a:defRPr/>
            </a:pPr>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a:lvl1pPr>
          </a:lstStyle>
          <a:p>
            <a:pPr>
              <a:defRPr/>
            </a:pPr>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a:lvl1pPr>
          </a:lstStyle>
          <a:p>
            <a:pPr>
              <a:defRPr/>
            </a:pPr>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a:lvl1pPr>
          </a:lstStyle>
          <a:p>
            <a:pPr>
              <a:defRPr/>
            </a:pPr>
            <a:fld id="{EFDF45C3-47D8-4150-AC39-863D3414CCD6}" type="slidenum">
              <a:rPr lang="en-US" altLang="en-US"/>
              <a:pPr>
                <a:defRPr/>
              </a:pPr>
              <a:t>‹Nº›</a:t>
            </a:fld>
            <a:endParaRPr lang="en-US" altLang="en-US"/>
          </a:p>
        </p:txBody>
      </p:sp>
      <p:sp>
        <p:nvSpPr>
          <p:cNvPr id="13318" name="Rectangle 6"/>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xmlns="" val="13015793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F465E396-333C-4AE2-A396-B78C0004342A}" type="datetimeFigureOut">
              <a:rPr lang="en-US" smtClean="0"/>
              <a:pPr>
                <a:defRPr/>
              </a:pPr>
              <a:t>4/15/2024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D3DEFE3E-F990-430B-8E8B-B5EB8EFF230A}" type="slidenum">
              <a:rPr lang="en-US" smtClean="0"/>
              <a:pPr>
                <a:defRPr/>
              </a:pPr>
              <a:t>‹Nº›</a:t>
            </a:fld>
            <a:endParaRPr lang="en-US"/>
          </a:p>
        </p:txBody>
      </p:sp>
    </p:spTree>
    <p:extLst>
      <p:ext uri="{BB962C8B-B14F-4D97-AF65-F5344CB8AC3E}">
        <p14:creationId xmlns:p14="http://schemas.microsoft.com/office/powerpoint/2010/main" xmlns="" val="71539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0FFEFB6-DD8B-4AC7-BB04-1B98248837B9}" type="slidenum">
              <a:rPr lang="es-ES" smtClean="0"/>
              <a:pPr>
                <a:defRPr/>
              </a:pPr>
              <a:t>‹Nº›</a:t>
            </a:fld>
            <a:endParaRPr lang="es-ES"/>
          </a:p>
        </p:txBody>
      </p:sp>
    </p:spTree>
    <p:extLst>
      <p:ext uri="{BB962C8B-B14F-4D97-AF65-F5344CB8AC3E}">
        <p14:creationId xmlns:p14="http://schemas.microsoft.com/office/powerpoint/2010/main" xmlns="" val="2209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0FFEFB6-DD8B-4AC7-BB04-1B98248837B9}" type="slidenum">
              <a:rPr lang="es-ES" smtClean="0"/>
              <a:pPr>
                <a:defRPr/>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5252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0FFEFB6-DD8B-4AC7-BB04-1B98248837B9}" type="slidenum">
              <a:rPr lang="es-ES" smtClean="0"/>
              <a:pPr>
                <a:defRPr/>
              </a:pPr>
              <a:t>‹Nº›</a:t>
            </a:fld>
            <a:endParaRPr lang="es-ES"/>
          </a:p>
        </p:txBody>
      </p:sp>
    </p:spTree>
    <p:extLst>
      <p:ext uri="{BB962C8B-B14F-4D97-AF65-F5344CB8AC3E}">
        <p14:creationId xmlns:p14="http://schemas.microsoft.com/office/powerpoint/2010/main" xmlns="" val="151621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0FFEFB6-DD8B-4AC7-BB04-1B98248837B9}" type="slidenum">
              <a:rPr lang="es-ES" smtClean="0"/>
              <a:pPr>
                <a:defRPr/>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3869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0FFEFB6-DD8B-4AC7-BB04-1B98248837B9}" type="slidenum">
              <a:rPr lang="es-ES" smtClean="0"/>
              <a:pPr>
                <a:defRPr/>
              </a:pPr>
              <a:t>‹Nº›</a:t>
            </a:fld>
            <a:endParaRPr lang="es-ES"/>
          </a:p>
        </p:txBody>
      </p:sp>
    </p:spTree>
    <p:extLst>
      <p:ext uri="{BB962C8B-B14F-4D97-AF65-F5344CB8AC3E}">
        <p14:creationId xmlns:p14="http://schemas.microsoft.com/office/powerpoint/2010/main" xmlns="" val="342825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C68AE08-9317-484F-9A34-C8B42AC68F30}" type="datetimeFigureOut">
              <a:rPr lang="en-US" smtClean="0"/>
              <a:pPr>
                <a:defRPr/>
              </a:pPr>
              <a:t>4/15/2024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1A187CC2-5D92-4A27-9048-118BFD22639A}" type="slidenum">
              <a:rPr lang="en-US" smtClean="0"/>
              <a:pPr>
                <a:defRPr/>
              </a:pPr>
              <a:t>‹Nº›</a:t>
            </a:fld>
            <a:endParaRPr lang="en-US"/>
          </a:p>
        </p:txBody>
      </p:sp>
    </p:spTree>
    <p:extLst>
      <p:ext uri="{BB962C8B-B14F-4D97-AF65-F5344CB8AC3E}">
        <p14:creationId xmlns:p14="http://schemas.microsoft.com/office/powerpoint/2010/main" xmlns="" val="3735105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3DD4B484-97B5-4204-8289-E863024D5BE2}" type="datetimeFigureOut">
              <a:rPr lang="en-US" smtClean="0"/>
              <a:pPr>
                <a:defRPr/>
              </a:pPr>
              <a:t>4/15/2024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E20C66E-552D-4861-A20C-EC06D694616F}" type="slidenum">
              <a:rPr lang="en-US" smtClean="0"/>
              <a:pPr>
                <a:defRPr/>
              </a:pPr>
              <a:t>‹Nº›</a:t>
            </a:fld>
            <a:endParaRPr lang="en-US"/>
          </a:p>
        </p:txBody>
      </p:sp>
    </p:spTree>
    <p:extLst>
      <p:ext uri="{BB962C8B-B14F-4D97-AF65-F5344CB8AC3E}">
        <p14:creationId xmlns:p14="http://schemas.microsoft.com/office/powerpoint/2010/main" xmlns="" val="256033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BAD374A8-873E-4E53-8511-1D1D56423002}" type="datetimeFigureOut">
              <a:rPr lang="en-US" smtClean="0"/>
              <a:pPr>
                <a:defRPr/>
              </a:pPr>
              <a:t>4/15/2024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BC78C55-BD3C-40F9-A56B-AEDB31EA16C6}" type="slidenum">
              <a:rPr lang="en-US" smtClean="0"/>
              <a:pPr>
                <a:defRPr/>
              </a:pPr>
              <a:t>‹Nº›</a:t>
            </a:fld>
            <a:endParaRPr lang="en-US"/>
          </a:p>
        </p:txBody>
      </p:sp>
    </p:spTree>
    <p:extLst>
      <p:ext uri="{BB962C8B-B14F-4D97-AF65-F5344CB8AC3E}">
        <p14:creationId xmlns:p14="http://schemas.microsoft.com/office/powerpoint/2010/main" xmlns="" val="136614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DCDF0328-BD1D-433E-B30E-37E345270F05}" type="datetimeFigureOut">
              <a:rPr lang="en-US" smtClean="0"/>
              <a:pPr>
                <a:defRPr/>
              </a:pPr>
              <a:t>4/15/2024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A38BE23-39E3-4167-A689-44E305D11F6B}" type="slidenum">
              <a:rPr lang="en-US" smtClean="0"/>
              <a:pPr>
                <a:defRPr/>
              </a:pPr>
              <a:t>‹Nº›</a:t>
            </a:fld>
            <a:endParaRPr lang="en-US"/>
          </a:p>
        </p:txBody>
      </p:sp>
    </p:spTree>
    <p:extLst>
      <p:ext uri="{BB962C8B-B14F-4D97-AF65-F5344CB8AC3E}">
        <p14:creationId xmlns:p14="http://schemas.microsoft.com/office/powerpoint/2010/main" xmlns="" val="85880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54D13BA5-035E-4CF3-B7B8-6C8E584B6E65}" type="datetimeFigureOut">
              <a:rPr lang="en-US" smtClean="0"/>
              <a:pPr>
                <a:defRPr/>
              </a:pPr>
              <a:t>4/15/2024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C4195481-D9C0-49E0-AFD7-36E9E31AF9FB}" type="slidenum">
              <a:rPr lang="en-US" smtClean="0"/>
              <a:pPr>
                <a:defRPr/>
              </a:pPr>
              <a:t>‹Nº›</a:t>
            </a:fld>
            <a:endParaRPr lang="en-US"/>
          </a:p>
        </p:txBody>
      </p:sp>
    </p:spTree>
    <p:extLst>
      <p:ext uri="{BB962C8B-B14F-4D97-AF65-F5344CB8AC3E}">
        <p14:creationId xmlns:p14="http://schemas.microsoft.com/office/powerpoint/2010/main" xmlns="" val="126134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6AFDB080-7E6A-4609-A712-6C153955876B}" type="datetimeFigureOut">
              <a:rPr lang="en-US" smtClean="0"/>
              <a:pPr>
                <a:defRPr/>
              </a:pPr>
              <a:t>4/15/2024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FF53C371-6CF4-41FE-BA38-378CC1C68955}" type="slidenum">
              <a:rPr lang="en-US" smtClean="0"/>
              <a:pPr>
                <a:defRPr/>
              </a:pPr>
              <a:t>‹Nº›</a:t>
            </a:fld>
            <a:endParaRPr lang="en-US"/>
          </a:p>
        </p:txBody>
      </p:sp>
    </p:spTree>
    <p:extLst>
      <p:ext uri="{BB962C8B-B14F-4D97-AF65-F5344CB8AC3E}">
        <p14:creationId xmlns:p14="http://schemas.microsoft.com/office/powerpoint/2010/main" xmlns="" val="350123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90FFEFB6-DD8B-4AC7-BB04-1B98248837B9}" type="slidenum">
              <a:rPr lang="es-ES" smtClean="0"/>
              <a:pPr>
                <a:defRPr/>
              </a:pPr>
              <a:t>‹Nº›</a:t>
            </a:fld>
            <a:endParaRPr lang="es-ES"/>
          </a:p>
        </p:txBody>
      </p:sp>
    </p:spTree>
    <p:extLst>
      <p:ext uri="{BB962C8B-B14F-4D97-AF65-F5344CB8AC3E}">
        <p14:creationId xmlns:p14="http://schemas.microsoft.com/office/powerpoint/2010/main" xmlns="" val="34393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696C42-9FDF-4F50-B9A9-E7B267599C72}" type="datetimeFigureOut">
              <a:rPr lang="en-US" smtClean="0"/>
              <a:pPr>
                <a:defRPr/>
              </a:pPr>
              <a:t>4/15/2024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53771A59-F95C-46E7-9D2F-D00A4F94C292}" type="slidenum">
              <a:rPr lang="en-US" smtClean="0"/>
              <a:pPr>
                <a:defRPr/>
              </a:pPr>
              <a:t>‹Nº›</a:t>
            </a:fld>
            <a:endParaRPr lang="en-US"/>
          </a:p>
        </p:txBody>
      </p:sp>
    </p:spTree>
    <p:extLst>
      <p:ext uri="{BB962C8B-B14F-4D97-AF65-F5344CB8AC3E}">
        <p14:creationId xmlns:p14="http://schemas.microsoft.com/office/powerpoint/2010/main" xmlns="" val="175110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E8752BE8-39DC-4477-9F84-6BF83A87B2BC}" type="datetimeFigureOut">
              <a:rPr lang="en-US" smtClean="0"/>
              <a:pPr>
                <a:defRPr/>
              </a:pPr>
              <a:t>4/15/2024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8FFA691B-43BB-4FA3-9C72-D0347CB86780}" type="slidenum">
              <a:rPr lang="en-US" smtClean="0"/>
              <a:pPr>
                <a:defRPr/>
              </a:pPr>
              <a:t>‹Nº›</a:t>
            </a:fld>
            <a:endParaRPr lang="en-US"/>
          </a:p>
        </p:txBody>
      </p:sp>
    </p:spTree>
    <p:extLst>
      <p:ext uri="{BB962C8B-B14F-4D97-AF65-F5344CB8AC3E}">
        <p14:creationId xmlns:p14="http://schemas.microsoft.com/office/powerpoint/2010/main" xmlns="" val="331413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4EA81EF4-2D29-495E-BAF4-524F3B00489A}" type="datetimeFigureOut">
              <a:rPr lang="en-US" smtClean="0"/>
              <a:pPr>
                <a:defRPr/>
              </a:pPr>
              <a:t>4/15/2024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E3B433D-E9C9-4A18-9881-2F715DB55E57}" type="slidenum">
              <a:rPr lang="en-US" smtClean="0"/>
              <a:pPr>
                <a:defRPr/>
              </a:pPr>
              <a:t>‹Nº›</a:t>
            </a:fld>
            <a:endParaRPr lang="en-US"/>
          </a:p>
        </p:txBody>
      </p:sp>
    </p:spTree>
    <p:extLst>
      <p:ext uri="{BB962C8B-B14F-4D97-AF65-F5344CB8AC3E}">
        <p14:creationId xmlns:p14="http://schemas.microsoft.com/office/powerpoint/2010/main" xmlns="" val="28901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90FFEFB6-DD8B-4AC7-BB04-1B98248837B9}" type="slidenum">
              <a:rPr lang="es-ES" smtClean="0"/>
              <a:pPr>
                <a:defRPr/>
              </a:pPr>
              <a:t>‹Nº›</a:t>
            </a:fld>
            <a:endParaRPr lang="es-ES"/>
          </a:p>
        </p:txBody>
      </p:sp>
    </p:spTree>
    <p:extLst>
      <p:ext uri="{BB962C8B-B14F-4D97-AF65-F5344CB8AC3E}">
        <p14:creationId xmlns:p14="http://schemas.microsoft.com/office/powerpoint/2010/main" xmlns="" val="308544966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Ngs2JNFchdA"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60648"/>
            <a:ext cx="7272808" cy="2286016"/>
          </a:xfrm>
        </p:spPr>
        <p:txBody>
          <a:bodyPr>
            <a:normAutofit fontScale="90000"/>
          </a:bodyPr>
          <a:lstStyle/>
          <a:p>
            <a:r>
              <a:rPr lang="es-ES_tradnl" dirty="0">
                <a:latin typeface="Book Antiqua" pitchFamily="18" charset="0"/>
              </a:rPr>
              <a:t/>
            </a:r>
            <a:br>
              <a:rPr lang="es-ES_tradnl" dirty="0">
                <a:latin typeface="Book Antiqua" pitchFamily="18" charset="0"/>
              </a:rPr>
            </a:br>
            <a:r>
              <a:rPr lang="es-ES_tradnl" dirty="0">
                <a:latin typeface="Book Antiqua" pitchFamily="18" charset="0"/>
              </a:rPr>
              <a:t>Tema 4: Mercados</a:t>
            </a:r>
            <a:br>
              <a:rPr lang="es-ES_tradnl" dirty="0">
                <a:latin typeface="Book Antiqua" pitchFamily="18" charset="0"/>
              </a:rPr>
            </a:br>
            <a:r>
              <a:rPr lang="es-ES_tradnl" dirty="0">
                <a:latin typeface="Book Antiqua" pitchFamily="18" charset="0"/>
              </a:rPr>
              <a:t>                   </a:t>
            </a:r>
            <a:r>
              <a:rPr lang="es-ES_tradnl" sz="3100" dirty="0">
                <a:latin typeface="Book Antiqua" pitchFamily="18" charset="0"/>
              </a:rPr>
              <a:t>Tipos de Mercado</a:t>
            </a:r>
            <a:br>
              <a:rPr lang="es-ES_tradnl" sz="3100" dirty="0">
                <a:latin typeface="Book Antiqua" pitchFamily="18" charset="0"/>
              </a:rPr>
            </a:br>
            <a:r>
              <a:rPr lang="es-ES_tradnl" sz="3100" dirty="0">
                <a:latin typeface="Book Antiqua" pitchFamily="18" charset="0"/>
              </a:rPr>
              <a:t/>
            </a:r>
            <a:br>
              <a:rPr lang="es-ES_tradnl" sz="3100" dirty="0">
                <a:latin typeface="Book Antiqua" pitchFamily="18" charset="0"/>
              </a:rPr>
            </a:br>
            <a:endParaRPr lang="es-ES" dirty="0">
              <a:latin typeface="Book Antiqua" pitchFamily="18" charset="0"/>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2285984" y="3000372"/>
            <a:ext cx="5124450" cy="304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764704"/>
            <a:ext cx="6984776" cy="954107"/>
          </a:xfrm>
          <a:prstGeom prst="rect">
            <a:avLst/>
          </a:prstGeom>
        </p:spPr>
        <p:txBody>
          <a:bodyPr wrap="square">
            <a:spAutoFit/>
          </a:bodyPr>
          <a:lstStyle/>
          <a:p>
            <a:r>
              <a:rPr lang="es-ES" b="1" i="0" dirty="0">
                <a:latin typeface="Book Antiqua" panose="02040602050305030304" pitchFamily="18" charset="0"/>
              </a:rPr>
              <a:t>EL MONOPOLIO</a:t>
            </a:r>
          </a:p>
          <a:p>
            <a:endParaRPr lang="es-ES" b="1" i="0" dirty="0"/>
          </a:p>
        </p:txBody>
      </p:sp>
      <p:pic>
        <p:nvPicPr>
          <p:cNvPr id="4" name="Picture 2" descr="Untitl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772816"/>
            <a:ext cx="5734839" cy="40229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latin typeface="Book Antiqua" pitchFamily="18" charset="0"/>
              </a:rPr>
              <a:t>Por qué surgen los monopolios?</a:t>
            </a:r>
            <a:endParaRPr lang="es-ES" sz="2800" dirty="0">
              <a:latin typeface="Book Antiqua" pitchFamily="18" charset="0"/>
            </a:endParaRPr>
          </a:p>
        </p:txBody>
      </p:sp>
      <p:sp>
        <p:nvSpPr>
          <p:cNvPr id="3" name="2 Marcador de contenido"/>
          <p:cNvSpPr>
            <a:spLocks noGrp="1"/>
          </p:cNvSpPr>
          <p:nvPr>
            <p:ph idx="1"/>
          </p:nvPr>
        </p:nvSpPr>
        <p:spPr>
          <a:xfrm>
            <a:off x="1259632" y="3933056"/>
            <a:ext cx="6591985" cy="3777622"/>
          </a:xfrm>
        </p:spPr>
        <p:txBody>
          <a:bodyPr/>
          <a:lstStyle/>
          <a:p>
            <a:r>
              <a:rPr lang="es-ES" dirty="0"/>
              <a:t> </a:t>
            </a:r>
            <a:r>
              <a:rPr lang="es-ES" sz="2400" dirty="0">
                <a:solidFill>
                  <a:schemeClr val="tx1"/>
                </a:solidFill>
                <a:latin typeface="Book Antiqua" panose="02040602050305030304" pitchFamily="18" charset="0"/>
              </a:rPr>
              <a:t>La causa fundamental del monopolio son las </a:t>
            </a:r>
            <a:r>
              <a:rPr lang="es-ES" sz="2400" i="1" dirty="0">
                <a:solidFill>
                  <a:schemeClr val="tx1"/>
                </a:solidFill>
                <a:latin typeface="Book Antiqua" panose="02040602050305030304" pitchFamily="18" charset="0"/>
              </a:rPr>
              <a:t>barreras de entrada.</a:t>
            </a:r>
            <a:endParaRPr lang="es-ES" sz="2400" dirty="0">
              <a:solidFill>
                <a:schemeClr val="tx1"/>
              </a:solidFill>
              <a:latin typeface="Book Antiqua" panose="02040602050305030304" pitchFamily="18" charset="0"/>
            </a:endParaRPr>
          </a:p>
        </p:txBody>
      </p:sp>
      <p:sp>
        <p:nvSpPr>
          <p:cNvPr id="23554" name="Firewall"/>
          <p:cNvSpPr>
            <a:spLocks noEditPoints="1" noChangeArrowheads="1"/>
          </p:cNvSpPr>
          <p:nvPr/>
        </p:nvSpPr>
        <p:spPr bwMode="auto">
          <a:xfrm>
            <a:off x="1000100" y="5000637"/>
            <a:ext cx="7820372" cy="1857364"/>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chemeClr val="accent1"/>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4" name="Rectángulo 3"/>
          <p:cNvSpPr/>
          <p:nvPr/>
        </p:nvSpPr>
        <p:spPr>
          <a:xfrm>
            <a:off x="1000100" y="1556792"/>
            <a:ext cx="8064896" cy="2308324"/>
          </a:xfrm>
          <a:prstGeom prst="rect">
            <a:avLst/>
          </a:prstGeom>
        </p:spPr>
        <p:txBody>
          <a:bodyPr wrap="square">
            <a:spAutoFit/>
          </a:bodyPr>
          <a:lstStyle/>
          <a:p>
            <a:pPr algn="just"/>
            <a:r>
              <a:rPr lang="es-ES" i="0" dirty="0">
                <a:latin typeface="Book Antiqua" pitchFamily="18" charset="0"/>
              </a:rPr>
              <a:t>Un monopolio tiene poder de mercado y, por tanto, es precio-decisor.</a:t>
            </a:r>
          </a:p>
          <a:p>
            <a:pPr algn="just"/>
            <a:endParaRPr lang="es-ES" sz="1400" i="0" dirty="0">
              <a:latin typeface="Book Antiqua" pitchFamily="18" charset="0"/>
            </a:endParaRPr>
          </a:p>
          <a:p>
            <a:pPr algn="just"/>
            <a:r>
              <a:rPr lang="es-ES" i="0" dirty="0">
                <a:latin typeface="Book Antiqua" pitchFamily="18" charset="0"/>
              </a:rPr>
              <a:t>Una empresa es considerada un monopolio si:</a:t>
            </a:r>
          </a:p>
          <a:p>
            <a:pPr algn="just"/>
            <a:endParaRPr lang="es-ES" sz="1600" i="0" dirty="0">
              <a:latin typeface="Book Antiqua" pitchFamily="18" charset="0"/>
            </a:endParaRPr>
          </a:p>
          <a:p>
            <a:pPr algn="just"/>
            <a:r>
              <a:rPr lang="es-ES" i="0" dirty="0">
                <a:latin typeface="Book Antiqua" pitchFamily="18" charset="0"/>
              </a:rPr>
              <a:t>• Si es el único vendedor de un producto.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1435100" y="714356"/>
            <a:ext cx="7499350" cy="5534044"/>
          </a:xfrm>
        </p:spPr>
        <p:txBody>
          <a:bodyPr/>
          <a:lstStyle/>
          <a:p>
            <a:pPr>
              <a:buNone/>
            </a:pPr>
            <a:r>
              <a:rPr lang="es-ES" sz="2800" b="1" dirty="0">
                <a:latin typeface="Book Antiqua" pitchFamily="18" charset="0"/>
              </a:rPr>
              <a:t>Ingreso de un monopolio</a:t>
            </a:r>
          </a:p>
          <a:p>
            <a:r>
              <a:rPr lang="es-ES" sz="2800" dirty="0">
                <a:latin typeface="Book Antiqua" pitchFamily="18" charset="0"/>
              </a:rPr>
              <a:t> Ingreso total</a:t>
            </a:r>
          </a:p>
          <a:p>
            <a:pPr algn="ctr">
              <a:buNone/>
            </a:pPr>
            <a:r>
              <a:rPr lang="es-ES" sz="2800" i="1" dirty="0">
                <a:latin typeface="Book Antiqua" pitchFamily="18" charset="0"/>
              </a:rPr>
              <a:t>P × Q = IT</a:t>
            </a:r>
          </a:p>
          <a:p>
            <a:r>
              <a:rPr lang="es-ES" sz="2800" dirty="0">
                <a:latin typeface="Book Antiqua" pitchFamily="18" charset="0"/>
              </a:rPr>
              <a:t> Ingreso medio</a:t>
            </a:r>
          </a:p>
          <a:p>
            <a:pPr algn="ctr">
              <a:buNone/>
            </a:pPr>
            <a:r>
              <a:rPr lang="es-ES" sz="2800" i="1" dirty="0">
                <a:latin typeface="Book Antiqua" pitchFamily="18" charset="0"/>
              </a:rPr>
              <a:t>IT/Q = </a:t>
            </a:r>
            <a:r>
              <a:rPr lang="es-ES" sz="2800" i="1" dirty="0" err="1">
                <a:latin typeface="Book Antiqua" pitchFamily="18" charset="0"/>
              </a:rPr>
              <a:t>IMe</a:t>
            </a:r>
            <a:r>
              <a:rPr lang="es-ES" sz="2800" i="1" dirty="0">
                <a:latin typeface="Book Antiqua" pitchFamily="18" charset="0"/>
              </a:rPr>
              <a:t> = P</a:t>
            </a:r>
          </a:p>
          <a:p>
            <a:pPr algn="ctr">
              <a:buNone/>
            </a:pPr>
            <a:endParaRPr lang="es-ES" sz="1400" i="1" dirty="0">
              <a:latin typeface="Book Antiqua" pitchFamily="18" charset="0"/>
            </a:endParaRPr>
          </a:p>
          <a:p>
            <a:r>
              <a:rPr lang="es-ES" sz="2800" dirty="0">
                <a:latin typeface="Book Antiqua" pitchFamily="18" charset="0"/>
              </a:rPr>
              <a:t> Ingreso marginal</a:t>
            </a:r>
          </a:p>
          <a:p>
            <a:pPr algn="ctr">
              <a:buNone/>
            </a:pPr>
            <a:r>
              <a:rPr lang="el-GR" sz="2800" dirty="0">
                <a:latin typeface="Book Antiqua" pitchFamily="18" charset="0"/>
              </a:rPr>
              <a:t>Δ</a:t>
            </a:r>
            <a:r>
              <a:rPr lang="es-ES" sz="2800" i="1" dirty="0">
                <a:latin typeface="Book Antiqua" pitchFamily="18" charset="0"/>
              </a:rPr>
              <a:t>IT/</a:t>
            </a:r>
            <a:r>
              <a:rPr lang="el-GR" sz="2800" i="1" dirty="0">
                <a:latin typeface="Book Antiqua" pitchFamily="18" charset="0"/>
              </a:rPr>
              <a:t>Δ</a:t>
            </a:r>
            <a:r>
              <a:rPr lang="es-ES" sz="2800" i="1" dirty="0">
                <a:latin typeface="Book Antiqua" pitchFamily="18" charset="0"/>
              </a:rPr>
              <a:t>Q = </a:t>
            </a:r>
            <a:r>
              <a:rPr lang="es-ES" sz="2800" i="1" dirty="0" err="1">
                <a:latin typeface="Book Antiqua" pitchFamily="18" charset="0"/>
              </a:rPr>
              <a:t>Img</a:t>
            </a:r>
            <a:endParaRPr lang="es-ES" sz="2800" i="1" dirty="0">
              <a:latin typeface="Book Antiqua" pitchFamily="18" charset="0"/>
            </a:endParaRPr>
          </a:p>
          <a:p>
            <a:pPr marL="88900" indent="-88900">
              <a:buNone/>
            </a:pPr>
            <a:r>
              <a:rPr lang="es-ES" sz="2400" b="1" dirty="0">
                <a:latin typeface="Book Antiqua" pitchFamily="18" charset="0"/>
              </a:rPr>
              <a:t>Maximización de beneficios</a:t>
            </a:r>
          </a:p>
          <a:p>
            <a:pPr algn="ctr">
              <a:buNone/>
            </a:pPr>
            <a:r>
              <a:rPr lang="es-ES" sz="2400" i="1" dirty="0" err="1">
                <a:latin typeface="Book Antiqua" pitchFamily="18" charset="0"/>
              </a:rPr>
              <a:t>Img</a:t>
            </a:r>
            <a:r>
              <a:rPr lang="es-ES" sz="2400" i="1" dirty="0">
                <a:latin typeface="Book Antiqua" pitchFamily="18" charset="0"/>
              </a:rPr>
              <a:t>= </a:t>
            </a:r>
            <a:r>
              <a:rPr lang="es-ES" sz="2400" i="1" dirty="0" err="1">
                <a:latin typeface="Book Antiqua" pitchFamily="18" charset="0"/>
              </a:rPr>
              <a:t>CMg</a:t>
            </a:r>
            <a:endParaRPr lang="es-ES" sz="2400" i="1" dirty="0">
              <a:latin typeface="Book Antiqua" pitchFamily="18" charset="0"/>
            </a:endParaRPr>
          </a:p>
          <a:p>
            <a:pPr algn="ctr">
              <a:buNone/>
            </a:pPr>
            <a:endParaRPr lang="es-ES" sz="2400" dirty="0">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sp>
        <p:nvSpPr>
          <p:cNvPr id="4" name="1 Título"/>
          <p:cNvSpPr txBox="1">
            <a:spLocks/>
          </p:cNvSpPr>
          <p:nvPr/>
        </p:nvSpPr>
        <p:spPr>
          <a:xfrm>
            <a:off x="1435100" y="274638"/>
            <a:ext cx="7499350" cy="86834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smtClean="0">
                <a:ln>
                  <a:noFill/>
                </a:ln>
                <a:solidFill>
                  <a:schemeClr val="tx1">
                    <a:lumMod val="85000"/>
                    <a:lumOff val="15000"/>
                  </a:schemeClr>
                </a:solidFill>
                <a:effectLst/>
                <a:uLnTx/>
                <a:uFillTx/>
                <a:latin typeface="+mj-lt"/>
                <a:ea typeface="+mj-ea"/>
                <a:cs typeface="+mj-cs"/>
              </a:rPr>
              <a:t>El coste de un monopolio en términos de bienestar</a:t>
            </a:r>
            <a:endParaRPr kumimoji="0" lang="es-ES" sz="24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5" name="2 Marcador de contenido"/>
          <p:cNvSpPr txBox="1">
            <a:spLocks/>
          </p:cNvSpPr>
          <p:nvPr/>
        </p:nvSpPr>
        <p:spPr>
          <a:xfrm>
            <a:off x="1071538" y="1447800"/>
            <a:ext cx="8072462" cy="4800600"/>
          </a:xfrm>
          <a:prstGeom prst="rect">
            <a:avLst/>
          </a:prstGeom>
        </p:spPr>
        <p:txBody>
          <a:bodyPr vert="horz" lIns="91440" tIns="45720" rIns="91440" bIns="45720" rtlCol="0">
            <a:normAutofit lnSpcReduction="10000"/>
          </a:bodyPr>
          <a:lstStyle/>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4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rPr>
              <a:t>A diferencia de una empresa competitiva, el monopolio carga un precio por encima del coste marginal.</a:t>
            </a: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None/>
              <a:tabLst/>
              <a:defRPr/>
            </a:pPr>
            <a:endParaRPr kumimoji="0" lang="es-ES" sz="18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endParaRP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4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rPr>
              <a:t>Desde el punto de vista de los consumidores, el monopolio no es deseado debido a este elevado precio.</a:t>
            </a: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None/>
              <a:tabLst/>
              <a:defRPr/>
            </a:pPr>
            <a:endParaRPr kumimoji="0" lang="es-ES" sz="18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endParaRP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4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rPr>
              <a:t>El monopolista produce menos que la cantidad que se considera socialmente</a:t>
            </a: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None/>
              <a:tabLst/>
              <a:defRPr/>
            </a:pPr>
            <a:endParaRPr kumimoji="0" lang="es-ES" sz="18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endParaRP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4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rPr>
              <a:t>Sin embargo, desde el punto de vista de los propietarios, el monopolio es muy deseado debido a este elevado precio.</a:t>
            </a:r>
            <a:endParaRPr kumimoji="0" lang="es-ES" sz="2400" b="0" i="0" u="none" strike="noStrike" kern="1200" cap="none" spc="0" normalizeH="0" baseline="0" noProof="0" dirty="0">
              <a:ln>
                <a:noFill/>
              </a:ln>
              <a:solidFill>
                <a:schemeClr val="tx1">
                  <a:lumMod val="75000"/>
                  <a:lumOff val="25000"/>
                </a:schemeClr>
              </a:solidFill>
              <a:effectLst/>
              <a:uLnTx/>
              <a:uFillTx/>
              <a:latin typeface="Book Antiqua" pitchFamily="18"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100" y="692696"/>
            <a:ext cx="7708900" cy="939784"/>
          </a:xfrm>
        </p:spPr>
        <p:txBody>
          <a:bodyPr>
            <a:normAutofit/>
          </a:bodyPr>
          <a:lstStyle/>
          <a:p>
            <a:r>
              <a:rPr lang="es-ES" sz="2400" b="1" dirty="0">
                <a:latin typeface="Book Antiqua" pitchFamily="18" charset="0"/>
              </a:rPr>
              <a:t>La actitud de los poderes públicos hacia el monopolio</a:t>
            </a:r>
            <a:endParaRPr lang="es-ES" sz="2400" dirty="0">
              <a:latin typeface="Book Antiqua" pitchFamily="18" charset="0"/>
            </a:endParaRPr>
          </a:p>
        </p:txBody>
      </p:sp>
      <p:sp>
        <p:nvSpPr>
          <p:cNvPr id="3" name="2 Marcador de contenido"/>
          <p:cNvSpPr>
            <a:spLocks noGrp="1"/>
          </p:cNvSpPr>
          <p:nvPr>
            <p:ph idx="1"/>
          </p:nvPr>
        </p:nvSpPr>
        <p:spPr>
          <a:xfrm>
            <a:off x="1404518" y="1484784"/>
            <a:ext cx="7499350" cy="5033978"/>
          </a:xfrm>
        </p:spPr>
        <p:txBody>
          <a:bodyPr/>
          <a:lstStyle/>
          <a:p>
            <a:pPr>
              <a:buNone/>
            </a:pPr>
            <a:r>
              <a:rPr lang="es-ES" sz="2800" dirty="0"/>
              <a:t> </a:t>
            </a:r>
            <a:r>
              <a:rPr lang="es-ES" sz="2800" dirty="0">
                <a:latin typeface="Book Antiqua" pitchFamily="18" charset="0"/>
              </a:rPr>
              <a:t>Los gobiernos responden al problema de los monopolios de una de las cuatro formas siguientes:</a:t>
            </a:r>
            <a:endParaRPr lang="es-ES" dirty="0">
              <a:latin typeface="Book Antiqua" pitchFamily="18" charset="0"/>
            </a:endParaRPr>
          </a:p>
          <a:p>
            <a:r>
              <a:rPr lang="es-ES" sz="2800" dirty="0">
                <a:latin typeface="Book Antiqua" pitchFamily="18" charset="0"/>
              </a:rPr>
              <a:t>Tratando que las industrias monopolizadas sean más competitivas.</a:t>
            </a:r>
          </a:p>
          <a:p>
            <a:r>
              <a:rPr lang="es-ES" sz="2800" dirty="0">
                <a:latin typeface="Book Antiqua" pitchFamily="18" charset="0"/>
              </a:rPr>
              <a:t>Regulando la conducta de los monopolios.</a:t>
            </a:r>
          </a:p>
          <a:p>
            <a:r>
              <a:rPr lang="es-ES" sz="2800" dirty="0">
                <a:latin typeface="Book Antiqua" pitchFamily="18" charset="0"/>
              </a:rPr>
              <a:t>Convirtiendo algunos monopolios privados en empresas públicas.</a:t>
            </a:r>
          </a:p>
          <a:p>
            <a:r>
              <a:rPr lang="es-ES" sz="2800" dirty="0">
                <a:latin typeface="Book Antiqua" pitchFamily="18" charset="0"/>
              </a:rPr>
              <a:t>No haciendo nada</a:t>
            </a:r>
            <a:r>
              <a:rPr lang="es-E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38212" y="1142984"/>
            <a:ext cx="8005788" cy="5715016"/>
          </a:xfrm>
        </p:spPr>
        <p:txBody>
          <a:bodyPr/>
          <a:lstStyle/>
          <a:p>
            <a:pPr algn="just">
              <a:buNone/>
            </a:pPr>
            <a:endParaRPr lang="es-ES" sz="2800" dirty="0">
              <a:latin typeface="Book Antiqua" pitchFamily="18" charset="0"/>
            </a:endParaRPr>
          </a:p>
          <a:p>
            <a:pPr>
              <a:buNone/>
            </a:pPr>
            <a:endParaRPr lang="es-ES" sz="2800" dirty="0">
              <a:latin typeface="Book Antiqua" pitchFamily="18" charset="0"/>
            </a:endParaRPr>
          </a:p>
        </p:txBody>
      </p:sp>
      <p:sp>
        <p:nvSpPr>
          <p:cNvPr id="8" name="7 Rectángulo"/>
          <p:cNvSpPr/>
          <p:nvPr/>
        </p:nvSpPr>
        <p:spPr>
          <a:xfrm>
            <a:off x="1763688" y="709074"/>
            <a:ext cx="4641014" cy="523220"/>
          </a:xfrm>
          <a:prstGeom prst="rect">
            <a:avLst/>
          </a:prstGeom>
        </p:spPr>
        <p:txBody>
          <a:bodyPr wrap="none">
            <a:spAutoFit/>
          </a:bodyPr>
          <a:lstStyle/>
          <a:p>
            <a:pPr>
              <a:buNone/>
            </a:pPr>
            <a:r>
              <a:rPr lang="es-ES" i="0" dirty="0">
                <a:latin typeface="Book Antiqua" pitchFamily="18" charset="0"/>
              </a:rPr>
              <a:t>Competencia Monopolística</a:t>
            </a:r>
          </a:p>
        </p:txBody>
      </p:sp>
      <p:pic>
        <p:nvPicPr>
          <p:cNvPr id="2" name="Imagen 1"/>
          <p:cNvPicPr>
            <a:picLocks noChangeAspect="1"/>
          </p:cNvPicPr>
          <p:nvPr/>
        </p:nvPicPr>
        <p:blipFill>
          <a:blip r:embed="rId2"/>
          <a:stretch>
            <a:fillRect/>
          </a:stretch>
        </p:blipFill>
        <p:spPr>
          <a:xfrm>
            <a:off x="1619672" y="1844824"/>
            <a:ext cx="6953250" cy="40100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a:p>
        </p:txBody>
      </p:sp>
      <p:sp>
        <p:nvSpPr>
          <p:cNvPr id="3" name="2 Subtítulo"/>
          <p:cNvSpPr>
            <a:spLocks noGrp="1"/>
          </p:cNvSpPr>
          <p:nvPr>
            <p:ph type="subTitle" idx="1"/>
          </p:nvPr>
        </p:nvSpPr>
        <p:spPr/>
        <p:txBody>
          <a:bodyPr/>
          <a:lstStyle/>
          <a:p>
            <a:endParaRPr lang="es-AR"/>
          </a:p>
        </p:txBody>
      </p:sp>
      <p:sp>
        <p:nvSpPr>
          <p:cNvPr id="4" name="2 Marcador de contenido"/>
          <p:cNvSpPr txBox="1">
            <a:spLocks/>
          </p:cNvSpPr>
          <p:nvPr/>
        </p:nvSpPr>
        <p:spPr>
          <a:xfrm>
            <a:off x="928662" y="928670"/>
            <a:ext cx="7604348" cy="4962540"/>
          </a:xfrm>
          <a:prstGeom prst="rect">
            <a:avLst/>
          </a:prstGeom>
        </p:spPr>
        <p:txBody>
          <a:bodyPr vert="horz" lIns="91440" tIns="45720" rIns="91440" bIns="45720" rtlCol="0" anchor="t">
            <a:normAutofit/>
          </a:bodyPr>
          <a:lstStyle/>
          <a:p>
            <a:pPr marL="0" marR="0" lvl="0" indent="0" algn="just"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s-AR" sz="2400" b="0" i="0" u="none" strike="noStrike" kern="1200" cap="none" spc="0" normalizeH="0" baseline="0" noProof="0" smtClean="0">
                <a:ln>
                  <a:noFill/>
                </a:ln>
                <a:solidFill>
                  <a:schemeClr val="tx1">
                    <a:lumMod val="65000"/>
                    <a:lumOff val="35000"/>
                  </a:schemeClr>
                </a:solidFill>
                <a:effectLst/>
                <a:uLnTx/>
                <a:uFillTx/>
                <a:latin typeface="Book Antiqua" panose="02040602050305030304" pitchFamily="18" charset="0"/>
                <a:ea typeface="+mn-ea"/>
                <a:cs typeface="+mn-cs"/>
              </a:rPr>
              <a:t>La competencia monopolística es otra forma de competencia imperfecta que se da cuando las empresas controlan el mercado debido a que producen mercancías diferenciadas, de tal manera que alguna o varias de ellas puedan influir en los consumidores para que se prefieran sus productos con base en la diferenciación. La entrada al mercado de competencia monopolística es relativamente sencilla para aquellos capitalistas que tengan los recursos necesarios y puedan producir mercancías diferenciadas. </a:t>
            </a:r>
            <a:endParaRPr kumimoji="0" lang="es-ES" sz="2000" b="0"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sp>
        <p:nvSpPr>
          <p:cNvPr id="4" name="1 Título"/>
          <p:cNvSpPr txBox="1">
            <a:spLocks/>
          </p:cNvSpPr>
          <p:nvPr/>
        </p:nvSpPr>
        <p:spPr>
          <a:xfrm>
            <a:off x="1475656" y="692696"/>
            <a:ext cx="7499350" cy="86834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smtClean="0">
                <a:ln>
                  <a:noFill/>
                </a:ln>
                <a:solidFill>
                  <a:schemeClr val="tx1">
                    <a:lumMod val="85000"/>
                    <a:lumOff val="15000"/>
                  </a:schemeClr>
                </a:solidFill>
                <a:effectLst/>
                <a:uLnTx/>
                <a:uFillTx/>
                <a:latin typeface="+mj-lt"/>
                <a:ea typeface="+mj-ea"/>
                <a:cs typeface="+mj-cs"/>
              </a:rPr>
              <a:t>Diferenciación del producto</a:t>
            </a:r>
            <a:endParaRPr kumimoji="0" lang="es-ES" sz="24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5" name="2 Marcador de contenido"/>
          <p:cNvSpPr txBox="1">
            <a:spLocks/>
          </p:cNvSpPr>
          <p:nvPr/>
        </p:nvSpPr>
        <p:spPr>
          <a:xfrm>
            <a:off x="1187624" y="1700808"/>
            <a:ext cx="7499350" cy="4464496"/>
          </a:xfrm>
          <a:prstGeom prst="rect">
            <a:avLst/>
          </a:prstGeom>
        </p:spPr>
        <p:txBody>
          <a:bodyPr vert="horz" lIns="91440" tIns="45720" rIns="91440" bIns="45720" rtlCol="0">
            <a:normAutofit/>
          </a:bodyPr>
          <a:lstStyle/>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000" b="0" i="0" u="none" strike="noStrike" kern="1200" cap="none" spc="0" normalizeH="0" baseline="0" noProof="0" smtClean="0">
                <a:ln>
                  <a:noFill/>
                </a:ln>
                <a:solidFill>
                  <a:schemeClr val="tx1">
                    <a:lumMod val="75000"/>
                    <a:lumOff val="25000"/>
                  </a:schemeClr>
                </a:solidFill>
                <a:effectLst/>
                <a:uLnTx/>
                <a:uFillTx/>
                <a:latin typeface="Book Antiqua" panose="02040602050305030304" pitchFamily="18" charset="0"/>
                <a:ea typeface="+mn-ea"/>
                <a:cs typeface="+mn-cs"/>
              </a:rPr>
              <a:t>Cada empresa produce un bien que es al menos algo diferente al de las otras.</a:t>
            </a:r>
            <a:r>
              <a:rPr kumimoji="0" lang="es-AR" sz="2000" b="0" i="0" u="none" strike="noStrike" kern="1200" cap="none" spc="0" normalizeH="0" baseline="0" noProof="0" smtClean="0">
                <a:ln>
                  <a:noFill/>
                </a:ln>
                <a:solidFill>
                  <a:schemeClr val="tx1">
                    <a:lumMod val="75000"/>
                    <a:lumOff val="25000"/>
                  </a:schemeClr>
                </a:solidFill>
                <a:effectLst/>
                <a:uLnTx/>
                <a:uFillTx/>
                <a:latin typeface="Book Antiqua" panose="02040602050305030304" pitchFamily="18" charset="0"/>
                <a:ea typeface="+mn-ea"/>
                <a:cs typeface="+mn-cs"/>
              </a:rPr>
              <a:t> </a:t>
            </a:r>
          </a:p>
          <a:p>
            <a:pPr marL="82550" marR="0" lvl="0" indent="0" algn="just"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es-AR" sz="2000" b="0" i="0" u="none" strike="noStrike" kern="1200" cap="none" spc="0" normalizeH="0" baseline="0" noProof="0" smtClean="0">
                <a:ln>
                  <a:noFill/>
                </a:ln>
                <a:solidFill>
                  <a:schemeClr val="tx1">
                    <a:lumMod val="75000"/>
                    <a:lumOff val="25000"/>
                  </a:schemeClr>
                </a:solidFill>
                <a:effectLst/>
                <a:uLnTx/>
                <a:uFillTx/>
                <a:latin typeface="Book Antiqua" panose="02040602050305030304" pitchFamily="18" charset="0"/>
                <a:ea typeface="+mn-ea"/>
                <a:cs typeface="+mn-cs"/>
              </a:rPr>
              <a:t>La diferenciación puede ser real o supuesta, tomando en cuenta el tamaño, la calidad, la marca, la etiqueta, etcétera. Finalmente, es el consumidor quien realiza la diferenciación, y una sola empresa puede producir mercancías diferenciadas con el objeto de incrementar sus ganancias.</a:t>
            </a:r>
            <a:endParaRPr kumimoji="0" lang="es-ES" sz="20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endParaRPr>
          </a:p>
          <a:p>
            <a:pPr marL="342900" marR="0" lvl="0" indent="-342900" algn="just"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s-ES" sz="2000" b="0" i="0" u="none" strike="noStrike" kern="1200" cap="none" spc="0" normalizeH="0" baseline="0" noProof="0" smtClean="0">
                <a:ln>
                  <a:noFill/>
                </a:ln>
                <a:solidFill>
                  <a:schemeClr val="tx1">
                    <a:lumMod val="75000"/>
                    <a:lumOff val="25000"/>
                  </a:schemeClr>
                </a:solidFill>
                <a:effectLst/>
                <a:uLnTx/>
                <a:uFillTx/>
                <a:latin typeface="Book Antiqua" pitchFamily="18" charset="0"/>
                <a:ea typeface="+mn-ea"/>
                <a:cs typeface="+mn-cs"/>
              </a:rPr>
              <a:t>Por tanto, cada empresa, en lugar de ser  precio-aceptante se enfrenta a una curva de demanda de pendiente negativa</a:t>
            </a:r>
            <a:endParaRPr kumimoji="0" lang="es-ES" sz="2000" b="0" i="0" u="none" strike="noStrike" kern="1200" cap="none" spc="0" normalizeH="0" baseline="0" noProof="0" dirty="0">
              <a:ln>
                <a:noFill/>
              </a:ln>
              <a:solidFill>
                <a:schemeClr val="tx1">
                  <a:lumMod val="75000"/>
                  <a:lumOff val="25000"/>
                </a:schemeClr>
              </a:solidFill>
              <a:effectLst/>
              <a:uLnTx/>
              <a:uFillTx/>
              <a:latin typeface="Book Antiqua" pitchFamily="18"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Book Antiqua" pitchFamily="18" charset="0"/>
              </a:rPr>
              <a:t>Oligopolio</a:t>
            </a:r>
            <a:endParaRPr lang="es-AR" dirty="0"/>
          </a:p>
        </p:txBody>
      </p:sp>
      <p:sp>
        <p:nvSpPr>
          <p:cNvPr id="3" name="Marcador de contenido 2"/>
          <p:cNvSpPr>
            <a:spLocks noGrp="1"/>
          </p:cNvSpPr>
          <p:nvPr>
            <p:ph idx="1"/>
          </p:nvPr>
        </p:nvSpPr>
        <p:spPr/>
        <p:txBody>
          <a:bodyPr/>
          <a:lstStyle/>
          <a:p>
            <a:endParaRPr lang="es-AR"/>
          </a:p>
        </p:txBody>
      </p:sp>
      <p:pic>
        <p:nvPicPr>
          <p:cNvPr id="29698" name="Picture 2" descr="En marzo se podrá cambiar en la Argentina la empresa de telefonía celular sin perder el númer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8450" y="1626503"/>
            <a:ext cx="6953270"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922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547664" y="560419"/>
            <a:ext cx="7499350" cy="796908"/>
          </a:xfrm>
        </p:spPr>
        <p:txBody>
          <a:bodyPr>
            <a:normAutofit/>
          </a:bodyPr>
          <a:lstStyle/>
          <a:p>
            <a:r>
              <a:rPr lang="es-ES" sz="2400" b="1" dirty="0">
                <a:latin typeface="Book Antiqua" pitchFamily="18" charset="0"/>
              </a:rPr>
              <a:t>Oligopolio</a:t>
            </a:r>
            <a:endParaRPr lang="es-ES" sz="2400" dirty="0">
              <a:latin typeface="Book Antiqua" pitchFamily="18" charset="0"/>
            </a:endParaRPr>
          </a:p>
        </p:txBody>
      </p:sp>
      <p:sp>
        <p:nvSpPr>
          <p:cNvPr id="5" name="2 Marcador de contenido"/>
          <p:cNvSpPr>
            <a:spLocks noGrp="1"/>
          </p:cNvSpPr>
          <p:nvPr>
            <p:ph idx="1"/>
          </p:nvPr>
        </p:nvSpPr>
        <p:spPr>
          <a:xfrm>
            <a:off x="1115616" y="1340768"/>
            <a:ext cx="7704856" cy="5214974"/>
          </a:xfrm>
        </p:spPr>
        <p:txBody>
          <a:bodyPr>
            <a:normAutofit fontScale="85000" lnSpcReduction="10000"/>
          </a:bodyPr>
          <a:lstStyle/>
          <a:p>
            <a:pPr algn="just">
              <a:buNone/>
            </a:pPr>
            <a:r>
              <a:rPr lang="es-AR" sz="2400" dirty="0"/>
              <a:t>La competencia </a:t>
            </a:r>
            <a:r>
              <a:rPr lang="es-AR" sz="2400" dirty="0" err="1"/>
              <a:t>oligopolística</a:t>
            </a:r>
            <a:r>
              <a:rPr lang="es-AR" sz="2400" dirty="0"/>
              <a:t> representa un tipo de mercado de competencia imperfecta en el cual una rama económica se encuentra dominada por unos cuantos productores-vendedores.</a:t>
            </a:r>
            <a:endParaRPr lang="es-ES" sz="2400" dirty="0">
              <a:latin typeface="Book Antiqua" pitchFamily="18" charset="0"/>
            </a:endParaRPr>
          </a:p>
          <a:p>
            <a:pPr>
              <a:buNone/>
            </a:pPr>
            <a:r>
              <a:rPr lang="es-ES" sz="2400" dirty="0">
                <a:latin typeface="Book Antiqua" pitchFamily="18" charset="0"/>
              </a:rPr>
              <a:t>Características de un mercado </a:t>
            </a:r>
            <a:r>
              <a:rPr lang="es-ES" sz="2400" b="1" dirty="0" err="1">
                <a:latin typeface="Book Antiqua" pitchFamily="18" charset="0"/>
              </a:rPr>
              <a:t>oligopolista</a:t>
            </a:r>
            <a:r>
              <a:rPr lang="es-ES" sz="2400" b="1" dirty="0"/>
              <a:t>:</a:t>
            </a:r>
          </a:p>
          <a:p>
            <a:pPr algn="just"/>
            <a:r>
              <a:rPr lang="es-AR" sz="2400" dirty="0"/>
              <a:t>Se trata de unos cuantos productores-vendedores que dominan el mercado, por lo que sus decisiones afectan el nivel de producción y de precios. </a:t>
            </a:r>
          </a:p>
          <a:p>
            <a:pPr algn="just"/>
            <a:r>
              <a:rPr lang="es-AR" sz="2400" dirty="0"/>
              <a:t>Puede existir diferenciación real o supuesta de las mercancías o no existir, por ejemplo el oligopolio puro o perfecto se da para un bien sustituto de las mercancías que se producen; dos empresas que producen medicinas con la misma fórmula. El oligopolio imperfecto se da donde existen mercancías diferenciadas para las cuales no existen buenos sustituto por ejemplo: empresas automovilísticas que producen diversos tipos de automóvil. </a:t>
            </a:r>
            <a:endParaRPr lang="es-E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a:off x="3390892" y="3494858"/>
            <a:ext cx="2520950" cy="23764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alpha val="95000"/>
            </a:srgbClr>
          </a:solidFill>
          <a:ln w="9525">
            <a:solidFill>
              <a:schemeClr val="tx1"/>
            </a:solidFill>
            <a:round/>
            <a:headEnd/>
            <a:tailEnd/>
          </a:ln>
          <a:effectLst/>
        </p:spPr>
        <p:txBody>
          <a:bodyPr wrap="none" anchor="ctr"/>
          <a:lstStyle/>
          <a:p>
            <a:endParaRPr lang="es-ES"/>
          </a:p>
        </p:txBody>
      </p:sp>
      <p:sp>
        <p:nvSpPr>
          <p:cNvPr id="14341" name="AutoShape 5"/>
          <p:cNvSpPr>
            <a:spLocks noChangeArrowheads="1"/>
          </p:cNvSpPr>
          <p:nvPr/>
        </p:nvSpPr>
        <p:spPr bwMode="auto">
          <a:xfrm>
            <a:off x="1546218" y="4569676"/>
            <a:ext cx="2376487" cy="431800"/>
          </a:xfrm>
          <a:prstGeom prst="homePlate">
            <a:avLst>
              <a:gd name="adj" fmla="val 137592"/>
            </a:avLst>
          </a:prstGeom>
          <a:solidFill>
            <a:schemeClr val="accent1">
              <a:lumMod val="20000"/>
              <a:lumOff val="80000"/>
              <a:alpha val="50999"/>
            </a:schemeClr>
          </a:solidFill>
          <a:ln w="9525">
            <a:solidFill>
              <a:schemeClr val="tx1"/>
            </a:solidFill>
            <a:miter lim="800000"/>
            <a:headEnd/>
            <a:tailEnd/>
          </a:ln>
          <a:effectLst/>
        </p:spPr>
        <p:txBody>
          <a:bodyPr wrap="none" anchor="ctr"/>
          <a:lstStyle/>
          <a:p>
            <a:endParaRPr lang="es-ES"/>
          </a:p>
        </p:txBody>
      </p:sp>
      <p:sp>
        <p:nvSpPr>
          <p:cNvPr id="14342" name="AutoShape 6"/>
          <p:cNvSpPr>
            <a:spLocks noChangeArrowheads="1"/>
          </p:cNvSpPr>
          <p:nvPr/>
        </p:nvSpPr>
        <p:spPr bwMode="auto">
          <a:xfrm rot="10800000">
            <a:off x="5345695" y="4544220"/>
            <a:ext cx="2374900" cy="431800"/>
          </a:xfrm>
          <a:prstGeom prst="homePlate">
            <a:avLst>
              <a:gd name="adj" fmla="val 137500"/>
            </a:avLst>
          </a:prstGeom>
          <a:solidFill>
            <a:srgbClr val="FFFF00">
              <a:alpha val="50000"/>
            </a:srgbClr>
          </a:solidFill>
          <a:ln w="9525">
            <a:solidFill>
              <a:schemeClr val="tx1"/>
            </a:solidFill>
            <a:miter lim="800000"/>
            <a:headEnd/>
            <a:tailEnd/>
          </a:ln>
          <a:effectLst/>
        </p:spPr>
        <p:txBody>
          <a:bodyPr wrap="none" anchor="ctr"/>
          <a:lstStyle/>
          <a:p>
            <a:endParaRPr lang="es-ES"/>
          </a:p>
        </p:txBody>
      </p:sp>
      <p:cxnSp>
        <p:nvCxnSpPr>
          <p:cNvPr id="14343" name="AutoShape 7"/>
          <p:cNvCxnSpPr>
            <a:cxnSpLocks noChangeShapeType="1"/>
            <a:stCxn id="14340" idx="0"/>
            <a:endCxn id="14340" idx="0"/>
          </p:cNvCxnSpPr>
          <p:nvPr/>
        </p:nvCxnSpPr>
        <p:spPr bwMode="auto">
          <a:xfrm>
            <a:off x="4651367" y="3494858"/>
            <a:ext cx="0" cy="0"/>
          </a:xfrm>
          <a:prstGeom prst="straightConnector1">
            <a:avLst/>
          </a:prstGeom>
          <a:noFill/>
          <a:ln w="9525">
            <a:solidFill>
              <a:schemeClr val="tx1"/>
            </a:solidFill>
            <a:round/>
            <a:headEnd/>
            <a:tailEnd/>
          </a:ln>
          <a:effectLst/>
        </p:spPr>
      </p:cxnSp>
      <p:sp>
        <p:nvSpPr>
          <p:cNvPr id="14345" name="Line 9"/>
          <p:cNvSpPr>
            <a:spLocks noChangeShapeType="1"/>
          </p:cNvSpPr>
          <p:nvPr/>
        </p:nvSpPr>
        <p:spPr bwMode="auto">
          <a:xfrm>
            <a:off x="4725980" y="5300663"/>
            <a:ext cx="0" cy="57626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es-ES"/>
          </a:p>
        </p:txBody>
      </p:sp>
      <p:sp>
        <p:nvSpPr>
          <p:cNvPr id="14346" name="Text Box 10"/>
          <p:cNvSpPr txBox="1">
            <a:spLocks noChangeArrowheads="1"/>
          </p:cNvSpPr>
          <p:nvPr/>
        </p:nvSpPr>
        <p:spPr bwMode="auto">
          <a:xfrm>
            <a:off x="4005255" y="4508501"/>
            <a:ext cx="1368425" cy="703262"/>
          </a:xfrm>
          <a:prstGeom prst="rect">
            <a:avLst/>
          </a:prstGeom>
          <a:noFill/>
          <a:ln w="9525">
            <a:noFill/>
            <a:miter lim="800000"/>
            <a:headEnd/>
            <a:tailEnd/>
          </a:ln>
          <a:effectLst/>
        </p:spPr>
        <p:txBody>
          <a:bodyPr>
            <a:spAutoFit/>
          </a:bodyPr>
          <a:lstStyle/>
          <a:p>
            <a:pPr algn="ctr">
              <a:spcBef>
                <a:spcPct val="50000"/>
              </a:spcBef>
            </a:pPr>
            <a:r>
              <a:rPr lang="es-MX" sz="1600" b="1"/>
              <a:t>MERCADO</a:t>
            </a:r>
          </a:p>
          <a:p>
            <a:pPr algn="ctr">
              <a:spcBef>
                <a:spcPct val="50000"/>
              </a:spcBef>
            </a:pPr>
            <a:r>
              <a:rPr lang="es-MX" sz="1600" b="1"/>
              <a:t>PRECIO</a:t>
            </a:r>
            <a:endParaRPr lang="es-ES" sz="1600" b="1"/>
          </a:p>
        </p:txBody>
      </p:sp>
      <p:sp>
        <p:nvSpPr>
          <p:cNvPr id="14347" name="Text Box 11"/>
          <p:cNvSpPr txBox="1">
            <a:spLocks noChangeArrowheads="1"/>
          </p:cNvSpPr>
          <p:nvPr/>
        </p:nvSpPr>
        <p:spPr bwMode="auto">
          <a:xfrm>
            <a:off x="1544013" y="4627563"/>
            <a:ext cx="1873250" cy="336550"/>
          </a:xfrm>
          <a:prstGeom prst="rect">
            <a:avLst/>
          </a:prstGeom>
          <a:noFill/>
          <a:ln w="9525">
            <a:noFill/>
            <a:miter lim="800000"/>
            <a:headEnd/>
            <a:tailEnd/>
          </a:ln>
          <a:effectLst/>
        </p:spPr>
        <p:txBody>
          <a:bodyPr>
            <a:spAutoFit/>
          </a:bodyPr>
          <a:lstStyle/>
          <a:p>
            <a:pPr algn="ctr">
              <a:spcBef>
                <a:spcPct val="50000"/>
              </a:spcBef>
            </a:pPr>
            <a:r>
              <a:rPr lang="es-MX" sz="1600" b="1" dirty="0"/>
              <a:t>COMPRADORES</a:t>
            </a:r>
            <a:endParaRPr lang="es-ES" sz="1600" b="1" dirty="0"/>
          </a:p>
        </p:txBody>
      </p:sp>
      <p:sp>
        <p:nvSpPr>
          <p:cNvPr id="14348" name="Text Box 12"/>
          <p:cNvSpPr txBox="1">
            <a:spLocks noChangeArrowheads="1"/>
          </p:cNvSpPr>
          <p:nvPr/>
        </p:nvSpPr>
        <p:spPr bwMode="auto">
          <a:xfrm>
            <a:off x="5902318" y="4591845"/>
            <a:ext cx="1655762" cy="336550"/>
          </a:xfrm>
          <a:prstGeom prst="rect">
            <a:avLst/>
          </a:prstGeom>
          <a:noFill/>
          <a:ln w="9525">
            <a:noFill/>
            <a:miter lim="800000"/>
            <a:headEnd/>
            <a:tailEnd/>
          </a:ln>
          <a:effectLst/>
        </p:spPr>
        <p:txBody>
          <a:bodyPr>
            <a:spAutoFit/>
          </a:bodyPr>
          <a:lstStyle/>
          <a:p>
            <a:pPr algn="ctr">
              <a:spcBef>
                <a:spcPct val="50000"/>
              </a:spcBef>
            </a:pPr>
            <a:r>
              <a:rPr lang="es-MX" sz="1600" b="1" dirty="0"/>
              <a:t>VENDEDORES</a:t>
            </a:r>
            <a:endParaRPr lang="es-ES" sz="1600" b="1" dirty="0"/>
          </a:p>
        </p:txBody>
      </p:sp>
      <p:sp>
        <p:nvSpPr>
          <p:cNvPr id="14349" name="Text Box 13"/>
          <p:cNvSpPr txBox="1">
            <a:spLocks noChangeArrowheads="1"/>
          </p:cNvSpPr>
          <p:nvPr/>
        </p:nvSpPr>
        <p:spPr bwMode="auto">
          <a:xfrm>
            <a:off x="4293780" y="3555423"/>
            <a:ext cx="214312" cy="366713"/>
          </a:xfrm>
          <a:prstGeom prst="rect">
            <a:avLst/>
          </a:prstGeom>
          <a:noFill/>
          <a:ln w="9525">
            <a:noFill/>
            <a:miter lim="800000"/>
            <a:headEnd/>
            <a:tailEnd/>
          </a:ln>
          <a:effectLst/>
        </p:spPr>
        <p:txBody>
          <a:bodyPr>
            <a:spAutoFit/>
          </a:bodyPr>
          <a:lstStyle/>
          <a:p>
            <a:pPr>
              <a:spcBef>
                <a:spcPct val="50000"/>
              </a:spcBef>
            </a:pPr>
            <a:r>
              <a:rPr lang="es-MX" dirty="0"/>
              <a:t>D</a:t>
            </a:r>
            <a:endParaRPr lang="es-ES" dirty="0"/>
          </a:p>
        </p:txBody>
      </p:sp>
      <p:sp>
        <p:nvSpPr>
          <p:cNvPr id="14350" name="Text Box 14"/>
          <p:cNvSpPr txBox="1">
            <a:spLocks noChangeArrowheads="1"/>
          </p:cNvSpPr>
          <p:nvPr/>
        </p:nvSpPr>
        <p:spPr bwMode="auto">
          <a:xfrm>
            <a:off x="4000726" y="3613057"/>
            <a:ext cx="215900" cy="366713"/>
          </a:xfrm>
          <a:prstGeom prst="rect">
            <a:avLst/>
          </a:prstGeom>
          <a:noFill/>
          <a:ln w="9525" algn="ctr">
            <a:noFill/>
            <a:miter lim="800000"/>
            <a:headEnd/>
            <a:tailEnd/>
          </a:ln>
          <a:effectLst/>
        </p:spPr>
        <p:txBody>
          <a:bodyPr>
            <a:spAutoFit/>
          </a:bodyPr>
          <a:lstStyle/>
          <a:p>
            <a:pPr>
              <a:spcBef>
                <a:spcPct val="50000"/>
              </a:spcBef>
            </a:pPr>
            <a:r>
              <a:rPr lang="es-MX" dirty="0"/>
              <a:t>E</a:t>
            </a:r>
            <a:endParaRPr lang="es-ES" dirty="0"/>
          </a:p>
        </p:txBody>
      </p:sp>
      <p:sp>
        <p:nvSpPr>
          <p:cNvPr id="14351" name="Text Box 15"/>
          <p:cNvSpPr txBox="1">
            <a:spLocks noChangeArrowheads="1"/>
          </p:cNvSpPr>
          <p:nvPr/>
        </p:nvSpPr>
        <p:spPr bwMode="auto">
          <a:xfrm>
            <a:off x="4758869" y="5300663"/>
            <a:ext cx="336550" cy="366712"/>
          </a:xfrm>
          <a:prstGeom prst="rect">
            <a:avLst/>
          </a:prstGeom>
          <a:noFill/>
          <a:ln w="9525" algn="ctr">
            <a:noFill/>
            <a:miter lim="800000"/>
            <a:headEnd/>
            <a:tailEnd/>
          </a:ln>
          <a:effectLst/>
        </p:spPr>
        <p:txBody>
          <a:bodyPr wrap="none">
            <a:spAutoFit/>
          </a:bodyPr>
          <a:lstStyle/>
          <a:p>
            <a:pPr>
              <a:spcBef>
                <a:spcPct val="50000"/>
              </a:spcBef>
            </a:pPr>
            <a:r>
              <a:rPr lang="es-MX" dirty="0"/>
              <a:t>A</a:t>
            </a:r>
            <a:endParaRPr lang="es-ES" dirty="0"/>
          </a:p>
        </p:txBody>
      </p:sp>
      <p:sp>
        <p:nvSpPr>
          <p:cNvPr id="14353" name="Text Box 17"/>
          <p:cNvSpPr txBox="1">
            <a:spLocks noChangeArrowheads="1"/>
          </p:cNvSpPr>
          <p:nvPr/>
        </p:nvSpPr>
        <p:spPr bwMode="auto">
          <a:xfrm>
            <a:off x="3891042" y="5152394"/>
            <a:ext cx="349250" cy="366712"/>
          </a:xfrm>
          <a:prstGeom prst="rect">
            <a:avLst/>
          </a:prstGeom>
          <a:noFill/>
          <a:ln w="9525" algn="ctr">
            <a:noFill/>
            <a:miter lim="800000"/>
            <a:headEnd/>
            <a:tailEnd/>
          </a:ln>
          <a:effectLst/>
        </p:spPr>
        <p:txBody>
          <a:bodyPr wrap="none">
            <a:spAutoFit/>
          </a:bodyPr>
          <a:lstStyle/>
          <a:p>
            <a:pPr>
              <a:spcBef>
                <a:spcPct val="50000"/>
              </a:spcBef>
            </a:pPr>
            <a:r>
              <a:rPr lang="es-MX" dirty="0"/>
              <a:t>D</a:t>
            </a:r>
            <a:endParaRPr lang="es-ES" dirty="0"/>
          </a:p>
        </p:txBody>
      </p:sp>
      <p:sp>
        <p:nvSpPr>
          <p:cNvPr id="14354" name="Text Box 18"/>
          <p:cNvSpPr txBox="1">
            <a:spLocks noChangeArrowheads="1"/>
          </p:cNvSpPr>
          <p:nvPr/>
        </p:nvSpPr>
        <p:spPr bwMode="auto">
          <a:xfrm>
            <a:off x="3573455" y="4845050"/>
            <a:ext cx="349250" cy="366713"/>
          </a:xfrm>
          <a:prstGeom prst="rect">
            <a:avLst/>
          </a:prstGeom>
          <a:noFill/>
          <a:ln w="9525" algn="ctr">
            <a:noFill/>
            <a:miter lim="800000"/>
            <a:headEnd/>
            <a:tailEnd/>
          </a:ln>
          <a:effectLst/>
        </p:spPr>
        <p:txBody>
          <a:bodyPr wrap="none">
            <a:spAutoFit/>
          </a:bodyPr>
          <a:lstStyle/>
          <a:p>
            <a:pPr>
              <a:spcBef>
                <a:spcPct val="50000"/>
              </a:spcBef>
            </a:pPr>
            <a:r>
              <a:rPr lang="es-MX" dirty="0"/>
              <a:t>N</a:t>
            </a:r>
            <a:endParaRPr lang="es-ES" dirty="0"/>
          </a:p>
        </p:txBody>
      </p:sp>
      <p:sp>
        <p:nvSpPr>
          <p:cNvPr id="14355" name="Text Box 19"/>
          <p:cNvSpPr txBox="1">
            <a:spLocks noChangeArrowheads="1"/>
          </p:cNvSpPr>
          <p:nvPr/>
        </p:nvSpPr>
        <p:spPr bwMode="auto">
          <a:xfrm>
            <a:off x="3626473" y="3873523"/>
            <a:ext cx="360363" cy="366713"/>
          </a:xfrm>
          <a:prstGeom prst="rect">
            <a:avLst/>
          </a:prstGeom>
          <a:noFill/>
          <a:ln w="9525" algn="ctr">
            <a:noFill/>
            <a:miter lim="800000"/>
            <a:headEnd/>
            <a:tailEnd/>
          </a:ln>
          <a:effectLst/>
        </p:spPr>
        <p:txBody>
          <a:bodyPr>
            <a:spAutoFit/>
          </a:bodyPr>
          <a:lstStyle/>
          <a:p>
            <a:pPr>
              <a:spcBef>
                <a:spcPct val="50000"/>
              </a:spcBef>
            </a:pPr>
            <a:r>
              <a:rPr lang="es-MX" dirty="0"/>
              <a:t>M</a:t>
            </a:r>
            <a:endParaRPr lang="es-ES" dirty="0"/>
          </a:p>
        </p:txBody>
      </p:sp>
      <p:sp>
        <p:nvSpPr>
          <p:cNvPr id="14356" name="Text Box 20"/>
          <p:cNvSpPr txBox="1">
            <a:spLocks noChangeArrowheads="1"/>
          </p:cNvSpPr>
          <p:nvPr/>
        </p:nvSpPr>
        <p:spPr bwMode="auto">
          <a:xfrm>
            <a:off x="3558540" y="4270075"/>
            <a:ext cx="336550" cy="366712"/>
          </a:xfrm>
          <a:prstGeom prst="rect">
            <a:avLst/>
          </a:prstGeom>
          <a:noFill/>
          <a:ln w="9525" algn="ctr">
            <a:noFill/>
            <a:miter lim="800000"/>
            <a:headEnd/>
            <a:tailEnd/>
          </a:ln>
          <a:effectLst/>
        </p:spPr>
        <p:txBody>
          <a:bodyPr wrap="none">
            <a:spAutoFit/>
          </a:bodyPr>
          <a:lstStyle/>
          <a:p>
            <a:pPr>
              <a:spcBef>
                <a:spcPct val="50000"/>
              </a:spcBef>
            </a:pPr>
            <a:r>
              <a:rPr lang="es-MX" dirty="0"/>
              <a:t>A</a:t>
            </a:r>
            <a:endParaRPr lang="es-ES" dirty="0"/>
          </a:p>
        </p:txBody>
      </p:sp>
      <p:sp>
        <p:nvSpPr>
          <p:cNvPr id="14357" name="Text Box 21"/>
          <p:cNvSpPr txBox="1">
            <a:spLocks noChangeArrowheads="1"/>
          </p:cNvSpPr>
          <p:nvPr/>
        </p:nvSpPr>
        <p:spPr bwMode="auto">
          <a:xfrm>
            <a:off x="4247365" y="5350809"/>
            <a:ext cx="336550" cy="366713"/>
          </a:xfrm>
          <a:prstGeom prst="rect">
            <a:avLst/>
          </a:prstGeom>
          <a:noFill/>
          <a:ln w="9525" algn="ctr">
            <a:noFill/>
            <a:miter lim="800000"/>
            <a:headEnd/>
            <a:tailEnd/>
          </a:ln>
          <a:effectLst/>
        </p:spPr>
        <p:txBody>
          <a:bodyPr wrap="none">
            <a:spAutoFit/>
          </a:bodyPr>
          <a:lstStyle/>
          <a:p>
            <a:pPr>
              <a:spcBef>
                <a:spcPct val="50000"/>
              </a:spcBef>
            </a:pPr>
            <a:r>
              <a:rPr lang="es-MX" dirty="0"/>
              <a:t>A</a:t>
            </a:r>
            <a:endParaRPr lang="es-ES" dirty="0"/>
          </a:p>
        </p:txBody>
      </p:sp>
      <p:sp>
        <p:nvSpPr>
          <p:cNvPr id="14358" name="Text Box 22"/>
          <p:cNvSpPr txBox="1">
            <a:spLocks noChangeArrowheads="1"/>
          </p:cNvSpPr>
          <p:nvPr/>
        </p:nvSpPr>
        <p:spPr bwMode="auto">
          <a:xfrm>
            <a:off x="5315570" y="4149080"/>
            <a:ext cx="336550" cy="366713"/>
          </a:xfrm>
          <a:prstGeom prst="rect">
            <a:avLst/>
          </a:prstGeom>
          <a:noFill/>
          <a:ln w="9525" algn="ctr">
            <a:noFill/>
            <a:miter lim="800000"/>
            <a:headEnd/>
            <a:tailEnd/>
          </a:ln>
          <a:effectLst/>
        </p:spPr>
        <p:txBody>
          <a:bodyPr wrap="none">
            <a:spAutoFit/>
          </a:bodyPr>
          <a:lstStyle/>
          <a:p>
            <a:pPr>
              <a:spcBef>
                <a:spcPct val="50000"/>
              </a:spcBef>
            </a:pPr>
            <a:r>
              <a:rPr lang="es-MX" dirty="0"/>
              <a:t>E</a:t>
            </a:r>
            <a:endParaRPr lang="es-ES" dirty="0"/>
          </a:p>
        </p:txBody>
      </p:sp>
      <p:sp>
        <p:nvSpPr>
          <p:cNvPr id="14359" name="Text Box 23"/>
          <p:cNvSpPr txBox="1">
            <a:spLocks noChangeArrowheads="1"/>
          </p:cNvSpPr>
          <p:nvPr/>
        </p:nvSpPr>
        <p:spPr bwMode="auto">
          <a:xfrm>
            <a:off x="5157780" y="3860801"/>
            <a:ext cx="215900" cy="366712"/>
          </a:xfrm>
          <a:prstGeom prst="rect">
            <a:avLst/>
          </a:prstGeom>
          <a:noFill/>
          <a:ln w="9525" algn="ctr">
            <a:noFill/>
            <a:miter lim="800000"/>
            <a:headEnd/>
            <a:tailEnd/>
          </a:ln>
          <a:effectLst/>
        </p:spPr>
        <p:txBody>
          <a:bodyPr>
            <a:spAutoFit/>
          </a:bodyPr>
          <a:lstStyle/>
          <a:p>
            <a:pPr>
              <a:spcBef>
                <a:spcPct val="50000"/>
              </a:spcBef>
            </a:pPr>
            <a:r>
              <a:rPr lang="es-MX"/>
              <a:t>F</a:t>
            </a:r>
            <a:endParaRPr lang="es-ES"/>
          </a:p>
        </p:txBody>
      </p:sp>
      <p:sp>
        <p:nvSpPr>
          <p:cNvPr id="14360" name="Text Box 24"/>
          <p:cNvSpPr txBox="1">
            <a:spLocks noChangeArrowheads="1"/>
          </p:cNvSpPr>
          <p:nvPr/>
        </p:nvSpPr>
        <p:spPr bwMode="auto">
          <a:xfrm>
            <a:off x="5040650" y="5146278"/>
            <a:ext cx="323850" cy="366712"/>
          </a:xfrm>
          <a:prstGeom prst="rect">
            <a:avLst/>
          </a:prstGeom>
          <a:noFill/>
          <a:ln w="9525" algn="ctr">
            <a:noFill/>
            <a:miter lim="800000"/>
            <a:headEnd/>
            <a:tailEnd/>
          </a:ln>
          <a:effectLst/>
        </p:spPr>
        <p:txBody>
          <a:bodyPr wrap="none">
            <a:spAutoFit/>
          </a:bodyPr>
          <a:lstStyle/>
          <a:p>
            <a:pPr>
              <a:spcBef>
                <a:spcPct val="50000"/>
              </a:spcBef>
            </a:pPr>
            <a:r>
              <a:rPr lang="es-MX" dirty="0"/>
              <a:t>T</a:t>
            </a:r>
            <a:endParaRPr lang="es-ES" dirty="0"/>
          </a:p>
        </p:txBody>
      </p:sp>
      <p:sp>
        <p:nvSpPr>
          <p:cNvPr id="14361" name="Text Box 25"/>
          <p:cNvSpPr txBox="1">
            <a:spLocks noChangeArrowheads="1"/>
          </p:cNvSpPr>
          <p:nvPr/>
        </p:nvSpPr>
        <p:spPr bwMode="auto">
          <a:xfrm>
            <a:off x="4789174" y="3613056"/>
            <a:ext cx="361950" cy="366713"/>
          </a:xfrm>
          <a:prstGeom prst="rect">
            <a:avLst/>
          </a:prstGeom>
          <a:noFill/>
          <a:ln w="9525" algn="ctr">
            <a:noFill/>
            <a:miter lim="800000"/>
            <a:headEnd/>
            <a:tailEnd/>
          </a:ln>
          <a:effectLst/>
        </p:spPr>
        <p:txBody>
          <a:bodyPr wrap="none">
            <a:spAutoFit/>
          </a:bodyPr>
          <a:lstStyle/>
          <a:p>
            <a:pPr>
              <a:spcBef>
                <a:spcPct val="50000"/>
              </a:spcBef>
            </a:pPr>
            <a:r>
              <a:rPr lang="es-MX"/>
              <a:t>O</a:t>
            </a:r>
            <a:endParaRPr lang="es-ES"/>
          </a:p>
        </p:txBody>
      </p:sp>
      <p:sp>
        <p:nvSpPr>
          <p:cNvPr id="14362" name="Text Box 26"/>
          <p:cNvSpPr txBox="1">
            <a:spLocks noChangeArrowheads="1"/>
          </p:cNvSpPr>
          <p:nvPr/>
        </p:nvSpPr>
        <p:spPr bwMode="auto">
          <a:xfrm>
            <a:off x="5303320" y="4847215"/>
            <a:ext cx="349250" cy="366713"/>
          </a:xfrm>
          <a:prstGeom prst="rect">
            <a:avLst/>
          </a:prstGeom>
          <a:noFill/>
          <a:ln w="9525" algn="ctr">
            <a:noFill/>
            <a:miter lim="800000"/>
            <a:headEnd/>
            <a:tailEnd/>
          </a:ln>
          <a:effectLst/>
        </p:spPr>
        <p:txBody>
          <a:bodyPr wrap="none">
            <a:spAutoFit/>
          </a:bodyPr>
          <a:lstStyle/>
          <a:p>
            <a:pPr>
              <a:spcBef>
                <a:spcPct val="50000"/>
              </a:spcBef>
            </a:pPr>
            <a:r>
              <a:rPr lang="es-MX" dirty="0"/>
              <a:t>R</a:t>
            </a:r>
            <a:endParaRPr lang="es-ES" dirty="0"/>
          </a:p>
        </p:txBody>
      </p:sp>
      <p:sp>
        <p:nvSpPr>
          <p:cNvPr id="14363" name="Rectangle 27"/>
          <p:cNvSpPr>
            <a:spLocks noChangeArrowheads="1"/>
          </p:cNvSpPr>
          <p:nvPr/>
        </p:nvSpPr>
        <p:spPr bwMode="auto">
          <a:xfrm>
            <a:off x="1475656" y="765175"/>
            <a:ext cx="7344816" cy="1938992"/>
          </a:xfrm>
          <a:prstGeom prst="rect">
            <a:avLst/>
          </a:prstGeom>
          <a:noFill/>
          <a:ln w="9525" algn="ctr">
            <a:noFill/>
            <a:miter lim="800000"/>
            <a:headEnd/>
            <a:tailEnd/>
          </a:ln>
          <a:effectLst/>
        </p:spPr>
        <p:txBody>
          <a:bodyPr wrap="square">
            <a:spAutoFit/>
          </a:bodyPr>
          <a:lstStyle/>
          <a:p>
            <a:pPr algn="just">
              <a:spcBef>
                <a:spcPct val="50000"/>
              </a:spcBef>
            </a:pPr>
            <a:r>
              <a:rPr lang="es-ES" sz="2400" i="0" dirty="0">
                <a:latin typeface="Book Antiqua" pitchFamily="18" charset="0"/>
              </a:rPr>
              <a:t>Hablar de mercado es referirse a todo ese ambiente donde compradores y vendedores están continuamente realizando transacciones económicas, ya sea que estas tengan lugar en una oficina, en la bolsa de valores,  banco, etc.</a:t>
            </a:r>
            <a:endParaRPr lang="es-MX" sz="2400" i="0" dirty="0">
              <a:latin typeface="Book Antiqua" pitchFamily="18" charset="0"/>
            </a:endParaRPr>
          </a:p>
        </p:txBody>
      </p:sp>
      <p:cxnSp>
        <p:nvCxnSpPr>
          <p:cNvPr id="3" name="Conector recto 2">
            <a:extLst>
              <a:ext uri="{FF2B5EF4-FFF2-40B4-BE49-F238E27FC236}">
                <a16:creationId xmlns:a16="http://schemas.microsoft.com/office/drawing/2014/main" xmlns="" id="{F9C27F8E-4A6B-1BED-549E-13BCD99A5E62}"/>
              </a:ext>
            </a:extLst>
          </p:cNvPr>
          <p:cNvCxnSpPr>
            <a:cxnSpLocks/>
            <a:stCxn id="14340" idx="0"/>
            <a:endCxn id="14340" idx="0"/>
          </p:cNvCxnSpPr>
          <p:nvPr/>
        </p:nvCxnSpPr>
        <p:spPr>
          <a:xfrm>
            <a:off x="4651367" y="34948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xmlns="" id="{2F88B4E9-50B9-9401-093F-4F282E81C5D4}"/>
              </a:ext>
            </a:extLst>
          </p:cNvPr>
          <p:cNvCxnSpPr>
            <a:cxnSpLocks/>
          </p:cNvCxnSpPr>
          <p:nvPr/>
        </p:nvCxnSpPr>
        <p:spPr>
          <a:xfrm flipH="1">
            <a:off x="4751510" y="3489278"/>
            <a:ext cx="21983" cy="59407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sp>
        <p:nvSpPr>
          <p:cNvPr id="4" name="3 Rectángulo"/>
          <p:cNvSpPr/>
          <p:nvPr/>
        </p:nvSpPr>
        <p:spPr>
          <a:xfrm>
            <a:off x="1115616" y="1196752"/>
            <a:ext cx="7848872" cy="4955203"/>
          </a:xfrm>
          <a:prstGeom prst="rect">
            <a:avLst/>
          </a:prstGeom>
        </p:spPr>
        <p:txBody>
          <a:bodyPr wrap="square">
            <a:spAutoFit/>
          </a:bodyPr>
          <a:lstStyle/>
          <a:p>
            <a:pPr marL="457200" indent="-457200" algn="just">
              <a:buFont typeface="Arial" panose="020B0604020202020204" pitchFamily="34" charset="0"/>
              <a:buChar char="•"/>
            </a:pPr>
            <a:r>
              <a:rPr lang="es-AR" dirty="0"/>
              <a:t> </a:t>
            </a:r>
            <a:r>
              <a:rPr lang="es-AR" sz="2400" i="0" dirty="0">
                <a:latin typeface="Book Antiqua" panose="02040602050305030304" pitchFamily="18" charset="0"/>
              </a:rPr>
              <a:t>Los </a:t>
            </a:r>
            <a:r>
              <a:rPr lang="es-AR" sz="2400" i="0" dirty="0" err="1">
                <a:latin typeface="Book Antiqua" panose="02040602050305030304" pitchFamily="18" charset="0"/>
              </a:rPr>
              <a:t>oligopolistas</a:t>
            </a:r>
            <a:r>
              <a:rPr lang="es-AR" sz="2400" i="0" dirty="0">
                <a:latin typeface="Book Antiqua" panose="02040602050305030304" pitchFamily="18" charset="0"/>
              </a:rPr>
              <a:t> son interdependientes; al tomar sus decisiones, estudian las decisiones de los otros oligopolios. </a:t>
            </a:r>
          </a:p>
          <a:p>
            <a:pPr marL="457200" indent="-457200" algn="just">
              <a:buFont typeface="Arial" panose="020B0604020202020204" pitchFamily="34" charset="0"/>
              <a:buChar char="•"/>
            </a:pPr>
            <a:r>
              <a:rPr lang="es-AR" sz="2400" i="0" dirty="0">
                <a:latin typeface="Book Antiqua" panose="02040602050305030304" pitchFamily="18" charset="0"/>
              </a:rPr>
              <a:t>No existe plena movilidad de factores productivos y mercancías</a:t>
            </a:r>
          </a:p>
          <a:p>
            <a:pPr marL="457200" indent="-457200" algn="just">
              <a:buFont typeface="Arial" panose="020B0604020202020204" pitchFamily="34" charset="0"/>
              <a:buChar char="•"/>
            </a:pPr>
            <a:r>
              <a:rPr lang="es-AR" sz="2400" i="0" dirty="0">
                <a:latin typeface="Book Antiqua" panose="02040602050305030304" pitchFamily="18" charset="0"/>
              </a:rPr>
              <a:t>Tienen un gran control de patentes y marcas, así como en general de las materias primas, lo cual limita la entrada de nuevas empresas. Existe una publicidad competitiva y no informativa entre los diversos oligopolios. </a:t>
            </a:r>
          </a:p>
          <a:p>
            <a:pPr marL="457200" indent="-457200" algn="just">
              <a:buFont typeface="Arial" panose="020B0604020202020204" pitchFamily="34" charset="0"/>
              <a:buChar char="•"/>
            </a:pPr>
            <a:r>
              <a:rPr lang="es-AR" sz="2400" i="0" dirty="0">
                <a:latin typeface="Book Antiqua" panose="02040602050305030304" pitchFamily="18" charset="0"/>
              </a:rPr>
              <a:t>Los consumidores no conocen plenamente el mercado y los productos sustitutos son las empresas </a:t>
            </a:r>
            <a:r>
              <a:rPr lang="es-AR" sz="2400" i="0" dirty="0" err="1">
                <a:latin typeface="Book Antiqua" panose="02040602050305030304" pitchFamily="18" charset="0"/>
              </a:rPr>
              <a:t>oligopolísticas</a:t>
            </a:r>
            <a:endParaRPr lang="es-AR" sz="2400" i="0" dirty="0">
              <a:latin typeface="Book Antiqua" panose="02040602050305030304" pitchFamily="18" charset="0"/>
            </a:endParaRPr>
          </a:p>
        </p:txBody>
      </p:sp>
      <p:pic>
        <p:nvPicPr>
          <p:cNvPr id="5" name="Entrada de lápiz 1">
            <a:extLst>
              <a:ext uri="{FF2B5EF4-FFF2-40B4-BE49-F238E27FC236}">
                <a16:creationId xmlns:a16="http://schemas.microsoft.com/office/drawing/2014/main" xmlns="" xmlns:p14="http://schemas.microsoft.com/office/powerpoint/2010/main" xmlns:mc="http://schemas.openxmlformats.org/markup-compatibility/2006" id="{6356AD03-CBAE-4C55-A5CD-6378FBBA03D6}"/>
              </a:ext>
            </a:extLst>
          </p:cNvPr>
          <p:cNvPicPr/>
          <p:nvPr/>
        </p:nvPicPr>
        <p:blipFill>
          <a:blip r:embed="rId2"/>
          <a:stretch>
            <a:fillRect/>
          </a:stretch>
        </p:blipFill>
        <p:spPr>
          <a:xfrm>
            <a:off x="4708800" y="5635800"/>
            <a:ext cx="4222800" cy="11685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8732" y="620688"/>
            <a:ext cx="7499350" cy="939784"/>
          </a:xfrm>
        </p:spPr>
        <p:txBody>
          <a:bodyPr>
            <a:normAutofit/>
          </a:bodyPr>
          <a:lstStyle/>
          <a:p>
            <a:r>
              <a:rPr lang="es-ES" sz="3100" dirty="0">
                <a:latin typeface="Book Antiqua" pitchFamily="18" charset="0"/>
              </a:rPr>
              <a:t>Un ejemplo: el duopolio</a:t>
            </a:r>
            <a:endParaRPr lang="es-ES" dirty="0"/>
          </a:p>
        </p:txBody>
      </p:sp>
      <p:sp>
        <p:nvSpPr>
          <p:cNvPr id="3" name="2 Marcador de contenido"/>
          <p:cNvSpPr>
            <a:spLocks noGrp="1"/>
          </p:cNvSpPr>
          <p:nvPr>
            <p:ph idx="1"/>
          </p:nvPr>
        </p:nvSpPr>
        <p:spPr>
          <a:xfrm>
            <a:off x="1835696" y="1772816"/>
            <a:ext cx="6591985" cy="4104456"/>
          </a:xfrm>
        </p:spPr>
        <p:txBody>
          <a:bodyPr>
            <a:normAutofit fontScale="92500" lnSpcReduction="10000"/>
          </a:bodyPr>
          <a:lstStyle/>
          <a:p>
            <a:r>
              <a:rPr lang="es-ES" sz="2400" dirty="0">
                <a:latin typeface="Book Antiqua" pitchFamily="18" charset="0"/>
              </a:rPr>
              <a:t>Un duopolio es un oligopolio con solo dos miembros. Es la forma más simple de oligopolio.</a:t>
            </a:r>
          </a:p>
          <a:p>
            <a:pPr>
              <a:buNone/>
            </a:pPr>
            <a:r>
              <a:rPr lang="es-ES" sz="2400" dirty="0">
                <a:latin typeface="Book Antiqua" pitchFamily="18" charset="0"/>
              </a:rPr>
              <a:t>Los </a:t>
            </a:r>
            <a:r>
              <a:rPr lang="es-ES" sz="2400" dirty="0" err="1">
                <a:latin typeface="Book Antiqua" pitchFamily="18" charset="0"/>
              </a:rPr>
              <a:t>duopolistas</a:t>
            </a:r>
            <a:r>
              <a:rPr lang="es-ES" sz="2400" dirty="0">
                <a:latin typeface="Book Antiqua" pitchFamily="18" charset="0"/>
              </a:rPr>
              <a:t> podrían acordar comportarse como un monopolista, ya sea a través de una colusión o de un cartel:</a:t>
            </a:r>
          </a:p>
          <a:p>
            <a:r>
              <a:rPr lang="es-ES" sz="2400" dirty="0">
                <a:latin typeface="Book Antiqua" pitchFamily="18" charset="0"/>
              </a:rPr>
              <a:t> </a:t>
            </a:r>
            <a:r>
              <a:rPr lang="es-ES" sz="2400" i="1" dirty="0">
                <a:latin typeface="Book Antiqua" pitchFamily="18" charset="0"/>
              </a:rPr>
              <a:t>Colusión</a:t>
            </a:r>
          </a:p>
          <a:p>
            <a:pPr>
              <a:buNone/>
            </a:pPr>
            <a:r>
              <a:rPr lang="es-ES" sz="2400" dirty="0">
                <a:latin typeface="Book Antiqua" pitchFamily="18" charset="0"/>
              </a:rPr>
              <a:t> Un acuerdo entre las empresas para decidir qué cantidades producir y qué precios cobrar.</a:t>
            </a:r>
          </a:p>
          <a:p>
            <a:r>
              <a:rPr lang="es-ES" sz="2400" dirty="0">
                <a:latin typeface="Book Antiqua" pitchFamily="18" charset="0"/>
              </a:rPr>
              <a:t> </a:t>
            </a:r>
            <a:r>
              <a:rPr lang="es-ES" sz="2400" i="1" dirty="0">
                <a:latin typeface="Book Antiqua" pitchFamily="18" charset="0"/>
              </a:rPr>
              <a:t>Cartel</a:t>
            </a:r>
          </a:p>
          <a:p>
            <a:pPr>
              <a:buNone/>
            </a:pPr>
            <a:r>
              <a:rPr lang="es-ES" sz="2400" dirty="0">
                <a:latin typeface="Book Antiqua" pitchFamily="18" charset="0"/>
              </a:rPr>
              <a:t>Un grupo de empresas que actúan al unísono (se comportan como un único productor).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836712"/>
            <a:ext cx="6589199" cy="1280890"/>
          </a:xfrm>
        </p:spPr>
        <p:txBody>
          <a:bodyPr>
            <a:normAutofit/>
          </a:bodyPr>
          <a:lstStyle/>
          <a:p>
            <a:r>
              <a:rPr lang="es-ES" sz="2400" b="1" dirty="0">
                <a:latin typeface="Book Antiqua" pitchFamily="18" charset="0"/>
              </a:rPr>
              <a:t>¿Cómo afecta el tamaño de un </a:t>
            </a:r>
            <a:r>
              <a:rPr lang="es-ES" sz="2400" b="1" dirty="0" err="1">
                <a:latin typeface="Book Antiqua" pitchFamily="18" charset="0"/>
              </a:rPr>
              <a:t>oliogopolio</a:t>
            </a:r>
            <a:r>
              <a:rPr lang="es-ES" sz="2400" b="1" dirty="0">
                <a:latin typeface="Book Antiqua" pitchFamily="18" charset="0"/>
              </a:rPr>
              <a:t> al resultado del mercado</a:t>
            </a:r>
            <a:r>
              <a:rPr lang="es-ES" sz="2400" b="1" dirty="0"/>
              <a:t>?</a:t>
            </a:r>
            <a:endParaRPr lang="es-ES" sz="2400" dirty="0"/>
          </a:p>
        </p:txBody>
      </p:sp>
      <p:sp>
        <p:nvSpPr>
          <p:cNvPr id="3" name="2 Marcador de contenido"/>
          <p:cNvSpPr>
            <a:spLocks noGrp="1"/>
          </p:cNvSpPr>
          <p:nvPr>
            <p:ph idx="1"/>
          </p:nvPr>
        </p:nvSpPr>
        <p:spPr>
          <a:xfrm>
            <a:off x="1115616" y="2852936"/>
            <a:ext cx="7499350" cy="4891102"/>
          </a:xfrm>
        </p:spPr>
        <p:txBody>
          <a:bodyPr/>
          <a:lstStyle/>
          <a:p>
            <a:pPr algn="just"/>
            <a:r>
              <a:rPr lang="es-ES" sz="2600" dirty="0">
                <a:solidFill>
                  <a:schemeClr val="tx1"/>
                </a:solidFill>
                <a:latin typeface="Book Antiqua" pitchFamily="18" charset="0"/>
              </a:rPr>
              <a:t>A medida que aumenta el número de vendedores de un oligopolio, un mercado </a:t>
            </a:r>
            <a:r>
              <a:rPr lang="es-ES" sz="2600" dirty="0" err="1">
                <a:solidFill>
                  <a:schemeClr val="tx1"/>
                </a:solidFill>
                <a:latin typeface="Book Antiqua" pitchFamily="18" charset="0"/>
              </a:rPr>
              <a:t>oligopolístico</a:t>
            </a:r>
            <a:r>
              <a:rPr lang="es-ES" sz="2600" dirty="0">
                <a:solidFill>
                  <a:schemeClr val="tx1"/>
                </a:solidFill>
                <a:latin typeface="Book Antiqua" pitchFamily="18" charset="0"/>
              </a:rPr>
              <a:t> se parece cada vez más a un mercado competitivo.</a:t>
            </a:r>
          </a:p>
          <a:p>
            <a:pPr algn="just">
              <a:buNone/>
            </a:pPr>
            <a:endParaRPr lang="es-ES" sz="2600" dirty="0">
              <a:solidFill>
                <a:schemeClr val="tx1"/>
              </a:solidFill>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764704"/>
            <a:ext cx="7416824" cy="5693866"/>
          </a:xfrm>
          <a:prstGeom prst="rect">
            <a:avLst/>
          </a:prstGeom>
        </p:spPr>
        <p:txBody>
          <a:bodyPr wrap="square">
            <a:spAutoFit/>
          </a:bodyPr>
          <a:lstStyle/>
          <a:p>
            <a:pPr algn="just"/>
            <a:r>
              <a:rPr lang="es-AR" i="0" dirty="0">
                <a:latin typeface="Book Antiqua" panose="02040602050305030304" pitchFamily="18" charset="0"/>
              </a:rPr>
              <a:t>Mercado negro. </a:t>
            </a:r>
          </a:p>
          <a:p>
            <a:pPr algn="just"/>
            <a:endParaRPr lang="es-AR" i="0" dirty="0">
              <a:latin typeface="Book Antiqua" panose="02040602050305030304" pitchFamily="18" charset="0"/>
            </a:endParaRPr>
          </a:p>
          <a:p>
            <a:pPr algn="just"/>
            <a:r>
              <a:rPr lang="es-AR" i="0" dirty="0">
                <a:latin typeface="Book Antiqua" panose="02040602050305030304" pitchFamily="18" charset="0"/>
              </a:rPr>
              <a:t>Existe cuando la compraventa de algún artículo está restringida o de plano prohibida; es el caso de algunos medicamentos que sólo se surten presentando receta, o de estupefacientes, como la </a:t>
            </a:r>
            <a:r>
              <a:rPr lang="es-AR" i="0" dirty="0" smtClean="0">
                <a:latin typeface="Book Antiqua" panose="02040602050305030304" pitchFamily="18" charset="0"/>
              </a:rPr>
              <a:t>marihuana</a:t>
            </a:r>
            <a:r>
              <a:rPr lang="es-AR" i="0" dirty="0">
                <a:latin typeface="Book Antiqua" panose="02040602050305030304" pitchFamily="18" charset="0"/>
              </a:rPr>
              <a:t>. El mercado negro también se da cuando el precio de un artículo de gran demanda se eleva en forma considerable, incluso por arriba de los precios legales permitidos; sucede con algunos productos básicos cuando hay especulación y acaparamiento. </a:t>
            </a:r>
          </a:p>
        </p:txBody>
      </p:sp>
    </p:spTree>
    <p:extLst>
      <p:ext uri="{BB962C8B-B14F-4D97-AF65-F5344CB8AC3E}">
        <p14:creationId xmlns:p14="http://schemas.microsoft.com/office/powerpoint/2010/main" xmlns="" val="314315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NSUMIDOR&#10;Es el usuario ultimo de un producto.&#10;Dicho usuario puede ser miembro de&#10;una familia o empresa industrial.&#10; "/>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172"/>
          <a:stretch/>
        </p:blipFill>
        <p:spPr bwMode="auto">
          <a:xfrm>
            <a:off x="-5222" y="-171400"/>
            <a:ext cx="9149222" cy="70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158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IPOS DE&#10;CONSUMIDORES&#10; EL MERCADO INDUSTRIAL (O COMERCIAL): Esta&#10;formado por todos las empresas industriales y&#10;comercial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763"/>
          <a:stretch/>
        </p:blipFill>
        <p:spPr bwMode="auto">
          <a:xfrm>
            <a:off x="-15645" y="-455047"/>
            <a:ext cx="9159645" cy="73130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854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LEY FEDERAL DE PROTECCION AL&#10;CONSUMIDOR&#10;• 5 de febrero de 1976&#10;• Nacen Instituto Nacional del Consumidor y la&#10;Procuradu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18" t="9879" r="2781" b="2621"/>
          <a:stretch/>
        </p:blipFill>
        <p:spPr bwMode="auto">
          <a:xfrm>
            <a:off x="-14749" y="27324"/>
            <a:ext cx="9158749" cy="683067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Ngs2JNFchdA"/>
          <p:cNvPicPr>
            <a:picLocks noRot="1" noChangeAspect="1"/>
          </p:cNvPicPr>
          <p:nvPr>
            <a:videoFile r:link="rId1"/>
          </p:nvPr>
        </p:nvPicPr>
        <p:blipFill>
          <a:blip r:embed="rId4"/>
          <a:stretch>
            <a:fillRect/>
          </a:stretch>
        </p:blipFill>
        <p:spPr>
          <a:xfrm>
            <a:off x="971600" y="4077072"/>
            <a:ext cx="3048000" cy="1714500"/>
          </a:xfrm>
          <a:prstGeom prst="rect">
            <a:avLst/>
          </a:prstGeom>
        </p:spPr>
      </p:pic>
      <p:sp>
        <p:nvSpPr>
          <p:cNvPr id="4" name="CuadroTexto 3"/>
          <p:cNvSpPr txBox="1"/>
          <p:nvPr/>
        </p:nvSpPr>
        <p:spPr>
          <a:xfrm>
            <a:off x="1835696" y="5805264"/>
            <a:ext cx="864096" cy="400110"/>
          </a:xfrm>
          <a:prstGeom prst="rect">
            <a:avLst/>
          </a:prstGeom>
          <a:noFill/>
        </p:spPr>
        <p:txBody>
          <a:bodyPr wrap="square" rtlCol="0">
            <a:spAutoFit/>
          </a:bodyPr>
          <a:lstStyle/>
          <a:p>
            <a:r>
              <a:rPr lang="es-AR" sz="2000" dirty="0">
                <a:solidFill>
                  <a:srgbClr val="0000FF"/>
                </a:solidFill>
              </a:rPr>
              <a:t>Video</a:t>
            </a:r>
          </a:p>
        </p:txBody>
      </p:sp>
    </p:spTree>
    <p:extLst>
      <p:ext uri="{BB962C8B-B14F-4D97-AF65-F5344CB8AC3E}">
        <p14:creationId xmlns:p14="http://schemas.microsoft.com/office/powerpoint/2010/main" xmlns="" val="165233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E4755AE-7B90-A214-11C1-ECE52A7D77B3}"/>
              </a:ext>
            </a:extLst>
          </p:cNvPr>
          <p:cNvPicPr>
            <a:picLocks noChangeAspect="1"/>
          </p:cNvPicPr>
          <p:nvPr/>
        </p:nvPicPr>
        <p:blipFill>
          <a:blip r:embed="rId2"/>
          <a:stretch>
            <a:fillRect/>
          </a:stretch>
        </p:blipFill>
        <p:spPr>
          <a:xfrm>
            <a:off x="755576" y="1556792"/>
            <a:ext cx="8181975" cy="5172075"/>
          </a:xfrm>
          <a:prstGeom prst="rect">
            <a:avLst/>
          </a:prstGeom>
        </p:spPr>
      </p:pic>
      <p:sp>
        <p:nvSpPr>
          <p:cNvPr id="5" name="CuadroTexto 4">
            <a:extLst>
              <a:ext uri="{FF2B5EF4-FFF2-40B4-BE49-F238E27FC236}">
                <a16:creationId xmlns:a16="http://schemas.microsoft.com/office/drawing/2014/main" xmlns="" id="{42947870-FEE0-C01D-55D9-7D410AB4DB8B}"/>
              </a:ext>
            </a:extLst>
          </p:cNvPr>
          <p:cNvSpPr txBox="1"/>
          <p:nvPr/>
        </p:nvSpPr>
        <p:spPr>
          <a:xfrm>
            <a:off x="1535831" y="665385"/>
            <a:ext cx="7272808" cy="523220"/>
          </a:xfrm>
          <a:prstGeom prst="rect">
            <a:avLst/>
          </a:prstGeom>
          <a:noFill/>
        </p:spPr>
        <p:txBody>
          <a:bodyPr wrap="square" rtlCol="0">
            <a:spAutoFit/>
          </a:bodyPr>
          <a:lstStyle/>
          <a:p>
            <a:r>
              <a:rPr lang="es-AR" dirty="0"/>
              <a:t>Esquema integral del proceso de compra</a:t>
            </a:r>
          </a:p>
        </p:txBody>
      </p:sp>
    </p:spTree>
    <p:extLst>
      <p:ext uri="{BB962C8B-B14F-4D97-AF65-F5344CB8AC3E}">
        <p14:creationId xmlns:p14="http://schemas.microsoft.com/office/powerpoint/2010/main" xmlns="" val="326818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9408" y="1340768"/>
            <a:ext cx="7776864" cy="3108543"/>
          </a:xfrm>
          <a:prstGeom prst="rect">
            <a:avLst/>
          </a:prstGeom>
        </p:spPr>
        <p:txBody>
          <a:bodyPr wrap="square">
            <a:spAutoFit/>
          </a:bodyPr>
          <a:lstStyle/>
          <a:p>
            <a:r>
              <a:rPr lang="es-AR" b="1" i="0" dirty="0"/>
              <a:t>LEY DE DEFENSA DEL CONSUMIDOR</a:t>
            </a:r>
          </a:p>
          <a:p>
            <a:r>
              <a:rPr lang="es-AR" b="1" i="0" dirty="0"/>
              <a:t>Ley Nº 24.240</a:t>
            </a:r>
          </a:p>
          <a:p>
            <a:r>
              <a:rPr lang="es-AR" b="1" i="0" dirty="0"/>
              <a:t>Normas de Protección y Defensa de los Consumidores. Autoridad de Aplicación. Procedimiento y Sanciones. Disposiciones Finales.</a:t>
            </a:r>
          </a:p>
          <a:p>
            <a:r>
              <a:rPr lang="es-AR" i="0" dirty="0"/>
              <a:t>Sancionada: Setiembre 22 de 1993.</a:t>
            </a:r>
          </a:p>
        </p:txBody>
      </p:sp>
    </p:spTree>
    <p:extLst>
      <p:ext uri="{BB962C8B-B14F-4D97-AF65-F5344CB8AC3E}">
        <p14:creationId xmlns:p14="http://schemas.microsoft.com/office/powerpoint/2010/main" xmlns="" val="180795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5359" y="548680"/>
            <a:ext cx="7499350" cy="868346"/>
          </a:xfrm>
        </p:spPr>
        <p:txBody>
          <a:bodyPr>
            <a:normAutofit/>
          </a:bodyPr>
          <a:lstStyle/>
          <a:p>
            <a:r>
              <a:rPr lang="es-ES_tradnl" sz="3600" dirty="0">
                <a:latin typeface="Book Antiqua" panose="02040602050305030304" pitchFamily="18" charset="0"/>
              </a:rPr>
              <a:t>Mercados</a:t>
            </a:r>
            <a:endParaRPr lang="es-ES" sz="3600" dirty="0">
              <a:latin typeface="Book Antiqua" panose="02040602050305030304" pitchFamily="18" charset="0"/>
            </a:endParaRPr>
          </a:p>
        </p:txBody>
      </p:sp>
      <p:sp>
        <p:nvSpPr>
          <p:cNvPr id="3" name="2 Marcador de contenido"/>
          <p:cNvSpPr>
            <a:spLocks noGrp="1"/>
          </p:cNvSpPr>
          <p:nvPr>
            <p:ph idx="1"/>
          </p:nvPr>
        </p:nvSpPr>
        <p:spPr>
          <a:xfrm>
            <a:off x="1907704" y="1916832"/>
            <a:ext cx="6591985" cy="3777622"/>
          </a:xfrm>
        </p:spPr>
        <p:txBody>
          <a:bodyPr>
            <a:normAutofit/>
          </a:bodyPr>
          <a:lstStyle/>
          <a:p>
            <a:pPr>
              <a:buNone/>
              <a:tabLst>
                <a:tab pos="457200" algn="l"/>
              </a:tabLst>
            </a:pPr>
            <a:r>
              <a:rPr lang="es-ES" sz="2400" b="1" dirty="0">
                <a:latin typeface="Book Antiqua" panose="02040602050305030304" pitchFamily="18" charset="0"/>
              </a:rPr>
              <a:t>CLASIFICACION DE LOS MERCADOS.</a:t>
            </a:r>
          </a:p>
          <a:p>
            <a:pPr algn="just">
              <a:buNone/>
              <a:tabLst>
                <a:tab pos="457200" algn="l"/>
              </a:tabLst>
            </a:pPr>
            <a:endParaRPr lang="es-ES" sz="2400" dirty="0">
              <a:latin typeface="Book Antiqua" panose="02040602050305030304" pitchFamily="18" charset="0"/>
            </a:endParaRPr>
          </a:p>
          <a:p>
            <a:pPr marL="0" indent="0" algn="just">
              <a:buNone/>
              <a:tabLst>
                <a:tab pos="457200" algn="l"/>
              </a:tabLst>
            </a:pPr>
            <a:r>
              <a:rPr lang="es-ES" sz="2400" dirty="0">
                <a:latin typeface="Book Antiqua" panose="02040602050305030304" pitchFamily="18" charset="0"/>
              </a:rPr>
              <a:t>Los mercados pueden clasificarse en función de varios criterios, se usaran dos: </a:t>
            </a:r>
          </a:p>
          <a:p>
            <a:pPr algn="just">
              <a:tabLst>
                <a:tab pos="457200" algn="l"/>
              </a:tabLst>
            </a:pPr>
            <a:r>
              <a:rPr lang="es-ES" sz="2400" dirty="0">
                <a:latin typeface="Book Antiqua" panose="02040602050305030304" pitchFamily="18" charset="0"/>
              </a:rPr>
              <a:t>el punto de vista geográfico; </a:t>
            </a:r>
          </a:p>
          <a:p>
            <a:pPr algn="just">
              <a:tabLst>
                <a:tab pos="457200" algn="l"/>
              </a:tabLst>
            </a:pPr>
            <a:r>
              <a:rPr lang="es-ES" sz="2400" dirty="0">
                <a:latin typeface="Book Antiqua" panose="02040602050305030304" pitchFamily="18" charset="0"/>
              </a:rPr>
              <a:t> el punto de vista de la estructura o forma como opera la competencia.</a:t>
            </a:r>
          </a:p>
          <a:p>
            <a:endParaRPr lang="es-ES" sz="2400" dirty="0">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435100" y="571480"/>
            <a:ext cx="7499350" cy="5676920"/>
          </a:xfrm>
        </p:spPr>
        <p:txBody>
          <a:bodyPr>
            <a:normAutofit lnSpcReduction="10000"/>
          </a:bodyPr>
          <a:lstStyle/>
          <a:p>
            <a:pPr algn="just">
              <a:lnSpc>
                <a:spcPct val="90000"/>
              </a:lnSpc>
            </a:pPr>
            <a:r>
              <a:rPr lang="es-ES" sz="2800" dirty="0">
                <a:effectLst/>
                <a:latin typeface="Book Antiqua" pitchFamily="18" charset="0"/>
              </a:rPr>
              <a:t>Si se toma el primer criterio, se entiende por mercado: el área geográfica-económica a donde concurren compradores y vendedores a intercambiar bienes y servicios por dinero, transacción que se realiza en funciones de los precios. </a:t>
            </a:r>
          </a:p>
          <a:p>
            <a:pPr algn="just">
              <a:lnSpc>
                <a:spcPct val="90000"/>
              </a:lnSpc>
              <a:buNone/>
            </a:pPr>
            <a:endParaRPr lang="es-ES" sz="2800" dirty="0">
              <a:effectLst/>
              <a:latin typeface="Book Antiqua" pitchFamily="18" charset="0"/>
            </a:endParaRPr>
          </a:p>
          <a:p>
            <a:pPr marL="0" indent="0">
              <a:lnSpc>
                <a:spcPct val="90000"/>
              </a:lnSpc>
              <a:buNone/>
            </a:pPr>
            <a:r>
              <a:rPr lang="es-ES" sz="2800" dirty="0">
                <a:effectLst/>
                <a:latin typeface="Book Antiqua" pitchFamily="18" charset="0"/>
              </a:rPr>
              <a:t>De acuerdo con este criterio el mercado se subdivide en:	</a:t>
            </a:r>
          </a:p>
          <a:p>
            <a:pPr algn="ctr">
              <a:lnSpc>
                <a:spcPct val="90000"/>
              </a:lnSpc>
            </a:pPr>
            <a:r>
              <a:rPr lang="es-ES" sz="2800" dirty="0">
                <a:latin typeface="Book Antiqua" pitchFamily="18" charset="0"/>
              </a:rPr>
              <a:t>       Local</a:t>
            </a:r>
          </a:p>
          <a:p>
            <a:pPr algn="ctr">
              <a:lnSpc>
                <a:spcPct val="90000"/>
              </a:lnSpc>
            </a:pPr>
            <a:r>
              <a:rPr lang="es-ES" sz="2800" dirty="0">
                <a:latin typeface="Book Antiqua" pitchFamily="18" charset="0"/>
              </a:rPr>
              <a:t>Regional</a:t>
            </a:r>
            <a:endParaRPr lang="es-ES" sz="2800" dirty="0">
              <a:effectLst/>
              <a:latin typeface="Book Antiqua" pitchFamily="18" charset="0"/>
            </a:endParaRPr>
          </a:p>
          <a:p>
            <a:pPr algn="ctr">
              <a:lnSpc>
                <a:spcPct val="90000"/>
              </a:lnSpc>
            </a:pPr>
            <a:r>
              <a:rPr lang="es-ES" sz="2800" dirty="0">
                <a:effectLst/>
                <a:latin typeface="Book Antiqua" pitchFamily="18" charset="0"/>
              </a:rPr>
              <a:t> Nacional </a:t>
            </a:r>
          </a:p>
          <a:p>
            <a:pPr algn="ctr">
              <a:lnSpc>
                <a:spcPct val="90000"/>
              </a:lnSpc>
            </a:pPr>
            <a:r>
              <a:rPr lang="es-ES" sz="2800" dirty="0">
                <a:effectLst/>
                <a:latin typeface="Book Antiqua" pitchFamily="18" charset="0"/>
              </a:rPr>
              <a:t> Mundial</a:t>
            </a:r>
          </a:p>
          <a:p>
            <a:pPr>
              <a:lnSpc>
                <a:spcPct val="90000"/>
              </a:lnSpc>
            </a:pPr>
            <a:endParaRPr lang="es-MX"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428728" y="3385915"/>
            <a:ext cx="1643074" cy="523220"/>
          </a:xfrm>
          <a:prstGeom prst="rect">
            <a:avLst/>
          </a:prstGeom>
          <a:solidFill>
            <a:schemeClr val="bg2">
              <a:alpha val="70000"/>
            </a:schemeClr>
          </a:solidFill>
          <a:ln w="9525" algn="ctr">
            <a:solidFill>
              <a:schemeClr val="tx1"/>
            </a:solidFill>
            <a:miter lim="800000"/>
            <a:headEnd/>
            <a:tailEnd/>
          </a:ln>
          <a:effectLst/>
        </p:spPr>
        <p:txBody>
          <a:bodyPr wrap="square" anchor="ctr">
            <a:spAutoFit/>
          </a:bodyPr>
          <a:lstStyle/>
          <a:p>
            <a:endParaRPr lang="es-ES"/>
          </a:p>
        </p:txBody>
      </p:sp>
      <p:sp>
        <p:nvSpPr>
          <p:cNvPr id="19461" name="Rectangle 5"/>
          <p:cNvSpPr>
            <a:spLocks noChangeArrowheads="1"/>
          </p:cNvSpPr>
          <p:nvPr/>
        </p:nvSpPr>
        <p:spPr bwMode="auto">
          <a:xfrm>
            <a:off x="3929058" y="1785926"/>
            <a:ext cx="1873250" cy="584775"/>
          </a:xfrm>
          <a:prstGeom prst="rect">
            <a:avLst/>
          </a:prstGeom>
          <a:solidFill>
            <a:srgbClr val="FF0000">
              <a:alpha val="80000"/>
            </a:srgbClr>
          </a:solidFill>
          <a:ln w="9525" algn="ctr">
            <a:solidFill>
              <a:schemeClr val="tx1"/>
            </a:solidFill>
            <a:miter lim="800000"/>
            <a:headEnd/>
            <a:tailEnd/>
          </a:ln>
          <a:effectLst/>
        </p:spPr>
        <p:txBody>
          <a:bodyPr anchor="ctr">
            <a:spAutoFit/>
          </a:bodyPr>
          <a:lstStyle/>
          <a:p>
            <a:pPr algn="ctr">
              <a:spcBef>
                <a:spcPct val="50000"/>
              </a:spcBef>
            </a:pPr>
            <a:r>
              <a:rPr lang="es-MX" sz="1600" dirty="0"/>
              <a:t>1. COMPETENCIA PERFECTA</a:t>
            </a:r>
            <a:endParaRPr lang="es-ES" sz="1600" dirty="0"/>
          </a:p>
        </p:txBody>
      </p:sp>
      <p:sp>
        <p:nvSpPr>
          <p:cNvPr id="19462" name="Rectangle 6"/>
          <p:cNvSpPr>
            <a:spLocks noChangeArrowheads="1"/>
          </p:cNvSpPr>
          <p:nvPr/>
        </p:nvSpPr>
        <p:spPr bwMode="auto">
          <a:xfrm>
            <a:off x="3846518" y="3774431"/>
            <a:ext cx="1871662" cy="523220"/>
          </a:xfrm>
          <a:prstGeom prst="rect">
            <a:avLst/>
          </a:prstGeom>
          <a:solidFill>
            <a:srgbClr val="FF0000">
              <a:alpha val="78000"/>
            </a:srgbClr>
          </a:solidFill>
          <a:ln w="9525" algn="ctr">
            <a:solidFill>
              <a:schemeClr val="tx1"/>
            </a:solidFill>
            <a:miter lim="800000"/>
            <a:headEnd/>
            <a:tailEnd/>
          </a:ln>
          <a:effectLst/>
        </p:spPr>
        <p:txBody>
          <a:bodyPr anchor="ctr">
            <a:spAutoFit/>
          </a:bodyPr>
          <a:lstStyle/>
          <a:p>
            <a:endParaRPr lang="es-ES"/>
          </a:p>
        </p:txBody>
      </p:sp>
      <p:sp>
        <p:nvSpPr>
          <p:cNvPr id="19463" name="Rectangle 7"/>
          <p:cNvSpPr>
            <a:spLocks noChangeArrowheads="1"/>
          </p:cNvSpPr>
          <p:nvPr/>
        </p:nvSpPr>
        <p:spPr bwMode="auto">
          <a:xfrm>
            <a:off x="6357950" y="4888537"/>
            <a:ext cx="1511300" cy="523220"/>
          </a:xfrm>
          <a:prstGeom prst="rect">
            <a:avLst/>
          </a:prstGeom>
          <a:solidFill>
            <a:srgbClr val="FFFF00"/>
          </a:solidFill>
          <a:ln w="9525" algn="ctr">
            <a:solidFill>
              <a:schemeClr val="tx1"/>
            </a:solidFill>
            <a:miter lim="800000"/>
            <a:headEnd/>
            <a:tailEnd/>
          </a:ln>
          <a:effectLst/>
        </p:spPr>
        <p:txBody>
          <a:bodyPr anchor="ctr">
            <a:spAutoFit/>
          </a:bodyPr>
          <a:lstStyle/>
          <a:p>
            <a:pPr algn="ctr"/>
            <a:r>
              <a:rPr lang="es-MX" sz="1400" dirty="0"/>
              <a:t>COMPETENCIA</a:t>
            </a:r>
          </a:p>
          <a:p>
            <a:pPr algn="ctr"/>
            <a:r>
              <a:rPr lang="es-MX" sz="1400" dirty="0"/>
              <a:t> MONOPOLISTA</a:t>
            </a:r>
          </a:p>
        </p:txBody>
      </p:sp>
      <p:sp>
        <p:nvSpPr>
          <p:cNvPr id="19468" name="Text Box 12"/>
          <p:cNvSpPr txBox="1">
            <a:spLocks noChangeArrowheads="1"/>
          </p:cNvSpPr>
          <p:nvPr/>
        </p:nvSpPr>
        <p:spPr bwMode="auto">
          <a:xfrm>
            <a:off x="1357290" y="3245465"/>
            <a:ext cx="1727200" cy="846386"/>
          </a:xfrm>
          <a:prstGeom prst="rect">
            <a:avLst/>
          </a:prstGeom>
          <a:solidFill>
            <a:schemeClr val="bg1">
              <a:lumMod val="85000"/>
            </a:schemeClr>
          </a:solidFill>
          <a:ln w="9525" algn="ctr">
            <a:solidFill>
              <a:schemeClr val="accent1"/>
            </a:solidFill>
            <a:miter lim="800000"/>
            <a:headEnd/>
            <a:tailEnd/>
          </a:ln>
          <a:effectLst/>
        </p:spPr>
        <p:txBody>
          <a:bodyPr wrap="square">
            <a:spAutoFit/>
          </a:bodyPr>
          <a:lstStyle/>
          <a:p>
            <a:pPr algn="ctr">
              <a:spcBef>
                <a:spcPct val="50000"/>
              </a:spcBef>
            </a:pPr>
            <a:r>
              <a:rPr lang="es-MX" sz="1400" dirty="0"/>
              <a:t>CLASIFICACION </a:t>
            </a:r>
          </a:p>
          <a:p>
            <a:pPr algn="ctr">
              <a:spcBef>
                <a:spcPct val="50000"/>
              </a:spcBef>
            </a:pPr>
            <a:r>
              <a:rPr lang="es-MX" sz="1400" dirty="0"/>
              <a:t>DE LOS </a:t>
            </a:r>
            <a:r>
              <a:rPr lang="es-MX" sz="1400" b="1" dirty="0"/>
              <a:t>MERCADOS</a:t>
            </a:r>
            <a:endParaRPr lang="es-ES" sz="1400" b="1" dirty="0"/>
          </a:p>
        </p:txBody>
      </p:sp>
      <p:sp>
        <p:nvSpPr>
          <p:cNvPr id="19470" name="Text Box 14"/>
          <p:cNvSpPr txBox="1">
            <a:spLocks noChangeArrowheads="1"/>
          </p:cNvSpPr>
          <p:nvPr/>
        </p:nvSpPr>
        <p:spPr bwMode="auto">
          <a:xfrm>
            <a:off x="3846518" y="3805854"/>
            <a:ext cx="1873250" cy="523220"/>
          </a:xfrm>
          <a:prstGeom prst="rect">
            <a:avLst/>
          </a:prstGeom>
          <a:noFill/>
          <a:ln w="9525" algn="ctr">
            <a:noFill/>
            <a:miter lim="800000"/>
            <a:headEnd/>
            <a:tailEnd/>
          </a:ln>
          <a:effectLst/>
        </p:spPr>
        <p:txBody>
          <a:bodyPr>
            <a:spAutoFit/>
          </a:bodyPr>
          <a:lstStyle/>
          <a:p>
            <a:pPr algn="ctr">
              <a:spcBef>
                <a:spcPct val="50000"/>
              </a:spcBef>
            </a:pPr>
            <a:r>
              <a:rPr lang="es-MX" sz="1400"/>
              <a:t>2.COMPETENCIA IMPERFECTA</a:t>
            </a:r>
            <a:endParaRPr lang="es-ES" sz="1400"/>
          </a:p>
        </p:txBody>
      </p:sp>
      <p:sp>
        <p:nvSpPr>
          <p:cNvPr id="19471" name="Text Box 15"/>
          <p:cNvSpPr txBox="1">
            <a:spLocks noChangeArrowheads="1"/>
          </p:cNvSpPr>
          <p:nvPr/>
        </p:nvSpPr>
        <p:spPr bwMode="auto">
          <a:xfrm>
            <a:off x="5502280" y="2739054"/>
            <a:ext cx="1800225" cy="553998"/>
          </a:xfrm>
          <a:prstGeom prst="rect">
            <a:avLst/>
          </a:prstGeom>
          <a:noFill/>
          <a:ln w="9525" algn="ctr">
            <a:noFill/>
            <a:miter lim="800000"/>
            <a:headEnd/>
            <a:tailEnd/>
          </a:ln>
          <a:effectLst/>
        </p:spPr>
        <p:txBody>
          <a:bodyPr wrap="square">
            <a:spAutoFit/>
          </a:bodyPr>
          <a:lstStyle/>
          <a:p>
            <a:pPr algn="ctr"/>
            <a:endParaRPr lang="es-MX" sz="1200" dirty="0"/>
          </a:p>
          <a:p>
            <a:pPr algn="ctr">
              <a:spcBef>
                <a:spcPct val="50000"/>
              </a:spcBef>
            </a:pPr>
            <a:endParaRPr lang="es-ES" sz="1200" dirty="0"/>
          </a:p>
        </p:txBody>
      </p:sp>
      <p:cxnSp>
        <p:nvCxnSpPr>
          <p:cNvPr id="19476" name="AutoShape 20"/>
          <p:cNvCxnSpPr>
            <a:cxnSpLocks noChangeShapeType="1"/>
            <a:stCxn id="19460" idx="3"/>
          </p:cNvCxnSpPr>
          <p:nvPr/>
        </p:nvCxnSpPr>
        <p:spPr bwMode="auto">
          <a:xfrm flipV="1">
            <a:off x="3071802" y="2245333"/>
            <a:ext cx="857256" cy="1402192"/>
          </a:xfrm>
          <a:prstGeom prst="straightConnector1">
            <a:avLst/>
          </a:prstGeom>
          <a:noFill/>
          <a:ln w="9525">
            <a:solidFill>
              <a:schemeClr val="tx1"/>
            </a:solidFill>
            <a:round/>
            <a:headEnd/>
            <a:tailEnd type="triangle" w="med" len="med"/>
          </a:ln>
          <a:effectLst/>
        </p:spPr>
      </p:cxnSp>
      <p:cxnSp>
        <p:nvCxnSpPr>
          <p:cNvPr id="19477" name="AutoShape 21"/>
          <p:cNvCxnSpPr>
            <a:cxnSpLocks noChangeShapeType="1"/>
            <a:stCxn id="19460" idx="3"/>
            <a:endCxn id="19470" idx="1"/>
          </p:cNvCxnSpPr>
          <p:nvPr/>
        </p:nvCxnSpPr>
        <p:spPr bwMode="auto">
          <a:xfrm>
            <a:off x="3071802" y="3647525"/>
            <a:ext cx="774716" cy="465298"/>
          </a:xfrm>
          <a:prstGeom prst="straightConnector1">
            <a:avLst/>
          </a:prstGeom>
          <a:noFill/>
          <a:ln w="9525">
            <a:solidFill>
              <a:schemeClr val="tx1"/>
            </a:solidFill>
            <a:round/>
            <a:headEnd/>
            <a:tailEnd type="triangle" w="med" len="med"/>
          </a:ln>
          <a:effectLst/>
        </p:spPr>
      </p:cxnSp>
      <p:cxnSp>
        <p:nvCxnSpPr>
          <p:cNvPr id="19479" name="AutoShape 23"/>
          <p:cNvCxnSpPr>
            <a:cxnSpLocks noChangeShapeType="1"/>
          </p:cNvCxnSpPr>
          <p:nvPr/>
        </p:nvCxnSpPr>
        <p:spPr bwMode="auto">
          <a:xfrm rot="16200000" flipH="1">
            <a:off x="5615791" y="4416252"/>
            <a:ext cx="849307" cy="650872"/>
          </a:xfrm>
          <a:prstGeom prst="straightConnector1">
            <a:avLst/>
          </a:prstGeom>
          <a:noFill/>
          <a:ln w="9525">
            <a:solidFill>
              <a:schemeClr val="tx1"/>
            </a:solidFill>
            <a:round/>
            <a:headEnd/>
            <a:tailEnd type="triangle" w="med" len="med"/>
          </a:ln>
          <a:effectLst/>
        </p:spPr>
      </p:cxnSp>
      <p:sp>
        <p:nvSpPr>
          <p:cNvPr id="19484" name="Rectangle 28"/>
          <p:cNvSpPr>
            <a:spLocks noChangeArrowheads="1"/>
          </p:cNvSpPr>
          <p:nvPr/>
        </p:nvSpPr>
        <p:spPr bwMode="auto">
          <a:xfrm>
            <a:off x="6429388" y="2888275"/>
            <a:ext cx="1511300" cy="338554"/>
          </a:xfrm>
          <a:prstGeom prst="rect">
            <a:avLst/>
          </a:prstGeom>
          <a:solidFill>
            <a:srgbClr val="FFFF00"/>
          </a:solidFill>
          <a:ln w="9525" algn="ctr">
            <a:solidFill>
              <a:schemeClr val="tx1"/>
            </a:solidFill>
            <a:miter lim="800000"/>
            <a:headEnd/>
            <a:tailEnd/>
          </a:ln>
          <a:effectLst/>
        </p:spPr>
        <p:txBody>
          <a:bodyPr anchor="ctr">
            <a:spAutoFit/>
          </a:bodyPr>
          <a:lstStyle/>
          <a:p>
            <a:pPr algn="ctr"/>
            <a:r>
              <a:rPr lang="es-MX" sz="1600" dirty="0"/>
              <a:t>MONOPOLIO</a:t>
            </a:r>
          </a:p>
        </p:txBody>
      </p:sp>
      <p:sp>
        <p:nvSpPr>
          <p:cNvPr id="19485" name="Rectangle 29"/>
          <p:cNvSpPr>
            <a:spLocks noChangeArrowheads="1"/>
          </p:cNvSpPr>
          <p:nvPr/>
        </p:nvSpPr>
        <p:spPr bwMode="auto">
          <a:xfrm>
            <a:off x="6429389" y="3747154"/>
            <a:ext cx="1643074" cy="369332"/>
          </a:xfrm>
          <a:prstGeom prst="rect">
            <a:avLst/>
          </a:prstGeom>
          <a:solidFill>
            <a:srgbClr val="FFFF00"/>
          </a:solidFill>
          <a:ln w="9525" algn="ctr">
            <a:solidFill>
              <a:schemeClr val="tx1"/>
            </a:solidFill>
            <a:miter lim="800000"/>
            <a:headEnd/>
            <a:tailEnd/>
          </a:ln>
          <a:effectLst/>
        </p:spPr>
        <p:txBody>
          <a:bodyPr wrap="square" anchor="ctr">
            <a:spAutoFit/>
          </a:bodyPr>
          <a:lstStyle/>
          <a:p>
            <a:pPr algn="ctr"/>
            <a:r>
              <a:rPr lang="es-MX" sz="1800" dirty="0"/>
              <a:t>OLIGOPOLIO</a:t>
            </a:r>
            <a:endParaRPr lang="es-MX" sz="1600" dirty="0"/>
          </a:p>
        </p:txBody>
      </p:sp>
      <p:cxnSp>
        <p:nvCxnSpPr>
          <p:cNvPr id="19486" name="AutoShape 30"/>
          <p:cNvCxnSpPr>
            <a:cxnSpLocks noChangeShapeType="1"/>
          </p:cNvCxnSpPr>
          <p:nvPr/>
        </p:nvCxnSpPr>
        <p:spPr bwMode="auto">
          <a:xfrm>
            <a:off x="5715008" y="4031283"/>
            <a:ext cx="711207" cy="4764"/>
          </a:xfrm>
          <a:prstGeom prst="straightConnector1">
            <a:avLst/>
          </a:prstGeom>
          <a:noFill/>
          <a:ln w="9525">
            <a:solidFill>
              <a:schemeClr val="tx1"/>
            </a:solidFill>
            <a:round/>
            <a:headEnd/>
            <a:tailEnd type="triangle" w="med" len="med"/>
          </a:ln>
          <a:effectLst/>
        </p:spPr>
      </p:cxnSp>
      <p:cxnSp>
        <p:nvCxnSpPr>
          <p:cNvPr id="19488" name="AutoShape 32"/>
          <p:cNvCxnSpPr>
            <a:cxnSpLocks noChangeShapeType="1"/>
            <a:endCxn id="19484" idx="1"/>
          </p:cNvCxnSpPr>
          <p:nvPr/>
        </p:nvCxnSpPr>
        <p:spPr bwMode="auto">
          <a:xfrm rot="5400000" flipH="1" flipV="1">
            <a:off x="5710745" y="3064987"/>
            <a:ext cx="726078" cy="711208"/>
          </a:xfrm>
          <a:prstGeom prst="straightConnector1">
            <a:avLst/>
          </a:prstGeom>
          <a:noFill/>
          <a:ln w="9525">
            <a:solidFill>
              <a:schemeClr val="tx1"/>
            </a:solidFill>
            <a:round/>
            <a:headEnd/>
            <a:tailEnd type="triangle" w="med" len="med"/>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31640" y="1366837"/>
            <a:ext cx="6912768" cy="4988714"/>
          </a:xfrm>
          <a:prstGeom prst="rect">
            <a:avLst/>
          </a:prstGeom>
        </p:spPr>
      </p:pic>
      <p:sp>
        <p:nvSpPr>
          <p:cNvPr id="3" name="CuadroTexto 2"/>
          <p:cNvSpPr txBox="1"/>
          <p:nvPr/>
        </p:nvSpPr>
        <p:spPr>
          <a:xfrm>
            <a:off x="2051720" y="476672"/>
            <a:ext cx="5976664" cy="523220"/>
          </a:xfrm>
          <a:prstGeom prst="rect">
            <a:avLst/>
          </a:prstGeom>
          <a:noFill/>
        </p:spPr>
        <p:txBody>
          <a:bodyPr wrap="square" rtlCol="0">
            <a:spAutoFit/>
          </a:bodyPr>
          <a:lstStyle/>
          <a:p>
            <a:r>
              <a:rPr lang="es-AR" dirty="0"/>
              <a:t>Mercado de Competencia Perfecto</a:t>
            </a:r>
          </a:p>
        </p:txBody>
      </p:sp>
    </p:spTree>
    <p:extLst>
      <p:ext uri="{BB962C8B-B14F-4D97-AF65-F5344CB8AC3E}">
        <p14:creationId xmlns:p14="http://schemas.microsoft.com/office/powerpoint/2010/main" xmlns="" val="150326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7450" y="332656"/>
            <a:ext cx="6589199" cy="1280890"/>
          </a:xfrm>
        </p:spPr>
        <p:txBody>
          <a:bodyPr>
            <a:noAutofit/>
          </a:bodyPr>
          <a:lstStyle/>
          <a:p>
            <a:r>
              <a:rPr lang="es-ES" sz="2800" b="1" dirty="0">
                <a:latin typeface="Book Antiqua" pitchFamily="18" charset="0"/>
              </a:rPr>
              <a:t>LA COMPETENCIA PERFECTA</a:t>
            </a:r>
            <a:br>
              <a:rPr lang="es-ES" sz="2800" b="1" dirty="0">
                <a:latin typeface="Book Antiqua" pitchFamily="18" charset="0"/>
              </a:rPr>
            </a:br>
            <a:r>
              <a:rPr lang="es-ES" sz="2800" dirty="0">
                <a:latin typeface="Book Antiqua" pitchFamily="18" charset="0"/>
              </a:rPr>
              <a:t>El ingreso de una empresa competitiva</a:t>
            </a:r>
          </a:p>
        </p:txBody>
      </p:sp>
      <p:sp>
        <p:nvSpPr>
          <p:cNvPr id="3" name="2 Marcador de contenido"/>
          <p:cNvSpPr>
            <a:spLocks noGrp="1"/>
          </p:cNvSpPr>
          <p:nvPr>
            <p:ph idx="1"/>
          </p:nvPr>
        </p:nvSpPr>
        <p:spPr>
          <a:xfrm>
            <a:off x="1435100" y="1447800"/>
            <a:ext cx="7499350" cy="2052638"/>
          </a:xfrm>
        </p:spPr>
        <p:txBody>
          <a:bodyPr>
            <a:normAutofit lnSpcReduction="10000"/>
          </a:bodyPr>
          <a:lstStyle/>
          <a:p>
            <a:r>
              <a:rPr lang="es-ES" sz="2400" dirty="0">
                <a:latin typeface="Book Antiqua" pitchFamily="18" charset="0"/>
              </a:rPr>
              <a:t>El ingreso total de una empresa es el precio de venta por la cantidad vendida.</a:t>
            </a:r>
          </a:p>
          <a:p>
            <a:pPr>
              <a:buNone/>
            </a:pPr>
            <a:r>
              <a:rPr lang="es-ES" sz="2400" i="1" dirty="0">
                <a:latin typeface="Book Antiqua" pitchFamily="18" charset="0"/>
              </a:rPr>
              <a:t>   IT = (P × Q)</a:t>
            </a:r>
          </a:p>
          <a:p>
            <a:r>
              <a:rPr lang="es-ES" sz="2800" dirty="0"/>
              <a:t> </a:t>
            </a:r>
            <a:r>
              <a:rPr lang="es-ES" sz="2400" dirty="0">
                <a:latin typeface="Book Antiqua" pitchFamily="18" charset="0"/>
              </a:rPr>
              <a:t>El ingreso total es proporcional a la cantidad producida</a:t>
            </a:r>
          </a:p>
        </p:txBody>
      </p:sp>
      <p:sp>
        <p:nvSpPr>
          <p:cNvPr id="4" name="3 Rectángulo"/>
          <p:cNvSpPr/>
          <p:nvPr/>
        </p:nvSpPr>
        <p:spPr>
          <a:xfrm>
            <a:off x="1461729" y="3933056"/>
            <a:ext cx="8139633" cy="2800767"/>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s-ES" sz="2400" i="0" dirty="0">
                <a:latin typeface="Book Antiqua" pitchFamily="18" charset="0"/>
              </a:rPr>
              <a:t>El </a:t>
            </a:r>
            <a:r>
              <a:rPr lang="es-ES" sz="2400" i="0" u="sng" dirty="0">
                <a:latin typeface="Book Antiqua" pitchFamily="18" charset="0"/>
              </a:rPr>
              <a:t>ingreso medio </a:t>
            </a:r>
            <a:r>
              <a:rPr lang="es-ES" sz="2400" i="0" dirty="0">
                <a:latin typeface="Book Antiqua" pitchFamily="18" charset="0"/>
              </a:rPr>
              <a:t>es el ingreso total dividido por la</a:t>
            </a:r>
          </a:p>
          <a:p>
            <a:r>
              <a:rPr lang="es-ES" sz="2400" i="0" dirty="0">
                <a:latin typeface="Book Antiqua" pitchFamily="18" charset="0"/>
              </a:rPr>
              <a:t>cantidad vendida.</a:t>
            </a:r>
          </a:p>
          <a:p>
            <a:r>
              <a:rPr lang="es-ES" sz="2400" i="0" dirty="0">
                <a:latin typeface="Book Antiqua" pitchFamily="18" charset="0"/>
              </a:rPr>
              <a:t> En competencia perfecta el ingreso medio igual el</a:t>
            </a:r>
          </a:p>
          <a:p>
            <a:r>
              <a:rPr lang="es-ES" sz="2400" i="0" dirty="0">
                <a:latin typeface="Book Antiqua" pitchFamily="18" charset="0"/>
              </a:rPr>
              <a:t>precio del bien.</a:t>
            </a:r>
          </a:p>
          <a:p>
            <a:pPr algn="ctr"/>
            <a:r>
              <a:rPr lang="es-ES" sz="2000" i="0" dirty="0" err="1">
                <a:latin typeface="Book Antiqua" pitchFamily="18" charset="0"/>
              </a:rPr>
              <a:t>IMe</a:t>
            </a:r>
            <a:r>
              <a:rPr lang="es-ES" sz="2000" i="0" dirty="0">
                <a:latin typeface="Book Antiqua" pitchFamily="18" charset="0"/>
              </a:rPr>
              <a:t> =  </a:t>
            </a:r>
            <a:r>
              <a:rPr lang="es-ES" sz="2000" i="0" u="sng" dirty="0">
                <a:latin typeface="Book Antiqua" pitchFamily="18" charset="0"/>
              </a:rPr>
              <a:t>IT </a:t>
            </a:r>
            <a:r>
              <a:rPr lang="es-ES" sz="2000" i="0" dirty="0">
                <a:latin typeface="Book Antiqua" pitchFamily="18" charset="0"/>
              </a:rPr>
              <a:t>= </a:t>
            </a:r>
            <a:r>
              <a:rPr lang="es-ES" sz="2000" i="0" u="sng" dirty="0">
                <a:latin typeface="Book Antiqua" pitchFamily="18" charset="0"/>
              </a:rPr>
              <a:t>P X Q</a:t>
            </a:r>
          </a:p>
          <a:p>
            <a:pPr algn="ctr"/>
            <a:r>
              <a:rPr lang="es-ES" sz="2000" i="0" dirty="0">
                <a:latin typeface="Book Antiqua" pitchFamily="18" charset="0"/>
              </a:rPr>
              <a:t>         Q       </a:t>
            </a:r>
            <a:r>
              <a:rPr lang="es-ES" sz="2000" i="0" dirty="0" err="1">
                <a:latin typeface="Book Antiqua" pitchFamily="18" charset="0"/>
              </a:rPr>
              <a:t>Q</a:t>
            </a:r>
            <a:endParaRPr lang="es-ES" sz="2000" i="0" dirty="0">
              <a:latin typeface="Book Antiqua" pitchFamily="18" charset="0"/>
            </a:endParaRPr>
          </a:p>
          <a:p>
            <a:pPr algn="ctr"/>
            <a:endParaRPr lang="es-ES" sz="1800" i="0" dirty="0">
              <a:latin typeface="Book Antiqua" pitchFamily="18" charset="0"/>
            </a:endParaRPr>
          </a:p>
          <a:p>
            <a:pPr algn="ctr"/>
            <a:r>
              <a:rPr lang="es-ES" sz="2000" i="0" dirty="0" err="1">
                <a:latin typeface="Book Antiqua" pitchFamily="18" charset="0"/>
              </a:rPr>
              <a:t>IMe</a:t>
            </a:r>
            <a:r>
              <a:rPr lang="es-ES" sz="2000" i="0" dirty="0">
                <a:latin typeface="Book Antiqua" pitchFamily="18" charset="0"/>
              </a:rPr>
              <a:t>= 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076056" y="5805264"/>
            <a:ext cx="2232248" cy="504056"/>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2" name="Rectángulo redondeado 1"/>
          <p:cNvSpPr/>
          <p:nvPr/>
        </p:nvSpPr>
        <p:spPr>
          <a:xfrm>
            <a:off x="2771800" y="5733256"/>
            <a:ext cx="1728192" cy="504056"/>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3" name="2 Marcador de contenido"/>
          <p:cNvSpPr>
            <a:spLocks noGrp="1"/>
          </p:cNvSpPr>
          <p:nvPr>
            <p:ph idx="1"/>
          </p:nvPr>
        </p:nvSpPr>
        <p:spPr>
          <a:xfrm>
            <a:off x="1435100" y="428604"/>
            <a:ext cx="7499350" cy="6072230"/>
          </a:xfrm>
        </p:spPr>
        <p:txBody>
          <a:bodyPr/>
          <a:lstStyle/>
          <a:p>
            <a:pPr algn="just"/>
            <a:r>
              <a:rPr lang="es-ES" sz="2800" i="1" dirty="0">
                <a:solidFill>
                  <a:schemeClr val="tx1"/>
                </a:solidFill>
                <a:latin typeface="Book Antiqua" pitchFamily="18" charset="0"/>
              </a:rPr>
              <a:t>El ingreso marginal es la variación que </a:t>
            </a:r>
            <a:r>
              <a:rPr lang="es-ES" sz="2800" dirty="0">
                <a:solidFill>
                  <a:schemeClr val="tx1"/>
                </a:solidFill>
                <a:latin typeface="Book Antiqua" pitchFamily="18" charset="0"/>
              </a:rPr>
              <a:t>experimenta el ingreso total cuando se vende una unidad más.</a:t>
            </a:r>
            <a:endParaRPr lang="es-ES" dirty="0">
              <a:solidFill>
                <a:schemeClr val="tx1"/>
              </a:solidFill>
              <a:latin typeface="Book Antiqua" pitchFamily="18" charset="0"/>
            </a:endParaRPr>
          </a:p>
          <a:p>
            <a:pPr algn="ctr">
              <a:buNone/>
            </a:pPr>
            <a:r>
              <a:rPr lang="es-ES" sz="2800" dirty="0" err="1">
                <a:latin typeface="Book Antiqua" pitchFamily="18" charset="0"/>
              </a:rPr>
              <a:t>IMg</a:t>
            </a:r>
            <a:r>
              <a:rPr lang="es-ES" sz="2800" dirty="0">
                <a:latin typeface="Book Antiqua" pitchFamily="18" charset="0"/>
              </a:rPr>
              <a:t> =</a:t>
            </a:r>
            <a:r>
              <a:rPr lang="el-GR" sz="2800" dirty="0">
                <a:latin typeface="Book Antiqua" pitchFamily="18" charset="0"/>
              </a:rPr>
              <a:t>ΔΙ</a:t>
            </a:r>
            <a:r>
              <a:rPr lang="es-ES" sz="2800" dirty="0">
                <a:latin typeface="Book Antiqua" pitchFamily="18" charset="0"/>
              </a:rPr>
              <a:t>T/ </a:t>
            </a:r>
            <a:r>
              <a:rPr lang="el-GR" sz="2800" dirty="0">
                <a:latin typeface="Book Antiqua" pitchFamily="18" charset="0"/>
              </a:rPr>
              <a:t>Δ</a:t>
            </a:r>
            <a:r>
              <a:rPr lang="es-ES" sz="2800" dirty="0">
                <a:latin typeface="Book Antiqua" pitchFamily="18" charset="0"/>
              </a:rPr>
              <a:t>Q		</a:t>
            </a:r>
            <a:r>
              <a:rPr lang="es-ES" sz="2800" dirty="0" err="1">
                <a:latin typeface="Book Antiqua" pitchFamily="18" charset="0"/>
              </a:rPr>
              <a:t>IMg</a:t>
            </a:r>
            <a:r>
              <a:rPr lang="es-ES" sz="2800" dirty="0">
                <a:latin typeface="Book Antiqua" pitchFamily="18" charset="0"/>
              </a:rPr>
              <a:t> =P</a:t>
            </a:r>
          </a:p>
          <a:p>
            <a:pPr algn="just">
              <a:buNone/>
            </a:pPr>
            <a:r>
              <a:rPr lang="es-ES" sz="2800" dirty="0">
                <a:latin typeface="Book Antiqua" pitchFamily="18" charset="0"/>
              </a:rPr>
              <a:t> </a:t>
            </a:r>
            <a:r>
              <a:rPr lang="es-ES" sz="2400" dirty="0">
                <a:solidFill>
                  <a:schemeClr val="tx1"/>
                </a:solidFill>
                <a:latin typeface="Book Antiqua" pitchFamily="18" charset="0"/>
              </a:rPr>
              <a:t>Para las empresas en competencia perfecta, el ingreso marginal iguala el precio del bien.</a:t>
            </a:r>
            <a:endParaRPr lang="es-ES" sz="2800" dirty="0">
              <a:solidFill>
                <a:schemeClr val="tx1"/>
              </a:solidFill>
              <a:latin typeface="Book Antiqua" pitchFamily="18" charset="0"/>
            </a:endParaRPr>
          </a:p>
          <a:p>
            <a:pPr algn="just"/>
            <a:r>
              <a:rPr lang="es-ES" sz="2400" dirty="0">
                <a:solidFill>
                  <a:schemeClr val="tx1"/>
                </a:solidFill>
                <a:latin typeface="Book Antiqua" pitchFamily="18" charset="0"/>
              </a:rPr>
              <a:t>El objetivo de una empresa competitiva es maximizar sus beneficios.</a:t>
            </a:r>
          </a:p>
          <a:p>
            <a:pPr algn="just">
              <a:buNone/>
            </a:pPr>
            <a:r>
              <a:rPr lang="es-ES" sz="2400" dirty="0">
                <a:solidFill>
                  <a:schemeClr val="tx1"/>
                </a:solidFill>
                <a:latin typeface="Book Antiqua" pitchFamily="18" charset="0"/>
              </a:rPr>
              <a:t>Esto significa que la empresa querrá producir la cantidad que maximiza la diferencia entre el ingreso total y el coste total.</a:t>
            </a:r>
          </a:p>
          <a:p>
            <a:pPr algn="just">
              <a:buNone/>
            </a:pPr>
            <a:endParaRPr lang="es-ES" sz="2400" dirty="0">
              <a:solidFill>
                <a:schemeClr val="tx1"/>
              </a:solidFill>
              <a:latin typeface="Book Antiqua" pitchFamily="18" charset="0"/>
            </a:endParaRPr>
          </a:p>
          <a:p>
            <a:pPr algn="just">
              <a:buNone/>
            </a:pPr>
            <a:r>
              <a:rPr lang="es-ES" sz="2400" dirty="0">
                <a:latin typeface="Book Antiqua" pitchFamily="18" charset="0"/>
              </a:rPr>
              <a:t>                  IT = P X Q		</a:t>
            </a:r>
            <a:r>
              <a:rPr lang="es-ES" sz="2400" dirty="0" err="1">
                <a:latin typeface="Book Antiqua" pitchFamily="18" charset="0"/>
              </a:rPr>
              <a:t>Bmax</a:t>
            </a:r>
            <a:r>
              <a:rPr lang="es-ES" sz="2400" dirty="0">
                <a:latin typeface="Book Antiqua" pitchFamily="18" charset="0"/>
              </a:rPr>
              <a:t>= IT-CT</a:t>
            </a:r>
          </a:p>
          <a:p>
            <a:pPr algn="just">
              <a:buNone/>
            </a:pPr>
            <a:endParaRPr lang="es-ES" sz="2400"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79712" y="2420888"/>
            <a:ext cx="5184576" cy="1440160"/>
          </a:xfrm>
        </p:spPr>
        <p:txBody>
          <a:bodyPr>
            <a:normAutofit/>
          </a:bodyPr>
          <a:lstStyle/>
          <a:p>
            <a:pPr algn="ctr"/>
            <a:r>
              <a:rPr lang="es-ES" sz="2400" b="1" u="sng" dirty="0">
                <a:effectLst/>
                <a:latin typeface="Book Antiqua" pitchFamily="18" charset="0"/>
              </a:rPr>
              <a:t>B) MERCADOS DE COMPETENCIA IMPERFECTA</a:t>
            </a:r>
            <a:r>
              <a:rPr lang="es-ES" sz="2700" u="sng" dirty="0">
                <a:effectLst/>
                <a:latin typeface="Book Antiqua" pitchFamily="18" charset="0"/>
              </a:rPr>
              <a:t>:</a:t>
            </a:r>
            <a:r>
              <a:rPr lang="es-ES" sz="2700" dirty="0">
                <a:effectLst/>
                <a:latin typeface="Book Antiqua" pitchFamily="18" charset="0"/>
              </a:rPr>
              <a:t> </a:t>
            </a:r>
            <a:endParaRPr lang="es-MX" dirty="0"/>
          </a:p>
        </p:txBody>
      </p:sp>
    </p:spTree>
  </p:cSld>
  <p:clrMapOvr>
    <a:masterClrMapping/>
  </p:clrMapOvr>
</p:sld>
</file>

<file path=ppt/theme/theme1.xml><?xml version="1.0" encoding="utf-8"?>
<a:theme xmlns:a="http://schemas.openxmlformats.org/drawingml/2006/main" name="Espiral">
  <a:themeElements>
    <a:clrScheme name="Personalizado 6">
      <a:dk1>
        <a:sysClr val="windowText" lastClr="000000"/>
      </a:dk1>
      <a:lt1>
        <a:sysClr val="window" lastClr="FFFFFF"/>
      </a:lt1>
      <a:dk2>
        <a:srgbClr val="003760"/>
      </a:dk2>
      <a:lt2>
        <a:srgbClr val="0070C0"/>
      </a:lt2>
      <a:accent1>
        <a:srgbClr val="FFC00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7700</TotalTime>
  <Pages>64</Pages>
  <Words>1114</Words>
  <Application>Microsoft Office PowerPoint</Application>
  <PresentationFormat>Presentación en pantalla (4:3)</PresentationFormat>
  <Paragraphs>127</Paragraphs>
  <Slides>28</Slides>
  <Notes>0</Notes>
  <HiddenSlides>0</HiddenSlides>
  <MMClips>1</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Espiral</vt:lpstr>
      <vt:lpstr> Tema 4: Mercados                    Tipos de Mercado  </vt:lpstr>
      <vt:lpstr>Diapositiva 2</vt:lpstr>
      <vt:lpstr>Mercados</vt:lpstr>
      <vt:lpstr>Diapositiva 4</vt:lpstr>
      <vt:lpstr>Diapositiva 5</vt:lpstr>
      <vt:lpstr>Diapositiva 6</vt:lpstr>
      <vt:lpstr>LA COMPETENCIA PERFECTA El ingreso de una empresa competitiva</vt:lpstr>
      <vt:lpstr>Diapositiva 8</vt:lpstr>
      <vt:lpstr>B) MERCADOS DE COMPETENCIA IMPERFECTA: </vt:lpstr>
      <vt:lpstr>Diapositiva 10</vt:lpstr>
      <vt:lpstr>Por qué surgen los monopolios?</vt:lpstr>
      <vt:lpstr>Diapositiva 12</vt:lpstr>
      <vt:lpstr>Diapositiva 13</vt:lpstr>
      <vt:lpstr>La actitud de los poderes públicos hacia el monopolio</vt:lpstr>
      <vt:lpstr>Diapositiva 15</vt:lpstr>
      <vt:lpstr>Diapositiva 16</vt:lpstr>
      <vt:lpstr>Diapositiva 17</vt:lpstr>
      <vt:lpstr>Oligopolio</vt:lpstr>
      <vt:lpstr>Oligopolio</vt:lpstr>
      <vt:lpstr>Diapositiva 20</vt:lpstr>
      <vt:lpstr>Un ejemplo: el duopolio</vt:lpstr>
      <vt:lpstr>¿Cómo afecta el tamaño de un oliogopolio al resultado del mercado?</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subject>Measuring a Nation's Income</dc:subject>
  <dc:creator>Mark P. Karscig</dc:creator>
  <cp:keywords>price elasticity</cp:keywords>
  <cp:lastModifiedBy>Secret</cp:lastModifiedBy>
  <cp:revision>557</cp:revision>
  <cp:lastPrinted>1997-07-28T16:10:48Z</cp:lastPrinted>
  <dcterms:created xsi:type="dcterms:W3CDTF">1998-06-22T00:04:04Z</dcterms:created>
  <dcterms:modified xsi:type="dcterms:W3CDTF">2024-04-15T20:08:37Z</dcterms:modified>
</cp:coreProperties>
</file>