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5E608-7A78-9A8E-9FDF-637821C03B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D1D090C-1CCF-5464-1A55-36CA0F3E9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8DFC9CF-B231-AAF4-A56B-14A7485E76A5}"/>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5" name="Marcador de pie de página 4">
            <a:extLst>
              <a:ext uri="{FF2B5EF4-FFF2-40B4-BE49-F238E27FC236}">
                <a16:creationId xmlns:a16="http://schemas.microsoft.com/office/drawing/2014/main" id="{9CB45641-1E50-ECCA-2FFC-4BDA0FEC1C9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C6A3349-38A5-FE17-6DA1-B378ABA6E045}"/>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396080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D4B30-865A-A879-2EF6-F13DE42AC75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0F7F67C-3019-507A-7AE7-E27F60A41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4DC519F-7542-1F33-3728-260D17C05701}"/>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5" name="Marcador de pie de página 4">
            <a:extLst>
              <a:ext uri="{FF2B5EF4-FFF2-40B4-BE49-F238E27FC236}">
                <a16:creationId xmlns:a16="http://schemas.microsoft.com/office/drawing/2014/main" id="{26F6E407-E0C3-FDE1-39EF-F42EA9504D6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53B899E-9B88-83A3-FBB3-48742B4E9A5F}"/>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191012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943B13-E9FD-E41D-42BA-6D87993C653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E1223DFD-766A-BA5B-06CB-FA741F1FD9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2118B2A-3827-E68C-B9CA-7B9878BBC34D}"/>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5" name="Marcador de pie de página 4">
            <a:extLst>
              <a:ext uri="{FF2B5EF4-FFF2-40B4-BE49-F238E27FC236}">
                <a16:creationId xmlns:a16="http://schemas.microsoft.com/office/drawing/2014/main" id="{3E01F6E9-0472-8932-F6BB-3AB1E5BF420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3B3DC22-4D23-7E8A-2926-AF648FB4E890}"/>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98981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14CA4-A822-0A88-2126-12C15111E08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9AF1599-F396-9F5D-91C0-7531ABF8792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4B7A4FE-C411-3E00-AA98-A3AAF69F4136}"/>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5" name="Marcador de pie de página 4">
            <a:extLst>
              <a:ext uri="{FF2B5EF4-FFF2-40B4-BE49-F238E27FC236}">
                <a16:creationId xmlns:a16="http://schemas.microsoft.com/office/drawing/2014/main" id="{8DFD9039-A383-4586-BDF0-DED9632F014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BB7C600-CC9F-7AF1-45B6-7942FAE86662}"/>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871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C8526-B69F-8EFC-69A8-EA7AAAD306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AFC528E-5B0B-3C82-5E66-1B49A69A8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4B5E35-65AF-2AA7-D6B4-1C8D9B479510}"/>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5" name="Marcador de pie de página 4">
            <a:extLst>
              <a:ext uri="{FF2B5EF4-FFF2-40B4-BE49-F238E27FC236}">
                <a16:creationId xmlns:a16="http://schemas.microsoft.com/office/drawing/2014/main" id="{CF8F398D-224D-C464-E476-643750D3BAB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87CB041-A443-4903-7949-3253AF2B240C}"/>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401103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F9C12-59CD-0695-5C5F-391759CF83A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A77B3D8-DE7F-2058-17D3-9DC4748DAE9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2D566629-B205-2429-E49C-F71A7CAA16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24E4EAEF-7AF6-78C3-03B0-03F6247AE73E}"/>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6" name="Marcador de pie de página 5">
            <a:extLst>
              <a:ext uri="{FF2B5EF4-FFF2-40B4-BE49-F238E27FC236}">
                <a16:creationId xmlns:a16="http://schemas.microsoft.com/office/drawing/2014/main" id="{02B25C8E-2696-A6BD-EDBE-EDE240E6F56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4EF65EE-0B5F-E97E-452A-EF0AF49714DF}"/>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228767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24D0D8-7504-4372-F4E8-1612199F291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2BC1965-20CA-F0C3-7F34-3DE2E0B06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D249C6-50D9-61DF-F5C6-C3EDE59F2A0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0CA3421-A440-CFC1-CCE3-F03892065C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6696C0-F28A-9E51-7AA5-B6DB2104C14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DC07F3E6-BB52-8DFF-BC4B-359261FC3B3F}"/>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8" name="Marcador de pie de página 7">
            <a:extLst>
              <a:ext uri="{FF2B5EF4-FFF2-40B4-BE49-F238E27FC236}">
                <a16:creationId xmlns:a16="http://schemas.microsoft.com/office/drawing/2014/main" id="{3610358D-C597-0BDA-A335-2294556CE6C0}"/>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8B8200C-C966-9477-B265-1D5EC1AB4D4B}"/>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32628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7A5A7-0ED3-D6D5-787A-2FE161CFC7C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8DB54F77-A86C-1375-4377-DE938FB1F18F}"/>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4" name="Marcador de pie de página 3">
            <a:extLst>
              <a:ext uri="{FF2B5EF4-FFF2-40B4-BE49-F238E27FC236}">
                <a16:creationId xmlns:a16="http://schemas.microsoft.com/office/drawing/2014/main" id="{79EB1CC8-2CF3-7627-182B-DF9580455526}"/>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43D54FA1-CA48-656E-0F52-D30A311F2147}"/>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325380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66D29-1122-3B15-8FC8-119B6FF6CAC5}"/>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3" name="Marcador de pie de página 2">
            <a:extLst>
              <a:ext uri="{FF2B5EF4-FFF2-40B4-BE49-F238E27FC236}">
                <a16:creationId xmlns:a16="http://schemas.microsoft.com/office/drawing/2014/main" id="{4829EB4A-C8E5-571A-CB1E-BC92163C2208}"/>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C0405192-5781-2177-F866-9278DB9F2E75}"/>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34004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C07A6-A3AB-E217-68EF-D0AE87A56F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059080E-482B-CF56-B0CB-0D060C247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F8E869D-C719-3BC6-60DB-BCE569430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B7F115-A5D0-62EB-8366-A88F05C73323}"/>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6" name="Marcador de pie de página 5">
            <a:extLst>
              <a:ext uri="{FF2B5EF4-FFF2-40B4-BE49-F238E27FC236}">
                <a16:creationId xmlns:a16="http://schemas.microsoft.com/office/drawing/2014/main" id="{87A12341-38E4-B172-3B4B-01000800EE8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218E107-8128-E6C1-D68E-4CD7EDA5F62E}"/>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117370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16BE2-3A04-AE1A-0E28-49A0DC2F06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1F5D5CAF-CF4E-BE49-D1A8-2DF253578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561827F7-5589-5DF0-B890-431C4842A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E347D1-F898-76A6-DA09-2C9CB5B51B1A}"/>
              </a:ext>
            </a:extLst>
          </p:cNvPr>
          <p:cNvSpPr>
            <a:spLocks noGrp="1"/>
          </p:cNvSpPr>
          <p:nvPr>
            <p:ph type="dt" sz="half" idx="10"/>
          </p:nvPr>
        </p:nvSpPr>
        <p:spPr/>
        <p:txBody>
          <a:bodyPr/>
          <a:lstStyle/>
          <a:p>
            <a:fld id="{F46B9150-9E8E-4BD2-95E4-4890C51BE57C}" type="datetimeFigureOut">
              <a:rPr lang="es-AR" smtClean="0"/>
              <a:t>17/10/2023</a:t>
            </a:fld>
            <a:endParaRPr lang="es-AR"/>
          </a:p>
        </p:txBody>
      </p:sp>
      <p:sp>
        <p:nvSpPr>
          <p:cNvPr id="6" name="Marcador de pie de página 5">
            <a:extLst>
              <a:ext uri="{FF2B5EF4-FFF2-40B4-BE49-F238E27FC236}">
                <a16:creationId xmlns:a16="http://schemas.microsoft.com/office/drawing/2014/main" id="{445FF9E9-1AE5-DC94-931F-46B871B2A80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1CF1A50-9B62-2A1C-216D-98C408C78160}"/>
              </a:ext>
            </a:extLst>
          </p:cNvPr>
          <p:cNvSpPr>
            <a:spLocks noGrp="1"/>
          </p:cNvSpPr>
          <p:nvPr>
            <p:ph type="sldNum" sz="quarter" idx="12"/>
          </p:nvPr>
        </p:nvSpPr>
        <p:spPr/>
        <p:txBody>
          <a:bodyPr/>
          <a:lstStyle/>
          <a:p>
            <a:fld id="{AB2FE4C2-ED71-48B6-94E5-96D694A0F117}" type="slidenum">
              <a:rPr lang="es-AR" smtClean="0"/>
              <a:t>‹Nº›</a:t>
            </a:fld>
            <a:endParaRPr lang="es-AR"/>
          </a:p>
        </p:txBody>
      </p:sp>
    </p:spTree>
    <p:extLst>
      <p:ext uri="{BB962C8B-B14F-4D97-AF65-F5344CB8AC3E}">
        <p14:creationId xmlns:p14="http://schemas.microsoft.com/office/powerpoint/2010/main" val="227469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C7DDB5-7ACF-2C87-5EBB-15B5244D3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AB3EA145-242B-0E69-BF04-E61133D6A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66E7B07-7DDC-36C1-92F4-CC4AD8B00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B9150-9E8E-4BD2-95E4-4890C51BE57C}" type="datetimeFigureOut">
              <a:rPr lang="es-AR" smtClean="0"/>
              <a:t>17/10/2023</a:t>
            </a:fld>
            <a:endParaRPr lang="es-AR"/>
          </a:p>
        </p:txBody>
      </p:sp>
      <p:sp>
        <p:nvSpPr>
          <p:cNvPr id="5" name="Marcador de pie de página 4">
            <a:extLst>
              <a:ext uri="{FF2B5EF4-FFF2-40B4-BE49-F238E27FC236}">
                <a16:creationId xmlns:a16="http://schemas.microsoft.com/office/drawing/2014/main" id="{1919D6B0-D882-4F18-E012-6F62A5545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D30C4743-CD76-6CFF-0AC6-0E4E988186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FE4C2-ED71-48B6-94E5-96D694A0F117}" type="slidenum">
              <a:rPr lang="es-AR" smtClean="0"/>
              <a:t>‹Nº›</a:t>
            </a:fld>
            <a:endParaRPr lang="es-AR"/>
          </a:p>
        </p:txBody>
      </p:sp>
    </p:spTree>
    <p:extLst>
      <p:ext uri="{BB962C8B-B14F-4D97-AF65-F5344CB8AC3E}">
        <p14:creationId xmlns:p14="http://schemas.microsoft.com/office/powerpoint/2010/main" val="3580099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7F3256-B737-870A-1015-17371A23CE38}"/>
              </a:ext>
            </a:extLst>
          </p:cNvPr>
          <p:cNvSpPr txBox="1"/>
          <p:nvPr/>
        </p:nvSpPr>
        <p:spPr>
          <a:xfrm>
            <a:off x="679938" y="1206531"/>
            <a:ext cx="10832123" cy="3970318"/>
          </a:xfrm>
          <a:prstGeom prst="rect">
            <a:avLst/>
          </a:prstGeom>
          <a:noFill/>
        </p:spPr>
        <p:txBody>
          <a:bodyPr wrap="square">
            <a:spAutoFit/>
          </a:bodyPr>
          <a:lstStyle/>
          <a:p>
            <a:pPr algn="just"/>
            <a:r>
              <a:rPr lang="es-AR" sz="2800" b="1" dirty="0"/>
              <a:t>Unidad 7 – Pruebas Implementación y Mantenimiento</a:t>
            </a:r>
          </a:p>
          <a:p>
            <a:pPr algn="just"/>
            <a:endParaRPr lang="es-AR" sz="2800" dirty="0"/>
          </a:p>
          <a:p>
            <a:pPr algn="just"/>
            <a:r>
              <a:rPr lang="es-AR" sz="2800" dirty="0"/>
              <a:t>Un </a:t>
            </a:r>
            <a:r>
              <a:rPr lang="es-AR" sz="2800" b="1" dirty="0"/>
              <a:t>error</a:t>
            </a:r>
            <a:r>
              <a:rPr lang="es-AR" sz="2800" dirty="0"/>
              <a:t> de programación se puede dar al momento en que el desarrollador asigna 2 valores a una misma variable, o cometido en la lógica de programación. En el momento en que se compila el código, se arma la versión y se instala en un ambiente, ese software contiene </a:t>
            </a:r>
            <a:r>
              <a:rPr lang="es-AR" sz="2800" b="1" dirty="0"/>
              <a:t>defectos</a:t>
            </a:r>
            <a:r>
              <a:rPr lang="es-AR" sz="2800" dirty="0"/>
              <a:t>, ¿Cuáles?, no lo sabemos si no hasta ejecutar nuestras pruebas, en el momento en que el sistema falla, se manifiesta mediante un mensaje de error el cual capturamos para reportar un </a:t>
            </a:r>
            <a:r>
              <a:rPr lang="es-AR" sz="2800" b="1" dirty="0"/>
              <a:t>fallo</a:t>
            </a:r>
            <a:r>
              <a:rPr lang="es-AR" sz="2800" dirty="0"/>
              <a:t>.</a:t>
            </a:r>
          </a:p>
        </p:txBody>
      </p:sp>
    </p:spTree>
    <p:extLst>
      <p:ext uri="{BB962C8B-B14F-4D97-AF65-F5344CB8AC3E}">
        <p14:creationId xmlns:p14="http://schemas.microsoft.com/office/powerpoint/2010/main" val="4253525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693866"/>
          </a:xfrm>
          <a:prstGeom prst="rect">
            <a:avLst/>
          </a:prstGeom>
          <a:noFill/>
        </p:spPr>
        <p:txBody>
          <a:bodyPr wrap="square">
            <a:spAutoFit/>
          </a:bodyPr>
          <a:lstStyle/>
          <a:p>
            <a:pPr algn="l"/>
            <a:r>
              <a:rPr lang="es-AR" sz="2800" b="1" i="0" u="none" strike="noStrike" baseline="0" dirty="0">
                <a:latin typeface="LubalinGraphStd-Demi"/>
              </a:rPr>
              <a:t>Verificación y validación</a:t>
            </a:r>
          </a:p>
          <a:p>
            <a:pPr algn="l"/>
            <a:r>
              <a:rPr lang="es-ES" sz="2800" b="0" i="0" u="none" strike="noStrike" baseline="0" dirty="0">
                <a:latin typeface="LeawoodStd-Book"/>
              </a:rPr>
              <a:t>La prueba de software es un elemento de un tema más amplio que usualmente se conoce como verificación y validación (V&amp;V). </a:t>
            </a:r>
          </a:p>
          <a:p>
            <a:pPr algn="l"/>
            <a:endParaRPr lang="es-ES" sz="2800" b="0" i="0" u="none" strike="noStrike" baseline="0" dirty="0">
              <a:latin typeface="LeawoodStd-Book"/>
            </a:endParaRPr>
          </a:p>
          <a:p>
            <a:pPr algn="l"/>
            <a:r>
              <a:rPr lang="es-ES" sz="2800" b="0" i="0" u="none" strike="noStrike" baseline="0" dirty="0">
                <a:latin typeface="LeawoodStd-Book"/>
              </a:rPr>
              <a:t>- La </a:t>
            </a:r>
            <a:r>
              <a:rPr lang="es-ES" sz="2800" b="0" i="1" u="none" strike="noStrike" baseline="0" dirty="0">
                <a:latin typeface="LeawoodStd-BookItalic"/>
              </a:rPr>
              <a:t>verificación </a:t>
            </a:r>
            <a:r>
              <a:rPr lang="es-ES" sz="2800" b="0" i="0" u="none" strike="noStrike" baseline="0" dirty="0">
                <a:latin typeface="LeawoodStd-Book"/>
              </a:rPr>
              <a:t>se refiere al conjunto de tareas que garantizan que el software implementa correctamente una función específica. </a:t>
            </a:r>
          </a:p>
          <a:p>
            <a:pPr algn="l"/>
            <a:endParaRPr lang="es-ES" sz="2800" b="0" i="0" u="none" strike="noStrike" baseline="0" dirty="0">
              <a:latin typeface="LeawoodStd-Book"/>
            </a:endParaRPr>
          </a:p>
          <a:p>
            <a:pPr algn="l"/>
            <a:r>
              <a:rPr lang="es-ES" sz="2800" b="0" i="0" u="none" strike="noStrike" baseline="0" dirty="0">
                <a:latin typeface="LeawoodStd-Book"/>
              </a:rPr>
              <a:t>- La </a:t>
            </a:r>
            <a:r>
              <a:rPr lang="es-ES" sz="2800" b="0" i="1" u="none" strike="noStrike" baseline="0" dirty="0">
                <a:latin typeface="LeawoodStd-BookItalic"/>
              </a:rPr>
              <a:t>validación </a:t>
            </a:r>
            <a:r>
              <a:rPr lang="es-ES" sz="2800" b="0" i="0" u="none" strike="noStrike" baseline="0" dirty="0">
                <a:latin typeface="LeawoodStd-Book"/>
              </a:rPr>
              <a:t>es un conjunto diferente de tareas que aseguran que el software que se construye sigue los requerimientos del </a:t>
            </a:r>
            <a:r>
              <a:rPr lang="es-AR" sz="2800" b="0" i="0" u="none" strike="noStrike" baseline="0" dirty="0">
                <a:latin typeface="LeawoodStd-Book"/>
              </a:rPr>
              <a:t>cliente. </a:t>
            </a:r>
          </a:p>
          <a:p>
            <a:pPr algn="l"/>
            <a:endParaRPr lang="es-AR" sz="2800" dirty="0">
              <a:latin typeface="LeawoodStd-Book"/>
            </a:endParaRPr>
          </a:p>
          <a:p>
            <a:pPr algn="l"/>
            <a:r>
              <a:rPr lang="es-AR" sz="2800" b="0" i="0" u="none" strike="noStrike" baseline="0" dirty="0">
                <a:latin typeface="LeawoodStd-Book"/>
              </a:rPr>
              <a:t>Boehm [Boe81] afirma esto de esta forma:</a:t>
            </a:r>
          </a:p>
          <a:p>
            <a:pPr algn="l"/>
            <a:r>
              <a:rPr lang="es-ES" sz="2800" b="0" i="0" u="none" strike="noStrike" baseline="0" dirty="0">
                <a:latin typeface="LeawoodStd-Book"/>
              </a:rPr>
              <a:t>Verificación: “¿Construimos el producto correctamente?”</a:t>
            </a:r>
          </a:p>
          <a:p>
            <a:pPr algn="l"/>
            <a:r>
              <a:rPr lang="es-ES" sz="2800" b="0" i="0" u="none" strike="noStrike" baseline="0" dirty="0">
                <a:latin typeface="LeawoodStd-Book"/>
              </a:rPr>
              <a:t>Validación: “¿Construimos el producto correcto?”</a:t>
            </a:r>
            <a:endParaRPr lang="es-AR" sz="2800" dirty="0"/>
          </a:p>
        </p:txBody>
      </p:sp>
    </p:spTree>
    <p:extLst>
      <p:ext uri="{BB962C8B-B14F-4D97-AF65-F5344CB8AC3E}">
        <p14:creationId xmlns:p14="http://schemas.microsoft.com/office/powerpoint/2010/main" val="30240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23220"/>
          </a:xfrm>
          <a:prstGeom prst="rect">
            <a:avLst/>
          </a:prstGeom>
          <a:noFill/>
        </p:spPr>
        <p:txBody>
          <a:bodyPr wrap="square">
            <a:spAutoFit/>
          </a:bodyPr>
          <a:lstStyle/>
          <a:p>
            <a:pPr algn="l"/>
            <a:r>
              <a:rPr lang="es-ES" sz="2800" b="1" i="0" u="none" strike="noStrike" baseline="0" dirty="0">
                <a:latin typeface="LubalinGraphStd-Demi"/>
              </a:rPr>
              <a:t>Estrategia de prueba</a:t>
            </a:r>
            <a:endParaRPr lang="es-AR" sz="2800" dirty="0"/>
          </a:p>
        </p:txBody>
      </p:sp>
      <p:pic>
        <p:nvPicPr>
          <p:cNvPr id="3" name="Imagen 2">
            <a:extLst>
              <a:ext uri="{FF2B5EF4-FFF2-40B4-BE49-F238E27FC236}">
                <a16:creationId xmlns:a16="http://schemas.microsoft.com/office/drawing/2014/main" id="{06E4ED11-4185-04D6-814D-EA9A198B53EE}"/>
              </a:ext>
            </a:extLst>
          </p:cNvPr>
          <p:cNvPicPr>
            <a:picLocks noChangeAspect="1"/>
          </p:cNvPicPr>
          <p:nvPr/>
        </p:nvPicPr>
        <p:blipFill rotWithShape="1">
          <a:blip r:embed="rId2"/>
          <a:srcRect l="43038" t="37327" r="28115" b="36199"/>
          <a:stretch/>
        </p:blipFill>
        <p:spPr>
          <a:xfrm>
            <a:off x="956602" y="1614268"/>
            <a:ext cx="9112649" cy="4702126"/>
          </a:xfrm>
          <a:prstGeom prst="rect">
            <a:avLst/>
          </a:prstGeom>
        </p:spPr>
      </p:pic>
    </p:spTree>
    <p:extLst>
      <p:ext uri="{BB962C8B-B14F-4D97-AF65-F5344CB8AC3E}">
        <p14:creationId xmlns:p14="http://schemas.microsoft.com/office/powerpoint/2010/main" val="105211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23220"/>
          </a:xfrm>
          <a:prstGeom prst="rect">
            <a:avLst/>
          </a:prstGeom>
          <a:noFill/>
        </p:spPr>
        <p:txBody>
          <a:bodyPr wrap="square">
            <a:spAutoFit/>
          </a:bodyPr>
          <a:lstStyle/>
          <a:p>
            <a:pPr algn="l"/>
            <a:r>
              <a:rPr lang="es-ES" sz="2800" b="1" i="0" u="none" strike="noStrike" baseline="0" dirty="0">
                <a:latin typeface="LubalinGraphStd-Demi"/>
              </a:rPr>
              <a:t>Estrategia de prueba</a:t>
            </a:r>
            <a:endParaRPr lang="es-AR" sz="2800" dirty="0"/>
          </a:p>
        </p:txBody>
      </p:sp>
      <p:sp>
        <p:nvSpPr>
          <p:cNvPr id="5" name="CuadroTexto 4">
            <a:extLst>
              <a:ext uri="{FF2B5EF4-FFF2-40B4-BE49-F238E27FC236}">
                <a16:creationId xmlns:a16="http://schemas.microsoft.com/office/drawing/2014/main" id="{DA540C51-D5F4-C307-4D65-555843EE6FB5}"/>
              </a:ext>
            </a:extLst>
          </p:cNvPr>
          <p:cNvSpPr txBox="1"/>
          <p:nvPr/>
        </p:nvSpPr>
        <p:spPr>
          <a:xfrm>
            <a:off x="608425" y="1630813"/>
            <a:ext cx="11116995" cy="4832092"/>
          </a:xfrm>
          <a:prstGeom prst="rect">
            <a:avLst/>
          </a:prstGeom>
          <a:noFill/>
        </p:spPr>
        <p:txBody>
          <a:bodyPr wrap="square">
            <a:spAutoFit/>
          </a:bodyPr>
          <a:lstStyle/>
          <a:p>
            <a:pPr algn="just"/>
            <a:r>
              <a:rPr lang="es-ES" sz="2800" b="0" i="0" u="none" strike="noStrike" baseline="0" dirty="0">
                <a:latin typeface="LeawoodStd-Book"/>
              </a:rPr>
              <a:t>La </a:t>
            </a:r>
            <a:r>
              <a:rPr lang="es-ES" sz="2800" b="1" i="1" u="none" strike="noStrike" baseline="0" dirty="0">
                <a:latin typeface="LeawoodStd-BookItalic"/>
              </a:rPr>
              <a:t>prueba de unidad </a:t>
            </a:r>
            <a:r>
              <a:rPr lang="es-ES" sz="2800" b="0" i="0" u="none" strike="noStrike" baseline="0" dirty="0">
                <a:latin typeface="LeawoodStd-Book"/>
              </a:rPr>
              <a:t>comienza en el vértice de la espiral y se concentra en cada unidad (por ejemplo, componente, clase o un objeto de contenido de una </a:t>
            </a:r>
            <a:r>
              <a:rPr lang="es-ES" sz="2800" b="0" i="1" u="none" strike="noStrike" baseline="0" dirty="0" err="1">
                <a:latin typeface="LeawoodStd-BookItalic"/>
              </a:rPr>
              <a:t>webapp</a:t>
            </a:r>
            <a:r>
              <a:rPr lang="es-ES" sz="2800" b="0" i="0" u="none" strike="noStrike" baseline="0" dirty="0">
                <a:latin typeface="LeawoodStd-Book"/>
              </a:rPr>
              <a:t>) del software como se implementó en el código fuente. </a:t>
            </a:r>
          </a:p>
          <a:p>
            <a:pPr algn="just"/>
            <a:r>
              <a:rPr lang="es-ES" sz="2800" b="0" i="0" u="none" strike="noStrike" baseline="0" dirty="0">
                <a:latin typeface="LeawoodStd-Book"/>
              </a:rPr>
              <a:t>La prueba avanza al moverse hacia afuera a lo largo de la espiral, hacia la </a:t>
            </a:r>
            <a:r>
              <a:rPr lang="es-ES" sz="2800" b="1" i="1" u="none" strike="noStrike" baseline="0" dirty="0">
                <a:latin typeface="LeawoodStd-BookItalic"/>
              </a:rPr>
              <a:t>prueba de integración</a:t>
            </a:r>
            <a:r>
              <a:rPr lang="es-ES" sz="2800" b="0" i="0" u="none" strike="noStrike" baseline="0" dirty="0">
                <a:latin typeface="LeawoodStd-Book"/>
              </a:rPr>
              <a:t>, donde el enfoque se centra en el diseño y la construcción de la arquitectura del software. </a:t>
            </a:r>
          </a:p>
          <a:p>
            <a:pPr algn="just"/>
            <a:r>
              <a:rPr lang="es-ES" sz="2800" b="0" i="0" u="none" strike="noStrike" baseline="0" dirty="0">
                <a:latin typeface="LeawoodStd-Book"/>
              </a:rPr>
              <a:t>Al dar otra vuelta hacia afuera de la espiral, se encuentra la </a:t>
            </a:r>
            <a:r>
              <a:rPr lang="es-ES" sz="2800" b="1" i="1" u="none" strike="noStrike" baseline="0" dirty="0">
                <a:latin typeface="LeawoodStd-BookItalic"/>
              </a:rPr>
              <a:t>prueba de validación</a:t>
            </a:r>
            <a:r>
              <a:rPr lang="es-ES" sz="2800" b="0" i="0" u="none" strike="noStrike" baseline="0" dirty="0">
                <a:latin typeface="LeawoodStd-Book"/>
              </a:rPr>
              <a:t>, donde los  requerimientos establecidos como parte de su modelado se validan confrontándose con el software que se construyó.</a:t>
            </a:r>
          </a:p>
          <a:p>
            <a:pPr algn="just"/>
            <a:r>
              <a:rPr lang="es-ES" sz="2800" b="0" i="0" u="none" strike="noStrike" baseline="0" dirty="0">
                <a:latin typeface="LeawoodStd-Book"/>
              </a:rPr>
              <a:t>Finalmente, se llega a la </a:t>
            </a:r>
            <a:r>
              <a:rPr lang="es-ES" sz="2800" b="1" i="1" u="none" strike="noStrike" baseline="0" dirty="0">
                <a:latin typeface="LeawoodStd-BookItalic"/>
              </a:rPr>
              <a:t>prueba del sistema</a:t>
            </a:r>
            <a:r>
              <a:rPr lang="es-ES" sz="2800" b="0" i="0" u="none" strike="noStrike" baseline="0" dirty="0">
                <a:latin typeface="LeawoodStd-Book"/>
              </a:rPr>
              <a:t>, donde el software y otros elementos del sistema se prueban como un todo.</a:t>
            </a:r>
            <a:endParaRPr lang="es-AR" sz="2800" dirty="0"/>
          </a:p>
        </p:txBody>
      </p:sp>
    </p:spTree>
    <p:extLst>
      <p:ext uri="{BB962C8B-B14F-4D97-AF65-F5344CB8AC3E}">
        <p14:creationId xmlns:p14="http://schemas.microsoft.com/office/powerpoint/2010/main" val="282652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23220"/>
          </a:xfrm>
          <a:prstGeom prst="rect">
            <a:avLst/>
          </a:prstGeom>
          <a:noFill/>
        </p:spPr>
        <p:txBody>
          <a:bodyPr wrap="square">
            <a:spAutoFit/>
          </a:bodyPr>
          <a:lstStyle/>
          <a:p>
            <a:pPr algn="l"/>
            <a:r>
              <a:rPr lang="es-ES" sz="2800" b="1" i="0" u="none" strike="noStrike" baseline="0" dirty="0">
                <a:latin typeface="LubalinGraphStd-Demi"/>
              </a:rPr>
              <a:t>Estrategia de prueba</a:t>
            </a:r>
            <a:endParaRPr lang="es-AR" sz="2800" dirty="0"/>
          </a:p>
        </p:txBody>
      </p:sp>
      <p:sp>
        <p:nvSpPr>
          <p:cNvPr id="3" name="CuadroTexto 2">
            <a:extLst>
              <a:ext uri="{FF2B5EF4-FFF2-40B4-BE49-F238E27FC236}">
                <a16:creationId xmlns:a16="http://schemas.microsoft.com/office/drawing/2014/main" id="{13C5664E-0E54-7CCF-99E3-B6CC8EB2016D}"/>
              </a:ext>
            </a:extLst>
          </p:cNvPr>
          <p:cNvSpPr txBox="1"/>
          <p:nvPr/>
        </p:nvSpPr>
        <p:spPr>
          <a:xfrm>
            <a:off x="685798" y="1695720"/>
            <a:ext cx="10751235" cy="2677656"/>
          </a:xfrm>
          <a:prstGeom prst="rect">
            <a:avLst/>
          </a:prstGeom>
          <a:noFill/>
        </p:spPr>
        <p:txBody>
          <a:bodyPr wrap="square">
            <a:spAutoFit/>
          </a:bodyPr>
          <a:lstStyle/>
          <a:p>
            <a:pPr algn="l"/>
            <a:r>
              <a:rPr lang="es-ES" sz="2800" b="0" i="0" u="none" strike="noStrike" baseline="0" dirty="0">
                <a:latin typeface="LeawoodStd-Book"/>
              </a:rPr>
              <a:t>Inicialmente, las pruebas se enfocan en </a:t>
            </a:r>
            <a:r>
              <a:rPr lang="es-AR" sz="2800" b="0" i="0" u="none" strike="noStrike" baseline="0" dirty="0">
                <a:latin typeface="LeawoodStd-Book"/>
              </a:rPr>
              <a:t>cada componente de manera individual, lo que garantiza que funcionan adecuadamente como </a:t>
            </a:r>
            <a:r>
              <a:rPr lang="es-ES" sz="2800" b="0" i="0" u="none" strike="noStrike" baseline="0" dirty="0">
                <a:latin typeface="LeawoodStd-Book"/>
              </a:rPr>
              <a:t>unidad. De ahí el nombre de </a:t>
            </a:r>
            <a:r>
              <a:rPr lang="es-ES" sz="2800" b="1" i="1" u="none" strike="noStrike" baseline="0" dirty="0">
                <a:latin typeface="LeawoodStd-BookItalic"/>
              </a:rPr>
              <a:t>prueba de unidad</a:t>
            </a:r>
            <a:r>
              <a:rPr lang="es-ES" sz="2800" b="0" i="0" u="none" strike="noStrike" baseline="0" dirty="0">
                <a:latin typeface="LeawoodStd-Book"/>
              </a:rPr>
              <a:t>. Esta prueba utiliza mucho de las técnicas de prueba que ejercitan rutas específicas en una estructura de control de componentes para asegurar una cobertura completa y la máxima detección de errores. </a:t>
            </a:r>
            <a:endParaRPr lang="es-AR" sz="2800" dirty="0"/>
          </a:p>
        </p:txBody>
      </p:sp>
    </p:spTree>
    <p:extLst>
      <p:ext uri="{BB962C8B-B14F-4D97-AF65-F5344CB8AC3E}">
        <p14:creationId xmlns:p14="http://schemas.microsoft.com/office/powerpoint/2010/main" val="5975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23220"/>
          </a:xfrm>
          <a:prstGeom prst="rect">
            <a:avLst/>
          </a:prstGeom>
          <a:noFill/>
        </p:spPr>
        <p:txBody>
          <a:bodyPr wrap="square">
            <a:spAutoFit/>
          </a:bodyPr>
          <a:lstStyle/>
          <a:p>
            <a:pPr algn="l"/>
            <a:r>
              <a:rPr lang="es-ES" sz="2800" b="1" i="0" u="none" strike="noStrike" baseline="0" dirty="0">
                <a:latin typeface="LubalinGraphStd-Demi"/>
              </a:rPr>
              <a:t>Estrategia de prueba</a:t>
            </a:r>
            <a:endParaRPr lang="es-AR" sz="2800" dirty="0"/>
          </a:p>
        </p:txBody>
      </p:sp>
      <p:sp>
        <p:nvSpPr>
          <p:cNvPr id="5" name="CuadroTexto 4">
            <a:extLst>
              <a:ext uri="{FF2B5EF4-FFF2-40B4-BE49-F238E27FC236}">
                <a16:creationId xmlns:a16="http://schemas.microsoft.com/office/drawing/2014/main" id="{96F9628E-0FB4-1115-1869-3C19F084EBEF}"/>
              </a:ext>
            </a:extLst>
          </p:cNvPr>
          <p:cNvSpPr txBox="1"/>
          <p:nvPr/>
        </p:nvSpPr>
        <p:spPr>
          <a:xfrm>
            <a:off x="685798" y="1605920"/>
            <a:ext cx="11088859" cy="3539430"/>
          </a:xfrm>
          <a:prstGeom prst="rect">
            <a:avLst/>
          </a:prstGeom>
          <a:noFill/>
        </p:spPr>
        <p:txBody>
          <a:bodyPr wrap="square">
            <a:spAutoFit/>
          </a:bodyPr>
          <a:lstStyle/>
          <a:p>
            <a:pPr algn="just"/>
            <a:r>
              <a:rPr lang="es-ES" sz="2800" b="0" i="0" u="none" strike="noStrike" baseline="0" dirty="0">
                <a:latin typeface="LeawoodStd-Book"/>
              </a:rPr>
              <a:t>A continuación, los componentes deben ensamblarse o integrarse para formar el paquete de software completo. La </a:t>
            </a:r>
            <a:r>
              <a:rPr lang="es-ES" sz="2800" b="0" i="1" u="none" strike="noStrike" baseline="0" dirty="0">
                <a:latin typeface="LeawoodStd-BookItalic"/>
              </a:rPr>
              <a:t>prueba de integración </a:t>
            </a:r>
            <a:r>
              <a:rPr lang="es-ES" sz="2800" b="0" i="0" u="none" strike="noStrike" baseline="0" dirty="0">
                <a:latin typeface="LeawoodStd-Book"/>
              </a:rPr>
              <a:t>aborda los conflictos asociados con los problemas duales de verificación y construcción de programas. Durante la integración, se usan más las técnicas de diseño de casos de prueba que se enfocan en entradas y salidas, aunque también pueden usarse técnicas que ejercitan rutas de programa específicas para asegurar la cobertura de las principales rutas de control.</a:t>
            </a:r>
          </a:p>
        </p:txBody>
      </p:sp>
    </p:spTree>
    <p:extLst>
      <p:ext uri="{BB962C8B-B14F-4D97-AF65-F5344CB8AC3E}">
        <p14:creationId xmlns:p14="http://schemas.microsoft.com/office/powerpoint/2010/main" val="409179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23220"/>
          </a:xfrm>
          <a:prstGeom prst="rect">
            <a:avLst/>
          </a:prstGeom>
          <a:noFill/>
        </p:spPr>
        <p:txBody>
          <a:bodyPr wrap="square">
            <a:spAutoFit/>
          </a:bodyPr>
          <a:lstStyle/>
          <a:p>
            <a:pPr algn="l"/>
            <a:r>
              <a:rPr lang="es-ES" sz="2800" b="1" i="0" u="none" strike="noStrike" baseline="0" dirty="0">
                <a:latin typeface="LubalinGraphStd-Demi"/>
              </a:rPr>
              <a:t>Estrategia de prueba</a:t>
            </a:r>
            <a:endParaRPr lang="es-AR" sz="2800" dirty="0"/>
          </a:p>
        </p:txBody>
      </p:sp>
      <p:sp>
        <p:nvSpPr>
          <p:cNvPr id="3" name="CuadroTexto 2">
            <a:extLst>
              <a:ext uri="{FF2B5EF4-FFF2-40B4-BE49-F238E27FC236}">
                <a16:creationId xmlns:a16="http://schemas.microsoft.com/office/drawing/2014/main" id="{443F6C61-C0F2-85F1-A125-48848D086D26}"/>
              </a:ext>
            </a:extLst>
          </p:cNvPr>
          <p:cNvSpPr txBox="1"/>
          <p:nvPr/>
        </p:nvSpPr>
        <p:spPr>
          <a:xfrm>
            <a:off x="685798" y="1706436"/>
            <a:ext cx="11313943" cy="4832092"/>
          </a:xfrm>
          <a:prstGeom prst="rect">
            <a:avLst/>
          </a:prstGeom>
          <a:noFill/>
        </p:spPr>
        <p:txBody>
          <a:bodyPr wrap="square">
            <a:spAutoFit/>
          </a:bodyPr>
          <a:lstStyle/>
          <a:p>
            <a:pPr algn="just"/>
            <a:r>
              <a:rPr lang="es-ES" sz="2800" b="0" i="0" u="none" strike="noStrike" baseline="0" dirty="0">
                <a:latin typeface="LeawoodStd-Book"/>
              </a:rPr>
              <a:t>Después de integrar (construir) el software, se realiza una serie de pruebas de orden superior.</a:t>
            </a:r>
          </a:p>
          <a:p>
            <a:pPr algn="just"/>
            <a:r>
              <a:rPr lang="es-ES" sz="2800" b="0" i="0" u="none" strike="noStrike" baseline="0" dirty="0">
                <a:latin typeface="LeawoodStd-Book"/>
              </a:rPr>
              <a:t>Deben evaluarse criterios de validación (establecidos durante el análisis de requerimientos).</a:t>
            </a:r>
          </a:p>
          <a:p>
            <a:pPr algn="just"/>
            <a:r>
              <a:rPr lang="es-ES" sz="2800" b="0" i="0" u="none" strike="noStrike" baseline="0" dirty="0">
                <a:latin typeface="LeawoodStd-Book"/>
              </a:rPr>
              <a:t>La prueba de validación proporciona la garantía final de que el software cumple con todos los requerimientos informativos, funcionales, de comportamiento y de rendimiento.</a:t>
            </a:r>
          </a:p>
          <a:p>
            <a:pPr algn="just"/>
            <a:endParaRPr lang="es-ES" sz="2800" dirty="0">
              <a:latin typeface="LeawoodStd-Book"/>
            </a:endParaRPr>
          </a:p>
          <a:p>
            <a:pPr algn="just"/>
            <a:r>
              <a:rPr lang="es-ES" sz="2800" dirty="0"/>
              <a:t>El último paso de la prueba de orden superior. La prueba del sistema verifica que todos los elementos se mezclan de manera adecuada y que se logra el funcionamiento/rendimiento global del sistema.</a:t>
            </a:r>
            <a:endParaRPr lang="es-AR" sz="2800" dirty="0"/>
          </a:p>
        </p:txBody>
      </p:sp>
    </p:spTree>
    <p:extLst>
      <p:ext uri="{BB962C8B-B14F-4D97-AF65-F5344CB8AC3E}">
        <p14:creationId xmlns:p14="http://schemas.microsoft.com/office/powerpoint/2010/main" val="197319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89EDC51-C681-18DB-DCE2-D29E4F3FCDD6}"/>
              </a:ext>
            </a:extLst>
          </p:cNvPr>
          <p:cNvSpPr txBox="1"/>
          <p:nvPr/>
        </p:nvSpPr>
        <p:spPr>
          <a:xfrm>
            <a:off x="685799" y="727765"/>
            <a:ext cx="10962249" cy="523220"/>
          </a:xfrm>
          <a:prstGeom prst="rect">
            <a:avLst/>
          </a:prstGeom>
          <a:noFill/>
        </p:spPr>
        <p:txBody>
          <a:bodyPr wrap="square">
            <a:spAutoFit/>
          </a:bodyPr>
          <a:lstStyle/>
          <a:p>
            <a:pPr algn="l"/>
            <a:r>
              <a:rPr lang="es-ES" sz="2800" b="1" i="0" u="none" strike="noStrike" baseline="0" dirty="0">
                <a:latin typeface="LubalinGraphStd-Demi"/>
              </a:rPr>
              <a:t>Estrategia de prueba</a:t>
            </a:r>
            <a:endParaRPr lang="es-AR" sz="2800" dirty="0"/>
          </a:p>
        </p:txBody>
      </p:sp>
      <p:pic>
        <p:nvPicPr>
          <p:cNvPr id="5" name="Imagen 4">
            <a:extLst>
              <a:ext uri="{FF2B5EF4-FFF2-40B4-BE49-F238E27FC236}">
                <a16:creationId xmlns:a16="http://schemas.microsoft.com/office/drawing/2014/main" id="{938747E9-9E7E-4986-968C-5F02FF88799A}"/>
              </a:ext>
            </a:extLst>
          </p:cNvPr>
          <p:cNvPicPr>
            <a:picLocks noChangeAspect="1"/>
          </p:cNvPicPr>
          <p:nvPr/>
        </p:nvPicPr>
        <p:blipFill rotWithShape="1">
          <a:blip r:embed="rId2"/>
          <a:srcRect l="28846" t="25629" r="28115" b="44613"/>
          <a:stretch/>
        </p:blipFill>
        <p:spPr>
          <a:xfrm>
            <a:off x="685799" y="1744394"/>
            <a:ext cx="10422123" cy="4051495"/>
          </a:xfrm>
          <a:prstGeom prst="rect">
            <a:avLst/>
          </a:prstGeom>
        </p:spPr>
      </p:pic>
    </p:spTree>
    <p:extLst>
      <p:ext uri="{BB962C8B-B14F-4D97-AF65-F5344CB8AC3E}">
        <p14:creationId xmlns:p14="http://schemas.microsoft.com/office/powerpoint/2010/main" val="386671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CA180C-BA8C-4625-BDD9-7B5AE7E92BAD}"/>
              </a:ext>
            </a:extLst>
          </p:cNvPr>
          <p:cNvSpPr txBox="1"/>
          <p:nvPr/>
        </p:nvSpPr>
        <p:spPr>
          <a:xfrm>
            <a:off x="2089547" y="1713250"/>
            <a:ext cx="8640365" cy="2677656"/>
          </a:xfrm>
          <a:prstGeom prst="rect">
            <a:avLst/>
          </a:prstGeom>
          <a:noFill/>
        </p:spPr>
        <p:txBody>
          <a:bodyPr wrap="square">
            <a:spAutoFit/>
          </a:bodyPr>
          <a:lstStyle/>
          <a:p>
            <a:pPr algn="just"/>
            <a:r>
              <a:rPr lang="es-ES" sz="2800" b="0" i="0" u="none" strike="noStrike" baseline="0" dirty="0">
                <a:latin typeface="LeawoodStd-Book"/>
              </a:rPr>
              <a:t>La </a:t>
            </a:r>
            <a:r>
              <a:rPr lang="es-ES" sz="2800" b="0" i="1" u="none" strike="noStrike" baseline="0" dirty="0">
                <a:latin typeface="LeawoodStd-BookItalic"/>
              </a:rPr>
              <a:t>prueba alfa </a:t>
            </a:r>
            <a:r>
              <a:rPr lang="es-ES" sz="2800" b="0" i="0" u="none" strike="noStrike" baseline="0" dirty="0">
                <a:latin typeface="LeawoodStd-Book"/>
              </a:rPr>
              <a:t>se lleva a cabo en el sitio del desarrollador por un grupo representativo de usuarios finales. El software se usa en un escenario natural con el desarrollador “mirando sobre el hombro” de los usuarios y registrando los errores y problemas de uso. Las pruebas alfa se realizan en un ambiente controlado.</a:t>
            </a:r>
            <a:endParaRPr lang="es-AR" sz="2800" dirty="0"/>
          </a:p>
        </p:txBody>
      </p:sp>
    </p:spTree>
    <p:extLst>
      <p:ext uri="{BB962C8B-B14F-4D97-AF65-F5344CB8AC3E}">
        <p14:creationId xmlns:p14="http://schemas.microsoft.com/office/powerpoint/2010/main" val="308525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9EC5798-BF00-4C61-8385-14FAFFAB05D7}"/>
              </a:ext>
            </a:extLst>
          </p:cNvPr>
          <p:cNvSpPr txBox="1"/>
          <p:nvPr/>
        </p:nvSpPr>
        <p:spPr>
          <a:xfrm>
            <a:off x="914401" y="1443841"/>
            <a:ext cx="10587036" cy="3970318"/>
          </a:xfrm>
          <a:prstGeom prst="rect">
            <a:avLst/>
          </a:prstGeom>
          <a:noFill/>
        </p:spPr>
        <p:txBody>
          <a:bodyPr wrap="square">
            <a:spAutoFit/>
          </a:bodyPr>
          <a:lstStyle/>
          <a:p>
            <a:pPr algn="just"/>
            <a:r>
              <a:rPr lang="es-ES" sz="2800" b="0" i="0" u="none" strike="noStrike" baseline="0" dirty="0">
                <a:latin typeface="LeawoodStd-Book"/>
              </a:rPr>
              <a:t>La </a:t>
            </a:r>
            <a:r>
              <a:rPr lang="es-ES" sz="2800" b="0" i="1" u="none" strike="noStrike" baseline="0" dirty="0">
                <a:latin typeface="LeawoodStd-BookItalic"/>
              </a:rPr>
              <a:t>prueba beta </a:t>
            </a:r>
            <a:r>
              <a:rPr lang="es-ES" sz="2800" b="0" i="0" u="none" strike="noStrike" baseline="0" dirty="0">
                <a:latin typeface="LeawoodStd-Book"/>
              </a:rPr>
              <a:t>se realiza en uno o más sitios del usuario final. A diferencia de la prueba alfa, por lo general el desarrollador no está presente. Por tanto, la prueba beta es una aplicación “en vivo” del software en un ambiente que no puede controlar el desarrollador. El cliente registra todos los problemas (reales o imaginarios) que se encuentran durante la prueba beta y los reporta al desarrollador periódicamente. Como resultado de los problemas reportados durante las pruebas beta, es posible hacer modificaciones y luego preparar la liberación del producto de software a toda la base de clientes.</a:t>
            </a:r>
            <a:endParaRPr lang="es-AR" sz="2800" dirty="0"/>
          </a:p>
        </p:txBody>
      </p:sp>
    </p:spTree>
    <p:extLst>
      <p:ext uri="{BB962C8B-B14F-4D97-AF65-F5344CB8AC3E}">
        <p14:creationId xmlns:p14="http://schemas.microsoft.com/office/powerpoint/2010/main" val="57787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8C4702-5ACA-4B0A-A008-4E206ADE2618}"/>
              </a:ext>
            </a:extLst>
          </p:cNvPr>
          <p:cNvSpPr txBox="1"/>
          <p:nvPr/>
        </p:nvSpPr>
        <p:spPr>
          <a:xfrm>
            <a:off x="2103835" y="2175986"/>
            <a:ext cx="9126140" cy="2246769"/>
          </a:xfrm>
          <a:prstGeom prst="rect">
            <a:avLst/>
          </a:prstGeom>
          <a:noFill/>
        </p:spPr>
        <p:txBody>
          <a:bodyPr wrap="square">
            <a:spAutoFit/>
          </a:bodyPr>
          <a:lstStyle/>
          <a:p>
            <a:pPr algn="just"/>
            <a:r>
              <a:rPr lang="es-ES" sz="2800" b="0" i="0" dirty="0">
                <a:solidFill>
                  <a:srgbClr val="333333"/>
                </a:solidFill>
                <a:effectLst/>
                <a:latin typeface="-apple-system"/>
              </a:rPr>
              <a:t>El mantenimiento del software es también una de las fases del ciclo de vida del desarrollo del sistema (SDLC), que se aplica al desarrollo de software. La fase de mantenimiento es la fase que sigue al despliegue (implementación) del software en el campo.</a:t>
            </a:r>
            <a:endParaRPr lang="es-AR" sz="2800" dirty="0"/>
          </a:p>
        </p:txBody>
      </p:sp>
    </p:spTree>
    <p:extLst>
      <p:ext uri="{BB962C8B-B14F-4D97-AF65-F5344CB8AC3E}">
        <p14:creationId xmlns:p14="http://schemas.microsoft.com/office/powerpoint/2010/main" val="6848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7CB800-AB0F-F4DD-A5C0-C65FFD4D87AB}"/>
              </a:ext>
            </a:extLst>
          </p:cNvPr>
          <p:cNvPicPr>
            <a:picLocks noChangeAspect="1"/>
          </p:cNvPicPr>
          <p:nvPr/>
        </p:nvPicPr>
        <p:blipFill rotWithShape="1">
          <a:blip r:embed="rId2"/>
          <a:srcRect l="29538" t="34454" r="29961" b="38661"/>
          <a:stretch/>
        </p:blipFill>
        <p:spPr>
          <a:xfrm>
            <a:off x="815926" y="717452"/>
            <a:ext cx="10780146" cy="4023360"/>
          </a:xfrm>
          <a:prstGeom prst="rect">
            <a:avLst/>
          </a:prstGeom>
        </p:spPr>
      </p:pic>
    </p:spTree>
    <p:extLst>
      <p:ext uri="{BB962C8B-B14F-4D97-AF65-F5344CB8AC3E}">
        <p14:creationId xmlns:p14="http://schemas.microsoft.com/office/powerpoint/2010/main" val="7004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CCCC935-A342-4CF5-A5AF-62FBBB15F110}"/>
              </a:ext>
            </a:extLst>
          </p:cNvPr>
          <p:cNvSpPr txBox="1"/>
          <p:nvPr/>
        </p:nvSpPr>
        <p:spPr>
          <a:xfrm>
            <a:off x="3046810" y="2690336"/>
            <a:ext cx="8154590" cy="2677656"/>
          </a:xfrm>
          <a:prstGeom prst="rect">
            <a:avLst/>
          </a:prstGeom>
          <a:noFill/>
        </p:spPr>
        <p:txBody>
          <a:bodyPr wrap="square">
            <a:spAutoFit/>
          </a:bodyPr>
          <a:lstStyle/>
          <a:p>
            <a:pPr algn="just"/>
            <a:r>
              <a:rPr lang="es-ES" sz="2800" b="0" i="0" dirty="0">
                <a:solidFill>
                  <a:srgbClr val="333333"/>
                </a:solidFill>
                <a:effectLst/>
                <a:latin typeface="-apple-system"/>
              </a:rPr>
              <a:t>El mantenimiento de software es una actividad muy amplia que incluye corrección de errores, mejoras de capacidad, eliminación de funciones obsoletas y optimización. Debido a que el cambio es inevitable, se deben desarrollar mecanismos de evaluación, control y modificación.</a:t>
            </a:r>
            <a:endParaRPr lang="es-AR" sz="2800" dirty="0"/>
          </a:p>
        </p:txBody>
      </p:sp>
    </p:spTree>
    <p:extLst>
      <p:ext uri="{BB962C8B-B14F-4D97-AF65-F5344CB8AC3E}">
        <p14:creationId xmlns:p14="http://schemas.microsoft.com/office/powerpoint/2010/main" val="209890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1B64A71-8120-47E9-B272-8DB68421E593}"/>
              </a:ext>
            </a:extLst>
          </p:cNvPr>
          <p:cNvSpPr txBox="1"/>
          <p:nvPr/>
        </p:nvSpPr>
        <p:spPr>
          <a:xfrm>
            <a:off x="457201" y="1012627"/>
            <a:ext cx="10787062" cy="5078313"/>
          </a:xfrm>
          <a:prstGeom prst="rect">
            <a:avLst/>
          </a:prstGeom>
          <a:noFill/>
        </p:spPr>
        <p:txBody>
          <a:bodyPr wrap="square">
            <a:spAutoFit/>
          </a:bodyPr>
          <a:lstStyle/>
          <a:p>
            <a:pPr algn="l">
              <a:buFont typeface="Arial" panose="020B0604020202020204" pitchFamily="34" charset="0"/>
              <a:buChar char="•"/>
            </a:pPr>
            <a:r>
              <a:rPr lang="es-ES" b="0" i="0" dirty="0">
                <a:solidFill>
                  <a:srgbClr val="333333"/>
                </a:solidFill>
                <a:effectLst/>
                <a:latin typeface="-apple-system"/>
              </a:rPr>
              <a:t>Mantenimiento preventivo: Consiste en la revisión constante del software para detectar posibles fuentes de problemas que puedan surgir en el futuro.</a:t>
            </a:r>
          </a:p>
          <a:p>
            <a:pPr algn="l">
              <a:buFont typeface="Arial" panose="020B0604020202020204" pitchFamily="34" charset="0"/>
              <a:buChar char="•"/>
            </a:pPr>
            <a:r>
              <a:rPr lang="es-ES" b="0" i="0" dirty="0">
                <a:solidFill>
                  <a:srgbClr val="333333"/>
                </a:solidFill>
                <a:effectLst/>
                <a:latin typeface="-apple-system"/>
              </a:rPr>
              <a:t>Mantenimiento predictivo. Evalúa el flujo de ejecución del programa para predecir con certeza cuándo ocurrirá la falla, y así determinar cuándo es apropiado hacer los ajustes correspondientes.</a:t>
            </a:r>
          </a:p>
          <a:p>
            <a:pPr algn="l">
              <a:buFont typeface="Arial" panose="020B0604020202020204" pitchFamily="34" charset="0"/>
              <a:buChar char="•"/>
            </a:pPr>
            <a:r>
              <a:rPr lang="es-ES" b="0" i="0" dirty="0">
                <a:solidFill>
                  <a:srgbClr val="333333"/>
                </a:solidFill>
                <a:effectLst/>
                <a:latin typeface="-apple-system"/>
              </a:rPr>
              <a:t>Mantenimiento correctivo. Corrige los defectos encontrados en el software, y que originan un comportamiento diferente al deseado. Estas fallas pueden ser de procesamiento, rendimiento (por ejemplo, uso ineficiente de recursos de hardware), programación (inconsistencias en la ejecución), seguridad o estabilidad, entre otras.</a:t>
            </a:r>
          </a:p>
          <a:p>
            <a:pPr algn="l">
              <a:buFont typeface="Arial" panose="020B0604020202020204" pitchFamily="34" charset="0"/>
              <a:buChar char="•"/>
            </a:pPr>
            <a:r>
              <a:rPr lang="es-ES" b="0" i="0" dirty="0">
                <a:solidFill>
                  <a:srgbClr val="333333"/>
                </a:solidFill>
                <a:effectLst/>
                <a:latin typeface="-apple-system"/>
              </a:rPr>
              <a:t>Mantenimiento adaptativo. Si es necesario cambiar el entorno en el que se utiliza la aplicación (que incluye el sistema operativo, la plataforma de hardware o, en el caso de las aplicaciones web, el navegador), puede ser necesario modificarla para mantener su plena funcionalidad en estas nuevas condiciones.</a:t>
            </a:r>
          </a:p>
          <a:p>
            <a:pPr algn="l">
              <a:buFont typeface="Arial" panose="020B0604020202020204" pitchFamily="34" charset="0"/>
              <a:buChar char="•"/>
            </a:pPr>
            <a:r>
              <a:rPr lang="es-ES" b="0" i="0" dirty="0">
                <a:solidFill>
                  <a:srgbClr val="333333"/>
                </a:solidFill>
                <a:effectLst/>
                <a:latin typeface="-apple-system"/>
              </a:rPr>
              <a:t>Mantenimiento evolutivo. Es un caso especial donde la adaptación es prácticamente obligatoria, ya que de lo contrario el programa quedaría obsoleto con el paso del tiempo. Por ejemplo, el cambio de versión en un navegador (a menudo impuesto sin el consentimiento del usuario) suele requerir ajustes en los </a:t>
            </a:r>
            <a:r>
              <a:rPr lang="es-ES" b="0" i="0" dirty="0" err="1">
                <a:solidFill>
                  <a:srgbClr val="333333"/>
                </a:solidFill>
                <a:effectLst/>
                <a:latin typeface="-apple-system"/>
              </a:rPr>
              <a:t>plugins</a:t>
            </a:r>
            <a:r>
              <a:rPr lang="es-ES" b="0" i="0" dirty="0">
                <a:solidFill>
                  <a:srgbClr val="333333"/>
                </a:solidFill>
                <a:effectLst/>
                <a:latin typeface="-apple-system"/>
              </a:rPr>
              <a:t> y aplicaciones web.</a:t>
            </a:r>
          </a:p>
          <a:p>
            <a:pPr algn="l">
              <a:buFont typeface="Arial" panose="020B0604020202020204" pitchFamily="34" charset="0"/>
              <a:buChar char="•"/>
            </a:pPr>
            <a:r>
              <a:rPr lang="es-ES" b="0" i="0" dirty="0">
                <a:solidFill>
                  <a:srgbClr val="333333"/>
                </a:solidFill>
                <a:effectLst/>
                <a:latin typeface="-apple-system"/>
              </a:rPr>
              <a:t>Mantenimiento perfecto. Por diferentes razones, el usuario puede solicitar la adición de nuevas funcionalidades o características no consideradas en el momento de la implementación del software. Un mantenimiento perfecto adapta la aplicación a este requisito. El mantenimiento permanente del software puede asegurar su funcionalidad durante muchos años, ahorrando tiempo y el coste económico de una migración total a una nueva aplicación.</a:t>
            </a:r>
          </a:p>
        </p:txBody>
      </p:sp>
    </p:spTree>
    <p:extLst>
      <p:ext uri="{BB962C8B-B14F-4D97-AF65-F5344CB8AC3E}">
        <p14:creationId xmlns:p14="http://schemas.microsoft.com/office/powerpoint/2010/main" val="143424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5155862-5499-08FF-5503-D79718142381}"/>
              </a:ext>
            </a:extLst>
          </p:cNvPr>
          <p:cNvPicPr>
            <a:picLocks noChangeAspect="1"/>
          </p:cNvPicPr>
          <p:nvPr/>
        </p:nvPicPr>
        <p:blipFill rotWithShape="1">
          <a:blip r:embed="rId2"/>
          <a:srcRect l="29308" t="60313" r="28692" b="15059"/>
          <a:stretch/>
        </p:blipFill>
        <p:spPr>
          <a:xfrm>
            <a:off x="422025" y="1350499"/>
            <a:ext cx="11478768" cy="3784209"/>
          </a:xfrm>
          <a:prstGeom prst="rect">
            <a:avLst/>
          </a:prstGeom>
        </p:spPr>
      </p:pic>
    </p:spTree>
    <p:extLst>
      <p:ext uri="{BB962C8B-B14F-4D97-AF65-F5344CB8AC3E}">
        <p14:creationId xmlns:p14="http://schemas.microsoft.com/office/powerpoint/2010/main" val="354986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70C2205-A55F-78EA-4E43-888B6A2714EB}"/>
              </a:ext>
            </a:extLst>
          </p:cNvPr>
          <p:cNvPicPr>
            <a:picLocks noChangeAspect="1"/>
          </p:cNvPicPr>
          <p:nvPr/>
        </p:nvPicPr>
        <p:blipFill rotWithShape="1">
          <a:blip r:embed="rId2"/>
          <a:srcRect l="27577" t="20499" r="27654" b="46254"/>
          <a:stretch/>
        </p:blipFill>
        <p:spPr>
          <a:xfrm>
            <a:off x="168812" y="576776"/>
            <a:ext cx="11859933" cy="4951827"/>
          </a:xfrm>
          <a:prstGeom prst="rect">
            <a:avLst/>
          </a:prstGeom>
        </p:spPr>
      </p:pic>
    </p:spTree>
    <p:extLst>
      <p:ext uri="{BB962C8B-B14F-4D97-AF65-F5344CB8AC3E}">
        <p14:creationId xmlns:p14="http://schemas.microsoft.com/office/powerpoint/2010/main" val="21689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3826B9D-A6B8-4AA7-07E8-CFC3BE0C89B8}"/>
              </a:ext>
            </a:extLst>
          </p:cNvPr>
          <p:cNvPicPr>
            <a:picLocks noChangeAspect="1"/>
          </p:cNvPicPr>
          <p:nvPr/>
        </p:nvPicPr>
        <p:blipFill rotWithShape="1">
          <a:blip r:embed="rId2"/>
          <a:srcRect l="28496" t="28708" r="28850" b="43304"/>
          <a:stretch/>
        </p:blipFill>
        <p:spPr>
          <a:xfrm>
            <a:off x="126609" y="534573"/>
            <a:ext cx="12050184" cy="4445390"/>
          </a:xfrm>
          <a:prstGeom prst="rect">
            <a:avLst/>
          </a:prstGeom>
        </p:spPr>
      </p:pic>
      <p:sp>
        <p:nvSpPr>
          <p:cNvPr id="5" name="CuadroTexto 4">
            <a:extLst>
              <a:ext uri="{FF2B5EF4-FFF2-40B4-BE49-F238E27FC236}">
                <a16:creationId xmlns:a16="http://schemas.microsoft.com/office/drawing/2014/main" id="{CA62AFE4-9B2A-59E7-40F6-90D5AED82512}"/>
              </a:ext>
            </a:extLst>
          </p:cNvPr>
          <p:cNvSpPr txBox="1"/>
          <p:nvPr/>
        </p:nvSpPr>
        <p:spPr>
          <a:xfrm>
            <a:off x="787791" y="6246055"/>
            <a:ext cx="5068760" cy="369332"/>
          </a:xfrm>
          <a:prstGeom prst="rect">
            <a:avLst/>
          </a:prstGeom>
          <a:noFill/>
        </p:spPr>
        <p:txBody>
          <a:bodyPr wrap="none" rtlCol="0">
            <a:spAutoFit/>
          </a:bodyPr>
          <a:lstStyle/>
          <a:p>
            <a:r>
              <a:rPr lang="en-US" b="0" i="0" dirty="0">
                <a:solidFill>
                  <a:srgbClr val="202124"/>
                </a:solidFill>
                <a:effectLst/>
                <a:latin typeface="Google Sans"/>
              </a:rPr>
              <a:t>IEEE: Institute of Electrical and Electronics Engineers</a:t>
            </a:r>
          </a:p>
        </p:txBody>
      </p:sp>
    </p:spTree>
    <p:extLst>
      <p:ext uri="{BB962C8B-B14F-4D97-AF65-F5344CB8AC3E}">
        <p14:creationId xmlns:p14="http://schemas.microsoft.com/office/powerpoint/2010/main" val="258982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DF100C1-5C6F-7782-F639-A1835A7990FD}"/>
              </a:ext>
            </a:extLst>
          </p:cNvPr>
          <p:cNvPicPr>
            <a:picLocks noChangeAspect="1"/>
          </p:cNvPicPr>
          <p:nvPr/>
        </p:nvPicPr>
        <p:blipFill rotWithShape="1">
          <a:blip r:embed="rId2"/>
          <a:srcRect l="27923" t="56824" r="27423" b="34146"/>
          <a:stretch/>
        </p:blipFill>
        <p:spPr>
          <a:xfrm>
            <a:off x="787791" y="2588454"/>
            <a:ext cx="11012126" cy="1252026"/>
          </a:xfrm>
          <a:prstGeom prst="rect">
            <a:avLst/>
          </a:prstGeom>
        </p:spPr>
      </p:pic>
    </p:spTree>
    <p:extLst>
      <p:ext uri="{BB962C8B-B14F-4D97-AF65-F5344CB8AC3E}">
        <p14:creationId xmlns:p14="http://schemas.microsoft.com/office/powerpoint/2010/main" val="345624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09EE70-0D9F-824F-CF41-4DFEB0A15AE7}"/>
              </a:ext>
            </a:extLst>
          </p:cNvPr>
          <p:cNvSpPr txBox="1"/>
          <p:nvPr/>
        </p:nvSpPr>
        <p:spPr>
          <a:xfrm>
            <a:off x="407963" y="1855823"/>
            <a:ext cx="11282289" cy="3539430"/>
          </a:xfrm>
          <a:prstGeom prst="rect">
            <a:avLst/>
          </a:prstGeom>
          <a:noFill/>
        </p:spPr>
        <p:txBody>
          <a:bodyPr wrap="square">
            <a:spAutoFit/>
          </a:bodyPr>
          <a:lstStyle/>
          <a:p>
            <a:pPr algn="just"/>
            <a:r>
              <a:rPr lang="es-AR" sz="2800" b="1" u="sng" dirty="0"/>
              <a:t>Errores de diseño</a:t>
            </a:r>
            <a:r>
              <a:rPr lang="es-AR" sz="2800" dirty="0"/>
              <a:t>: Se introducen por fallas al traducir los requisitos en estructuras de solución correctas y completas, por inconsistencias tanto dentro de las especificaciones de diseño y como entre las especificaciones de diseño y los requisitos. Un error de requisitos o un error de diseño, que no se descubre sino hasta las pruebas de código fuente, puede ser muy costoso de corregir. De modo que es importante que la calidad de los requisitos y de los documentos del diseño se valoren pronto y con frecuencia.</a:t>
            </a:r>
          </a:p>
        </p:txBody>
      </p:sp>
    </p:spTree>
    <p:extLst>
      <p:ext uri="{BB962C8B-B14F-4D97-AF65-F5344CB8AC3E}">
        <p14:creationId xmlns:p14="http://schemas.microsoft.com/office/powerpoint/2010/main" val="428301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CB832B9-B4B4-AE4C-6813-906159B61DAC}"/>
              </a:ext>
            </a:extLst>
          </p:cNvPr>
          <p:cNvSpPr txBox="1"/>
          <p:nvPr/>
        </p:nvSpPr>
        <p:spPr>
          <a:xfrm>
            <a:off x="729176" y="1098516"/>
            <a:ext cx="10733648" cy="4401205"/>
          </a:xfrm>
          <a:prstGeom prst="rect">
            <a:avLst/>
          </a:prstGeom>
          <a:noFill/>
        </p:spPr>
        <p:txBody>
          <a:bodyPr wrap="square">
            <a:spAutoFit/>
          </a:bodyPr>
          <a:lstStyle/>
          <a:p>
            <a:pPr algn="just"/>
            <a:r>
              <a:rPr lang="es-AR" sz="2800" b="1" u="sng" dirty="0"/>
              <a:t>Los errores de instrumentación</a:t>
            </a:r>
            <a:r>
              <a:rPr lang="es-AR" sz="2800" dirty="0"/>
              <a:t>: Son los cometidos al traducir las especificaciones de diseño en código fuente. Estos errores pueden ocurrir en las declaraciones de datos, en las referencias a los datos, en la lógica del flujo de control, en expresiones computacionales, en interfaces entre subprogramas y en operaciones de entrada/salida. La calidad de los productos de trabajo generados durante el análisis y el diseño se puede estimar y mejorar utilizando procedimientos sistemáticos de control de calidad, mediante recorridos e inspecciones y por medio de verificaciones automatizadas para supervisar que sea consistente y que esté completo. </a:t>
            </a:r>
          </a:p>
        </p:txBody>
      </p:sp>
    </p:spTree>
    <p:extLst>
      <p:ext uri="{BB962C8B-B14F-4D97-AF65-F5344CB8AC3E}">
        <p14:creationId xmlns:p14="http://schemas.microsoft.com/office/powerpoint/2010/main" val="543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401C1C-EAE8-9713-1B38-09C687320B07}"/>
              </a:ext>
            </a:extLst>
          </p:cNvPr>
          <p:cNvSpPr txBox="1"/>
          <p:nvPr/>
        </p:nvSpPr>
        <p:spPr>
          <a:xfrm>
            <a:off x="474198" y="2305615"/>
            <a:ext cx="11243603" cy="2246769"/>
          </a:xfrm>
          <a:prstGeom prst="rect">
            <a:avLst/>
          </a:prstGeom>
          <a:noFill/>
        </p:spPr>
        <p:txBody>
          <a:bodyPr wrap="square">
            <a:spAutoFit/>
          </a:bodyPr>
          <a:lstStyle/>
          <a:p>
            <a:pPr algn="just"/>
            <a:r>
              <a:rPr lang="es-ES" sz="2800" b="0" i="0" u="none" strike="noStrike" baseline="0" dirty="0">
                <a:latin typeface="LeawoodStd-Book"/>
              </a:rPr>
              <a:t>La prueba es un conjunto de actividades que pueden planearse por adelantado y realizarse de manera sistemática. Por esta razón, durante el proceso de software, debe definirse una plantilla para la prueba del software: un conjunto de pasos que incluyen métodos de prueba y técnicas de diseño de casos de prueba específicos.</a:t>
            </a:r>
            <a:endParaRPr lang="es-AR" sz="2800" dirty="0"/>
          </a:p>
        </p:txBody>
      </p:sp>
    </p:spTree>
    <p:extLst>
      <p:ext uri="{BB962C8B-B14F-4D97-AF65-F5344CB8AC3E}">
        <p14:creationId xmlns:p14="http://schemas.microsoft.com/office/powerpoint/2010/main" val="19497376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1407</Words>
  <Application>Microsoft Office PowerPoint</Application>
  <PresentationFormat>Panorámica</PresentationFormat>
  <Paragraphs>44</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-apple-system</vt:lpstr>
      <vt:lpstr>Arial</vt:lpstr>
      <vt:lpstr>Calibri</vt:lpstr>
      <vt:lpstr>Calibri Light</vt:lpstr>
      <vt:lpstr>Google Sans</vt:lpstr>
      <vt:lpstr>LeawoodStd-Book</vt:lpstr>
      <vt:lpstr>LeawoodStd-BookItalic</vt:lpstr>
      <vt:lpstr>LubalinGraphStd-Demi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Castillo</dc:creator>
  <cp:lastModifiedBy>CÉSAR CASTILLO</cp:lastModifiedBy>
  <cp:revision>4</cp:revision>
  <dcterms:created xsi:type="dcterms:W3CDTF">2023-10-17T15:08:10Z</dcterms:created>
  <dcterms:modified xsi:type="dcterms:W3CDTF">2023-10-17T20:28:38Z</dcterms:modified>
</cp:coreProperties>
</file>