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7"/>
  </p:notesMasterIdLst>
  <p:sldIdLst>
    <p:sldId id="256" r:id="rId2"/>
    <p:sldId id="257" r:id="rId3"/>
    <p:sldId id="271" r:id="rId4"/>
    <p:sldId id="269" r:id="rId5"/>
    <p:sldId id="258" r:id="rId6"/>
    <p:sldId id="259" r:id="rId7"/>
    <p:sldId id="261" r:id="rId8"/>
    <p:sldId id="262" r:id="rId9"/>
    <p:sldId id="263" r:id="rId10"/>
    <p:sldId id="264" r:id="rId11"/>
    <p:sldId id="265" r:id="rId12"/>
    <p:sldId id="266"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0" d="100"/>
          <a:sy n="90" d="100"/>
        </p:scale>
        <p:origin x="35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54A25-32BE-481C-A160-FC1690E315A3}"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s-AR"/>
        </a:p>
      </dgm:t>
    </dgm:pt>
    <dgm:pt modelId="{F1879CA6-B59B-4B62-91E7-A30746CAB9DF}">
      <dgm:prSet phldrT="[Texto]" custT="1"/>
      <dgm:spPr/>
      <dgm:t>
        <a:bodyPr/>
        <a:lstStyle/>
        <a:p>
          <a:pPr algn="just"/>
          <a:r>
            <a:rPr lang="es-419" sz="1600" dirty="0"/>
            <a:t>La obra del filósofo francés Henri Lefebvre (2013) representa uno de los primeros esfuerzos teóricos por definir al espacio desde una perspectiva social, ante la hegemonía de las concepciones geométricas y técnicas. La tesis central de su propuesta es que el espacio es un producto social, y para comprenderlo es necesario considerar sus tres dimensiones:</a:t>
          </a:r>
          <a:endParaRPr lang="es-AR" sz="1600" dirty="0"/>
        </a:p>
      </dgm:t>
    </dgm:pt>
    <dgm:pt modelId="{5B312541-081D-4B2D-A33A-56893BB7255B}" type="parTrans" cxnId="{FB19EA83-7797-49F4-ABFF-BC56D23C3403}">
      <dgm:prSet/>
      <dgm:spPr/>
      <dgm:t>
        <a:bodyPr/>
        <a:lstStyle/>
        <a:p>
          <a:pPr algn="just"/>
          <a:endParaRPr lang="es-AR" sz="3200"/>
        </a:p>
      </dgm:t>
    </dgm:pt>
    <dgm:pt modelId="{35402738-10B1-4F81-BD58-D8110B359231}" type="sibTrans" cxnId="{FB19EA83-7797-49F4-ABFF-BC56D23C3403}">
      <dgm:prSet/>
      <dgm:spPr/>
      <dgm:t>
        <a:bodyPr/>
        <a:lstStyle/>
        <a:p>
          <a:pPr algn="just"/>
          <a:endParaRPr lang="es-AR" sz="2000"/>
        </a:p>
      </dgm:t>
    </dgm:pt>
    <dgm:pt modelId="{53A9236B-1A58-4D49-AB07-80C0E7924E7D}">
      <dgm:prSet phldrT="[Texto]" custT="1"/>
      <dgm:spPr/>
      <dgm:t>
        <a:bodyPr/>
        <a:lstStyle/>
        <a:p>
          <a:pPr algn="just"/>
          <a:r>
            <a:rPr lang="es-AR" sz="1600" b="1" dirty="0"/>
            <a:t>Espacio percibido (o practicas espaciales): </a:t>
          </a:r>
          <a:r>
            <a:rPr lang="es-419" sz="1600" dirty="0"/>
            <a:t>refiere a la forma a la forma en la que cada sociedad produce y reproduce su propio espacio, y a percepción que la gente tiene del mismo en función de este uso cotidiano.</a:t>
          </a:r>
          <a:endParaRPr lang="es-ES" sz="1600" dirty="0"/>
        </a:p>
        <a:p>
          <a:pPr algn="just"/>
          <a:endParaRPr lang="es-AR" sz="1600" b="1" dirty="0"/>
        </a:p>
      </dgm:t>
    </dgm:pt>
    <dgm:pt modelId="{A2F90D7F-CD12-4233-BB4D-18BF2AB6600B}" type="parTrans" cxnId="{829CE962-CB8D-408E-A6FB-459341B3C7E6}">
      <dgm:prSet/>
      <dgm:spPr/>
      <dgm:t>
        <a:bodyPr/>
        <a:lstStyle/>
        <a:p>
          <a:pPr algn="just"/>
          <a:endParaRPr lang="es-AR" sz="3200"/>
        </a:p>
      </dgm:t>
    </dgm:pt>
    <dgm:pt modelId="{0C713461-465D-49FA-8805-AF8775F12E34}" type="sibTrans" cxnId="{829CE962-CB8D-408E-A6FB-459341B3C7E6}">
      <dgm:prSet/>
      <dgm:spPr/>
      <dgm:t>
        <a:bodyPr/>
        <a:lstStyle/>
        <a:p>
          <a:pPr algn="just"/>
          <a:endParaRPr lang="es-AR" sz="2000"/>
        </a:p>
      </dgm:t>
    </dgm:pt>
    <dgm:pt modelId="{64FF5B83-5321-4BA5-93CA-877C6541A6BE}">
      <dgm:prSet phldrT="[Texto]" custT="1"/>
      <dgm:spPr/>
      <dgm:t>
        <a:bodyPr/>
        <a:lstStyle/>
        <a:p>
          <a:pPr algn="just"/>
          <a:r>
            <a:rPr lang="es-AR" sz="1600" b="1" dirty="0"/>
            <a:t>Espacio</a:t>
          </a:r>
          <a:r>
            <a:rPr lang="es-AR" sz="1600" b="1" baseline="0" dirty="0"/>
            <a:t> concebido (o representaciones del espacio): </a:t>
          </a:r>
          <a:r>
            <a:rPr lang="es-419" sz="1600" dirty="0"/>
            <a:t>refiere a una concepción abstracta del espacio, generalmente representada en forma de mapas o planos realizados por especialistas. Es la concepción dominante del espacio en términos científicos y urbanísticos.</a:t>
          </a:r>
          <a:endParaRPr lang="es-AR" sz="1600" b="1" baseline="0" dirty="0"/>
        </a:p>
      </dgm:t>
    </dgm:pt>
    <dgm:pt modelId="{25648AFC-A156-44D9-B72D-F72D1649D33E}" type="parTrans" cxnId="{5A20F040-241E-48A2-BAA2-FF85FE6D7BCA}">
      <dgm:prSet/>
      <dgm:spPr/>
      <dgm:t>
        <a:bodyPr/>
        <a:lstStyle/>
        <a:p>
          <a:pPr algn="just"/>
          <a:endParaRPr lang="es-AR" sz="3200"/>
        </a:p>
      </dgm:t>
    </dgm:pt>
    <dgm:pt modelId="{51050199-B42B-4F9F-BB21-EC7872DEE27B}" type="sibTrans" cxnId="{5A20F040-241E-48A2-BAA2-FF85FE6D7BCA}">
      <dgm:prSet/>
      <dgm:spPr/>
      <dgm:t>
        <a:bodyPr/>
        <a:lstStyle/>
        <a:p>
          <a:pPr algn="just"/>
          <a:endParaRPr lang="es-AR" sz="2000"/>
        </a:p>
      </dgm:t>
    </dgm:pt>
    <dgm:pt modelId="{33E19F90-453B-400C-9FA6-81870EB88486}">
      <dgm:prSet custT="1"/>
      <dgm:spPr/>
      <dgm:t>
        <a:bodyPr/>
        <a:lstStyle/>
        <a:p>
          <a:pPr algn="just"/>
          <a:r>
            <a:rPr lang="es-AR" sz="1600" b="1" dirty="0"/>
            <a:t>Espacio vivido (espacios de representación): </a:t>
          </a:r>
          <a:r>
            <a:rPr lang="es-419" sz="1600" dirty="0"/>
            <a:t>refiere el espacio experimentado directamente por sus habitantes a partir de símbolos o imágenes. Va más allá del espacio físico en la medida que los entes que lo componen son portadores de un valor simbólico. </a:t>
          </a:r>
          <a:endParaRPr lang="es-AR" sz="1600" b="1" dirty="0"/>
        </a:p>
      </dgm:t>
    </dgm:pt>
    <dgm:pt modelId="{43007859-550C-4606-BA91-1132FB512F17}" type="parTrans" cxnId="{3D6F443F-6A14-4610-8E76-55FE1975E029}">
      <dgm:prSet/>
      <dgm:spPr/>
      <dgm:t>
        <a:bodyPr/>
        <a:lstStyle/>
        <a:p>
          <a:pPr algn="just"/>
          <a:endParaRPr lang="es-AR" sz="3200"/>
        </a:p>
      </dgm:t>
    </dgm:pt>
    <dgm:pt modelId="{1BE131A7-3ACD-4977-A969-D425AC348FA7}" type="sibTrans" cxnId="{3D6F443F-6A14-4610-8E76-55FE1975E029}">
      <dgm:prSet/>
      <dgm:spPr/>
      <dgm:t>
        <a:bodyPr/>
        <a:lstStyle/>
        <a:p>
          <a:pPr algn="just"/>
          <a:endParaRPr lang="es-AR" sz="2000"/>
        </a:p>
      </dgm:t>
    </dgm:pt>
    <dgm:pt modelId="{62B2DCB6-0E4C-4670-98D4-7B9CF685D552}" type="pres">
      <dgm:prSet presAssocID="{54254A25-32BE-481C-A160-FC1690E315A3}" presName="vert0" presStyleCnt="0">
        <dgm:presLayoutVars>
          <dgm:dir/>
          <dgm:animOne val="branch"/>
          <dgm:animLvl val="lvl"/>
        </dgm:presLayoutVars>
      </dgm:prSet>
      <dgm:spPr/>
    </dgm:pt>
    <dgm:pt modelId="{DD19EF9B-B664-42ED-BB98-AA1EB3F74E67}" type="pres">
      <dgm:prSet presAssocID="{F1879CA6-B59B-4B62-91E7-A30746CAB9DF}" presName="thickLine" presStyleLbl="alignNode1" presStyleIdx="0" presStyleCnt="4"/>
      <dgm:spPr/>
    </dgm:pt>
    <dgm:pt modelId="{8DAB9B8B-420C-45C1-BC5C-ED6F7052E1B6}" type="pres">
      <dgm:prSet presAssocID="{F1879CA6-B59B-4B62-91E7-A30746CAB9DF}" presName="horz1" presStyleCnt="0"/>
      <dgm:spPr/>
    </dgm:pt>
    <dgm:pt modelId="{0C9E4683-17EE-4219-AA70-9A79788B5682}" type="pres">
      <dgm:prSet presAssocID="{F1879CA6-B59B-4B62-91E7-A30746CAB9DF}" presName="tx1" presStyleLbl="revTx" presStyleIdx="0" presStyleCnt="4"/>
      <dgm:spPr/>
    </dgm:pt>
    <dgm:pt modelId="{6B938CF2-41A0-49D4-A494-6DE7DEF1852A}" type="pres">
      <dgm:prSet presAssocID="{F1879CA6-B59B-4B62-91E7-A30746CAB9DF}" presName="vert1" presStyleCnt="0"/>
      <dgm:spPr/>
    </dgm:pt>
    <dgm:pt modelId="{B4F68111-A4A3-4F0F-97ED-CD2DA7BE6565}" type="pres">
      <dgm:prSet presAssocID="{53A9236B-1A58-4D49-AB07-80C0E7924E7D}" presName="thickLine" presStyleLbl="alignNode1" presStyleIdx="1" presStyleCnt="4"/>
      <dgm:spPr/>
    </dgm:pt>
    <dgm:pt modelId="{9EAA7651-19EC-48FE-8285-4D6F88AEC1AB}" type="pres">
      <dgm:prSet presAssocID="{53A9236B-1A58-4D49-AB07-80C0E7924E7D}" presName="horz1" presStyleCnt="0"/>
      <dgm:spPr/>
    </dgm:pt>
    <dgm:pt modelId="{8513A834-27EE-4520-B1B6-9414E6AB07E3}" type="pres">
      <dgm:prSet presAssocID="{53A9236B-1A58-4D49-AB07-80C0E7924E7D}" presName="tx1" presStyleLbl="revTx" presStyleIdx="1" presStyleCnt="4"/>
      <dgm:spPr/>
    </dgm:pt>
    <dgm:pt modelId="{21705F1B-FE7C-449D-AB74-F08E832F183E}" type="pres">
      <dgm:prSet presAssocID="{53A9236B-1A58-4D49-AB07-80C0E7924E7D}" presName="vert1" presStyleCnt="0"/>
      <dgm:spPr/>
    </dgm:pt>
    <dgm:pt modelId="{83B44046-4767-43EA-8EF6-E961453F6BD6}" type="pres">
      <dgm:prSet presAssocID="{64FF5B83-5321-4BA5-93CA-877C6541A6BE}" presName="thickLine" presStyleLbl="alignNode1" presStyleIdx="2" presStyleCnt="4"/>
      <dgm:spPr/>
    </dgm:pt>
    <dgm:pt modelId="{94DB79DF-452B-4E3F-A6DF-8B6CBC1A26BE}" type="pres">
      <dgm:prSet presAssocID="{64FF5B83-5321-4BA5-93CA-877C6541A6BE}" presName="horz1" presStyleCnt="0"/>
      <dgm:spPr/>
    </dgm:pt>
    <dgm:pt modelId="{91F29631-9E45-4A67-9EAE-89863C3A9D14}" type="pres">
      <dgm:prSet presAssocID="{64FF5B83-5321-4BA5-93CA-877C6541A6BE}" presName="tx1" presStyleLbl="revTx" presStyleIdx="2" presStyleCnt="4"/>
      <dgm:spPr/>
    </dgm:pt>
    <dgm:pt modelId="{623682DE-DDFB-4C67-8DFD-E08F725AA816}" type="pres">
      <dgm:prSet presAssocID="{64FF5B83-5321-4BA5-93CA-877C6541A6BE}" presName="vert1" presStyleCnt="0"/>
      <dgm:spPr/>
    </dgm:pt>
    <dgm:pt modelId="{E770ED9D-8E2C-4ECB-97D2-1D180CD6F6F6}" type="pres">
      <dgm:prSet presAssocID="{33E19F90-453B-400C-9FA6-81870EB88486}" presName="thickLine" presStyleLbl="alignNode1" presStyleIdx="3" presStyleCnt="4"/>
      <dgm:spPr/>
    </dgm:pt>
    <dgm:pt modelId="{D11DC140-6A63-4239-BF61-9DDAB45F6726}" type="pres">
      <dgm:prSet presAssocID="{33E19F90-453B-400C-9FA6-81870EB88486}" presName="horz1" presStyleCnt="0"/>
      <dgm:spPr/>
    </dgm:pt>
    <dgm:pt modelId="{16607E61-FB41-47DC-A11C-C8D36DBEEA61}" type="pres">
      <dgm:prSet presAssocID="{33E19F90-453B-400C-9FA6-81870EB88486}" presName="tx1" presStyleLbl="revTx" presStyleIdx="3" presStyleCnt="4"/>
      <dgm:spPr/>
    </dgm:pt>
    <dgm:pt modelId="{AF0CC025-20DE-45D9-8D36-ADCEEB2B75FA}" type="pres">
      <dgm:prSet presAssocID="{33E19F90-453B-400C-9FA6-81870EB88486}" presName="vert1" presStyleCnt="0"/>
      <dgm:spPr/>
    </dgm:pt>
  </dgm:ptLst>
  <dgm:cxnLst>
    <dgm:cxn modelId="{3E27EB26-8A16-4790-A0FC-A28A3AC30A30}" type="presOf" srcId="{33E19F90-453B-400C-9FA6-81870EB88486}" destId="{16607E61-FB41-47DC-A11C-C8D36DBEEA61}" srcOrd="0" destOrd="0" presId="urn:microsoft.com/office/officeart/2008/layout/LinedList"/>
    <dgm:cxn modelId="{3D6F443F-6A14-4610-8E76-55FE1975E029}" srcId="{54254A25-32BE-481C-A160-FC1690E315A3}" destId="{33E19F90-453B-400C-9FA6-81870EB88486}" srcOrd="3" destOrd="0" parTransId="{43007859-550C-4606-BA91-1132FB512F17}" sibTransId="{1BE131A7-3ACD-4977-A969-D425AC348FA7}"/>
    <dgm:cxn modelId="{5A20F040-241E-48A2-BAA2-FF85FE6D7BCA}" srcId="{54254A25-32BE-481C-A160-FC1690E315A3}" destId="{64FF5B83-5321-4BA5-93CA-877C6541A6BE}" srcOrd="2" destOrd="0" parTransId="{25648AFC-A156-44D9-B72D-F72D1649D33E}" sibTransId="{51050199-B42B-4F9F-BB21-EC7872DEE27B}"/>
    <dgm:cxn modelId="{D42DD161-C613-4BD8-9012-82D8C541D3E3}" type="presOf" srcId="{53A9236B-1A58-4D49-AB07-80C0E7924E7D}" destId="{8513A834-27EE-4520-B1B6-9414E6AB07E3}" srcOrd="0" destOrd="0" presId="urn:microsoft.com/office/officeart/2008/layout/LinedList"/>
    <dgm:cxn modelId="{829CE962-CB8D-408E-A6FB-459341B3C7E6}" srcId="{54254A25-32BE-481C-A160-FC1690E315A3}" destId="{53A9236B-1A58-4D49-AB07-80C0E7924E7D}" srcOrd="1" destOrd="0" parTransId="{A2F90D7F-CD12-4233-BB4D-18BF2AB6600B}" sibTransId="{0C713461-465D-49FA-8805-AF8775F12E34}"/>
    <dgm:cxn modelId="{F56C7F4A-4749-4A63-ACCD-E918910E79FE}" type="presOf" srcId="{54254A25-32BE-481C-A160-FC1690E315A3}" destId="{62B2DCB6-0E4C-4670-98D4-7B9CF685D552}" srcOrd="0" destOrd="0" presId="urn:microsoft.com/office/officeart/2008/layout/LinedList"/>
    <dgm:cxn modelId="{FB19EA83-7797-49F4-ABFF-BC56D23C3403}" srcId="{54254A25-32BE-481C-A160-FC1690E315A3}" destId="{F1879CA6-B59B-4B62-91E7-A30746CAB9DF}" srcOrd="0" destOrd="0" parTransId="{5B312541-081D-4B2D-A33A-56893BB7255B}" sibTransId="{35402738-10B1-4F81-BD58-D8110B359231}"/>
    <dgm:cxn modelId="{C20A4CBF-5131-4E7A-96E1-E12FAEFDF642}" type="presOf" srcId="{F1879CA6-B59B-4B62-91E7-A30746CAB9DF}" destId="{0C9E4683-17EE-4219-AA70-9A79788B5682}" srcOrd="0" destOrd="0" presId="urn:microsoft.com/office/officeart/2008/layout/LinedList"/>
    <dgm:cxn modelId="{C98138F1-42A7-4FED-A456-4547A17B59BA}" type="presOf" srcId="{64FF5B83-5321-4BA5-93CA-877C6541A6BE}" destId="{91F29631-9E45-4A67-9EAE-89863C3A9D14}" srcOrd="0" destOrd="0" presId="urn:microsoft.com/office/officeart/2008/layout/LinedList"/>
    <dgm:cxn modelId="{BE88EC2B-12B1-4FE4-891E-BD757DA20D82}" type="presParOf" srcId="{62B2DCB6-0E4C-4670-98D4-7B9CF685D552}" destId="{DD19EF9B-B664-42ED-BB98-AA1EB3F74E67}" srcOrd="0" destOrd="0" presId="urn:microsoft.com/office/officeart/2008/layout/LinedList"/>
    <dgm:cxn modelId="{791D32A9-0281-405C-958E-D6D6C3892FB2}" type="presParOf" srcId="{62B2DCB6-0E4C-4670-98D4-7B9CF685D552}" destId="{8DAB9B8B-420C-45C1-BC5C-ED6F7052E1B6}" srcOrd="1" destOrd="0" presId="urn:microsoft.com/office/officeart/2008/layout/LinedList"/>
    <dgm:cxn modelId="{0E3A2626-4FD0-4A5E-A907-54701AA04DCE}" type="presParOf" srcId="{8DAB9B8B-420C-45C1-BC5C-ED6F7052E1B6}" destId="{0C9E4683-17EE-4219-AA70-9A79788B5682}" srcOrd="0" destOrd="0" presId="urn:microsoft.com/office/officeart/2008/layout/LinedList"/>
    <dgm:cxn modelId="{AC2DEA15-BDF3-47B2-9907-EAE4E0864E2A}" type="presParOf" srcId="{8DAB9B8B-420C-45C1-BC5C-ED6F7052E1B6}" destId="{6B938CF2-41A0-49D4-A494-6DE7DEF1852A}" srcOrd="1" destOrd="0" presId="urn:microsoft.com/office/officeart/2008/layout/LinedList"/>
    <dgm:cxn modelId="{F68257DB-9656-4E9B-AB9B-A0F0090EDD49}" type="presParOf" srcId="{62B2DCB6-0E4C-4670-98D4-7B9CF685D552}" destId="{B4F68111-A4A3-4F0F-97ED-CD2DA7BE6565}" srcOrd="2" destOrd="0" presId="urn:microsoft.com/office/officeart/2008/layout/LinedList"/>
    <dgm:cxn modelId="{627F59E5-2162-46AF-B2C2-3705A7CCB0F5}" type="presParOf" srcId="{62B2DCB6-0E4C-4670-98D4-7B9CF685D552}" destId="{9EAA7651-19EC-48FE-8285-4D6F88AEC1AB}" srcOrd="3" destOrd="0" presId="urn:microsoft.com/office/officeart/2008/layout/LinedList"/>
    <dgm:cxn modelId="{CB2ADB7B-7D1C-4CA2-AEFC-8B0DFEDEFB7F}" type="presParOf" srcId="{9EAA7651-19EC-48FE-8285-4D6F88AEC1AB}" destId="{8513A834-27EE-4520-B1B6-9414E6AB07E3}" srcOrd="0" destOrd="0" presId="urn:microsoft.com/office/officeart/2008/layout/LinedList"/>
    <dgm:cxn modelId="{56639301-64DF-462F-85AA-A7D06F4E7E76}" type="presParOf" srcId="{9EAA7651-19EC-48FE-8285-4D6F88AEC1AB}" destId="{21705F1B-FE7C-449D-AB74-F08E832F183E}" srcOrd="1" destOrd="0" presId="urn:microsoft.com/office/officeart/2008/layout/LinedList"/>
    <dgm:cxn modelId="{D2B57956-3637-4986-B9DF-E6291664F048}" type="presParOf" srcId="{62B2DCB6-0E4C-4670-98D4-7B9CF685D552}" destId="{83B44046-4767-43EA-8EF6-E961453F6BD6}" srcOrd="4" destOrd="0" presId="urn:microsoft.com/office/officeart/2008/layout/LinedList"/>
    <dgm:cxn modelId="{1DAC55EE-278F-46BC-BAC4-EA65AFE2CC7B}" type="presParOf" srcId="{62B2DCB6-0E4C-4670-98D4-7B9CF685D552}" destId="{94DB79DF-452B-4E3F-A6DF-8B6CBC1A26BE}" srcOrd="5" destOrd="0" presId="urn:microsoft.com/office/officeart/2008/layout/LinedList"/>
    <dgm:cxn modelId="{569D76A1-E62E-422B-B4A2-E42A186E6595}" type="presParOf" srcId="{94DB79DF-452B-4E3F-A6DF-8B6CBC1A26BE}" destId="{91F29631-9E45-4A67-9EAE-89863C3A9D14}" srcOrd="0" destOrd="0" presId="urn:microsoft.com/office/officeart/2008/layout/LinedList"/>
    <dgm:cxn modelId="{B6D05A97-2530-493A-94C5-BE785B708349}" type="presParOf" srcId="{94DB79DF-452B-4E3F-A6DF-8B6CBC1A26BE}" destId="{623682DE-DDFB-4C67-8DFD-E08F725AA816}" srcOrd="1" destOrd="0" presId="urn:microsoft.com/office/officeart/2008/layout/LinedList"/>
    <dgm:cxn modelId="{565C231A-EF74-4F3D-AECA-B917C510EF57}" type="presParOf" srcId="{62B2DCB6-0E4C-4670-98D4-7B9CF685D552}" destId="{E770ED9D-8E2C-4ECB-97D2-1D180CD6F6F6}" srcOrd="6" destOrd="0" presId="urn:microsoft.com/office/officeart/2008/layout/LinedList"/>
    <dgm:cxn modelId="{E5E72CFF-03B5-4A29-8F96-00D2D0419FAF}" type="presParOf" srcId="{62B2DCB6-0E4C-4670-98D4-7B9CF685D552}" destId="{D11DC140-6A63-4239-BF61-9DDAB45F6726}" srcOrd="7" destOrd="0" presId="urn:microsoft.com/office/officeart/2008/layout/LinedList"/>
    <dgm:cxn modelId="{E13E4289-F0CA-4BF8-93A6-0194F364CCE1}" type="presParOf" srcId="{D11DC140-6A63-4239-BF61-9DDAB45F6726}" destId="{16607E61-FB41-47DC-A11C-C8D36DBEEA61}" srcOrd="0" destOrd="0" presId="urn:microsoft.com/office/officeart/2008/layout/LinedList"/>
    <dgm:cxn modelId="{2307CA10-D3BC-42C1-8AA2-5C0EA0396991}" type="presParOf" srcId="{D11DC140-6A63-4239-BF61-9DDAB45F6726}" destId="{AF0CC025-20DE-45D9-8D36-ADCEEB2B75F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F00B4B-7102-4D2B-B74D-A138047F163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s-AR"/>
        </a:p>
      </dgm:t>
    </dgm:pt>
    <dgm:pt modelId="{E0E39124-A804-4016-BD91-BD2BC1907825}">
      <dgm:prSet phldrT="[Texto]" custT="1"/>
      <dgm:spPr/>
      <dgm:t>
        <a:bodyPr/>
        <a:lstStyle/>
        <a:p>
          <a:pPr algn="just"/>
          <a:r>
            <a:rPr lang="es-AR" sz="2000" dirty="0"/>
            <a:t>Territorios vacíos o socialmente vaciables; zonificación de los territorios</a:t>
          </a:r>
        </a:p>
      </dgm:t>
    </dgm:pt>
    <dgm:pt modelId="{FD15B97A-A963-4D21-B6EC-AC0974838436}" type="parTrans" cxnId="{1228042A-8530-4101-8353-FD0A2C9C0407}">
      <dgm:prSet/>
      <dgm:spPr/>
      <dgm:t>
        <a:bodyPr/>
        <a:lstStyle/>
        <a:p>
          <a:endParaRPr lang="es-AR"/>
        </a:p>
      </dgm:t>
    </dgm:pt>
    <dgm:pt modelId="{D7D00C55-988D-4F48-96A9-B4582ED3C059}" type="sibTrans" cxnId="{1228042A-8530-4101-8353-FD0A2C9C0407}">
      <dgm:prSet/>
      <dgm:spPr/>
      <dgm:t>
        <a:bodyPr/>
        <a:lstStyle/>
        <a:p>
          <a:endParaRPr lang="es-AR"/>
        </a:p>
      </dgm:t>
    </dgm:pt>
    <dgm:pt modelId="{C1A489E7-B436-420F-85F5-5A5D10C6B7B3}">
      <dgm:prSet phldrT="[Texto]" custT="1"/>
      <dgm:spPr/>
      <dgm:t>
        <a:bodyPr/>
        <a:lstStyle/>
        <a:p>
          <a:pPr algn="just"/>
          <a:r>
            <a:rPr lang="es-ES" sz="2000" dirty="0"/>
            <a:t>El territorio ha sido un espacio de resistencia y también, progresivamente, un lugar de resignificación y creación de nuevas relaciones sociales</a:t>
          </a:r>
          <a:endParaRPr lang="es-AR" sz="2000" dirty="0"/>
        </a:p>
      </dgm:t>
    </dgm:pt>
    <dgm:pt modelId="{219750D2-09B4-4262-969E-F9A08ED7B740}" type="parTrans" cxnId="{DFB1F2C5-96FD-48DB-8892-8FE8E1DA2065}">
      <dgm:prSet/>
      <dgm:spPr/>
      <dgm:t>
        <a:bodyPr/>
        <a:lstStyle/>
        <a:p>
          <a:endParaRPr lang="es-AR"/>
        </a:p>
      </dgm:t>
    </dgm:pt>
    <dgm:pt modelId="{C384E3BC-4A90-47D8-ADF7-10E4AE6042EE}" type="sibTrans" cxnId="{DFB1F2C5-96FD-48DB-8892-8FE8E1DA2065}">
      <dgm:prSet/>
      <dgm:spPr/>
      <dgm:t>
        <a:bodyPr/>
        <a:lstStyle/>
        <a:p>
          <a:endParaRPr lang="es-AR"/>
        </a:p>
      </dgm:t>
    </dgm:pt>
    <dgm:pt modelId="{AEAA211C-E098-46A8-830F-5CB067C41D2F}">
      <dgm:prSet phldrT="[Texto]" custT="1"/>
      <dgm:spPr/>
      <dgm:t>
        <a:bodyPr/>
        <a:lstStyle/>
        <a:p>
          <a:pPr algn="just"/>
          <a:r>
            <a:rPr lang="es-AR" sz="2000" dirty="0" err="1"/>
            <a:t>Multiescalaridad</a:t>
          </a:r>
          <a:r>
            <a:rPr lang="es-AR" sz="2000" dirty="0"/>
            <a:t> del conflicto</a:t>
          </a:r>
        </a:p>
      </dgm:t>
    </dgm:pt>
    <dgm:pt modelId="{DAF6A127-11D8-4519-AD14-C627B7E25709}" type="parTrans" cxnId="{1C828B15-FA6B-4540-A8E7-4D4A8AF9480E}">
      <dgm:prSet/>
      <dgm:spPr/>
      <dgm:t>
        <a:bodyPr/>
        <a:lstStyle/>
        <a:p>
          <a:endParaRPr lang="es-AR"/>
        </a:p>
      </dgm:t>
    </dgm:pt>
    <dgm:pt modelId="{B8EB1AEB-B267-4770-8ADE-B6E1CB54C011}" type="sibTrans" cxnId="{1C828B15-FA6B-4540-A8E7-4D4A8AF9480E}">
      <dgm:prSet/>
      <dgm:spPr/>
      <dgm:t>
        <a:bodyPr/>
        <a:lstStyle/>
        <a:p>
          <a:endParaRPr lang="es-AR"/>
        </a:p>
      </dgm:t>
    </dgm:pt>
    <dgm:pt modelId="{4019BBC2-B952-49F9-9C03-F1AD638402D6}">
      <dgm:prSet custT="1"/>
      <dgm:spPr/>
      <dgm:t>
        <a:bodyPr/>
        <a:lstStyle/>
        <a:p>
          <a:pPr algn="just"/>
          <a:r>
            <a:rPr lang="es-AR" sz="2000" dirty="0" err="1"/>
            <a:t>Neoextractivismo</a:t>
          </a:r>
          <a:r>
            <a:rPr lang="es-AR" sz="2000" dirty="0"/>
            <a:t> como estilo de desarrollo y modelo </a:t>
          </a:r>
          <a:r>
            <a:rPr lang="es-AR" sz="2000" dirty="0" err="1"/>
            <a:t>socioterritorial</a:t>
          </a:r>
          <a:endParaRPr lang="es-AR" sz="2000" dirty="0"/>
        </a:p>
      </dgm:t>
    </dgm:pt>
    <dgm:pt modelId="{654B8165-63EE-421D-9547-BCEEA77B85C7}" type="parTrans" cxnId="{88CD2F13-3D8C-4C8E-BF90-725A9B4AC187}">
      <dgm:prSet/>
      <dgm:spPr/>
      <dgm:t>
        <a:bodyPr/>
        <a:lstStyle/>
        <a:p>
          <a:endParaRPr lang="es-AR"/>
        </a:p>
      </dgm:t>
    </dgm:pt>
    <dgm:pt modelId="{A6370F13-4D24-4CF3-BCDD-DF4B6D175240}" type="sibTrans" cxnId="{88CD2F13-3D8C-4C8E-BF90-725A9B4AC187}">
      <dgm:prSet/>
      <dgm:spPr/>
      <dgm:t>
        <a:bodyPr/>
        <a:lstStyle/>
        <a:p>
          <a:endParaRPr lang="es-AR"/>
        </a:p>
      </dgm:t>
    </dgm:pt>
    <dgm:pt modelId="{286A5F91-665C-435D-B449-EEB6833CB2B0}" type="pres">
      <dgm:prSet presAssocID="{E0F00B4B-7102-4D2B-B74D-A138047F163B}" presName="linear" presStyleCnt="0">
        <dgm:presLayoutVars>
          <dgm:dir/>
          <dgm:animLvl val="lvl"/>
          <dgm:resizeHandles val="exact"/>
        </dgm:presLayoutVars>
      </dgm:prSet>
      <dgm:spPr/>
    </dgm:pt>
    <dgm:pt modelId="{DD99736A-8BAA-4C4C-9A5D-B71B20E76AB0}" type="pres">
      <dgm:prSet presAssocID="{E0E39124-A804-4016-BD91-BD2BC1907825}" presName="parentLin" presStyleCnt="0"/>
      <dgm:spPr/>
    </dgm:pt>
    <dgm:pt modelId="{F0C195BA-9AD1-4FB9-8B50-67191D51722D}" type="pres">
      <dgm:prSet presAssocID="{E0E39124-A804-4016-BD91-BD2BC1907825}" presName="parentLeftMargin" presStyleLbl="node1" presStyleIdx="0" presStyleCnt="4"/>
      <dgm:spPr/>
    </dgm:pt>
    <dgm:pt modelId="{30B152CA-F5E3-4A19-8CFD-95C072AA81BC}" type="pres">
      <dgm:prSet presAssocID="{E0E39124-A804-4016-BD91-BD2BC1907825}" presName="parentText" presStyleLbl="node1" presStyleIdx="0" presStyleCnt="4" custScaleX="131111" custScaleY="297675">
        <dgm:presLayoutVars>
          <dgm:chMax val="0"/>
          <dgm:bulletEnabled val="1"/>
        </dgm:presLayoutVars>
      </dgm:prSet>
      <dgm:spPr/>
    </dgm:pt>
    <dgm:pt modelId="{5A1D275F-B521-48B6-B6B9-F8C227C6ABE0}" type="pres">
      <dgm:prSet presAssocID="{E0E39124-A804-4016-BD91-BD2BC1907825}" presName="negativeSpace" presStyleCnt="0"/>
      <dgm:spPr/>
    </dgm:pt>
    <dgm:pt modelId="{54D63074-2C2D-4D60-BF13-949E4B6177CC}" type="pres">
      <dgm:prSet presAssocID="{E0E39124-A804-4016-BD91-BD2BC1907825}" presName="childText" presStyleLbl="conFgAcc1" presStyleIdx="0" presStyleCnt="4" custScaleY="194023">
        <dgm:presLayoutVars>
          <dgm:bulletEnabled val="1"/>
        </dgm:presLayoutVars>
      </dgm:prSet>
      <dgm:spPr/>
    </dgm:pt>
    <dgm:pt modelId="{D95F5190-26AF-432B-A9AF-0C927B93481D}" type="pres">
      <dgm:prSet presAssocID="{D7D00C55-988D-4F48-96A9-B4582ED3C059}" presName="spaceBetweenRectangles" presStyleCnt="0"/>
      <dgm:spPr/>
    </dgm:pt>
    <dgm:pt modelId="{567B83F5-1CDD-4AEA-9F40-0497B49E2D9D}" type="pres">
      <dgm:prSet presAssocID="{C1A489E7-B436-420F-85F5-5A5D10C6B7B3}" presName="parentLin" presStyleCnt="0"/>
      <dgm:spPr/>
    </dgm:pt>
    <dgm:pt modelId="{D48503B8-45C1-4D06-BC46-34DE4E7626E5}" type="pres">
      <dgm:prSet presAssocID="{C1A489E7-B436-420F-85F5-5A5D10C6B7B3}" presName="parentLeftMargin" presStyleLbl="node1" presStyleIdx="0" presStyleCnt="4"/>
      <dgm:spPr/>
    </dgm:pt>
    <dgm:pt modelId="{C8977574-ED9C-4BB5-A9A0-12FEC7249BFD}" type="pres">
      <dgm:prSet presAssocID="{C1A489E7-B436-420F-85F5-5A5D10C6B7B3}" presName="parentText" presStyleLbl="node1" presStyleIdx="1" presStyleCnt="4" custScaleX="131111" custScaleY="297675">
        <dgm:presLayoutVars>
          <dgm:chMax val="0"/>
          <dgm:bulletEnabled val="1"/>
        </dgm:presLayoutVars>
      </dgm:prSet>
      <dgm:spPr/>
    </dgm:pt>
    <dgm:pt modelId="{A1E085DE-6E52-4529-AE61-7E9B84F0D276}" type="pres">
      <dgm:prSet presAssocID="{C1A489E7-B436-420F-85F5-5A5D10C6B7B3}" presName="negativeSpace" presStyleCnt="0"/>
      <dgm:spPr/>
    </dgm:pt>
    <dgm:pt modelId="{8987515D-8724-440A-8410-479957AFF710}" type="pres">
      <dgm:prSet presAssocID="{C1A489E7-B436-420F-85F5-5A5D10C6B7B3}" presName="childText" presStyleLbl="conFgAcc1" presStyleIdx="1" presStyleCnt="4" custScaleY="194023">
        <dgm:presLayoutVars>
          <dgm:bulletEnabled val="1"/>
        </dgm:presLayoutVars>
      </dgm:prSet>
      <dgm:spPr/>
    </dgm:pt>
    <dgm:pt modelId="{3EBF245E-CCDA-4F65-B3CA-542220B0E238}" type="pres">
      <dgm:prSet presAssocID="{C384E3BC-4A90-47D8-ADF7-10E4AE6042EE}" presName="spaceBetweenRectangles" presStyleCnt="0"/>
      <dgm:spPr/>
    </dgm:pt>
    <dgm:pt modelId="{48B472C9-7E09-4F6D-8C66-F6C5DEDE9C30}" type="pres">
      <dgm:prSet presAssocID="{AEAA211C-E098-46A8-830F-5CB067C41D2F}" presName="parentLin" presStyleCnt="0"/>
      <dgm:spPr/>
    </dgm:pt>
    <dgm:pt modelId="{503A5486-65EC-4376-8F50-B4199F0CA43A}" type="pres">
      <dgm:prSet presAssocID="{AEAA211C-E098-46A8-830F-5CB067C41D2F}" presName="parentLeftMargin" presStyleLbl="node1" presStyleIdx="1" presStyleCnt="4"/>
      <dgm:spPr/>
    </dgm:pt>
    <dgm:pt modelId="{66AF3AFE-F5ED-487C-9C7A-2071198B9D4B}" type="pres">
      <dgm:prSet presAssocID="{AEAA211C-E098-46A8-830F-5CB067C41D2F}" presName="parentText" presStyleLbl="node1" presStyleIdx="2" presStyleCnt="4" custScaleX="131111" custScaleY="297675">
        <dgm:presLayoutVars>
          <dgm:chMax val="0"/>
          <dgm:bulletEnabled val="1"/>
        </dgm:presLayoutVars>
      </dgm:prSet>
      <dgm:spPr/>
    </dgm:pt>
    <dgm:pt modelId="{32B15FBB-A06A-4C3B-A114-30B69C67E319}" type="pres">
      <dgm:prSet presAssocID="{AEAA211C-E098-46A8-830F-5CB067C41D2F}" presName="negativeSpace" presStyleCnt="0"/>
      <dgm:spPr/>
    </dgm:pt>
    <dgm:pt modelId="{79E2A6FC-0AC7-415D-A359-9B85E4BEEB64}" type="pres">
      <dgm:prSet presAssocID="{AEAA211C-E098-46A8-830F-5CB067C41D2F}" presName="childText" presStyleLbl="conFgAcc1" presStyleIdx="2" presStyleCnt="4" custScaleY="194023">
        <dgm:presLayoutVars>
          <dgm:bulletEnabled val="1"/>
        </dgm:presLayoutVars>
      </dgm:prSet>
      <dgm:spPr/>
    </dgm:pt>
    <dgm:pt modelId="{2EC60F91-DDDC-4C3A-A014-B3A9BC268E42}" type="pres">
      <dgm:prSet presAssocID="{B8EB1AEB-B267-4770-8ADE-B6E1CB54C011}" presName="spaceBetweenRectangles" presStyleCnt="0"/>
      <dgm:spPr/>
    </dgm:pt>
    <dgm:pt modelId="{A422D1C5-2AD4-4861-8D46-302CADD1F602}" type="pres">
      <dgm:prSet presAssocID="{4019BBC2-B952-49F9-9C03-F1AD638402D6}" presName="parentLin" presStyleCnt="0"/>
      <dgm:spPr/>
    </dgm:pt>
    <dgm:pt modelId="{DA015F8D-B8B9-461A-ABCF-23A7E0B39F5E}" type="pres">
      <dgm:prSet presAssocID="{4019BBC2-B952-49F9-9C03-F1AD638402D6}" presName="parentLeftMargin" presStyleLbl="node1" presStyleIdx="2" presStyleCnt="4"/>
      <dgm:spPr/>
    </dgm:pt>
    <dgm:pt modelId="{50E1E356-EFBC-45C3-ADC4-431EE1AF7E32}" type="pres">
      <dgm:prSet presAssocID="{4019BBC2-B952-49F9-9C03-F1AD638402D6}" presName="parentText" presStyleLbl="node1" presStyleIdx="3" presStyleCnt="4" custScaleX="131111" custScaleY="297675">
        <dgm:presLayoutVars>
          <dgm:chMax val="0"/>
          <dgm:bulletEnabled val="1"/>
        </dgm:presLayoutVars>
      </dgm:prSet>
      <dgm:spPr/>
    </dgm:pt>
    <dgm:pt modelId="{E59FC521-9E9C-48E3-B72B-9F67FA12FA6B}" type="pres">
      <dgm:prSet presAssocID="{4019BBC2-B952-49F9-9C03-F1AD638402D6}" presName="negativeSpace" presStyleCnt="0"/>
      <dgm:spPr/>
    </dgm:pt>
    <dgm:pt modelId="{9B437A7D-62FE-43B3-AD76-773170D9EBB0}" type="pres">
      <dgm:prSet presAssocID="{4019BBC2-B952-49F9-9C03-F1AD638402D6}" presName="childText" presStyleLbl="conFgAcc1" presStyleIdx="3" presStyleCnt="4" custScaleY="194023">
        <dgm:presLayoutVars>
          <dgm:bulletEnabled val="1"/>
        </dgm:presLayoutVars>
      </dgm:prSet>
      <dgm:spPr/>
    </dgm:pt>
  </dgm:ptLst>
  <dgm:cxnLst>
    <dgm:cxn modelId="{76E35C09-BF98-41D5-A7F6-0C818D3CBB04}" type="presOf" srcId="{4019BBC2-B952-49F9-9C03-F1AD638402D6}" destId="{DA015F8D-B8B9-461A-ABCF-23A7E0B39F5E}" srcOrd="0" destOrd="0" presId="urn:microsoft.com/office/officeart/2005/8/layout/list1"/>
    <dgm:cxn modelId="{88CD2F13-3D8C-4C8E-BF90-725A9B4AC187}" srcId="{E0F00B4B-7102-4D2B-B74D-A138047F163B}" destId="{4019BBC2-B952-49F9-9C03-F1AD638402D6}" srcOrd="3" destOrd="0" parTransId="{654B8165-63EE-421D-9547-BCEEA77B85C7}" sibTransId="{A6370F13-4D24-4CF3-BCDD-DF4B6D175240}"/>
    <dgm:cxn modelId="{1C828B15-FA6B-4540-A8E7-4D4A8AF9480E}" srcId="{E0F00B4B-7102-4D2B-B74D-A138047F163B}" destId="{AEAA211C-E098-46A8-830F-5CB067C41D2F}" srcOrd="2" destOrd="0" parTransId="{DAF6A127-11D8-4519-AD14-C627B7E25709}" sibTransId="{B8EB1AEB-B267-4770-8ADE-B6E1CB54C011}"/>
    <dgm:cxn modelId="{1228042A-8530-4101-8353-FD0A2C9C0407}" srcId="{E0F00B4B-7102-4D2B-B74D-A138047F163B}" destId="{E0E39124-A804-4016-BD91-BD2BC1907825}" srcOrd="0" destOrd="0" parTransId="{FD15B97A-A963-4D21-B6EC-AC0974838436}" sibTransId="{D7D00C55-988D-4F48-96A9-B4582ED3C059}"/>
    <dgm:cxn modelId="{7293C240-C0A2-420D-8471-6E880BFAC8FF}" type="presOf" srcId="{AEAA211C-E098-46A8-830F-5CB067C41D2F}" destId="{503A5486-65EC-4376-8F50-B4199F0CA43A}" srcOrd="0" destOrd="0" presId="urn:microsoft.com/office/officeart/2005/8/layout/list1"/>
    <dgm:cxn modelId="{EF3A4573-9AF4-4F96-80FD-82B93B7DE747}" type="presOf" srcId="{C1A489E7-B436-420F-85F5-5A5D10C6B7B3}" destId="{C8977574-ED9C-4BB5-A9A0-12FEC7249BFD}" srcOrd="1" destOrd="0" presId="urn:microsoft.com/office/officeart/2005/8/layout/list1"/>
    <dgm:cxn modelId="{427D2557-3543-4E41-9BB7-C58EBE4FEE95}" type="presOf" srcId="{AEAA211C-E098-46A8-830F-5CB067C41D2F}" destId="{66AF3AFE-F5ED-487C-9C7A-2071198B9D4B}" srcOrd="1" destOrd="0" presId="urn:microsoft.com/office/officeart/2005/8/layout/list1"/>
    <dgm:cxn modelId="{0D4D3E7A-3819-46E7-A1E6-E26F4B8F54FA}" type="presOf" srcId="{E0E39124-A804-4016-BD91-BD2BC1907825}" destId="{30B152CA-F5E3-4A19-8CFD-95C072AA81BC}" srcOrd="1" destOrd="0" presId="urn:microsoft.com/office/officeart/2005/8/layout/list1"/>
    <dgm:cxn modelId="{3A7E249E-D046-4C3F-940C-0DEFDAE1DD75}" type="presOf" srcId="{C1A489E7-B436-420F-85F5-5A5D10C6B7B3}" destId="{D48503B8-45C1-4D06-BC46-34DE4E7626E5}" srcOrd="0" destOrd="0" presId="urn:microsoft.com/office/officeart/2005/8/layout/list1"/>
    <dgm:cxn modelId="{2F07A3C1-1CC3-4BC2-99C6-63FB0F80DED4}" type="presOf" srcId="{E0F00B4B-7102-4D2B-B74D-A138047F163B}" destId="{286A5F91-665C-435D-B449-EEB6833CB2B0}" srcOrd="0" destOrd="0" presId="urn:microsoft.com/office/officeart/2005/8/layout/list1"/>
    <dgm:cxn modelId="{DFB1F2C5-96FD-48DB-8892-8FE8E1DA2065}" srcId="{E0F00B4B-7102-4D2B-B74D-A138047F163B}" destId="{C1A489E7-B436-420F-85F5-5A5D10C6B7B3}" srcOrd="1" destOrd="0" parTransId="{219750D2-09B4-4262-969E-F9A08ED7B740}" sibTransId="{C384E3BC-4A90-47D8-ADF7-10E4AE6042EE}"/>
    <dgm:cxn modelId="{88A2CFCF-E54C-40CF-A4DB-C8E153D0E2E9}" type="presOf" srcId="{E0E39124-A804-4016-BD91-BD2BC1907825}" destId="{F0C195BA-9AD1-4FB9-8B50-67191D51722D}" srcOrd="0" destOrd="0" presId="urn:microsoft.com/office/officeart/2005/8/layout/list1"/>
    <dgm:cxn modelId="{DFFDD4EF-AA36-4197-BCEC-F26932B5A7D7}" type="presOf" srcId="{4019BBC2-B952-49F9-9C03-F1AD638402D6}" destId="{50E1E356-EFBC-45C3-ADC4-431EE1AF7E32}" srcOrd="1" destOrd="0" presId="urn:microsoft.com/office/officeart/2005/8/layout/list1"/>
    <dgm:cxn modelId="{D171E3D4-70D4-4206-9FC7-3D04EC1BE217}" type="presParOf" srcId="{286A5F91-665C-435D-B449-EEB6833CB2B0}" destId="{DD99736A-8BAA-4C4C-9A5D-B71B20E76AB0}" srcOrd="0" destOrd="0" presId="urn:microsoft.com/office/officeart/2005/8/layout/list1"/>
    <dgm:cxn modelId="{752FBE24-2AD5-402B-8384-3C24A7FE6288}" type="presParOf" srcId="{DD99736A-8BAA-4C4C-9A5D-B71B20E76AB0}" destId="{F0C195BA-9AD1-4FB9-8B50-67191D51722D}" srcOrd="0" destOrd="0" presId="urn:microsoft.com/office/officeart/2005/8/layout/list1"/>
    <dgm:cxn modelId="{CC2D6F68-9309-4DAF-B6D7-DCA4C51C42A2}" type="presParOf" srcId="{DD99736A-8BAA-4C4C-9A5D-B71B20E76AB0}" destId="{30B152CA-F5E3-4A19-8CFD-95C072AA81BC}" srcOrd="1" destOrd="0" presId="urn:microsoft.com/office/officeart/2005/8/layout/list1"/>
    <dgm:cxn modelId="{63BAFB5F-58F5-4ACA-85D7-B90675F73AEB}" type="presParOf" srcId="{286A5F91-665C-435D-B449-EEB6833CB2B0}" destId="{5A1D275F-B521-48B6-B6B9-F8C227C6ABE0}" srcOrd="1" destOrd="0" presId="urn:microsoft.com/office/officeart/2005/8/layout/list1"/>
    <dgm:cxn modelId="{8B917969-1958-40B2-8F7C-ABD4CABCC79D}" type="presParOf" srcId="{286A5F91-665C-435D-B449-EEB6833CB2B0}" destId="{54D63074-2C2D-4D60-BF13-949E4B6177CC}" srcOrd="2" destOrd="0" presId="urn:microsoft.com/office/officeart/2005/8/layout/list1"/>
    <dgm:cxn modelId="{FB169ABF-DE84-4688-81A1-9B939C954809}" type="presParOf" srcId="{286A5F91-665C-435D-B449-EEB6833CB2B0}" destId="{D95F5190-26AF-432B-A9AF-0C927B93481D}" srcOrd="3" destOrd="0" presId="urn:microsoft.com/office/officeart/2005/8/layout/list1"/>
    <dgm:cxn modelId="{78688204-EAD2-4632-B312-BDF5847DB7C8}" type="presParOf" srcId="{286A5F91-665C-435D-B449-EEB6833CB2B0}" destId="{567B83F5-1CDD-4AEA-9F40-0497B49E2D9D}" srcOrd="4" destOrd="0" presId="urn:microsoft.com/office/officeart/2005/8/layout/list1"/>
    <dgm:cxn modelId="{6257A200-79E0-42FE-B907-1374CB0DABA5}" type="presParOf" srcId="{567B83F5-1CDD-4AEA-9F40-0497B49E2D9D}" destId="{D48503B8-45C1-4D06-BC46-34DE4E7626E5}" srcOrd="0" destOrd="0" presId="urn:microsoft.com/office/officeart/2005/8/layout/list1"/>
    <dgm:cxn modelId="{F20F616A-FA1D-4EA0-925F-B076F24CC83E}" type="presParOf" srcId="{567B83F5-1CDD-4AEA-9F40-0497B49E2D9D}" destId="{C8977574-ED9C-4BB5-A9A0-12FEC7249BFD}" srcOrd="1" destOrd="0" presId="urn:microsoft.com/office/officeart/2005/8/layout/list1"/>
    <dgm:cxn modelId="{51A5D95E-AD56-435D-89C1-CA80BA4A48B3}" type="presParOf" srcId="{286A5F91-665C-435D-B449-EEB6833CB2B0}" destId="{A1E085DE-6E52-4529-AE61-7E9B84F0D276}" srcOrd="5" destOrd="0" presId="urn:microsoft.com/office/officeart/2005/8/layout/list1"/>
    <dgm:cxn modelId="{1CB31247-B0FD-4417-BF1A-10BA7FCDBCF1}" type="presParOf" srcId="{286A5F91-665C-435D-B449-EEB6833CB2B0}" destId="{8987515D-8724-440A-8410-479957AFF710}" srcOrd="6" destOrd="0" presId="urn:microsoft.com/office/officeart/2005/8/layout/list1"/>
    <dgm:cxn modelId="{05AFF43D-3936-411D-9F44-7CC5D7D8DD4E}" type="presParOf" srcId="{286A5F91-665C-435D-B449-EEB6833CB2B0}" destId="{3EBF245E-CCDA-4F65-B3CA-542220B0E238}" srcOrd="7" destOrd="0" presId="urn:microsoft.com/office/officeart/2005/8/layout/list1"/>
    <dgm:cxn modelId="{D71EDB7B-0904-46DF-97FA-A4BDB569CB3D}" type="presParOf" srcId="{286A5F91-665C-435D-B449-EEB6833CB2B0}" destId="{48B472C9-7E09-4F6D-8C66-F6C5DEDE9C30}" srcOrd="8" destOrd="0" presId="urn:microsoft.com/office/officeart/2005/8/layout/list1"/>
    <dgm:cxn modelId="{E43C3F35-C08B-4B9D-996F-6470B58A23F6}" type="presParOf" srcId="{48B472C9-7E09-4F6D-8C66-F6C5DEDE9C30}" destId="{503A5486-65EC-4376-8F50-B4199F0CA43A}" srcOrd="0" destOrd="0" presId="urn:microsoft.com/office/officeart/2005/8/layout/list1"/>
    <dgm:cxn modelId="{365B8743-1FCA-41D9-80D9-8238B56799F5}" type="presParOf" srcId="{48B472C9-7E09-4F6D-8C66-F6C5DEDE9C30}" destId="{66AF3AFE-F5ED-487C-9C7A-2071198B9D4B}" srcOrd="1" destOrd="0" presId="urn:microsoft.com/office/officeart/2005/8/layout/list1"/>
    <dgm:cxn modelId="{ACCDC491-6BAE-4419-958D-176610E32CE1}" type="presParOf" srcId="{286A5F91-665C-435D-B449-EEB6833CB2B0}" destId="{32B15FBB-A06A-4C3B-A114-30B69C67E319}" srcOrd="9" destOrd="0" presId="urn:microsoft.com/office/officeart/2005/8/layout/list1"/>
    <dgm:cxn modelId="{B741E59B-8C23-4E19-A489-C81C539B1AAA}" type="presParOf" srcId="{286A5F91-665C-435D-B449-EEB6833CB2B0}" destId="{79E2A6FC-0AC7-415D-A359-9B85E4BEEB64}" srcOrd="10" destOrd="0" presId="urn:microsoft.com/office/officeart/2005/8/layout/list1"/>
    <dgm:cxn modelId="{603C7472-1299-422E-A6CF-385F52D325FF}" type="presParOf" srcId="{286A5F91-665C-435D-B449-EEB6833CB2B0}" destId="{2EC60F91-DDDC-4C3A-A014-B3A9BC268E42}" srcOrd="11" destOrd="0" presId="urn:microsoft.com/office/officeart/2005/8/layout/list1"/>
    <dgm:cxn modelId="{485E6A01-EAB0-49A5-9846-463AB4C2F506}" type="presParOf" srcId="{286A5F91-665C-435D-B449-EEB6833CB2B0}" destId="{A422D1C5-2AD4-4861-8D46-302CADD1F602}" srcOrd="12" destOrd="0" presId="urn:microsoft.com/office/officeart/2005/8/layout/list1"/>
    <dgm:cxn modelId="{11CA0106-E84E-44EB-A243-C024F072C42C}" type="presParOf" srcId="{A422D1C5-2AD4-4861-8D46-302CADD1F602}" destId="{DA015F8D-B8B9-461A-ABCF-23A7E0B39F5E}" srcOrd="0" destOrd="0" presId="urn:microsoft.com/office/officeart/2005/8/layout/list1"/>
    <dgm:cxn modelId="{2541EC48-A9EE-418F-9BC5-7BD515344B86}" type="presParOf" srcId="{A422D1C5-2AD4-4861-8D46-302CADD1F602}" destId="{50E1E356-EFBC-45C3-ADC4-431EE1AF7E32}" srcOrd="1" destOrd="0" presId="urn:microsoft.com/office/officeart/2005/8/layout/list1"/>
    <dgm:cxn modelId="{F512BDAB-3A1D-4D6D-88FC-66CD1C0A2BF8}" type="presParOf" srcId="{286A5F91-665C-435D-B449-EEB6833CB2B0}" destId="{E59FC521-9E9C-48E3-B72B-9F67FA12FA6B}" srcOrd="13" destOrd="0" presId="urn:microsoft.com/office/officeart/2005/8/layout/list1"/>
    <dgm:cxn modelId="{F53605A3-D231-4C12-A190-440A6A37C101}" type="presParOf" srcId="{286A5F91-665C-435D-B449-EEB6833CB2B0}" destId="{9B437A7D-62FE-43B3-AD76-773170D9EBB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C2B5A-7578-4BD6-BF00-D9DEB6D4951C}"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s-AR"/>
        </a:p>
      </dgm:t>
    </dgm:pt>
    <dgm:pt modelId="{50583209-4290-4BE0-991E-3EF112E351C4}">
      <dgm:prSet phldrT="[Texto]"/>
      <dgm:spPr/>
      <dgm:t>
        <a:bodyPr/>
        <a:lstStyle/>
        <a:p>
          <a:pPr algn="l">
            <a:defRPr cap="all"/>
          </a:pPr>
          <a:endParaRPr lang="es-AR" cap="none" dirty="0"/>
        </a:p>
        <a:p>
          <a:pPr algn="just"/>
          <a:r>
            <a:rPr lang="es-AR" cap="none" dirty="0"/>
            <a:t>Pese al esfuerzo de Lefebvre y otros autores por plantear  la noción de espacio desde una perspectiva social, la mayoría de las disciplinas sociales en la actualidad recurren al concepto de </a:t>
          </a:r>
          <a:r>
            <a:rPr lang="es-AR" b="1" cap="none" dirty="0"/>
            <a:t>territorio</a:t>
          </a:r>
          <a:r>
            <a:rPr lang="es-AR" cap="none" dirty="0"/>
            <a:t>, en tanto refiere específicamente a un espacio apropiado (Giménez, 2005).</a:t>
          </a:r>
        </a:p>
      </dgm:t>
    </dgm:pt>
    <dgm:pt modelId="{91E44BD0-5A34-4E73-B8CE-D1F300E7D8FB}" type="parTrans" cxnId="{C7CF2596-BBC7-40B8-91FD-19969D9605BD}">
      <dgm:prSet/>
      <dgm:spPr/>
      <dgm:t>
        <a:bodyPr/>
        <a:lstStyle/>
        <a:p>
          <a:endParaRPr lang="es-AR" dirty="0"/>
        </a:p>
      </dgm:t>
    </dgm:pt>
    <dgm:pt modelId="{01F4A2CE-9588-49EC-BF55-A0342B62B9F2}" type="sibTrans" cxnId="{C7CF2596-BBC7-40B8-91FD-19969D9605BD}">
      <dgm:prSet/>
      <dgm:spPr/>
      <dgm:t>
        <a:bodyPr/>
        <a:lstStyle/>
        <a:p>
          <a:endParaRPr lang="es-AR" dirty="0"/>
        </a:p>
      </dgm:t>
    </dgm:pt>
    <dgm:pt modelId="{A0FE55B5-B545-4296-83AD-1231805DF700}">
      <dgm:prSet/>
      <dgm:spPr/>
      <dgm:t>
        <a:bodyPr/>
        <a:lstStyle/>
        <a:p>
          <a:pPr algn="just"/>
          <a:r>
            <a:rPr lang="es-AR" cap="none" dirty="0"/>
            <a:t>El territorio es un concepto teórico y metodológico que explica y describe el desenvolvimiento espacial de las relaciones sociales que establecen los seres humanos en los ámbitos cultural, social, político o económico; es un referente empírico, pero también representa un concepto propio de la teoría (Llanos Hernández, 2010).</a:t>
          </a:r>
          <a:endParaRPr lang="es-ES" dirty="0"/>
        </a:p>
      </dgm:t>
    </dgm:pt>
    <dgm:pt modelId="{02C49CE8-22CF-4BAD-BA77-D1B0C19B85BA}" type="parTrans" cxnId="{6DEEEF50-1FDA-455D-B478-540ADD6BE91C}">
      <dgm:prSet/>
      <dgm:spPr/>
      <dgm:t>
        <a:bodyPr/>
        <a:lstStyle/>
        <a:p>
          <a:endParaRPr lang="es-ES"/>
        </a:p>
      </dgm:t>
    </dgm:pt>
    <dgm:pt modelId="{CE214D57-2C2B-41CB-B887-D5AA45337AB2}" type="sibTrans" cxnId="{6DEEEF50-1FDA-455D-B478-540ADD6BE91C}">
      <dgm:prSet/>
      <dgm:spPr/>
      <dgm:t>
        <a:bodyPr/>
        <a:lstStyle/>
        <a:p>
          <a:endParaRPr lang="es-ES"/>
        </a:p>
      </dgm:t>
    </dgm:pt>
    <dgm:pt modelId="{460CB903-EC00-4B96-856F-06ABCC90872D}" type="pres">
      <dgm:prSet presAssocID="{139C2B5A-7578-4BD6-BF00-D9DEB6D4951C}" presName="vert0" presStyleCnt="0">
        <dgm:presLayoutVars>
          <dgm:dir/>
          <dgm:animOne val="branch"/>
          <dgm:animLvl val="lvl"/>
        </dgm:presLayoutVars>
      </dgm:prSet>
      <dgm:spPr/>
    </dgm:pt>
    <dgm:pt modelId="{19D43408-81F0-4412-8F34-D6205A7C1AAA}" type="pres">
      <dgm:prSet presAssocID="{50583209-4290-4BE0-991E-3EF112E351C4}" presName="thickLine" presStyleLbl="alignNode1" presStyleIdx="0" presStyleCnt="2"/>
      <dgm:spPr/>
    </dgm:pt>
    <dgm:pt modelId="{1058F2AD-0D77-4AE1-A3D4-38F9A168352A}" type="pres">
      <dgm:prSet presAssocID="{50583209-4290-4BE0-991E-3EF112E351C4}" presName="horz1" presStyleCnt="0"/>
      <dgm:spPr/>
    </dgm:pt>
    <dgm:pt modelId="{19CC81A6-968C-4962-A50C-3695099E13A4}" type="pres">
      <dgm:prSet presAssocID="{50583209-4290-4BE0-991E-3EF112E351C4}" presName="tx1" presStyleLbl="revTx" presStyleIdx="0" presStyleCnt="2"/>
      <dgm:spPr/>
    </dgm:pt>
    <dgm:pt modelId="{E47ECE84-DDD0-42F0-9AD5-AFAF72242E71}" type="pres">
      <dgm:prSet presAssocID="{50583209-4290-4BE0-991E-3EF112E351C4}" presName="vert1" presStyleCnt="0"/>
      <dgm:spPr/>
    </dgm:pt>
    <dgm:pt modelId="{E9B050BD-D244-4CE4-AFB1-FB8D0EE7CCBC}" type="pres">
      <dgm:prSet presAssocID="{A0FE55B5-B545-4296-83AD-1231805DF700}" presName="thickLine" presStyleLbl="alignNode1" presStyleIdx="1" presStyleCnt="2"/>
      <dgm:spPr/>
    </dgm:pt>
    <dgm:pt modelId="{5DBABC7C-B102-4089-8C83-D5892D9F896F}" type="pres">
      <dgm:prSet presAssocID="{A0FE55B5-B545-4296-83AD-1231805DF700}" presName="horz1" presStyleCnt="0"/>
      <dgm:spPr/>
    </dgm:pt>
    <dgm:pt modelId="{D191A5FE-681B-44DA-8A6F-865B20A4EFD5}" type="pres">
      <dgm:prSet presAssocID="{A0FE55B5-B545-4296-83AD-1231805DF700}" presName="tx1" presStyleLbl="revTx" presStyleIdx="1" presStyleCnt="2"/>
      <dgm:spPr/>
    </dgm:pt>
    <dgm:pt modelId="{E0320103-EB8D-4E6C-9228-3662090EE75A}" type="pres">
      <dgm:prSet presAssocID="{A0FE55B5-B545-4296-83AD-1231805DF700}" presName="vert1" presStyleCnt="0"/>
      <dgm:spPr/>
    </dgm:pt>
  </dgm:ptLst>
  <dgm:cxnLst>
    <dgm:cxn modelId="{C6949B6B-F090-4735-8B6A-C0E53BC1015B}" type="presOf" srcId="{139C2B5A-7578-4BD6-BF00-D9DEB6D4951C}" destId="{460CB903-EC00-4B96-856F-06ABCC90872D}" srcOrd="0" destOrd="0" presId="urn:microsoft.com/office/officeart/2008/layout/LinedList"/>
    <dgm:cxn modelId="{6DEEEF50-1FDA-455D-B478-540ADD6BE91C}" srcId="{139C2B5A-7578-4BD6-BF00-D9DEB6D4951C}" destId="{A0FE55B5-B545-4296-83AD-1231805DF700}" srcOrd="1" destOrd="0" parTransId="{02C49CE8-22CF-4BAD-BA77-D1B0C19B85BA}" sibTransId="{CE214D57-2C2B-41CB-B887-D5AA45337AB2}"/>
    <dgm:cxn modelId="{C7CF2596-BBC7-40B8-91FD-19969D9605BD}" srcId="{139C2B5A-7578-4BD6-BF00-D9DEB6D4951C}" destId="{50583209-4290-4BE0-991E-3EF112E351C4}" srcOrd="0" destOrd="0" parTransId="{91E44BD0-5A34-4E73-B8CE-D1F300E7D8FB}" sibTransId="{01F4A2CE-9588-49EC-BF55-A0342B62B9F2}"/>
    <dgm:cxn modelId="{E7879797-9C18-49FA-824D-D2891EF8E3FF}" type="presOf" srcId="{A0FE55B5-B545-4296-83AD-1231805DF700}" destId="{D191A5FE-681B-44DA-8A6F-865B20A4EFD5}" srcOrd="0" destOrd="0" presId="urn:microsoft.com/office/officeart/2008/layout/LinedList"/>
    <dgm:cxn modelId="{B38F9AE9-1A0E-4FD3-BBD9-7C982DAC389D}" type="presOf" srcId="{50583209-4290-4BE0-991E-3EF112E351C4}" destId="{19CC81A6-968C-4962-A50C-3695099E13A4}" srcOrd="0" destOrd="0" presId="urn:microsoft.com/office/officeart/2008/layout/LinedList"/>
    <dgm:cxn modelId="{8F467A85-F9E4-41DE-9021-31A03CA55052}" type="presParOf" srcId="{460CB903-EC00-4B96-856F-06ABCC90872D}" destId="{19D43408-81F0-4412-8F34-D6205A7C1AAA}" srcOrd="0" destOrd="0" presId="urn:microsoft.com/office/officeart/2008/layout/LinedList"/>
    <dgm:cxn modelId="{41F667A7-EFE4-4260-A013-E0041DF0A5D3}" type="presParOf" srcId="{460CB903-EC00-4B96-856F-06ABCC90872D}" destId="{1058F2AD-0D77-4AE1-A3D4-38F9A168352A}" srcOrd="1" destOrd="0" presId="urn:microsoft.com/office/officeart/2008/layout/LinedList"/>
    <dgm:cxn modelId="{AFCF3C63-11C6-4888-99F1-49BCF07B8382}" type="presParOf" srcId="{1058F2AD-0D77-4AE1-A3D4-38F9A168352A}" destId="{19CC81A6-968C-4962-A50C-3695099E13A4}" srcOrd="0" destOrd="0" presId="urn:microsoft.com/office/officeart/2008/layout/LinedList"/>
    <dgm:cxn modelId="{553CEEA5-BBB6-4E4A-9F38-C32589731682}" type="presParOf" srcId="{1058F2AD-0D77-4AE1-A3D4-38F9A168352A}" destId="{E47ECE84-DDD0-42F0-9AD5-AFAF72242E71}" srcOrd="1" destOrd="0" presId="urn:microsoft.com/office/officeart/2008/layout/LinedList"/>
    <dgm:cxn modelId="{9FD1AF48-3012-4302-A9A0-D0CB43E73EF9}" type="presParOf" srcId="{460CB903-EC00-4B96-856F-06ABCC90872D}" destId="{E9B050BD-D244-4CE4-AFB1-FB8D0EE7CCBC}" srcOrd="2" destOrd="0" presId="urn:microsoft.com/office/officeart/2008/layout/LinedList"/>
    <dgm:cxn modelId="{BD114712-B5D8-4A6C-B5C6-687434DA5762}" type="presParOf" srcId="{460CB903-EC00-4B96-856F-06ABCC90872D}" destId="{5DBABC7C-B102-4089-8C83-D5892D9F896F}" srcOrd="3" destOrd="0" presId="urn:microsoft.com/office/officeart/2008/layout/LinedList"/>
    <dgm:cxn modelId="{2CEA7A33-1FCB-4733-B9A2-A3858569431B}" type="presParOf" srcId="{5DBABC7C-B102-4089-8C83-D5892D9F896F}" destId="{D191A5FE-681B-44DA-8A6F-865B20A4EFD5}" srcOrd="0" destOrd="0" presId="urn:microsoft.com/office/officeart/2008/layout/LinedList"/>
    <dgm:cxn modelId="{D9980CD6-09DD-444D-9BBF-8FFAB74AB0A0}" type="presParOf" srcId="{5DBABC7C-B102-4089-8C83-D5892D9F896F}" destId="{E0320103-EB8D-4E6C-9228-3662090EE75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54A25-32BE-481C-A160-FC1690E315A3}" type="doc">
      <dgm:prSet loTypeId="urn:microsoft.com/office/officeart/2008/layout/LinedList" loCatId="list" qsTypeId="urn:microsoft.com/office/officeart/2005/8/quickstyle/simple5" qsCatId="simple" csTypeId="urn:microsoft.com/office/officeart/2005/8/colors/accent6_2" csCatId="accent6" phldr="1"/>
      <dgm:spPr/>
      <dgm:t>
        <a:bodyPr/>
        <a:lstStyle/>
        <a:p>
          <a:endParaRPr lang="es-AR"/>
        </a:p>
      </dgm:t>
    </dgm:pt>
    <dgm:pt modelId="{F1879CA6-B59B-4B62-91E7-A30746CAB9DF}">
      <dgm:prSet phldrT="[Texto]" custT="1"/>
      <dgm:spPr/>
      <dgm:t>
        <a:bodyPr/>
        <a:lstStyle/>
        <a:p>
          <a:pPr algn="just"/>
          <a:r>
            <a:rPr lang="es-AR" sz="1600" dirty="0"/>
            <a:t>Inicios de la Modernidad: desde la </a:t>
          </a:r>
          <a:r>
            <a:rPr lang="es-ES" sz="1600" dirty="0"/>
            <a:t>cartografía se constituirá en el soporte fisiográfico de los emergentes estados nacionales y describirá los límites y fronteras que éstos poseen. </a:t>
          </a:r>
          <a:endParaRPr lang="es-AR" sz="1600" dirty="0"/>
        </a:p>
      </dgm:t>
    </dgm:pt>
    <dgm:pt modelId="{5B312541-081D-4B2D-A33A-56893BB7255B}" type="parTrans" cxnId="{FB19EA83-7797-49F4-ABFF-BC56D23C3403}">
      <dgm:prSet/>
      <dgm:spPr/>
      <dgm:t>
        <a:bodyPr/>
        <a:lstStyle/>
        <a:p>
          <a:pPr algn="just"/>
          <a:endParaRPr lang="es-AR" sz="3200"/>
        </a:p>
      </dgm:t>
    </dgm:pt>
    <dgm:pt modelId="{35402738-10B1-4F81-BD58-D8110B359231}" type="sibTrans" cxnId="{FB19EA83-7797-49F4-ABFF-BC56D23C3403}">
      <dgm:prSet/>
      <dgm:spPr/>
      <dgm:t>
        <a:bodyPr/>
        <a:lstStyle/>
        <a:p>
          <a:pPr algn="just"/>
          <a:endParaRPr lang="es-AR" sz="2000"/>
        </a:p>
      </dgm:t>
    </dgm:pt>
    <dgm:pt modelId="{53A9236B-1A58-4D49-AB07-80C0E7924E7D}">
      <dgm:prSet phldrT="[Texto]" custT="1"/>
      <dgm:spPr/>
      <dgm:t>
        <a:bodyPr/>
        <a:lstStyle/>
        <a:p>
          <a:pPr algn="just"/>
          <a:r>
            <a:rPr lang="es-AR" sz="1600"/>
            <a:t>Finales del siglo XIX: adquiere relevancia la región como un referente empírico. “Los estados nacionales </a:t>
          </a:r>
          <a:r>
            <a:rPr lang="es-ES" sz="1600"/>
            <a:t>constituyen no sólo un territorio, sino también un mosaico de regiones, donde las posibilidades de futuro para los seres humanos son distintas en cada región” (Llanos Hernández, 2010, p. 209). </a:t>
          </a:r>
          <a:endParaRPr lang="es-AR" sz="1600"/>
        </a:p>
      </dgm:t>
    </dgm:pt>
    <dgm:pt modelId="{A2F90D7F-CD12-4233-BB4D-18BF2AB6600B}" type="parTrans" cxnId="{829CE962-CB8D-408E-A6FB-459341B3C7E6}">
      <dgm:prSet/>
      <dgm:spPr/>
      <dgm:t>
        <a:bodyPr/>
        <a:lstStyle/>
        <a:p>
          <a:pPr algn="just"/>
          <a:endParaRPr lang="es-AR" sz="3200"/>
        </a:p>
      </dgm:t>
    </dgm:pt>
    <dgm:pt modelId="{0C713461-465D-49FA-8805-AF8775F12E34}" type="sibTrans" cxnId="{829CE962-CB8D-408E-A6FB-459341B3C7E6}">
      <dgm:prSet/>
      <dgm:spPr/>
      <dgm:t>
        <a:bodyPr/>
        <a:lstStyle/>
        <a:p>
          <a:pPr algn="just"/>
          <a:endParaRPr lang="es-AR" sz="2000"/>
        </a:p>
      </dgm:t>
    </dgm:pt>
    <dgm:pt modelId="{64FF5B83-5321-4BA5-93CA-877C6541A6BE}">
      <dgm:prSet phldrT="[Texto]" custT="1"/>
      <dgm:spPr/>
      <dgm:t>
        <a:bodyPr/>
        <a:lstStyle/>
        <a:p>
          <a:pPr algn="just"/>
          <a:r>
            <a:rPr lang="es-AR" sz="1600"/>
            <a:t>Siglo XX: </a:t>
          </a:r>
          <a:r>
            <a:rPr lang="es-ES" sz="1600"/>
            <a:t>Una vez concluida la segunda guerra mundial el progreso se convirtió en política de Estado bajo la forma del desarrollo, y fue asumido como un proceso que debía conducir a la homogeneidad económica y social en las sociedades avanzadas. Una forma de promover el desarrollo en los estados nacionales fue a través de las regiones; éstas fueron tipificadas para ordenar y planear el impulso del desarrollo al interior de </a:t>
          </a:r>
          <a:r>
            <a:rPr lang="es-AR" sz="1600"/>
            <a:t>los estados nacionales </a:t>
          </a:r>
          <a:r>
            <a:rPr lang="es-ES" sz="1600"/>
            <a:t>(Llanos Hernández, 2010, p. 210)</a:t>
          </a:r>
          <a:r>
            <a:rPr lang="es-AR" sz="1600"/>
            <a:t>.</a:t>
          </a:r>
        </a:p>
      </dgm:t>
    </dgm:pt>
    <dgm:pt modelId="{25648AFC-A156-44D9-B72D-F72D1649D33E}" type="parTrans" cxnId="{5A20F040-241E-48A2-BAA2-FF85FE6D7BCA}">
      <dgm:prSet/>
      <dgm:spPr/>
      <dgm:t>
        <a:bodyPr/>
        <a:lstStyle/>
        <a:p>
          <a:pPr algn="just"/>
          <a:endParaRPr lang="es-AR" sz="3200"/>
        </a:p>
      </dgm:t>
    </dgm:pt>
    <dgm:pt modelId="{51050199-B42B-4F9F-BB21-EC7872DEE27B}" type="sibTrans" cxnId="{5A20F040-241E-48A2-BAA2-FF85FE6D7BCA}">
      <dgm:prSet/>
      <dgm:spPr/>
      <dgm:t>
        <a:bodyPr/>
        <a:lstStyle/>
        <a:p>
          <a:pPr algn="just"/>
          <a:endParaRPr lang="es-AR" sz="2000"/>
        </a:p>
      </dgm:t>
    </dgm:pt>
    <dgm:pt modelId="{33E19F90-453B-400C-9FA6-81870EB88486}">
      <dgm:prSet custT="1"/>
      <dgm:spPr/>
      <dgm:t>
        <a:bodyPr/>
        <a:lstStyle/>
        <a:p>
          <a:pPr algn="just"/>
          <a:r>
            <a:rPr lang="es-AR" sz="1600" dirty="0"/>
            <a:t>A partir de la década de los setenta: </a:t>
          </a:r>
          <a:r>
            <a:rPr lang="es-ES" sz="1600" dirty="0"/>
            <a:t> “El territorio es un concepto disciplinario o interdisciplinario que permite el estudio de las nuevas realidades del mundo social en el contexto actual de la globalización, y que logra imprimir una relevancia central a la dimensión espacial de los procesos sociales que estudia” (Llanos Hernández, 2010, p. 214)</a:t>
          </a:r>
          <a:r>
            <a:rPr lang="es-AR" sz="1600" dirty="0"/>
            <a:t>.</a:t>
          </a:r>
          <a:r>
            <a:rPr lang="es-ES" sz="1600" dirty="0"/>
            <a:t> </a:t>
          </a:r>
          <a:r>
            <a:rPr lang="es-AR" sz="1600" dirty="0"/>
            <a:t> </a:t>
          </a:r>
        </a:p>
      </dgm:t>
    </dgm:pt>
    <dgm:pt modelId="{43007859-550C-4606-BA91-1132FB512F17}" type="parTrans" cxnId="{3D6F443F-6A14-4610-8E76-55FE1975E029}">
      <dgm:prSet/>
      <dgm:spPr/>
      <dgm:t>
        <a:bodyPr/>
        <a:lstStyle/>
        <a:p>
          <a:pPr algn="just"/>
          <a:endParaRPr lang="es-AR" sz="3200"/>
        </a:p>
      </dgm:t>
    </dgm:pt>
    <dgm:pt modelId="{1BE131A7-3ACD-4977-A969-D425AC348FA7}" type="sibTrans" cxnId="{3D6F443F-6A14-4610-8E76-55FE1975E029}">
      <dgm:prSet/>
      <dgm:spPr/>
      <dgm:t>
        <a:bodyPr/>
        <a:lstStyle/>
        <a:p>
          <a:pPr algn="just"/>
          <a:endParaRPr lang="es-AR" sz="2000"/>
        </a:p>
      </dgm:t>
    </dgm:pt>
    <dgm:pt modelId="{62B2DCB6-0E4C-4670-98D4-7B9CF685D552}" type="pres">
      <dgm:prSet presAssocID="{54254A25-32BE-481C-A160-FC1690E315A3}" presName="vert0" presStyleCnt="0">
        <dgm:presLayoutVars>
          <dgm:dir/>
          <dgm:animOne val="branch"/>
          <dgm:animLvl val="lvl"/>
        </dgm:presLayoutVars>
      </dgm:prSet>
      <dgm:spPr/>
    </dgm:pt>
    <dgm:pt modelId="{DD19EF9B-B664-42ED-BB98-AA1EB3F74E67}" type="pres">
      <dgm:prSet presAssocID="{F1879CA6-B59B-4B62-91E7-A30746CAB9DF}" presName="thickLine" presStyleLbl="alignNode1" presStyleIdx="0" presStyleCnt="4"/>
      <dgm:spPr/>
    </dgm:pt>
    <dgm:pt modelId="{8DAB9B8B-420C-45C1-BC5C-ED6F7052E1B6}" type="pres">
      <dgm:prSet presAssocID="{F1879CA6-B59B-4B62-91E7-A30746CAB9DF}" presName="horz1" presStyleCnt="0"/>
      <dgm:spPr/>
    </dgm:pt>
    <dgm:pt modelId="{0C9E4683-17EE-4219-AA70-9A79788B5682}" type="pres">
      <dgm:prSet presAssocID="{F1879CA6-B59B-4B62-91E7-A30746CAB9DF}" presName="tx1" presStyleLbl="revTx" presStyleIdx="0" presStyleCnt="4"/>
      <dgm:spPr/>
    </dgm:pt>
    <dgm:pt modelId="{6B938CF2-41A0-49D4-A494-6DE7DEF1852A}" type="pres">
      <dgm:prSet presAssocID="{F1879CA6-B59B-4B62-91E7-A30746CAB9DF}" presName="vert1" presStyleCnt="0"/>
      <dgm:spPr/>
    </dgm:pt>
    <dgm:pt modelId="{B4F68111-A4A3-4F0F-97ED-CD2DA7BE6565}" type="pres">
      <dgm:prSet presAssocID="{53A9236B-1A58-4D49-AB07-80C0E7924E7D}" presName="thickLine" presStyleLbl="alignNode1" presStyleIdx="1" presStyleCnt="4"/>
      <dgm:spPr/>
    </dgm:pt>
    <dgm:pt modelId="{9EAA7651-19EC-48FE-8285-4D6F88AEC1AB}" type="pres">
      <dgm:prSet presAssocID="{53A9236B-1A58-4D49-AB07-80C0E7924E7D}" presName="horz1" presStyleCnt="0"/>
      <dgm:spPr/>
    </dgm:pt>
    <dgm:pt modelId="{8513A834-27EE-4520-B1B6-9414E6AB07E3}" type="pres">
      <dgm:prSet presAssocID="{53A9236B-1A58-4D49-AB07-80C0E7924E7D}" presName="tx1" presStyleLbl="revTx" presStyleIdx="1" presStyleCnt="4"/>
      <dgm:spPr/>
    </dgm:pt>
    <dgm:pt modelId="{21705F1B-FE7C-449D-AB74-F08E832F183E}" type="pres">
      <dgm:prSet presAssocID="{53A9236B-1A58-4D49-AB07-80C0E7924E7D}" presName="vert1" presStyleCnt="0"/>
      <dgm:spPr/>
    </dgm:pt>
    <dgm:pt modelId="{83B44046-4767-43EA-8EF6-E961453F6BD6}" type="pres">
      <dgm:prSet presAssocID="{64FF5B83-5321-4BA5-93CA-877C6541A6BE}" presName="thickLine" presStyleLbl="alignNode1" presStyleIdx="2" presStyleCnt="4"/>
      <dgm:spPr/>
    </dgm:pt>
    <dgm:pt modelId="{94DB79DF-452B-4E3F-A6DF-8B6CBC1A26BE}" type="pres">
      <dgm:prSet presAssocID="{64FF5B83-5321-4BA5-93CA-877C6541A6BE}" presName="horz1" presStyleCnt="0"/>
      <dgm:spPr/>
    </dgm:pt>
    <dgm:pt modelId="{91F29631-9E45-4A67-9EAE-89863C3A9D14}" type="pres">
      <dgm:prSet presAssocID="{64FF5B83-5321-4BA5-93CA-877C6541A6BE}" presName="tx1" presStyleLbl="revTx" presStyleIdx="2" presStyleCnt="4"/>
      <dgm:spPr/>
    </dgm:pt>
    <dgm:pt modelId="{623682DE-DDFB-4C67-8DFD-E08F725AA816}" type="pres">
      <dgm:prSet presAssocID="{64FF5B83-5321-4BA5-93CA-877C6541A6BE}" presName="vert1" presStyleCnt="0"/>
      <dgm:spPr/>
    </dgm:pt>
    <dgm:pt modelId="{E770ED9D-8E2C-4ECB-97D2-1D180CD6F6F6}" type="pres">
      <dgm:prSet presAssocID="{33E19F90-453B-400C-9FA6-81870EB88486}" presName="thickLine" presStyleLbl="alignNode1" presStyleIdx="3" presStyleCnt="4"/>
      <dgm:spPr/>
    </dgm:pt>
    <dgm:pt modelId="{D11DC140-6A63-4239-BF61-9DDAB45F6726}" type="pres">
      <dgm:prSet presAssocID="{33E19F90-453B-400C-9FA6-81870EB88486}" presName="horz1" presStyleCnt="0"/>
      <dgm:spPr/>
    </dgm:pt>
    <dgm:pt modelId="{16607E61-FB41-47DC-A11C-C8D36DBEEA61}" type="pres">
      <dgm:prSet presAssocID="{33E19F90-453B-400C-9FA6-81870EB88486}" presName="tx1" presStyleLbl="revTx" presStyleIdx="3" presStyleCnt="4"/>
      <dgm:spPr/>
    </dgm:pt>
    <dgm:pt modelId="{AF0CC025-20DE-45D9-8D36-ADCEEB2B75FA}" type="pres">
      <dgm:prSet presAssocID="{33E19F90-453B-400C-9FA6-81870EB88486}" presName="vert1" presStyleCnt="0"/>
      <dgm:spPr/>
    </dgm:pt>
  </dgm:ptLst>
  <dgm:cxnLst>
    <dgm:cxn modelId="{3E27EB26-8A16-4790-A0FC-A28A3AC30A30}" type="presOf" srcId="{33E19F90-453B-400C-9FA6-81870EB88486}" destId="{16607E61-FB41-47DC-A11C-C8D36DBEEA61}" srcOrd="0" destOrd="0" presId="urn:microsoft.com/office/officeart/2008/layout/LinedList"/>
    <dgm:cxn modelId="{3D6F443F-6A14-4610-8E76-55FE1975E029}" srcId="{54254A25-32BE-481C-A160-FC1690E315A3}" destId="{33E19F90-453B-400C-9FA6-81870EB88486}" srcOrd="3" destOrd="0" parTransId="{43007859-550C-4606-BA91-1132FB512F17}" sibTransId="{1BE131A7-3ACD-4977-A969-D425AC348FA7}"/>
    <dgm:cxn modelId="{5A20F040-241E-48A2-BAA2-FF85FE6D7BCA}" srcId="{54254A25-32BE-481C-A160-FC1690E315A3}" destId="{64FF5B83-5321-4BA5-93CA-877C6541A6BE}" srcOrd="2" destOrd="0" parTransId="{25648AFC-A156-44D9-B72D-F72D1649D33E}" sibTransId="{51050199-B42B-4F9F-BB21-EC7872DEE27B}"/>
    <dgm:cxn modelId="{D42DD161-C613-4BD8-9012-82D8C541D3E3}" type="presOf" srcId="{53A9236B-1A58-4D49-AB07-80C0E7924E7D}" destId="{8513A834-27EE-4520-B1B6-9414E6AB07E3}" srcOrd="0" destOrd="0" presId="urn:microsoft.com/office/officeart/2008/layout/LinedList"/>
    <dgm:cxn modelId="{829CE962-CB8D-408E-A6FB-459341B3C7E6}" srcId="{54254A25-32BE-481C-A160-FC1690E315A3}" destId="{53A9236B-1A58-4D49-AB07-80C0E7924E7D}" srcOrd="1" destOrd="0" parTransId="{A2F90D7F-CD12-4233-BB4D-18BF2AB6600B}" sibTransId="{0C713461-465D-49FA-8805-AF8775F12E34}"/>
    <dgm:cxn modelId="{F56C7F4A-4749-4A63-ACCD-E918910E79FE}" type="presOf" srcId="{54254A25-32BE-481C-A160-FC1690E315A3}" destId="{62B2DCB6-0E4C-4670-98D4-7B9CF685D552}" srcOrd="0" destOrd="0" presId="urn:microsoft.com/office/officeart/2008/layout/LinedList"/>
    <dgm:cxn modelId="{FB19EA83-7797-49F4-ABFF-BC56D23C3403}" srcId="{54254A25-32BE-481C-A160-FC1690E315A3}" destId="{F1879CA6-B59B-4B62-91E7-A30746CAB9DF}" srcOrd="0" destOrd="0" parTransId="{5B312541-081D-4B2D-A33A-56893BB7255B}" sibTransId="{35402738-10B1-4F81-BD58-D8110B359231}"/>
    <dgm:cxn modelId="{C20A4CBF-5131-4E7A-96E1-E12FAEFDF642}" type="presOf" srcId="{F1879CA6-B59B-4B62-91E7-A30746CAB9DF}" destId="{0C9E4683-17EE-4219-AA70-9A79788B5682}" srcOrd="0" destOrd="0" presId="urn:microsoft.com/office/officeart/2008/layout/LinedList"/>
    <dgm:cxn modelId="{C98138F1-42A7-4FED-A456-4547A17B59BA}" type="presOf" srcId="{64FF5B83-5321-4BA5-93CA-877C6541A6BE}" destId="{91F29631-9E45-4A67-9EAE-89863C3A9D14}" srcOrd="0" destOrd="0" presId="urn:microsoft.com/office/officeart/2008/layout/LinedList"/>
    <dgm:cxn modelId="{BE88EC2B-12B1-4FE4-891E-BD757DA20D82}" type="presParOf" srcId="{62B2DCB6-0E4C-4670-98D4-7B9CF685D552}" destId="{DD19EF9B-B664-42ED-BB98-AA1EB3F74E67}" srcOrd="0" destOrd="0" presId="urn:microsoft.com/office/officeart/2008/layout/LinedList"/>
    <dgm:cxn modelId="{791D32A9-0281-405C-958E-D6D6C3892FB2}" type="presParOf" srcId="{62B2DCB6-0E4C-4670-98D4-7B9CF685D552}" destId="{8DAB9B8B-420C-45C1-BC5C-ED6F7052E1B6}" srcOrd="1" destOrd="0" presId="urn:microsoft.com/office/officeart/2008/layout/LinedList"/>
    <dgm:cxn modelId="{0E3A2626-4FD0-4A5E-A907-54701AA04DCE}" type="presParOf" srcId="{8DAB9B8B-420C-45C1-BC5C-ED6F7052E1B6}" destId="{0C9E4683-17EE-4219-AA70-9A79788B5682}" srcOrd="0" destOrd="0" presId="urn:microsoft.com/office/officeart/2008/layout/LinedList"/>
    <dgm:cxn modelId="{AC2DEA15-BDF3-47B2-9907-EAE4E0864E2A}" type="presParOf" srcId="{8DAB9B8B-420C-45C1-BC5C-ED6F7052E1B6}" destId="{6B938CF2-41A0-49D4-A494-6DE7DEF1852A}" srcOrd="1" destOrd="0" presId="urn:microsoft.com/office/officeart/2008/layout/LinedList"/>
    <dgm:cxn modelId="{F68257DB-9656-4E9B-AB9B-A0F0090EDD49}" type="presParOf" srcId="{62B2DCB6-0E4C-4670-98D4-7B9CF685D552}" destId="{B4F68111-A4A3-4F0F-97ED-CD2DA7BE6565}" srcOrd="2" destOrd="0" presId="urn:microsoft.com/office/officeart/2008/layout/LinedList"/>
    <dgm:cxn modelId="{627F59E5-2162-46AF-B2C2-3705A7CCB0F5}" type="presParOf" srcId="{62B2DCB6-0E4C-4670-98D4-7B9CF685D552}" destId="{9EAA7651-19EC-48FE-8285-4D6F88AEC1AB}" srcOrd="3" destOrd="0" presId="urn:microsoft.com/office/officeart/2008/layout/LinedList"/>
    <dgm:cxn modelId="{CB2ADB7B-7D1C-4CA2-AEFC-8B0DFEDEFB7F}" type="presParOf" srcId="{9EAA7651-19EC-48FE-8285-4D6F88AEC1AB}" destId="{8513A834-27EE-4520-B1B6-9414E6AB07E3}" srcOrd="0" destOrd="0" presId="urn:microsoft.com/office/officeart/2008/layout/LinedList"/>
    <dgm:cxn modelId="{56639301-64DF-462F-85AA-A7D06F4E7E76}" type="presParOf" srcId="{9EAA7651-19EC-48FE-8285-4D6F88AEC1AB}" destId="{21705F1B-FE7C-449D-AB74-F08E832F183E}" srcOrd="1" destOrd="0" presId="urn:microsoft.com/office/officeart/2008/layout/LinedList"/>
    <dgm:cxn modelId="{D2B57956-3637-4986-B9DF-E6291664F048}" type="presParOf" srcId="{62B2DCB6-0E4C-4670-98D4-7B9CF685D552}" destId="{83B44046-4767-43EA-8EF6-E961453F6BD6}" srcOrd="4" destOrd="0" presId="urn:microsoft.com/office/officeart/2008/layout/LinedList"/>
    <dgm:cxn modelId="{1DAC55EE-278F-46BC-BAC4-EA65AFE2CC7B}" type="presParOf" srcId="{62B2DCB6-0E4C-4670-98D4-7B9CF685D552}" destId="{94DB79DF-452B-4E3F-A6DF-8B6CBC1A26BE}" srcOrd="5" destOrd="0" presId="urn:microsoft.com/office/officeart/2008/layout/LinedList"/>
    <dgm:cxn modelId="{569D76A1-E62E-422B-B4A2-E42A186E6595}" type="presParOf" srcId="{94DB79DF-452B-4E3F-A6DF-8B6CBC1A26BE}" destId="{91F29631-9E45-4A67-9EAE-89863C3A9D14}" srcOrd="0" destOrd="0" presId="urn:microsoft.com/office/officeart/2008/layout/LinedList"/>
    <dgm:cxn modelId="{B6D05A97-2530-493A-94C5-BE785B708349}" type="presParOf" srcId="{94DB79DF-452B-4E3F-A6DF-8B6CBC1A26BE}" destId="{623682DE-DDFB-4C67-8DFD-E08F725AA816}" srcOrd="1" destOrd="0" presId="urn:microsoft.com/office/officeart/2008/layout/LinedList"/>
    <dgm:cxn modelId="{565C231A-EF74-4F3D-AECA-B917C510EF57}" type="presParOf" srcId="{62B2DCB6-0E4C-4670-98D4-7B9CF685D552}" destId="{E770ED9D-8E2C-4ECB-97D2-1D180CD6F6F6}" srcOrd="6" destOrd="0" presId="urn:microsoft.com/office/officeart/2008/layout/LinedList"/>
    <dgm:cxn modelId="{E5E72CFF-03B5-4A29-8F96-00D2D0419FAF}" type="presParOf" srcId="{62B2DCB6-0E4C-4670-98D4-7B9CF685D552}" destId="{D11DC140-6A63-4239-BF61-9DDAB45F6726}" srcOrd="7" destOrd="0" presId="urn:microsoft.com/office/officeart/2008/layout/LinedList"/>
    <dgm:cxn modelId="{E13E4289-F0CA-4BF8-93A6-0194F364CCE1}" type="presParOf" srcId="{D11DC140-6A63-4239-BF61-9DDAB45F6726}" destId="{16607E61-FB41-47DC-A11C-C8D36DBEEA61}" srcOrd="0" destOrd="0" presId="urn:microsoft.com/office/officeart/2008/layout/LinedList"/>
    <dgm:cxn modelId="{2307CA10-D3BC-42C1-8AA2-5C0EA0396991}" type="presParOf" srcId="{D11DC140-6A63-4239-BF61-9DDAB45F6726}" destId="{AF0CC025-20DE-45D9-8D36-ADCEEB2B75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925039-8A7D-4D70-B33E-41BEA5491CEC}"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s-AR"/>
        </a:p>
      </dgm:t>
    </dgm:pt>
    <dgm:pt modelId="{D0D4C03A-8E47-429B-8172-B7846BFB0590}">
      <dgm:prSet phldrT="[Texto]"/>
      <dgm:spPr/>
      <dgm:t>
        <a:bodyPr/>
        <a:lstStyle/>
        <a:p>
          <a:r>
            <a:rPr lang="es-AR" dirty="0"/>
            <a:t>“El territorio, </a:t>
          </a:r>
          <a:r>
            <a:rPr lang="es-ES" dirty="0"/>
            <a:t>hoy puede estar formado por lugares contiguos y por lugares en red. Son todavía los mismos lugares que forman las redes y que constituyen el espacio trivial. Son los mismos lugares, los mismos puntos, pero conteniendo simultáneamente funcionalizaciones diferentes, quizá divergentes y opuestas”. (Santos, citado por Bosque </a:t>
          </a:r>
          <a:r>
            <a:rPr lang="es-ES" dirty="0" err="1"/>
            <a:t>Maurel</a:t>
          </a:r>
          <a:r>
            <a:rPr lang="es-ES" dirty="0"/>
            <a:t> y Ortega Alba, 1995:167) (Llanos Hernández, 2010, p. 214)</a:t>
          </a:r>
          <a:r>
            <a:rPr lang="es-AR" dirty="0"/>
            <a:t>.</a:t>
          </a:r>
          <a:r>
            <a:rPr lang="es-ES" dirty="0"/>
            <a:t> </a:t>
          </a:r>
          <a:endParaRPr lang="es-AR" dirty="0"/>
        </a:p>
      </dgm:t>
    </dgm:pt>
    <dgm:pt modelId="{BCEA9A0F-C9B2-4EEB-AC31-A2153F6BCF78}" type="parTrans" cxnId="{DD89694A-89A6-44DB-B1D9-3863BE1B1F03}">
      <dgm:prSet/>
      <dgm:spPr/>
      <dgm:t>
        <a:bodyPr/>
        <a:lstStyle/>
        <a:p>
          <a:endParaRPr lang="es-AR"/>
        </a:p>
      </dgm:t>
    </dgm:pt>
    <dgm:pt modelId="{E8BA1363-C38B-40F4-AF46-8FD82DDCE7CB}" type="sibTrans" cxnId="{DD89694A-89A6-44DB-B1D9-3863BE1B1F03}">
      <dgm:prSet/>
      <dgm:spPr/>
      <dgm:t>
        <a:bodyPr/>
        <a:lstStyle/>
        <a:p>
          <a:endParaRPr lang="es-AR"/>
        </a:p>
      </dgm:t>
    </dgm:pt>
    <dgm:pt modelId="{6B22D14B-4D7B-4EB4-B748-139B51B73246}">
      <dgm:prSet phldrT="[Texto]"/>
      <dgm:spPr/>
      <dgm:t>
        <a:bodyPr/>
        <a:lstStyle/>
        <a:p>
          <a:r>
            <a:rPr lang="es-ES" dirty="0"/>
            <a:t>“Los territorios son espacios de una gran tensión social, están penetrados por el sentido progresivo del tiempo lineal, por la rutina de los tiempos cíclicos y por la vivencia del tiempo simultaneo. La llamada flecha del tiempo ya no tiene el sentido unidireccional que poseía en la época de la modernidad, en los territorios la vida social se abre a un abanico de direcciones, de opciones, de salidas a las acciones sociales de los seres humanos, lo cual implica la posibilidad misma de la fragmentación o de una nueva integración de este tipo de espacios” (Llanos Hernández, 2010, p. 215). </a:t>
          </a:r>
          <a:endParaRPr lang="es-AR" dirty="0"/>
        </a:p>
      </dgm:t>
    </dgm:pt>
    <dgm:pt modelId="{1DC7E50F-9132-4F97-9926-E12E86FA35CD}" type="parTrans" cxnId="{78D6C700-E952-4C47-BAE1-391C6CDB88A7}">
      <dgm:prSet/>
      <dgm:spPr/>
      <dgm:t>
        <a:bodyPr/>
        <a:lstStyle/>
        <a:p>
          <a:endParaRPr lang="es-AR"/>
        </a:p>
      </dgm:t>
    </dgm:pt>
    <dgm:pt modelId="{21D07CAB-3D84-46CF-9B24-DB169AB72D3B}" type="sibTrans" cxnId="{78D6C700-E952-4C47-BAE1-391C6CDB88A7}">
      <dgm:prSet/>
      <dgm:spPr/>
      <dgm:t>
        <a:bodyPr/>
        <a:lstStyle/>
        <a:p>
          <a:endParaRPr lang="es-AR"/>
        </a:p>
      </dgm:t>
    </dgm:pt>
    <dgm:pt modelId="{CC718923-9896-40CE-B030-8E390878C24F}">
      <dgm:prSet phldrT="[Texto]"/>
      <dgm:spPr/>
      <dgm:t>
        <a:bodyPr/>
        <a:lstStyle/>
        <a:p>
          <a:r>
            <a:rPr lang="es-ES" dirty="0"/>
            <a:t>“La visión aldeana ha sido subsumida por una perspectiva global, aún en los lugares más recónditos de un territorio, los procesos que llegan del exterior bajo la forma de mercancías, noticias, información o cultura, tensan y agitan la vida </a:t>
          </a:r>
          <a:r>
            <a:rPr lang="es-AR" dirty="0"/>
            <a:t>social existente en ellos” </a:t>
          </a:r>
          <a:r>
            <a:rPr lang="es-ES" dirty="0"/>
            <a:t>(Llanos Hernández, 2010, p. 215)</a:t>
          </a:r>
          <a:r>
            <a:rPr lang="es-AR" dirty="0"/>
            <a:t>.</a:t>
          </a:r>
        </a:p>
      </dgm:t>
    </dgm:pt>
    <dgm:pt modelId="{F164F5AB-9B2F-48B7-8A32-AA4F764E3E31}" type="parTrans" cxnId="{B2E426AE-9D38-4DF1-95D8-C0EC0CDD0143}">
      <dgm:prSet/>
      <dgm:spPr/>
      <dgm:t>
        <a:bodyPr/>
        <a:lstStyle/>
        <a:p>
          <a:endParaRPr lang="es-AR"/>
        </a:p>
      </dgm:t>
    </dgm:pt>
    <dgm:pt modelId="{C0E1400E-2BC2-434C-B292-943D6BEE199B}" type="sibTrans" cxnId="{B2E426AE-9D38-4DF1-95D8-C0EC0CDD0143}">
      <dgm:prSet/>
      <dgm:spPr/>
      <dgm:t>
        <a:bodyPr/>
        <a:lstStyle/>
        <a:p>
          <a:endParaRPr lang="es-AR"/>
        </a:p>
      </dgm:t>
    </dgm:pt>
    <dgm:pt modelId="{A8AFD06F-6725-4E3F-9F6F-4540D6C11D5A}">
      <dgm:prSet/>
      <dgm:spPr/>
      <dgm:t>
        <a:bodyPr/>
        <a:lstStyle/>
        <a:p>
          <a:r>
            <a:rPr lang="es-ES" dirty="0"/>
            <a:t>“Las promesas de futuro que ofreció la modernidad se encuentran en entredicho, los grandes </a:t>
          </a:r>
          <a:r>
            <a:rPr lang="es-ES" dirty="0" err="1"/>
            <a:t>metarrelatos</a:t>
          </a:r>
          <a:r>
            <a:rPr lang="es-ES" dirty="0"/>
            <a:t> han creado un gran vacío en la percepción de la vida social. La ausencia -por el momento- de un camino viable e incluyente de tipo civilizatorio aumenta las tensiones sociales en los territorios, en ellos más que la homogeneidad, lo que se busca es encontrar la singularidad, la particularidad que le dará identidad al territorio. Este concepto refleja ahora las tensas y agitadas relaciones sociales que caracterizan al mundo de hoy” (Llanos Hernández, 2010, p. 219).</a:t>
          </a:r>
          <a:endParaRPr lang="es-AR" dirty="0"/>
        </a:p>
      </dgm:t>
    </dgm:pt>
    <dgm:pt modelId="{A8377134-7124-4269-BC54-8ED2F7A0948A}" type="parTrans" cxnId="{A43EA0CF-485A-4784-8A81-B97C74A54E6F}">
      <dgm:prSet/>
      <dgm:spPr/>
      <dgm:t>
        <a:bodyPr/>
        <a:lstStyle/>
        <a:p>
          <a:endParaRPr lang="es-AR"/>
        </a:p>
      </dgm:t>
    </dgm:pt>
    <dgm:pt modelId="{1B61351A-47AF-4ABB-98C7-8F470522118C}" type="sibTrans" cxnId="{A43EA0CF-485A-4784-8A81-B97C74A54E6F}">
      <dgm:prSet/>
      <dgm:spPr/>
      <dgm:t>
        <a:bodyPr/>
        <a:lstStyle/>
        <a:p>
          <a:endParaRPr lang="es-AR"/>
        </a:p>
      </dgm:t>
    </dgm:pt>
    <dgm:pt modelId="{7C9F79FB-8441-4511-8574-F9498251A303}" type="pres">
      <dgm:prSet presAssocID="{3C925039-8A7D-4D70-B33E-41BEA5491CEC}" presName="vert0" presStyleCnt="0">
        <dgm:presLayoutVars>
          <dgm:dir/>
          <dgm:animOne val="branch"/>
          <dgm:animLvl val="lvl"/>
        </dgm:presLayoutVars>
      </dgm:prSet>
      <dgm:spPr/>
    </dgm:pt>
    <dgm:pt modelId="{0788D91B-969E-4723-A2BF-17973C40C989}" type="pres">
      <dgm:prSet presAssocID="{D0D4C03A-8E47-429B-8172-B7846BFB0590}" presName="thickLine" presStyleLbl="alignNode1" presStyleIdx="0" presStyleCnt="4"/>
      <dgm:spPr/>
    </dgm:pt>
    <dgm:pt modelId="{5731E8DD-85F5-4803-8AB3-6BD4DF9304C5}" type="pres">
      <dgm:prSet presAssocID="{D0D4C03A-8E47-429B-8172-B7846BFB0590}" presName="horz1" presStyleCnt="0"/>
      <dgm:spPr/>
    </dgm:pt>
    <dgm:pt modelId="{00FEA042-C335-458C-907E-EDEF3F81DB0E}" type="pres">
      <dgm:prSet presAssocID="{D0D4C03A-8E47-429B-8172-B7846BFB0590}" presName="tx1" presStyleLbl="revTx" presStyleIdx="0" presStyleCnt="4"/>
      <dgm:spPr/>
    </dgm:pt>
    <dgm:pt modelId="{9593572C-EA32-4B2F-B02E-5A29F5361695}" type="pres">
      <dgm:prSet presAssocID="{D0D4C03A-8E47-429B-8172-B7846BFB0590}" presName="vert1" presStyleCnt="0"/>
      <dgm:spPr/>
    </dgm:pt>
    <dgm:pt modelId="{B40A4CBC-B6B6-498A-A33E-DE7A2584E9E1}" type="pres">
      <dgm:prSet presAssocID="{6B22D14B-4D7B-4EB4-B748-139B51B73246}" presName="thickLine" presStyleLbl="alignNode1" presStyleIdx="1" presStyleCnt="4"/>
      <dgm:spPr/>
    </dgm:pt>
    <dgm:pt modelId="{F2453320-2873-41D6-B4FE-B3A2FB79C72A}" type="pres">
      <dgm:prSet presAssocID="{6B22D14B-4D7B-4EB4-B748-139B51B73246}" presName="horz1" presStyleCnt="0"/>
      <dgm:spPr/>
    </dgm:pt>
    <dgm:pt modelId="{E25B6709-ADCA-4C06-9BEE-0497EA0A8786}" type="pres">
      <dgm:prSet presAssocID="{6B22D14B-4D7B-4EB4-B748-139B51B73246}" presName="tx1" presStyleLbl="revTx" presStyleIdx="1" presStyleCnt="4"/>
      <dgm:spPr/>
    </dgm:pt>
    <dgm:pt modelId="{825589EA-6524-4D12-9736-3BD5A8F93027}" type="pres">
      <dgm:prSet presAssocID="{6B22D14B-4D7B-4EB4-B748-139B51B73246}" presName="vert1" presStyleCnt="0"/>
      <dgm:spPr/>
    </dgm:pt>
    <dgm:pt modelId="{F6C68AC9-8250-4A6B-BDE4-7EF7D3F62609}" type="pres">
      <dgm:prSet presAssocID="{CC718923-9896-40CE-B030-8E390878C24F}" presName="thickLine" presStyleLbl="alignNode1" presStyleIdx="2" presStyleCnt="4"/>
      <dgm:spPr/>
    </dgm:pt>
    <dgm:pt modelId="{262422AB-2C16-47F2-ABB1-7959E156F977}" type="pres">
      <dgm:prSet presAssocID="{CC718923-9896-40CE-B030-8E390878C24F}" presName="horz1" presStyleCnt="0"/>
      <dgm:spPr/>
    </dgm:pt>
    <dgm:pt modelId="{B9FBD3BC-02C5-4A87-86A0-38FC0648A9E5}" type="pres">
      <dgm:prSet presAssocID="{CC718923-9896-40CE-B030-8E390878C24F}" presName="tx1" presStyleLbl="revTx" presStyleIdx="2" presStyleCnt="4"/>
      <dgm:spPr/>
    </dgm:pt>
    <dgm:pt modelId="{EC43DE52-4E09-4BC8-BD14-F19963740C6C}" type="pres">
      <dgm:prSet presAssocID="{CC718923-9896-40CE-B030-8E390878C24F}" presName="vert1" presStyleCnt="0"/>
      <dgm:spPr/>
    </dgm:pt>
    <dgm:pt modelId="{11828218-D7AC-4D16-889C-D1DF3F17AB16}" type="pres">
      <dgm:prSet presAssocID="{A8AFD06F-6725-4E3F-9F6F-4540D6C11D5A}" presName="thickLine" presStyleLbl="alignNode1" presStyleIdx="3" presStyleCnt="4"/>
      <dgm:spPr/>
    </dgm:pt>
    <dgm:pt modelId="{72BC0B94-1062-4D2E-98CA-BA36F4CAB6F4}" type="pres">
      <dgm:prSet presAssocID="{A8AFD06F-6725-4E3F-9F6F-4540D6C11D5A}" presName="horz1" presStyleCnt="0"/>
      <dgm:spPr/>
    </dgm:pt>
    <dgm:pt modelId="{AA788C11-4A5C-47D7-8B91-0E7EF938966A}" type="pres">
      <dgm:prSet presAssocID="{A8AFD06F-6725-4E3F-9F6F-4540D6C11D5A}" presName="tx1" presStyleLbl="revTx" presStyleIdx="3" presStyleCnt="4"/>
      <dgm:spPr/>
    </dgm:pt>
    <dgm:pt modelId="{387DE14E-FF57-44E7-B522-7CBE4792552C}" type="pres">
      <dgm:prSet presAssocID="{A8AFD06F-6725-4E3F-9F6F-4540D6C11D5A}" presName="vert1" presStyleCnt="0"/>
      <dgm:spPr/>
    </dgm:pt>
  </dgm:ptLst>
  <dgm:cxnLst>
    <dgm:cxn modelId="{78D6C700-E952-4C47-BAE1-391C6CDB88A7}" srcId="{3C925039-8A7D-4D70-B33E-41BEA5491CEC}" destId="{6B22D14B-4D7B-4EB4-B748-139B51B73246}" srcOrd="1" destOrd="0" parTransId="{1DC7E50F-9132-4F97-9926-E12E86FA35CD}" sibTransId="{21D07CAB-3D84-46CF-9B24-DB169AB72D3B}"/>
    <dgm:cxn modelId="{6473C603-AEB5-443A-9CA1-487BE0099785}" type="presOf" srcId="{CC718923-9896-40CE-B030-8E390878C24F}" destId="{B9FBD3BC-02C5-4A87-86A0-38FC0648A9E5}" srcOrd="0" destOrd="0" presId="urn:microsoft.com/office/officeart/2008/layout/LinedList"/>
    <dgm:cxn modelId="{BEAEB041-0EB4-41CA-9099-AE8287B414BA}" type="presOf" srcId="{6B22D14B-4D7B-4EB4-B748-139B51B73246}" destId="{E25B6709-ADCA-4C06-9BEE-0497EA0A8786}" srcOrd="0" destOrd="0" presId="urn:microsoft.com/office/officeart/2008/layout/LinedList"/>
    <dgm:cxn modelId="{1BA2E748-70FF-4CE8-9C5F-E6BDA206B613}" type="presOf" srcId="{3C925039-8A7D-4D70-B33E-41BEA5491CEC}" destId="{7C9F79FB-8441-4511-8574-F9498251A303}" srcOrd="0" destOrd="0" presId="urn:microsoft.com/office/officeart/2008/layout/LinedList"/>
    <dgm:cxn modelId="{DD89694A-89A6-44DB-B1D9-3863BE1B1F03}" srcId="{3C925039-8A7D-4D70-B33E-41BEA5491CEC}" destId="{D0D4C03A-8E47-429B-8172-B7846BFB0590}" srcOrd="0" destOrd="0" parTransId="{BCEA9A0F-C9B2-4EEB-AC31-A2153F6BCF78}" sibTransId="{E8BA1363-C38B-40F4-AF46-8FD82DDCE7CB}"/>
    <dgm:cxn modelId="{B18E769B-67BC-4F8F-9D46-4A56AD32DC03}" type="presOf" srcId="{A8AFD06F-6725-4E3F-9F6F-4540D6C11D5A}" destId="{AA788C11-4A5C-47D7-8B91-0E7EF938966A}" srcOrd="0" destOrd="0" presId="urn:microsoft.com/office/officeart/2008/layout/LinedList"/>
    <dgm:cxn modelId="{B2E426AE-9D38-4DF1-95D8-C0EC0CDD0143}" srcId="{3C925039-8A7D-4D70-B33E-41BEA5491CEC}" destId="{CC718923-9896-40CE-B030-8E390878C24F}" srcOrd="2" destOrd="0" parTransId="{F164F5AB-9B2F-48B7-8A32-AA4F764E3E31}" sibTransId="{C0E1400E-2BC2-434C-B292-943D6BEE199B}"/>
    <dgm:cxn modelId="{632018BD-7080-4A6B-AFD4-F7F615508FBE}" type="presOf" srcId="{D0D4C03A-8E47-429B-8172-B7846BFB0590}" destId="{00FEA042-C335-458C-907E-EDEF3F81DB0E}" srcOrd="0" destOrd="0" presId="urn:microsoft.com/office/officeart/2008/layout/LinedList"/>
    <dgm:cxn modelId="{A43EA0CF-485A-4784-8A81-B97C74A54E6F}" srcId="{3C925039-8A7D-4D70-B33E-41BEA5491CEC}" destId="{A8AFD06F-6725-4E3F-9F6F-4540D6C11D5A}" srcOrd="3" destOrd="0" parTransId="{A8377134-7124-4269-BC54-8ED2F7A0948A}" sibTransId="{1B61351A-47AF-4ABB-98C7-8F470522118C}"/>
    <dgm:cxn modelId="{92AA4822-2130-4252-AE27-24B681610E60}" type="presParOf" srcId="{7C9F79FB-8441-4511-8574-F9498251A303}" destId="{0788D91B-969E-4723-A2BF-17973C40C989}" srcOrd="0" destOrd="0" presId="urn:microsoft.com/office/officeart/2008/layout/LinedList"/>
    <dgm:cxn modelId="{305C7E98-33E9-4A1E-9C1C-C7E9489BBC35}" type="presParOf" srcId="{7C9F79FB-8441-4511-8574-F9498251A303}" destId="{5731E8DD-85F5-4803-8AB3-6BD4DF9304C5}" srcOrd="1" destOrd="0" presId="urn:microsoft.com/office/officeart/2008/layout/LinedList"/>
    <dgm:cxn modelId="{F2DE35E3-9E71-4A33-AFBD-3F5A618A2EB0}" type="presParOf" srcId="{5731E8DD-85F5-4803-8AB3-6BD4DF9304C5}" destId="{00FEA042-C335-458C-907E-EDEF3F81DB0E}" srcOrd="0" destOrd="0" presId="urn:microsoft.com/office/officeart/2008/layout/LinedList"/>
    <dgm:cxn modelId="{96373F9D-64DF-4B0B-B9A3-AE170FBE7F3E}" type="presParOf" srcId="{5731E8DD-85F5-4803-8AB3-6BD4DF9304C5}" destId="{9593572C-EA32-4B2F-B02E-5A29F5361695}" srcOrd="1" destOrd="0" presId="urn:microsoft.com/office/officeart/2008/layout/LinedList"/>
    <dgm:cxn modelId="{E1255EEE-E130-4F33-A5EA-5183F5078FF6}" type="presParOf" srcId="{7C9F79FB-8441-4511-8574-F9498251A303}" destId="{B40A4CBC-B6B6-498A-A33E-DE7A2584E9E1}" srcOrd="2" destOrd="0" presId="urn:microsoft.com/office/officeart/2008/layout/LinedList"/>
    <dgm:cxn modelId="{8141D984-EB96-48BF-B4E6-47DFAC10A492}" type="presParOf" srcId="{7C9F79FB-8441-4511-8574-F9498251A303}" destId="{F2453320-2873-41D6-B4FE-B3A2FB79C72A}" srcOrd="3" destOrd="0" presId="urn:microsoft.com/office/officeart/2008/layout/LinedList"/>
    <dgm:cxn modelId="{36061B9D-4FF3-47D0-B56C-7F6E8FE119A9}" type="presParOf" srcId="{F2453320-2873-41D6-B4FE-B3A2FB79C72A}" destId="{E25B6709-ADCA-4C06-9BEE-0497EA0A8786}" srcOrd="0" destOrd="0" presId="urn:microsoft.com/office/officeart/2008/layout/LinedList"/>
    <dgm:cxn modelId="{02E6F454-0372-4323-8DD4-53C750439B76}" type="presParOf" srcId="{F2453320-2873-41D6-B4FE-B3A2FB79C72A}" destId="{825589EA-6524-4D12-9736-3BD5A8F93027}" srcOrd="1" destOrd="0" presId="urn:microsoft.com/office/officeart/2008/layout/LinedList"/>
    <dgm:cxn modelId="{13215AAD-D76E-486C-9018-A5EFBC3CAF23}" type="presParOf" srcId="{7C9F79FB-8441-4511-8574-F9498251A303}" destId="{F6C68AC9-8250-4A6B-BDE4-7EF7D3F62609}" srcOrd="4" destOrd="0" presId="urn:microsoft.com/office/officeart/2008/layout/LinedList"/>
    <dgm:cxn modelId="{33A88C2D-CA03-42AA-B391-1771CA31B117}" type="presParOf" srcId="{7C9F79FB-8441-4511-8574-F9498251A303}" destId="{262422AB-2C16-47F2-ABB1-7959E156F977}" srcOrd="5" destOrd="0" presId="urn:microsoft.com/office/officeart/2008/layout/LinedList"/>
    <dgm:cxn modelId="{340E7E07-599A-45F5-B934-6CA6DA62B65F}" type="presParOf" srcId="{262422AB-2C16-47F2-ABB1-7959E156F977}" destId="{B9FBD3BC-02C5-4A87-86A0-38FC0648A9E5}" srcOrd="0" destOrd="0" presId="urn:microsoft.com/office/officeart/2008/layout/LinedList"/>
    <dgm:cxn modelId="{05BD68B1-CF7F-412A-BA88-CC9792AC7D23}" type="presParOf" srcId="{262422AB-2C16-47F2-ABB1-7959E156F977}" destId="{EC43DE52-4E09-4BC8-BD14-F19963740C6C}" srcOrd="1" destOrd="0" presId="urn:microsoft.com/office/officeart/2008/layout/LinedList"/>
    <dgm:cxn modelId="{86C5D50A-E7C5-4A17-AFFF-2B2513554B8C}" type="presParOf" srcId="{7C9F79FB-8441-4511-8574-F9498251A303}" destId="{11828218-D7AC-4D16-889C-D1DF3F17AB16}" srcOrd="6" destOrd="0" presId="urn:microsoft.com/office/officeart/2008/layout/LinedList"/>
    <dgm:cxn modelId="{D6A32040-ADBD-4920-8F92-48BE1B394A5C}" type="presParOf" srcId="{7C9F79FB-8441-4511-8574-F9498251A303}" destId="{72BC0B94-1062-4D2E-98CA-BA36F4CAB6F4}" srcOrd="7" destOrd="0" presId="urn:microsoft.com/office/officeart/2008/layout/LinedList"/>
    <dgm:cxn modelId="{8D17A5BB-DC2B-4CB4-ADBD-A67462AF2366}" type="presParOf" srcId="{72BC0B94-1062-4D2E-98CA-BA36F4CAB6F4}" destId="{AA788C11-4A5C-47D7-8B91-0E7EF938966A}" srcOrd="0" destOrd="0" presId="urn:microsoft.com/office/officeart/2008/layout/LinedList"/>
    <dgm:cxn modelId="{EFD756CC-377B-4BAD-9168-A3ADD5A6D77A}" type="presParOf" srcId="{72BC0B94-1062-4D2E-98CA-BA36F4CAB6F4}" destId="{387DE14E-FF57-44E7-B522-7CBE4792552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B609CB-AEBE-4FF6-9D2B-08D59D9CBB09}"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AR"/>
        </a:p>
      </dgm:t>
    </dgm:pt>
    <dgm:pt modelId="{4B0D81A7-902A-4B23-8FA3-832215F3D1D4}">
      <dgm:prSet phldrT="[Texto]" custT="1"/>
      <dgm:spPr/>
      <dgm:t>
        <a:bodyPr/>
        <a:lstStyle/>
        <a:p>
          <a:r>
            <a:rPr lang="es-AR" sz="1400" dirty="0"/>
            <a:t>Enfoques</a:t>
          </a:r>
        </a:p>
      </dgm:t>
    </dgm:pt>
    <dgm:pt modelId="{A3141BBC-CDF3-4F9F-BF56-DC83EA2F48BD}" type="parTrans" cxnId="{52A415E0-4861-42BB-B286-A55DE134823E}">
      <dgm:prSet/>
      <dgm:spPr/>
      <dgm:t>
        <a:bodyPr/>
        <a:lstStyle/>
        <a:p>
          <a:endParaRPr lang="es-AR" sz="3600"/>
        </a:p>
      </dgm:t>
    </dgm:pt>
    <dgm:pt modelId="{BA4CD45C-10D6-44DB-BA11-DEF4F397EEB4}" type="sibTrans" cxnId="{52A415E0-4861-42BB-B286-A55DE134823E}">
      <dgm:prSet/>
      <dgm:spPr/>
      <dgm:t>
        <a:bodyPr/>
        <a:lstStyle/>
        <a:p>
          <a:endParaRPr lang="es-AR" sz="3600"/>
        </a:p>
      </dgm:t>
    </dgm:pt>
    <dgm:pt modelId="{E9618A0D-7CA7-4A73-896B-63F733A69D12}">
      <dgm:prSet phldrT="[Texto]" custT="1"/>
      <dgm:spPr/>
      <dgm:t>
        <a:bodyPr/>
        <a:lstStyle/>
        <a:p>
          <a:r>
            <a:rPr lang="es-AR" sz="1400" dirty="0"/>
            <a:t>Materialista</a:t>
          </a:r>
        </a:p>
      </dgm:t>
    </dgm:pt>
    <dgm:pt modelId="{74E42AEE-F41D-4087-B4FD-4500EB3C8601}" type="parTrans" cxnId="{F90472F4-71E4-4C48-B85D-6228B1C12D8E}">
      <dgm:prSet custT="1"/>
      <dgm:spPr/>
      <dgm:t>
        <a:bodyPr/>
        <a:lstStyle/>
        <a:p>
          <a:endParaRPr lang="es-AR" sz="1100"/>
        </a:p>
      </dgm:t>
    </dgm:pt>
    <dgm:pt modelId="{CF3E6E56-3944-487B-B809-53A94EB20473}" type="sibTrans" cxnId="{F90472F4-71E4-4C48-B85D-6228B1C12D8E}">
      <dgm:prSet/>
      <dgm:spPr/>
      <dgm:t>
        <a:bodyPr/>
        <a:lstStyle/>
        <a:p>
          <a:endParaRPr lang="es-AR" sz="3600"/>
        </a:p>
      </dgm:t>
    </dgm:pt>
    <dgm:pt modelId="{90ADAF82-2A91-4E19-BDDF-76CCBA15B60E}">
      <dgm:prSet phldrT="[Texto]" custT="1"/>
      <dgm:spPr/>
      <dgm:t>
        <a:bodyPr/>
        <a:lstStyle/>
        <a:p>
          <a:r>
            <a:rPr lang="es-AR" sz="1400" dirty="0"/>
            <a:t>Orientación naturalista </a:t>
          </a:r>
        </a:p>
      </dgm:t>
    </dgm:pt>
    <dgm:pt modelId="{69CED99D-1095-4B47-AA97-5FDD57792B95}" type="parTrans" cxnId="{CBC3510D-858A-40A3-95FE-8730199EA867}">
      <dgm:prSet custT="1"/>
      <dgm:spPr/>
      <dgm:t>
        <a:bodyPr/>
        <a:lstStyle/>
        <a:p>
          <a:endParaRPr lang="es-AR" sz="1000"/>
        </a:p>
      </dgm:t>
    </dgm:pt>
    <dgm:pt modelId="{D8FC32E9-A0DD-4FEE-A244-F05CDD0C93D0}" type="sibTrans" cxnId="{CBC3510D-858A-40A3-95FE-8730199EA867}">
      <dgm:prSet/>
      <dgm:spPr/>
      <dgm:t>
        <a:bodyPr/>
        <a:lstStyle/>
        <a:p>
          <a:endParaRPr lang="es-AR" sz="3600"/>
        </a:p>
      </dgm:t>
    </dgm:pt>
    <dgm:pt modelId="{802C9BAB-86D6-472C-9AEA-DAB78C050E8D}">
      <dgm:prSet phldrT="[Texto]" custT="1"/>
      <dgm:spPr/>
      <dgm:t>
        <a:bodyPr/>
        <a:lstStyle/>
        <a:p>
          <a:r>
            <a:rPr lang="es-AR" sz="1400" dirty="0"/>
            <a:t>Concepción social económica </a:t>
          </a:r>
        </a:p>
      </dgm:t>
    </dgm:pt>
    <dgm:pt modelId="{58283308-056A-467A-BF5F-B8C2524096C2}" type="parTrans" cxnId="{5CEA98E3-4885-40DE-8D40-C61BFC9FE0C2}">
      <dgm:prSet custT="1"/>
      <dgm:spPr/>
      <dgm:t>
        <a:bodyPr/>
        <a:lstStyle/>
        <a:p>
          <a:endParaRPr lang="es-AR" sz="1000"/>
        </a:p>
      </dgm:t>
    </dgm:pt>
    <dgm:pt modelId="{803019FA-9752-47D9-908E-402FA950F4B7}" type="sibTrans" cxnId="{5CEA98E3-4885-40DE-8D40-C61BFC9FE0C2}">
      <dgm:prSet/>
      <dgm:spPr/>
      <dgm:t>
        <a:bodyPr/>
        <a:lstStyle/>
        <a:p>
          <a:endParaRPr lang="es-AR" sz="3600"/>
        </a:p>
      </dgm:t>
    </dgm:pt>
    <dgm:pt modelId="{500BC6E1-401C-46A5-AF76-7329B55E58FF}">
      <dgm:prSet phldrT="[Texto]" custT="1"/>
      <dgm:spPr/>
      <dgm:t>
        <a:bodyPr/>
        <a:lstStyle/>
        <a:p>
          <a:r>
            <a:rPr lang="es-AR" sz="1400" dirty="0"/>
            <a:t>Idealista</a:t>
          </a:r>
        </a:p>
      </dgm:t>
    </dgm:pt>
    <dgm:pt modelId="{849045BA-79B4-40A8-9377-E9BA12950E5A}" type="parTrans" cxnId="{85118293-40EE-4AB5-9131-C3EF09211E50}">
      <dgm:prSet custT="1"/>
      <dgm:spPr/>
      <dgm:t>
        <a:bodyPr/>
        <a:lstStyle/>
        <a:p>
          <a:endParaRPr lang="es-AR" sz="1000"/>
        </a:p>
      </dgm:t>
    </dgm:pt>
    <dgm:pt modelId="{3901617C-1AD1-4842-9FAE-E7A39E6300E1}" type="sibTrans" cxnId="{85118293-40EE-4AB5-9131-C3EF09211E50}">
      <dgm:prSet/>
      <dgm:spPr/>
      <dgm:t>
        <a:bodyPr/>
        <a:lstStyle/>
        <a:p>
          <a:endParaRPr lang="es-AR" sz="3600"/>
        </a:p>
      </dgm:t>
    </dgm:pt>
    <dgm:pt modelId="{452B759C-64A7-4BDA-8CDE-ACA59EDD7ADE}">
      <dgm:prSet custT="1"/>
      <dgm:spPr/>
      <dgm:t>
        <a:bodyPr/>
        <a:lstStyle/>
        <a:p>
          <a:r>
            <a:rPr lang="es-AR" sz="1400" dirty="0"/>
            <a:t>Dimensión política</a:t>
          </a:r>
        </a:p>
      </dgm:t>
    </dgm:pt>
    <dgm:pt modelId="{B4C7E629-4290-4693-9D11-4B9C8D8CB8C3}" type="parTrans" cxnId="{BB8A91B9-1A88-410D-9C60-6C23A32A7BFB}">
      <dgm:prSet custT="1"/>
      <dgm:spPr/>
      <dgm:t>
        <a:bodyPr/>
        <a:lstStyle/>
        <a:p>
          <a:endParaRPr lang="es-AR" sz="1000"/>
        </a:p>
      </dgm:t>
    </dgm:pt>
    <dgm:pt modelId="{EE41B4A4-5A70-421E-8D85-449EA39A8670}" type="sibTrans" cxnId="{BB8A91B9-1A88-410D-9C60-6C23A32A7BFB}">
      <dgm:prSet/>
      <dgm:spPr/>
      <dgm:t>
        <a:bodyPr/>
        <a:lstStyle/>
        <a:p>
          <a:endParaRPr lang="es-AR" sz="3600"/>
        </a:p>
      </dgm:t>
    </dgm:pt>
    <dgm:pt modelId="{383DEEBE-5705-4D15-A48F-8EB987B7F389}">
      <dgm:prSet custT="1"/>
      <dgm:spPr/>
      <dgm:t>
        <a:bodyPr/>
        <a:lstStyle/>
        <a:p>
          <a:r>
            <a:rPr lang="es-AR" sz="1400" dirty="0"/>
            <a:t>Territorialidad animal</a:t>
          </a:r>
        </a:p>
      </dgm:t>
    </dgm:pt>
    <dgm:pt modelId="{B1A75C7B-23AB-44AE-AD9A-E64057A69D5A}" type="parTrans" cxnId="{77F6C9D9-A834-4D25-925D-00E955BE54C8}">
      <dgm:prSet custT="1"/>
      <dgm:spPr/>
      <dgm:t>
        <a:bodyPr/>
        <a:lstStyle/>
        <a:p>
          <a:endParaRPr lang="es-AR" sz="1000"/>
        </a:p>
      </dgm:t>
    </dgm:pt>
    <dgm:pt modelId="{4B46D484-7C0A-4E1C-8F80-A9AA9D187B03}" type="sibTrans" cxnId="{77F6C9D9-A834-4D25-925D-00E955BE54C8}">
      <dgm:prSet/>
      <dgm:spPr/>
      <dgm:t>
        <a:bodyPr/>
        <a:lstStyle/>
        <a:p>
          <a:endParaRPr lang="es-AR" sz="3600"/>
        </a:p>
      </dgm:t>
    </dgm:pt>
    <dgm:pt modelId="{2E4CBCD0-D0EF-45EB-981F-EC7C8893B726}">
      <dgm:prSet custT="1"/>
      <dgm:spPr/>
      <dgm:t>
        <a:bodyPr/>
        <a:lstStyle/>
        <a:p>
          <a:r>
            <a:rPr lang="es-AR" sz="1400" dirty="0"/>
            <a:t>Territorio usado (Milton Santos); Territorios Hegemónicos y Territorios Subalternos (</a:t>
          </a:r>
          <a:r>
            <a:rPr lang="es-AR" sz="1400" dirty="0" err="1"/>
            <a:t>Haesbaert</a:t>
          </a:r>
          <a:r>
            <a:rPr lang="es-AR" sz="1400" dirty="0"/>
            <a:t>); territorios red; territorialidad transaccional (Dupuy).</a:t>
          </a:r>
        </a:p>
      </dgm:t>
    </dgm:pt>
    <dgm:pt modelId="{599E4CC3-4206-4192-B531-672620BE2B0F}" type="parTrans" cxnId="{F04D672C-D45A-4F58-BF61-25F7B697EE05}">
      <dgm:prSet custT="1"/>
      <dgm:spPr/>
      <dgm:t>
        <a:bodyPr/>
        <a:lstStyle/>
        <a:p>
          <a:endParaRPr lang="es-AR" sz="1000"/>
        </a:p>
      </dgm:t>
    </dgm:pt>
    <dgm:pt modelId="{B01B7257-3D7B-4E99-97B6-4A09A6A2AC1E}" type="sibTrans" cxnId="{F04D672C-D45A-4F58-BF61-25F7B697EE05}">
      <dgm:prSet/>
      <dgm:spPr/>
      <dgm:t>
        <a:bodyPr/>
        <a:lstStyle/>
        <a:p>
          <a:endParaRPr lang="es-AR" sz="3600"/>
        </a:p>
      </dgm:t>
    </dgm:pt>
    <dgm:pt modelId="{A6A5E2CC-E11C-4CFD-893B-9AC7CCEA50B9}">
      <dgm:prSet custT="1"/>
      <dgm:spPr/>
      <dgm:t>
        <a:bodyPr/>
        <a:lstStyle/>
        <a:p>
          <a:r>
            <a:rPr lang="es-AR" sz="1400" dirty="0"/>
            <a:t>Territorio </a:t>
          </a:r>
          <a:r>
            <a:rPr lang="es-AR" sz="1400"/>
            <a:t>como dominio</a:t>
          </a:r>
          <a:endParaRPr lang="es-AR" sz="1400" dirty="0"/>
        </a:p>
      </dgm:t>
    </dgm:pt>
    <dgm:pt modelId="{E4EE0670-C3C5-4B3C-BF2C-4FF5B1546AA8}" type="parTrans" cxnId="{2E97DFD0-C5EE-4FA2-8B73-55E75AC72C3C}">
      <dgm:prSet custT="1"/>
      <dgm:spPr/>
      <dgm:t>
        <a:bodyPr/>
        <a:lstStyle/>
        <a:p>
          <a:endParaRPr lang="es-AR" sz="1000"/>
        </a:p>
      </dgm:t>
    </dgm:pt>
    <dgm:pt modelId="{BA70C921-3267-4202-817F-F5D2484411C2}" type="sibTrans" cxnId="{2E97DFD0-C5EE-4FA2-8B73-55E75AC72C3C}">
      <dgm:prSet/>
      <dgm:spPr/>
      <dgm:t>
        <a:bodyPr/>
        <a:lstStyle/>
        <a:p>
          <a:endParaRPr lang="es-AR" sz="3600"/>
        </a:p>
      </dgm:t>
    </dgm:pt>
    <dgm:pt modelId="{0108F761-5BAE-4D80-A491-92AB0157A061}">
      <dgm:prSet custT="1"/>
      <dgm:spPr/>
      <dgm:t>
        <a:bodyPr/>
        <a:lstStyle/>
        <a:p>
          <a:r>
            <a:rPr lang="es-ES" sz="1400" dirty="0"/>
            <a:t>se enfoca en el análisis de los valores espirituales, simbólicos y afectivos que pesan sobre el territorio, lo cual concede mayor complejidad respecto de las concepciones que aluden únicamente a su dimensión material. </a:t>
          </a:r>
          <a:endParaRPr lang="es-AR" sz="1400" dirty="0"/>
        </a:p>
      </dgm:t>
    </dgm:pt>
    <dgm:pt modelId="{166C72A7-1E7A-4009-AB62-D19D767AF856}" type="parTrans" cxnId="{BF1290B2-C3D5-4AF5-92C2-9B21EAEC37E1}">
      <dgm:prSet custT="1"/>
      <dgm:spPr/>
      <dgm:t>
        <a:bodyPr/>
        <a:lstStyle/>
        <a:p>
          <a:endParaRPr lang="es-AR" sz="1000"/>
        </a:p>
      </dgm:t>
    </dgm:pt>
    <dgm:pt modelId="{0430BBBA-73CA-4936-9B4E-F14059AF3921}" type="sibTrans" cxnId="{BF1290B2-C3D5-4AF5-92C2-9B21EAEC37E1}">
      <dgm:prSet/>
      <dgm:spPr/>
      <dgm:t>
        <a:bodyPr/>
        <a:lstStyle/>
        <a:p>
          <a:endParaRPr lang="es-AR" sz="3600"/>
        </a:p>
      </dgm:t>
    </dgm:pt>
    <dgm:pt modelId="{01B87451-D719-4466-B250-E6370AF1263D}">
      <dgm:prSet custT="1"/>
      <dgm:spPr/>
      <dgm:t>
        <a:bodyPr/>
        <a:lstStyle/>
        <a:p>
          <a:r>
            <a:rPr lang="es-AR" sz="1400" dirty="0"/>
            <a:t>Integradora</a:t>
          </a:r>
        </a:p>
      </dgm:t>
    </dgm:pt>
    <dgm:pt modelId="{14FC0EC9-025C-4246-BCBB-622EFA032243}" type="parTrans" cxnId="{6EC3D5E8-0B70-4F42-A4B8-D3AEBE9FD219}">
      <dgm:prSet custT="1"/>
      <dgm:spPr/>
      <dgm:t>
        <a:bodyPr/>
        <a:lstStyle/>
        <a:p>
          <a:endParaRPr lang="es-AR" sz="1000"/>
        </a:p>
      </dgm:t>
    </dgm:pt>
    <dgm:pt modelId="{22673590-F5CB-4C0F-A83E-6C1B193D9C44}" type="sibTrans" cxnId="{6EC3D5E8-0B70-4F42-A4B8-D3AEBE9FD219}">
      <dgm:prSet/>
      <dgm:spPr/>
      <dgm:t>
        <a:bodyPr/>
        <a:lstStyle/>
        <a:p>
          <a:endParaRPr lang="es-AR" sz="3600"/>
        </a:p>
      </dgm:t>
    </dgm:pt>
    <dgm:pt modelId="{659A742C-A85A-4CD9-AABE-F55C9D0879DC}">
      <dgm:prSet custT="1"/>
      <dgm:spPr/>
      <dgm:t>
        <a:bodyPr/>
        <a:lstStyle/>
        <a:p>
          <a:r>
            <a:rPr lang="es-AR" sz="1400" dirty="0"/>
            <a:t>Relacional</a:t>
          </a:r>
        </a:p>
      </dgm:t>
    </dgm:pt>
    <dgm:pt modelId="{3C9C3689-3E65-49A3-B8E2-17EB50219012}" type="parTrans" cxnId="{3785152D-E2F3-4F95-AEF5-A43C7CCE5E59}">
      <dgm:prSet custT="1"/>
      <dgm:spPr/>
      <dgm:t>
        <a:bodyPr/>
        <a:lstStyle/>
        <a:p>
          <a:endParaRPr lang="es-AR" sz="1100"/>
        </a:p>
      </dgm:t>
    </dgm:pt>
    <dgm:pt modelId="{DA51767D-D3E2-439C-8339-A38E564F2827}" type="sibTrans" cxnId="{3785152D-E2F3-4F95-AEF5-A43C7CCE5E59}">
      <dgm:prSet/>
      <dgm:spPr/>
      <dgm:t>
        <a:bodyPr/>
        <a:lstStyle/>
        <a:p>
          <a:endParaRPr lang="es-AR" sz="3600"/>
        </a:p>
      </dgm:t>
    </dgm:pt>
    <dgm:pt modelId="{1C50AAB0-C4C4-4CFC-BCC2-350F8DF5A103}" type="pres">
      <dgm:prSet presAssocID="{09B609CB-AEBE-4FF6-9D2B-08D59D9CBB09}" presName="diagram" presStyleCnt="0">
        <dgm:presLayoutVars>
          <dgm:chPref val="1"/>
          <dgm:dir/>
          <dgm:animOne val="branch"/>
          <dgm:animLvl val="lvl"/>
          <dgm:resizeHandles val="exact"/>
        </dgm:presLayoutVars>
      </dgm:prSet>
      <dgm:spPr/>
    </dgm:pt>
    <dgm:pt modelId="{BB6FB1A4-7ABA-458C-82A6-E47411E64B92}" type="pres">
      <dgm:prSet presAssocID="{4B0D81A7-902A-4B23-8FA3-832215F3D1D4}" presName="root1" presStyleCnt="0"/>
      <dgm:spPr/>
    </dgm:pt>
    <dgm:pt modelId="{1FE3DCC2-07BC-454D-83A5-B05AF8A11FB3}" type="pres">
      <dgm:prSet presAssocID="{4B0D81A7-902A-4B23-8FA3-832215F3D1D4}" presName="LevelOneTextNode" presStyleLbl="node0" presStyleIdx="0" presStyleCnt="1" custScaleX="304578" custScaleY="210707">
        <dgm:presLayoutVars>
          <dgm:chPref val="3"/>
        </dgm:presLayoutVars>
      </dgm:prSet>
      <dgm:spPr/>
    </dgm:pt>
    <dgm:pt modelId="{00B67702-78EF-4466-9C10-E34CBD3FB59E}" type="pres">
      <dgm:prSet presAssocID="{4B0D81A7-902A-4B23-8FA3-832215F3D1D4}" presName="level2hierChild" presStyleCnt="0"/>
      <dgm:spPr/>
    </dgm:pt>
    <dgm:pt modelId="{51EE7495-336A-46DD-B4C0-FED15683BD62}" type="pres">
      <dgm:prSet presAssocID="{74E42AEE-F41D-4087-B4FD-4500EB3C8601}" presName="conn2-1" presStyleLbl="parChTrans1D2" presStyleIdx="0" presStyleCnt="4"/>
      <dgm:spPr/>
    </dgm:pt>
    <dgm:pt modelId="{9DDCE3FC-715E-4D4A-9577-A58CB0339B27}" type="pres">
      <dgm:prSet presAssocID="{74E42AEE-F41D-4087-B4FD-4500EB3C8601}" presName="connTx" presStyleLbl="parChTrans1D2" presStyleIdx="0" presStyleCnt="4"/>
      <dgm:spPr/>
    </dgm:pt>
    <dgm:pt modelId="{3B0962FF-07EE-4936-A8D2-9F562D488185}" type="pres">
      <dgm:prSet presAssocID="{E9618A0D-7CA7-4A73-896B-63F733A69D12}" presName="root2" presStyleCnt="0"/>
      <dgm:spPr/>
    </dgm:pt>
    <dgm:pt modelId="{0058E24D-03AF-412C-B9B2-7F79BC56C325}" type="pres">
      <dgm:prSet presAssocID="{E9618A0D-7CA7-4A73-896B-63F733A69D12}" presName="LevelTwoTextNode" presStyleLbl="node2" presStyleIdx="0" presStyleCnt="4" custScaleX="304578" custScaleY="210707">
        <dgm:presLayoutVars>
          <dgm:chPref val="3"/>
        </dgm:presLayoutVars>
      </dgm:prSet>
      <dgm:spPr/>
    </dgm:pt>
    <dgm:pt modelId="{5466D751-80C7-4A20-9048-629B486D9B34}" type="pres">
      <dgm:prSet presAssocID="{E9618A0D-7CA7-4A73-896B-63F733A69D12}" presName="level3hierChild" presStyleCnt="0"/>
      <dgm:spPr/>
    </dgm:pt>
    <dgm:pt modelId="{5EA13046-F299-471A-A4A3-D9A3CF4079C8}" type="pres">
      <dgm:prSet presAssocID="{69CED99D-1095-4B47-AA97-5FDD57792B95}" presName="conn2-1" presStyleLbl="parChTrans1D3" presStyleIdx="0" presStyleCnt="4"/>
      <dgm:spPr/>
    </dgm:pt>
    <dgm:pt modelId="{DF58D446-F949-46BA-AB2B-E3F80FB61ECD}" type="pres">
      <dgm:prSet presAssocID="{69CED99D-1095-4B47-AA97-5FDD57792B95}" presName="connTx" presStyleLbl="parChTrans1D3" presStyleIdx="0" presStyleCnt="4"/>
      <dgm:spPr/>
    </dgm:pt>
    <dgm:pt modelId="{8771CDFB-B07E-4370-B390-78A8DB671408}" type="pres">
      <dgm:prSet presAssocID="{90ADAF82-2A91-4E19-BDDF-76CCBA15B60E}" presName="root2" presStyleCnt="0"/>
      <dgm:spPr/>
    </dgm:pt>
    <dgm:pt modelId="{8378215A-21DE-412A-B619-D986CF92071F}" type="pres">
      <dgm:prSet presAssocID="{90ADAF82-2A91-4E19-BDDF-76CCBA15B60E}" presName="LevelTwoTextNode" presStyleLbl="node3" presStyleIdx="0" presStyleCnt="4" custScaleX="304578" custScaleY="210707">
        <dgm:presLayoutVars>
          <dgm:chPref val="3"/>
        </dgm:presLayoutVars>
      </dgm:prSet>
      <dgm:spPr/>
    </dgm:pt>
    <dgm:pt modelId="{7E06E519-4E77-4C47-9830-BE364A5D399A}" type="pres">
      <dgm:prSet presAssocID="{90ADAF82-2A91-4E19-BDDF-76CCBA15B60E}" presName="level3hierChild" presStyleCnt="0"/>
      <dgm:spPr/>
    </dgm:pt>
    <dgm:pt modelId="{6369D618-D842-4A3B-9B11-5C6040FECD82}" type="pres">
      <dgm:prSet presAssocID="{B1A75C7B-23AB-44AE-AD9A-E64057A69D5A}" presName="conn2-1" presStyleLbl="parChTrans1D4" presStyleIdx="0" presStyleCnt="3"/>
      <dgm:spPr/>
    </dgm:pt>
    <dgm:pt modelId="{B8EAF159-88A5-4B6D-80F6-279BC8663C96}" type="pres">
      <dgm:prSet presAssocID="{B1A75C7B-23AB-44AE-AD9A-E64057A69D5A}" presName="connTx" presStyleLbl="parChTrans1D4" presStyleIdx="0" presStyleCnt="3"/>
      <dgm:spPr/>
    </dgm:pt>
    <dgm:pt modelId="{A9249721-FA00-47AA-9B7B-3CDC484F67E4}" type="pres">
      <dgm:prSet presAssocID="{383DEEBE-5705-4D15-A48F-8EB987B7F389}" presName="root2" presStyleCnt="0"/>
      <dgm:spPr/>
    </dgm:pt>
    <dgm:pt modelId="{E1CF079E-840E-43AC-BD4A-67EE8F486B31}" type="pres">
      <dgm:prSet presAssocID="{383DEEBE-5705-4D15-A48F-8EB987B7F389}" presName="LevelTwoTextNode" presStyleLbl="node4" presStyleIdx="0" presStyleCnt="3" custScaleX="304578" custScaleY="210707">
        <dgm:presLayoutVars>
          <dgm:chPref val="3"/>
        </dgm:presLayoutVars>
      </dgm:prSet>
      <dgm:spPr/>
    </dgm:pt>
    <dgm:pt modelId="{61B5ABA7-DBBA-44BA-8245-A07424CBA59C}" type="pres">
      <dgm:prSet presAssocID="{383DEEBE-5705-4D15-A48F-8EB987B7F389}" presName="level3hierChild" presStyleCnt="0"/>
      <dgm:spPr/>
    </dgm:pt>
    <dgm:pt modelId="{00BF88F4-7EC5-484A-B78A-B0D34E719292}" type="pres">
      <dgm:prSet presAssocID="{58283308-056A-467A-BF5F-B8C2524096C2}" presName="conn2-1" presStyleLbl="parChTrans1D3" presStyleIdx="1" presStyleCnt="4"/>
      <dgm:spPr/>
    </dgm:pt>
    <dgm:pt modelId="{6B4D63B9-C0BD-482D-930B-CF2A9553CCEE}" type="pres">
      <dgm:prSet presAssocID="{58283308-056A-467A-BF5F-B8C2524096C2}" presName="connTx" presStyleLbl="parChTrans1D3" presStyleIdx="1" presStyleCnt="4"/>
      <dgm:spPr/>
    </dgm:pt>
    <dgm:pt modelId="{7AA4321C-5DED-4165-860C-A715A921EE1A}" type="pres">
      <dgm:prSet presAssocID="{802C9BAB-86D6-472C-9AEA-DAB78C050E8D}" presName="root2" presStyleCnt="0"/>
      <dgm:spPr/>
    </dgm:pt>
    <dgm:pt modelId="{68F7B0E6-23DD-42A4-96C6-7643E9479373}" type="pres">
      <dgm:prSet presAssocID="{802C9BAB-86D6-472C-9AEA-DAB78C050E8D}" presName="LevelTwoTextNode" presStyleLbl="node3" presStyleIdx="1" presStyleCnt="4" custScaleX="304578" custScaleY="210707">
        <dgm:presLayoutVars>
          <dgm:chPref val="3"/>
        </dgm:presLayoutVars>
      </dgm:prSet>
      <dgm:spPr/>
    </dgm:pt>
    <dgm:pt modelId="{CA30E8C0-BDEE-4764-8DB0-F5A1982B4D31}" type="pres">
      <dgm:prSet presAssocID="{802C9BAB-86D6-472C-9AEA-DAB78C050E8D}" presName="level3hierChild" presStyleCnt="0"/>
      <dgm:spPr/>
    </dgm:pt>
    <dgm:pt modelId="{E67DE651-F916-4FE7-820F-F6F8BDD803BC}" type="pres">
      <dgm:prSet presAssocID="{599E4CC3-4206-4192-B531-672620BE2B0F}" presName="conn2-1" presStyleLbl="parChTrans1D4" presStyleIdx="1" presStyleCnt="3"/>
      <dgm:spPr/>
    </dgm:pt>
    <dgm:pt modelId="{892BEDEA-1036-4D6F-B7CF-B217D2DE3F85}" type="pres">
      <dgm:prSet presAssocID="{599E4CC3-4206-4192-B531-672620BE2B0F}" presName="connTx" presStyleLbl="parChTrans1D4" presStyleIdx="1" presStyleCnt="3"/>
      <dgm:spPr/>
    </dgm:pt>
    <dgm:pt modelId="{FC3AA7DD-69CC-47F5-BE44-4A27DA46BF40}" type="pres">
      <dgm:prSet presAssocID="{2E4CBCD0-D0EF-45EB-981F-EC7C8893B726}" presName="root2" presStyleCnt="0"/>
      <dgm:spPr/>
    </dgm:pt>
    <dgm:pt modelId="{08B3EE40-6170-456E-9498-2D79406ADDBB}" type="pres">
      <dgm:prSet presAssocID="{2E4CBCD0-D0EF-45EB-981F-EC7C8893B726}" presName="LevelTwoTextNode" presStyleLbl="node4" presStyleIdx="1" presStyleCnt="3" custScaleX="304578" custScaleY="210707">
        <dgm:presLayoutVars>
          <dgm:chPref val="3"/>
        </dgm:presLayoutVars>
      </dgm:prSet>
      <dgm:spPr/>
    </dgm:pt>
    <dgm:pt modelId="{4BE4D3E8-81BB-4691-8789-21079294A8F1}" type="pres">
      <dgm:prSet presAssocID="{2E4CBCD0-D0EF-45EB-981F-EC7C8893B726}" presName="level3hierChild" presStyleCnt="0"/>
      <dgm:spPr/>
    </dgm:pt>
    <dgm:pt modelId="{ACF7EB01-92CC-4C66-8041-5D79F66E6227}" type="pres">
      <dgm:prSet presAssocID="{B4C7E629-4290-4693-9D11-4B9C8D8CB8C3}" presName="conn2-1" presStyleLbl="parChTrans1D3" presStyleIdx="2" presStyleCnt="4"/>
      <dgm:spPr/>
    </dgm:pt>
    <dgm:pt modelId="{81EC5A92-3D97-499D-9538-81F1DAD3CA9C}" type="pres">
      <dgm:prSet presAssocID="{B4C7E629-4290-4693-9D11-4B9C8D8CB8C3}" presName="connTx" presStyleLbl="parChTrans1D3" presStyleIdx="2" presStyleCnt="4"/>
      <dgm:spPr/>
    </dgm:pt>
    <dgm:pt modelId="{54DD2BC6-25A6-4D1B-A8E2-D1E4B24FD149}" type="pres">
      <dgm:prSet presAssocID="{452B759C-64A7-4BDA-8CDE-ACA59EDD7ADE}" presName="root2" presStyleCnt="0"/>
      <dgm:spPr/>
    </dgm:pt>
    <dgm:pt modelId="{77A8CBB9-D820-4B67-A1CC-1CC020ACB3C8}" type="pres">
      <dgm:prSet presAssocID="{452B759C-64A7-4BDA-8CDE-ACA59EDD7ADE}" presName="LevelTwoTextNode" presStyleLbl="node3" presStyleIdx="2" presStyleCnt="4" custScaleX="304578" custScaleY="210707">
        <dgm:presLayoutVars>
          <dgm:chPref val="3"/>
        </dgm:presLayoutVars>
      </dgm:prSet>
      <dgm:spPr/>
    </dgm:pt>
    <dgm:pt modelId="{5EF97FEC-A159-4DC8-BF1F-C2DEA46A456C}" type="pres">
      <dgm:prSet presAssocID="{452B759C-64A7-4BDA-8CDE-ACA59EDD7ADE}" presName="level3hierChild" presStyleCnt="0"/>
      <dgm:spPr/>
    </dgm:pt>
    <dgm:pt modelId="{A50EACEB-511D-4326-B9E3-402A0D259615}" type="pres">
      <dgm:prSet presAssocID="{E4EE0670-C3C5-4B3C-BF2C-4FF5B1546AA8}" presName="conn2-1" presStyleLbl="parChTrans1D4" presStyleIdx="2" presStyleCnt="3"/>
      <dgm:spPr/>
    </dgm:pt>
    <dgm:pt modelId="{EF397C40-0E46-43E7-8655-32911DAD337E}" type="pres">
      <dgm:prSet presAssocID="{E4EE0670-C3C5-4B3C-BF2C-4FF5B1546AA8}" presName="connTx" presStyleLbl="parChTrans1D4" presStyleIdx="2" presStyleCnt="3"/>
      <dgm:spPr/>
    </dgm:pt>
    <dgm:pt modelId="{5342F2C7-39CA-4C56-974D-F5B0B6412892}" type="pres">
      <dgm:prSet presAssocID="{A6A5E2CC-E11C-4CFD-893B-9AC7CCEA50B9}" presName="root2" presStyleCnt="0"/>
      <dgm:spPr/>
    </dgm:pt>
    <dgm:pt modelId="{07528FAE-9F63-44DD-8CCD-94F7ABAAC255}" type="pres">
      <dgm:prSet presAssocID="{A6A5E2CC-E11C-4CFD-893B-9AC7CCEA50B9}" presName="LevelTwoTextNode" presStyleLbl="node4" presStyleIdx="2" presStyleCnt="3" custScaleX="304578" custScaleY="210707">
        <dgm:presLayoutVars>
          <dgm:chPref val="3"/>
        </dgm:presLayoutVars>
      </dgm:prSet>
      <dgm:spPr/>
    </dgm:pt>
    <dgm:pt modelId="{9C61E32B-9361-47EF-B5D0-515147E8B9AC}" type="pres">
      <dgm:prSet presAssocID="{A6A5E2CC-E11C-4CFD-893B-9AC7CCEA50B9}" presName="level3hierChild" presStyleCnt="0"/>
      <dgm:spPr/>
    </dgm:pt>
    <dgm:pt modelId="{53EEE682-4F10-4ACC-852F-48BC84D6F659}" type="pres">
      <dgm:prSet presAssocID="{849045BA-79B4-40A8-9377-E9BA12950E5A}" presName="conn2-1" presStyleLbl="parChTrans1D2" presStyleIdx="1" presStyleCnt="4"/>
      <dgm:spPr/>
    </dgm:pt>
    <dgm:pt modelId="{75BBCFFB-182D-49A0-A25F-E9F7DEF2B8E6}" type="pres">
      <dgm:prSet presAssocID="{849045BA-79B4-40A8-9377-E9BA12950E5A}" presName="connTx" presStyleLbl="parChTrans1D2" presStyleIdx="1" presStyleCnt="4"/>
      <dgm:spPr/>
    </dgm:pt>
    <dgm:pt modelId="{08D8AF6B-E530-484F-AF74-A33F444C545F}" type="pres">
      <dgm:prSet presAssocID="{500BC6E1-401C-46A5-AF76-7329B55E58FF}" presName="root2" presStyleCnt="0"/>
      <dgm:spPr/>
    </dgm:pt>
    <dgm:pt modelId="{51F0CEE0-BE1C-4E3A-8FA8-B20B4EE45A1C}" type="pres">
      <dgm:prSet presAssocID="{500BC6E1-401C-46A5-AF76-7329B55E58FF}" presName="LevelTwoTextNode" presStyleLbl="node2" presStyleIdx="1" presStyleCnt="4" custScaleX="304578" custScaleY="210707">
        <dgm:presLayoutVars>
          <dgm:chPref val="3"/>
        </dgm:presLayoutVars>
      </dgm:prSet>
      <dgm:spPr/>
    </dgm:pt>
    <dgm:pt modelId="{DDE0FA28-A24D-4C00-97F9-1A3390FEB643}" type="pres">
      <dgm:prSet presAssocID="{500BC6E1-401C-46A5-AF76-7329B55E58FF}" presName="level3hierChild" presStyleCnt="0"/>
      <dgm:spPr/>
    </dgm:pt>
    <dgm:pt modelId="{D2D46F57-B03C-43E7-90BA-2A5D1E07934B}" type="pres">
      <dgm:prSet presAssocID="{166C72A7-1E7A-4009-AB62-D19D767AF856}" presName="conn2-1" presStyleLbl="parChTrans1D3" presStyleIdx="3" presStyleCnt="4"/>
      <dgm:spPr/>
    </dgm:pt>
    <dgm:pt modelId="{991B462D-F515-4189-A407-4C9DA74D1AC0}" type="pres">
      <dgm:prSet presAssocID="{166C72A7-1E7A-4009-AB62-D19D767AF856}" presName="connTx" presStyleLbl="parChTrans1D3" presStyleIdx="3" presStyleCnt="4"/>
      <dgm:spPr/>
    </dgm:pt>
    <dgm:pt modelId="{51FCC6F1-BB87-4D97-8305-28E9A3CF2A3E}" type="pres">
      <dgm:prSet presAssocID="{0108F761-5BAE-4D80-A491-92AB0157A061}" presName="root2" presStyleCnt="0"/>
      <dgm:spPr/>
    </dgm:pt>
    <dgm:pt modelId="{72931886-C40C-46F7-B470-28986D4DA29E}" type="pres">
      <dgm:prSet presAssocID="{0108F761-5BAE-4D80-A491-92AB0157A061}" presName="LevelTwoTextNode" presStyleLbl="node3" presStyleIdx="3" presStyleCnt="4" custScaleX="432119" custScaleY="210707">
        <dgm:presLayoutVars>
          <dgm:chPref val="3"/>
        </dgm:presLayoutVars>
      </dgm:prSet>
      <dgm:spPr/>
    </dgm:pt>
    <dgm:pt modelId="{A3A823A8-21EB-469A-95CC-2E8B6DC9BB08}" type="pres">
      <dgm:prSet presAssocID="{0108F761-5BAE-4D80-A491-92AB0157A061}" presName="level3hierChild" presStyleCnt="0"/>
      <dgm:spPr/>
    </dgm:pt>
    <dgm:pt modelId="{1ADE11E3-327F-41DC-943D-41555EDA1B4B}" type="pres">
      <dgm:prSet presAssocID="{14FC0EC9-025C-4246-BCBB-622EFA032243}" presName="conn2-1" presStyleLbl="parChTrans1D2" presStyleIdx="2" presStyleCnt="4"/>
      <dgm:spPr/>
    </dgm:pt>
    <dgm:pt modelId="{606F1F77-309D-4BF2-9E62-E799E58B4B8D}" type="pres">
      <dgm:prSet presAssocID="{14FC0EC9-025C-4246-BCBB-622EFA032243}" presName="connTx" presStyleLbl="parChTrans1D2" presStyleIdx="2" presStyleCnt="4"/>
      <dgm:spPr/>
    </dgm:pt>
    <dgm:pt modelId="{6F1C3205-0ABD-43A8-8F8E-D86AFED33D2C}" type="pres">
      <dgm:prSet presAssocID="{01B87451-D719-4466-B250-E6370AF1263D}" presName="root2" presStyleCnt="0"/>
      <dgm:spPr/>
    </dgm:pt>
    <dgm:pt modelId="{8C04A83A-D5B3-4F81-AB56-371D93260EC1}" type="pres">
      <dgm:prSet presAssocID="{01B87451-D719-4466-B250-E6370AF1263D}" presName="LevelTwoTextNode" presStyleLbl="node2" presStyleIdx="2" presStyleCnt="4" custScaleX="304578" custScaleY="210707">
        <dgm:presLayoutVars>
          <dgm:chPref val="3"/>
        </dgm:presLayoutVars>
      </dgm:prSet>
      <dgm:spPr/>
    </dgm:pt>
    <dgm:pt modelId="{BE5EA44C-2255-4AB1-A57B-7130ADF60006}" type="pres">
      <dgm:prSet presAssocID="{01B87451-D719-4466-B250-E6370AF1263D}" presName="level3hierChild" presStyleCnt="0"/>
      <dgm:spPr/>
    </dgm:pt>
    <dgm:pt modelId="{5E5830ED-A445-4EE2-B452-3B9A11F8D154}" type="pres">
      <dgm:prSet presAssocID="{3C9C3689-3E65-49A3-B8E2-17EB50219012}" presName="conn2-1" presStyleLbl="parChTrans1D2" presStyleIdx="3" presStyleCnt="4"/>
      <dgm:spPr/>
    </dgm:pt>
    <dgm:pt modelId="{162CB5AA-828A-4CEA-B04A-CA4A0F05F0CC}" type="pres">
      <dgm:prSet presAssocID="{3C9C3689-3E65-49A3-B8E2-17EB50219012}" presName="connTx" presStyleLbl="parChTrans1D2" presStyleIdx="3" presStyleCnt="4"/>
      <dgm:spPr/>
    </dgm:pt>
    <dgm:pt modelId="{129CC9CC-B0AA-4D34-B061-9DCC6148E476}" type="pres">
      <dgm:prSet presAssocID="{659A742C-A85A-4CD9-AABE-F55C9D0879DC}" presName="root2" presStyleCnt="0"/>
      <dgm:spPr/>
    </dgm:pt>
    <dgm:pt modelId="{05AF35E5-9828-4C6E-9199-938772B64634}" type="pres">
      <dgm:prSet presAssocID="{659A742C-A85A-4CD9-AABE-F55C9D0879DC}" presName="LevelTwoTextNode" presStyleLbl="node2" presStyleIdx="3" presStyleCnt="4" custScaleX="304578" custScaleY="210707">
        <dgm:presLayoutVars>
          <dgm:chPref val="3"/>
        </dgm:presLayoutVars>
      </dgm:prSet>
      <dgm:spPr/>
    </dgm:pt>
    <dgm:pt modelId="{4742B6FD-8CC3-41E5-9972-75620ED84CFC}" type="pres">
      <dgm:prSet presAssocID="{659A742C-A85A-4CD9-AABE-F55C9D0879DC}" presName="level3hierChild" presStyleCnt="0"/>
      <dgm:spPr/>
    </dgm:pt>
  </dgm:ptLst>
  <dgm:cxnLst>
    <dgm:cxn modelId="{F6A9A80B-CB84-495A-828C-8168418097E8}" type="presOf" srcId="{58283308-056A-467A-BF5F-B8C2524096C2}" destId="{6B4D63B9-C0BD-482D-930B-CF2A9553CCEE}" srcOrd="1" destOrd="0" presId="urn:microsoft.com/office/officeart/2005/8/layout/hierarchy2"/>
    <dgm:cxn modelId="{CBC3510D-858A-40A3-95FE-8730199EA867}" srcId="{E9618A0D-7CA7-4A73-896B-63F733A69D12}" destId="{90ADAF82-2A91-4E19-BDDF-76CCBA15B60E}" srcOrd="0" destOrd="0" parTransId="{69CED99D-1095-4B47-AA97-5FDD57792B95}" sibTransId="{D8FC32E9-A0DD-4FEE-A244-F05CDD0C93D0}"/>
    <dgm:cxn modelId="{4F40B52A-6F87-4AA8-9E47-82084400F372}" type="presOf" srcId="{74E42AEE-F41D-4087-B4FD-4500EB3C8601}" destId="{51EE7495-336A-46DD-B4C0-FED15683BD62}" srcOrd="0" destOrd="0" presId="urn:microsoft.com/office/officeart/2005/8/layout/hierarchy2"/>
    <dgm:cxn modelId="{F04D672C-D45A-4F58-BF61-25F7B697EE05}" srcId="{802C9BAB-86D6-472C-9AEA-DAB78C050E8D}" destId="{2E4CBCD0-D0EF-45EB-981F-EC7C8893B726}" srcOrd="0" destOrd="0" parTransId="{599E4CC3-4206-4192-B531-672620BE2B0F}" sibTransId="{B01B7257-3D7B-4E99-97B6-4A09A6A2AC1E}"/>
    <dgm:cxn modelId="{3785152D-E2F3-4F95-AEF5-A43C7CCE5E59}" srcId="{4B0D81A7-902A-4B23-8FA3-832215F3D1D4}" destId="{659A742C-A85A-4CD9-AABE-F55C9D0879DC}" srcOrd="3" destOrd="0" parTransId="{3C9C3689-3E65-49A3-B8E2-17EB50219012}" sibTransId="{DA51767D-D3E2-439C-8339-A38E564F2827}"/>
    <dgm:cxn modelId="{8737BE39-6557-46B2-9026-3E1EC2E06086}" type="presOf" srcId="{802C9BAB-86D6-472C-9AEA-DAB78C050E8D}" destId="{68F7B0E6-23DD-42A4-96C6-7643E9479373}" srcOrd="0" destOrd="0" presId="urn:microsoft.com/office/officeart/2005/8/layout/hierarchy2"/>
    <dgm:cxn modelId="{89982F43-9ADF-4F16-8773-99C4FCDF95DD}" type="presOf" srcId="{A6A5E2CC-E11C-4CFD-893B-9AC7CCEA50B9}" destId="{07528FAE-9F63-44DD-8CCD-94F7ABAAC255}" srcOrd="0" destOrd="0" presId="urn:microsoft.com/office/officeart/2005/8/layout/hierarchy2"/>
    <dgm:cxn modelId="{36BA8A64-9E78-4D23-BAB2-53E2F90F235B}" type="presOf" srcId="{58283308-056A-467A-BF5F-B8C2524096C2}" destId="{00BF88F4-7EC5-484A-B78A-B0D34E719292}" srcOrd="0" destOrd="0" presId="urn:microsoft.com/office/officeart/2005/8/layout/hierarchy2"/>
    <dgm:cxn modelId="{C4AC504A-339D-4F38-B344-E9D03AB51E18}" type="presOf" srcId="{E4EE0670-C3C5-4B3C-BF2C-4FF5B1546AA8}" destId="{EF397C40-0E46-43E7-8655-32911DAD337E}" srcOrd="1" destOrd="0" presId="urn:microsoft.com/office/officeart/2005/8/layout/hierarchy2"/>
    <dgm:cxn modelId="{84BAB44C-A441-4775-9677-CC9C410B7604}" type="presOf" srcId="{90ADAF82-2A91-4E19-BDDF-76CCBA15B60E}" destId="{8378215A-21DE-412A-B619-D986CF92071F}" srcOrd="0" destOrd="0" presId="urn:microsoft.com/office/officeart/2005/8/layout/hierarchy2"/>
    <dgm:cxn modelId="{B33A374E-98AA-4135-BB94-8F701BA0F473}" type="presOf" srcId="{2E4CBCD0-D0EF-45EB-981F-EC7C8893B726}" destId="{08B3EE40-6170-456E-9498-2D79406ADDBB}" srcOrd="0" destOrd="0" presId="urn:microsoft.com/office/officeart/2005/8/layout/hierarchy2"/>
    <dgm:cxn modelId="{1857034F-C5E7-4E31-8DEE-8BB8BE7B0391}" type="presOf" srcId="{500BC6E1-401C-46A5-AF76-7329B55E58FF}" destId="{51F0CEE0-BE1C-4E3A-8FA8-B20B4EE45A1C}" srcOrd="0" destOrd="0" presId="urn:microsoft.com/office/officeart/2005/8/layout/hierarchy2"/>
    <dgm:cxn modelId="{F43DCA54-41D0-45AD-BA96-E492E0060AA5}" type="presOf" srcId="{166C72A7-1E7A-4009-AB62-D19D767AF856}" destId="{D2D46F57-B03C-43E7-90BA-2A5D1E07934B}" srcOrd="0" destOrd="0" presId="urn:microsoft.com/office/officeart/2005/8/layout/hierarchy2"/>
    <dgm:cxn modelId="{104B4657-5181-47E0-9760-980CF2A16048}" type="presOf" srcId="{4B0D81A7-902A-4B23-8FA3-832215F3D1D4}" destId="{1FE3DCC2-07BC-454D-83A5-B05AF8A11FB3}" srcOrd="0" destOrd="0" presId="urn:microsoft.com/office/officeart/2005/8/layout/hierarchy2"/>
    <dgm:cxn modelId="{1FB7A658-2750-4798-8D94-03B36FF1C506}" type="presOf" srcId="{B4C7E629-4290-4693-9D11-4B9C8D8CB8C3}" destId="{ACF7EB01-92CC-4C66-8041-5D79F66E6227}" srcOrd="0" destOrd="0" presId="urn:microsoft.com/office/officeart/2005/8/layout/hierarchy2"/>
    <dgm:cxn modelId="{A5BB6A59-A5B6-4DD7-9E5D-179E9B53C125}" type="presOf" srcId="{E4EE0670-C3C5-4B3C-BF2C-4FF5B1546AA8}" destId="{A50EACEB-511D-4326-B9E3-402A0D259615}" srcOrd="0" destOrd="0" presId="urn:microsoft.com/office/officeart/2005/8/layout/hierarchy2"/>
    <dgm:cxn modelId="{B20D527D-F715-4BE3-816F-AFE90D9D45EA}" type="presOf" srcId="{B1A75C7B-23AB-44AE-AD9A-E64057A69D5A}" destId="{6369D618-D842-4A3B-9B11-5C6040FECD82}" srcOrd="0" destOrd="0" presId="urn:microsoft.com/office/officeart/2005/8/layout/hierarchy2"/>
    <dgm:cxn modelId="{FCB27C7D-AAD2-4E94-9D86-E4819B94BE26}" type="presOf" srcId="{849045BA-79B4-40A8-9377-E9BA12950E5A}" destId="{75BBCFFB-182D-49A0-A25F-E9F7DEF2B8E6}" srcOrd="1" destOrd="0" presId="urn:microsoft.com/office/officeart/2005/8/layout/hierarchy2"/>
    <dgm:cxn modelId="{BF80F485-D7A2-4B4A-AFD4-3F1FBE379E0B}" type="presOf" srcId="{09B609CB-AEBE-4FF6-9D2B-08D59D9CBB09}" destId="{1C50AAB0-C4C4-4CFC-BCC2-350F8DF5A103}" srcOrd="0" destOrd="0" presId="urn:microsoft.com/office/officeart/2005/8/layout/hierarchy2"/>
    <dgm:cxn modelId="{FB777190-1D26-4371-BA71-20E7264F8053}" type="presOf" srcId="{B4C7E629-4290-4693-9D11-4B9C8D8CB8C3}" destId="{81EC5A92-3D97-499D-9538-81F1DAD3CA9C}" srcOrd="1" destOrd="0" presId="urn:microsoft.com/office/officeart/2005/8/layout/hierarchy2"/>
    <dgm:cxn modelId="{85118293-40EE-4AB5-9131-C3EF09211E50}" srcId="{4B0D81A7-902A-4B23-8FA3-832215F3D1D4}" destId="{500BC6E1-401C-46A5-AF76-7329B55E58FF}" srcOrd="1" destOrd="0" parTransId="{849045BA-79B4-40A8-9377-E9BA12950E5A}" sibTransId="{3901617C-1AD1-4842-9FAE-E7A39E6300E1}"/>
    <dgm:cxn modelId="{EDA944A0-7B65-4416-BE12-0BC94CB48B34}" type="presOf" srcId="{B1A75C7B-23AB-44AE-AD9A-E64057A69D5A}" destId="{B8EAF159-88A5-4B6D-80F6-279BC8663C96}" srcOrd="1" destOrd="0" presId="urn:microsoft.com/office/officeart/2005/8/layout/hierarchy2"/>
    <dgm:cxn modelId="{746CD2A5-84B3-492F-BD0E-08DDEFA78A8F}" type="presOf" srcId="{599E4CC3-4206-4192-B531-672620BE2B0F}" destId="{892BEDEA-1036-4D6F-B7CF-B217D2DE3F85}" srcOrd="1" destOrd="0" presId="urn:microsoft.com/office/officeart/2005/8/layout/hierarchy2"/>
    <dgm:cxn modelId="{EAC507A7-4FAE-4007-B28D-D1DE25B642F5}" type="presOf" srcId="{452B759C-64A7-4BDA-8CDE-ACA59EDD7ADE}" destId="{77A8CBB9-D820-4B67-A1CC-1CC020ACB3C8}" srcOrd="0" destOrd="0" presId="urn:microsoft.com/office/officeart/2005/8/layout/hierarchy2"/>
    <dgm:cxn modelId="{131EEBA7-75BA-4BC8-965B-F9921F9C5F1E}" type="presOf" srcId="{383DEEBE-5705-4D15-A48F-8EB987B7F389}" destId="{E1CF079E-840E-43AC-BD4A-67EE8F486B31}" srcOrd="0" destOrd="0" presId="urn:microsoft.com/office/officeart/2005/8/layout/hierarchy2"/>
    <dgm:cxn modelId="{BF1290B2-C3D5-4AF5-92C2-9B21EAEC37E1}" srcId="{500BC6E1-401C-46A5-AF76-7329B55E58FF}" destId="{0108F761-5BAE-4D80-A491-92AB0157A061}" srcOrd="0" destOrd="0" parTransId="{166C72A7-1E7A-4009-AB62-D19D767AF856}" sibTransId="{0430BBBA-73CA-4936-9B4E-F14059AF3921}"/>
    <dgm:cxn modelId="{7120E0B2-2DDF-4653-8FCE-39891D0CC0B8}" type="presOf" srcId="{659A742C-A85A-4CD9-AABE-F55C9D0879DC}" destId="{05AF35E5-9828-4C6E-9199-938772B64634}" srcOrd="0" destOrd="0" presId="urn:microsoft.com/office/officeart/2005/8/layout/hierarchy2"/>
    <dgm:cxn modelId="{B360BFB3-82B1-427A-808D-34C41410600A}" type="presOf" srcId="{3C9C3689-3E65-49A3-B8E2-17EB50219012}" destId="{5E5830ED-A445-4EE2-B452-3B9A11F8D154}" srcOrd="0" destOrd="0" presId="urn:microsoft.com/office/officeart/2005/8/layout/hierarchy2"/>
    <dgm:cxn modelId="{57CA7DB5-25D5-476B-B8B0-3ECDD9DD2963}" type="presOf" srcId="{01B87451-D719-4466-B250-E6370AF1263D}" destId="{8C04A83A-D5B3-4F81-AB56-371D93260EC1}" srcOrd="0" destOrd="0" presId="urn:microsoft.com/office/officeart/2005/8/layout/hierarchy2"/>
    <dgm:cxn modelId="{453D6DB6-1DFF-41C5-A517-E18107EA64B0}" type="presOf" srcId="{14FC0EC9-025C-4246-BCBB-622EFA032243}" destId="{1ADE11E3-327F-41DC-943D-41555EDA1B4B}" srcOrd="0" destOrd="0" presId="urn:microsoft.com/office/officeart/2005/8/layout/hierarchy2"/>
    <dgm:cxn modelId="{BB8A91B9-1A88-410D-9C60-6C23A32A7BFB}" srcId="{E9618A0D-7CA7-4A73-896B-63F733A69D12}" destId="{452B759C-64A7-4BDA-8CDE-ACA59EDD7ADE}" srcOrd="2" destOrd="0" parTransId="{B4C7E629-4290-4693-9D11-4B9C8D8CB8C3}" sibTransId="{EE41B4A4-5A70-421E-8D85-449EA39A8670}"/>
    <dgm:cxn modelId="{2E97DFD0-C5EE-4FA2-8B73-55E75AC72C3C}" srcId="{452B759C-64A7-4BDA-8CDE-ACA59EDD7ADE}" destId="{A6A5E2CC-E11C-4CFD-893B-9AC7CCEA50B9}" srcOrd="0" destOrd="0" parTransId="{E4EE0670-C3C5-4B3C-BF2C-4FF5B1546AA8}" sibTransId="{BA70C921-3267-4202-817F-F5D2484411C2}"/>
    <dgm:cxn modelId="{6DC24AD5-3F55-4437-9CC3-411EB138123A}" type="presOf" srcId="{14FC0EC9-025C-4246-BCBB-622EFA032243}" destId="{606F1F77-309D-4BF2-9E62-E799E58B4B8D}" srcOrd="1" destOrd="0" presId="urn:microsoft.com/office/officeart/2005/8/layout/hierarchy2"/>
    <dgm:cxn modelId="{D1B87BD5-FAFD-4D60-A2C4-FD334E785E99}" type="presOf" srcId="{0108F761-5BAE-4D80-A491-92AB0157A061}" destId="{72931886-C40C-46F7-B470-28986D4DA29E}" srcOrd="0" destOrd="0" presId="urn:microsoft.com/office/officeart/2005/8/layout/hierarchy2"/>
    <dgm:cxn modelId="{77F6C9D9-A834-4D25-925D-00E955BE54C8}" srcId="{90ADAF82-2A91-4E19-BDDF-76CCBA15B60E}" destId="{383DEEBE-5705-4D15-A48F-8EB987B7F389}" srcOrd="0" destOrd="0" parTransId="{B1A75C7B-23AB-44AE-AD9A-E64057A69D5A}" sibTransId="{4B46D484-7C0A-4E1C-8F80-A9AA9D187B03}"/>
    <dgm:cxn modelId="{B002ECDA-D9FF-444B-BAC7-F5995FF144AF}" type="presOf" srcId="{E9618A0D-7CA7-4A73-896B-63F733A69D12}" destId="{0058E24D-03AF-412C-B9B2-7F79BC56C325}" srcOrd="0" destOrd="0" presId="urn:microsoft.com/office/officeart/2005/8/layout/hierarchy2"/>
    <dgm:cxn modelId="{45BE5CDF-147E-4EF5-ACB6-580427A7C485}" type="presOf" srcId="{69CED99D-1095-4B47-AA97-5FDD57792B95}" destId="{DF58D446-F949-46BA-AB2B-E3F80FB61ECD}" srcOrd="1" destOrd="0" presId="urn:microsoft.com/office/officeart/2005/8/layout/hierarchy2"/>
    <dgm:cxn modelId="{52A415E0-4861-42BB-B286-A55DE134823E}" srcId="{09B609CB-AEBE-4FF6-9D2B-08D59D9CBB09}" destId="{4B0D81A7-902A-4B23-8FA3-832215F3D1D4}" srcOrd="0" destOrd="0" parTransId="{A3141BBC-CDF3-4F9F-BF56-DC83EA2F48BD}" sibTransId="{BA4CD45C-10D6-44DB-BA11-DEF4F397EEB4}"/>
    <dgm:cxn modelId="{0C1C46E2-F8D2-47AF-B279-70EC769C5EB5}" type="presOf" srcId="{849045BA-79B4-40A8-9377-E9BA12950E5A}" destId="{53EEE682-4F10-4ACC-852F-48BC84D6F659}" srcOrd="0" destOrd="0" presId="urn:microsoft.com/office/officeart/2005/8/layout/hierarchy2"/>
    <dgm:cxn modelId="{5CEA98E3-4885-40DE-8D40-C61BFC9FE0C2}" srcId="{E9618A0D-7CA7-4A73-896B-63F733A69D12}" destId="{802C9BAB-86D6-472C-9AEA-DAB78C050E8D}" srcOrd="1" destOrd="0" parTransId="{58283308-056A-467A-BF5F-B8C2524096C2}" sibTransId="{803019FA-9752-47D9-908E-402FA950F4B7}"/>
    <dgm:cxn modelId="{0DF3D5E3-B150-4719-849F-A73DACDCDDAF}" type="presOf" srcId="{3C9C3689-3E65-49A3-B8E2-17EB50219012}" destId="{162CB5AA-828A-4CEA-B04A-CA4A0F05F0CC}" srcOrd="1" destOrd="0" presId="urn:microsoft.com/office/officeart/2005/8/layout/hierarchy2"/>
    <dgm:cxn modelId="{995631E7-5EF7-451D-B995-38B63A377BEC}" type="presOf" srcId="{69CED99D-1095-4B47-AA97-5FDD57792B95}" destId="{5EA13046-F299-471A-A4A3-D9A3CF4079C8}" srcOrd="0" destOrd="0" presId="urn:microsoft.com/office/officeart/2005/8/layout/hierarchy2"/>
    <dgm:cxn modelId="{6EC3D5E8-0B70-4F42-A4B8-D3AEBE9FD219}" srcId="{4B0D81A7-902A-4B23-8FA3-832215F3D1D4}" destId="{01B87451-D719-4466-B250-E6370AF1263D}" srcOrd="2" destOrd="0" parTransId="{14FC0EC9-025C-4246-BCBB-622EFA032243}" sibTransId="{22673590-F5CB-4C0F-A83E-6C1B193D9C44}"/>
    <dgm:cxn modelId="{F90472F4-71E4-4C48-B85D-6228B1C12D8E}" srcId="{4B0D81A7-902A-4B23-8FA3-832215F3D1D4}" destId="{E9618A0D-7CA7-4A73-896B-63F733A69D12}" srcOrd="0" destOrd="0" parTransId="{74E42AEE-F41D-4087-B4FD-4500EB3C8601}" sibTransId="{CF3E6E56-3944-487B-B809-53A94EB20473}"/>
    <dgm:cxn modelId="{BD638BF4-D6A2-443F-BDFD-6AA89BD83A2D}" type="presOf" srcId="{599E4CC3-4206-4192-B531-672620BE2B0F}" destId="{E67DE651-F916-4FE7-820F-F6F8BDD803BC}" srcOrd="0" destOrd="0" presId="urn:microsoft.com/office/officeart/2005/8/layout/hierarchy2"/>
    <dgm:cxn modelId="{AE9870FA-CEE4-4F4B-87FB-6C79CF60D908}" type="presOf" srcId="{166C72A7-1E7A-4009-AB62-D19D767AF856}" destId="{991B462D-F515-4189-A407-4C9DA74D1AC0}" srcOrd="1" destOrd="0" presId="urn:microsoft.com/office/officeart/2005/8/layout/hierarchy2"/>
    <dgm:cxn modelId="{EB372BFB-6ACD-4B87-B291-B2EBC3D88D04}" type="presOf" srcId="{74E42AEE-F41D-4087-B4FD-4500EB3C8601}" destId="{9DDCE3FC-715E-4D4A-9577-A58CB0339B27}" srcOrd="1" destOrd="0" presId="urn:microsoft.com/office/officeart/2005/8/layout/hierarchy2"/>
    <dgm:cxn modelId="{4F83CBA2-6575-443A-ACA3-2BA2C527EA09}" type="presParOf" srcId="{1C50AAB0-C4C4-4CFC-BCC2-350F8DF5A103}" destId="{BB6FB1A4-7ABA-458C-82A6-E47411E64B92}" srcOrd="0" destOrd="0" presId="urn:microsoft.com/office/officeart/2005/8/layout/hierarchy2"/>
    <dgm:cxn modelId="{CFF29644-4FA8-4D75-9DFD-4805B43608D9}" type="presParOf" srcId="{BB6FB1A4-7ABA-458C-82A6-E47411E64B92}" destId="{1FE3DCC2-07BC-454D-83A5-B05AF8A11FB3}" srcOrd="0" destOrd="0" presId="urn:microsoft.com/office/officeart/2005/8/layout/hierarchy2"/>
    <dgm:cxn modelId="{9ED4A57A-CBF1-43F2-8426-B88E5EFAC2E4}" type="presParOf" srcId="{BB6FB1A4-7ABA-458C-82A6-E47411E64B92}" destId="{00B67702-78EF-4466-9C10-E34CBD3FB59E}" srcOrd="1" destOrd="0" presId="urn:microsoft.com/office/officeart/2005/8/layout/hierarchy2"/>
    <dgm:cxn modelId="{B64AD15D-3F0D-4DAC-BF59-CE49BC1980C3}" type="presParOf" srcId="{00B67702-78EF-4466-9C10-E34CBD3FB59E}" destId="{51EE7495-336A-46DD-B4C0-FED15683BD62}" srcOrd="0" destOrd="0" presId="urn:microsoft.com/office/officeart/2005/8/layout/hierarchy2"/>
    <dgm:cxn modelId="{BEB15289-9966-49FB-AB48-DB36ADC6A243}" type="presParOf" srcId="{51EE7495-336A-46DD-B4C0-FED15683BD62}" destId="{9DDCE3FC-715E-4D4A-9577-A58CB0339B27}" srcOrd="0" destOrd="0" presId="urn:microsoft.com/office/officeart/2005/8/layout/hierarchy2"/>
    <dgm:cxn modelId="{F315D7DD-0FEB-4100-875B-73E9E01CAA30}" type="presParOf" srcId="{00B67702-78EF-4466-9C10-E34CBD3FB59E}" destId="{3B0962FF-07EE-4936-A8D2-9F562D488185}" srcOrd="1" destOrd="0" presId="urn:microsoft.com/office/officeart/2005/8/layout/hierarchy2"/>
    <dgm:cxn modelId="{DB7B17E2-209A-447F-86B6-797A3C4ED72D}" type="presParOf" srcId="{3B0962FF-07EE-4936-A8D2-9F562D488185}" destId="{0058E24D-03AF-412C-B9B2-7F79BC56C325}" srcOrd="0" destOrd="0" presId="urn:microsoft.com/office/officeart/2005/8/layout/hierarchy2"/>
    <dgm:cxn modelId="{7B411599-5352-44D9-89D3-1D78A89F5F27}" type="presParOf" srcId="{3B0962FF-07EE-4936-A8D2-9F562D488185}" destId="{5466D751-80C7-4A20-9048-629B486D9B34}" srcOrd="1" destOrd="0" presId="urn:microsoft.com/office/officeart/2005/8/layout/hierarchy2"/>
    <dgm:cxn modelId="{D2944F4F-B12E-4B5E-BF0D-5A975B49500D}" type="presParOf" srcId="{5466D751-80C7-4A20-9048-629B486D9B34}" destId="{5EA13046-F299-471A-A4A3-D9A3CF4079C8}" srcOrd="0" destOrd="0" presId="urn:microsoft.com/office/officeart/2005/8/layout/hierarchy2"/>
    <dgm:cxn modelId="{A4850CC8-918B-40C1-A577-FF693F124690}" type="presParOf" srcId="{5EA13046-F299-471A-A4A3-D9A3CF4079C8}" destId="{DF58D446-F949-46BA-AB2B-E3F80FB61ECD}" srcOrd="0" destOrd="0" presId="urn:microsoft.com/office/officeart/2005/8/layout/hierarchy2"/>
    <dgm:cxn modelId="{99E9B071-AA52-4936-82BA-AAE37C75ACE5}" type="presParOf" srcId="{5466D751-80C7-4A20-9048-629B486D9B34}" destId="{8771CDFB-B07E-4370-B390-78A8DB671408}" srcOrd="1" destOrd="0" presId="urn:microsoft.com/office/officeart/2005/8/layout/hierarchy2"/>
    <dgm:cxn modelId="{A433B2C4-688C-4C4A-BBF6-99410BA90750}" type="presParOf" srcId="{8771CDFB-B07E-4370-B390-78A8DB671408}" destId="{8378215A-21DE-412A-B619-D986CF92071F}" srcOrd="0" destOrd="0" presId="urn:microsoft.com/office/officeart/2005/8/layout/hierarchy2"/>
    <dgm:cxn modelId="{207832B7-FBC5-4DA1-BCC3-0D8F28DB19F6}" type="presParOf" srcId="{8771CDFB-B07E-4370-B390-78A8DB671408}" destId="{7E06E519-4E77-4C47-9830-BE364A5D399A}" srcOrd="1" destOrd="0" presId="urn:microsoft.com/office/officeart/2005/8/layout/hierarchy2"/>
    <dgm:cxn modelId="{F426B145-8A4B-411C-A85A-C8E6E2ABB195}" type="presParOf" srcId="{7E06E519-4E77-4C47-9830-BE364A5D399A}" destId="{6369D618-D842-4A3B-9B11-5C6040FECD82}" srcOrd="0" destOrd="0" presId="urn:microsoft.com/office/officeart/2005/8/layout/hierarchy2"/>
    <dgm:cxn modelId="{ACAABD4D-4DCF-4122-A1CA-49264C22F1E6}" type="presParOf" srcId="{6369D618-D842-4A3B-9B11-5C6040FECD82}" destId="{B8EAF159-88A5-4B6D-80F6-279BC8663C96}" srcOrd="0" destOrd="0" presId="urn:microsoft.com/office/officeart/2005/8/layout/hierarchy2"/>
    <dgm:cxn modelId="{B96FA078-7BB4-461B-A80E-0F88757FF2A0}" type="presParOf" srcId="{7E06E519-4E77-4C47-9830-BE364A5D399A}" destId="{A9249721-FA00-47AA-9B7B-3CDC484F67E4}" srcOrd="1" destOrd="0" presId="urn:microsoft.com/office/officeart/2005/8/layout/hierarchy2"/>
    <dgm:cxn modelId="{EB8DD2D7-B60F-4986-8FC1-DE1D7CF351BF}" type="presParOf" srcId="{A9249721-FA00-47AA-9B7B-3CDC484F67E4}" destId="{E1CF079E-840E-43AC-BD4A-67EE8F486B31}" srcOrd="0" destOrd="0" presId="urn:microsoft.com/office/officeart/2005/8/layout/hierarchy2"/>
    <dgm:cxn modelId="{94FF7ED9-DF1D-403F-B62D-BEA3A0E8E0F5}" type="presParOf" srcId="{A9249721-FA00-47AA-9B7B-3CDC484F67E4}" destId="{61B5ABA7-DBBA-44BA-8245-A07424CBA59C}" srcOrd="1" destOrd="0" presId="urn:microsoft.com/office/officeart/2005/8/layout/hierarchy2"/>
    <dgm:cxn modelId="{36E95AE9-8E79-467A-97D2-E7D9F69DE144}" type="presParOf" srcId="{5466D751-80C7-4A20-9048-629B486D9B34}" destId="{00BF88F4-7EC5-484A-B78A-B0D34E719292}" srcOrd="2" destOrd="0" presId="urn:microsoft.com/office/officeart/2005/8/layout/hierarchy2"/>
    <dgm:cxn modelId="{3FB59453-2FF6-4076-BACB-F300715F45D7}" type="presParOf" srcId="{00BF88F4-7EC5-484A-B78A-B0D34E719292}" destId="{6B4D63B9-C0BD-482D-930B-CF2A9553CCEE}" srcOrd="0" destOrd="0" presId="urn:microsoft.com/office/officeart/2005/8/layout/hierarchy2"/>
    <dgm:cxn modelId="{FC819C0A-E6F0-4FD7-A737-2AA2457AAD98}" type="presParOf" srcId="{5466D751-80C7-4A20-9048-629B486D9B34}" destId="{7AA4321C-5DED-4165-860C-A715A921EE1A}" srcOrd="3" destOrd="0" presId="urn:microsoft.com/office/officeart/2005/8/layout/hierarchy2"/>
    <dgm:cxn modelId="{BC10C4DC-F127-4557-8802-AF67E6C345CB}" type="presParOf" srcId="{7AA4321C-5DED-4165-860C-A715A921EE1A}" destId="{68F7B0E6-23DD-42A4-96C6-7643E9479373}" srcOrd="0" destOrd="0" presId="urn:microsoft.com/office/officeart/2005/8/layout/hierarchy2"/>
    <dgm:cxn modelId="{7878AE93-F502-4A8F-B710-F502A79F1B81}" type="presParOf" srcId="{7AA4321C-5DED-4165-860C-A715A921EE1A}" destId="{CA30E8C0-BDEE-4764-8DB0-F5A1982B4D31}" srcOrd="1" destOrd="0" presId="urn:microsoft.com/office/officeart/2005/8/layout/hierarchy2"/>
    <dgm:cxn modelId="{2173081F-7AF5-4159-875C-6AE3A31C9E1D}" type="presParOf" srcId="{CA30E8C0-BDEE-4764-8DB0-F5A1982B4D31}" destId="{E67DE651-F916-4FE7-820F-F6F8BDD803BC}" srcOrd="0" destOrd="0" presId="urn:microsoft.com/office/officeart/2005/8/layout/hierarchy2"/>
    <dgm:cxn modelId="{EB9A1636-3E1A-4E99-AEF9-D2D236340BF5}" type="presParOf" srcId="{E67DE651-F916-4FE7-820F-F6F8BDD803BC}" destId="{892BEDEA-1036-4D6F-B7CF-B217D2DE3F85}" srcOrd="0" destOrd="0" presId="urn:microsoft.com/office/officeart/2005/8/layout/hierarchy2"/>
    <dgm:cxn modelId="{55B1D0FC-A9F9-4423-80DC-3C7C60B785AB}" type="presParOf" srcId="{CA30E8C0-BDEE-4764-8DB0-F5A1982B4D31}" destId="{FC3AA7DD-69CC-47F5-BE44-4A27DA46BF40}" srcOrd="1" destOrd="0" presId="urn:microsoft.com/office/officeart/2005/8/layout/hierarchy2"/>
    <dgm:cxn modelId="{FD4E7AAB-C963-4D03-9EE8-65836B7C7D9B}" type="presParOf" srcId="{FC3AA7DD-69CC-47F5-BE44-4A27DA46BF40}" destId="{08B3EE40-6170-456E-9498-2D79406ADDBB}" srcOrd="0" destOrd="0" presId="urn:microsoft.com/office/officeart/2005/8/layout/hierarchy2"/>
    <dgm:cxn modelId="{DB16CC76-072B-4A2E-99F1-7F6FC68634D5}" type="presParOf" srcId="{FC3AA7DD-69CC-47F5-BE44-4A27DA46BF40}" destId="{4BE4D3E8-81BB-4691-8789-21079294A8F1}" srcOrd="1" destOrd="0" presId="urn:microsoft.com/office/officeart/2005/8/layout/hierarchy2"/>
    <dgm:cxn modelId="{918E6D5A-E3AB-4EFF-AAFE-F016C79A7B8B}" type="presParOf" srcId="{5466D751-80C7-4A20-9048-629B486D9B34}" destId="{ACF7EB01-92CC-4C66-8041-5D79F66E6227}" srcOrd="4" destOrd="0" presId="urn:microsoft.com/office/officeart/2005/8/layout/hierarchy2"/>
    <dgm:cxn modelId="{8E07A4D2-FE02-4E38-AC88-0B5317930EEE}" type="presParOf" srcId="{ACF7EB01-92CC-4C66-8041-5D79F66E6227}" destId="{81EC5A92-3D97-499D-9538-81F1DAD3CA9C}" srcOrd="0" destOrd="0" presId="urn:microsoft.com/office/officeart/2005/8/layout/hierarchy2"/>
    <dgm:cxn modelId="{A76061C4-622A-4750-BF5C-D76DA0E99752}" type="presParOf" srcId="{5466D751-80C7-4A20-9048-629B486D9B34}" destId="{54DD2BC6-25A6-4D1B-A8E2-D1E4B24FD149}" srcOrd="5" destOrd="0" presId="urn:microsoft.com/office/officeart/2005/8/layout/hierarchy2"/>
    <dgm:cxn modelId="{350E6CCB-9241-45A3-A90F-A80DA652CF66}" type="presParOf" srcId="{54DD2BC6-25A6-4D1B-A8E2-D1E4B24FD149}" destId="{77A8CBB9-D820-4B67-A1CC-1CC020ACB3C8}" srcOrd="0" destOrd="0" presId="urn:microsoft.com/office/officeart/2005/8/layout/hierarchy2"/>
    <dgm:cxn modelId="{22EAF646-4BD2-4C1C-9662-61CBB087540B}" type="presParOf" srcId="{54DD2BC6-25A6-4D1B-A8E2-D1E4B24FD149}" destId="{5EF97FEC-A159-4DC8-BF1F-C2DEA46A456C}" srcOrd="1" destOrd="0" presId="urn:microsoft.com/office/officeart/2005/8/layout/hierarchy2"/>
    <dgm:cxn modelId="{9B9CE751-19DB-44E9-B763-901BE0028B7F}" type="presParOf" srcId="{5EF97FEC-A159-4DC8-BF1F-C2DEA46A456C}" destId="{A50EACEB-511D-4326-B9E3-402A0D259615}" srcOrd="0" destOrd="0" presId="urn:microsoft.com/office/officeart/2005/8/layout/hierarchy2"/>
    <dgm:cxn modelId="{ABC8AE60-B286-4540-8CC6-E697B5B39199}" type="presParOf" srcId="{A50EACEB-511D-4326-B9E3-402A0D259615}" destId="{EF397C40-0E46-43E7-8655-32911DAD337E}" srcOrd="0" destOrd="0" presId="urn:microsoft.com/office/officeart/2005/8/layout/hierarchy2"/>
    <dgm:cxn modelId="{4D01580E-EC81-4528-B317-CF9BD2873A9E}" type="presParOf" srcId="{5EF97FEC-A159-4DC8-BF1F-C2DEA46A456C}" destId="{5342F2C7-39CA-4C56-974D-F5B0B6412892}" srcOrd="1" destOrd="0" presId="urn:microsoft.com/office/officeart/2005/8/layout/hierarchy2"/>
    <dgm:cxn modelId="{12166DDE-76D7-45E4-8614-E6F36EE45659}" type="presParOf" srcId="{5342F2C7-39CA-4C56-974D-F5B0B6412892}" destId="{07528FAE-9F63-44DD-8CCD-94F7ABAAC255}" srcOrd="0" destOrd="0" presId="urn:microsoft.com/office/officeart/2005/8/layout/hierarchy2"/>
    <dgm:cxn modelId="{1ED4FDE7-61EA-4052-93D8-FCBC672A4AA4}" type="presParOf" srcId="{5342F2C7-39CA-4C56-974D-F5B0B6412892}" destId="{9C61E32B-9361-47EF-B5D0-515147E8B9AC}" srcOrd="1" destOrd="0" presId="urn:microsoft.com/office/officeart/2005/8/layout/hierarchy2"/>
    <dgm:cxn modelId="{1EDADB79-E4BA-412D-9085-8BD12EE544E5}" type="presParOf" srcId="{00B67702-78EF-4466-9C10-E34CBD3FB59E}" destId="{53EEE682-4F10-4ACC-852F-48BC84D6F659}" srcOrd="2" destOrd="0" presId="urn:microsoft.com/office/officeart/2005/8/layout/hierarchy2"/>
    <dgm:cxn modelId="{E59DE439-8233-4396-A26A-AAED82C59F16}" type="presParOf" srcId="{53EEE682-4F10-4ACC-852F-48BC84D6F659}" destId="{75BBCFFB-182D-49A0-A25F-E9F7DEF2B8E6}" srcOrd="0" destOrd="0" presId="urn:microsoft.com/office/officeart/2005/8/layout/hierarchy2"/>
    <dgm:cxn modelId="{260F79B8-1DAC-435E-A6DC-2629D2D251AC}" type="presParOf" srcId="{00B67702-78EF-4466-9C10-E34CBD3FB59E}" destId="{08D8AF6B-E530-484F-AF74-A33F444C545F}" srcOrd="3" destOrd="0" presId="urn:microsoft.com/office/officeart/2005/8/layout/hierarchy2"/>
    <dgm:cxn modelId="{6A0FB576-1851-442E-AC47-AB526EDB1EF8}" type="presParOf" srcId="{08D8AF6B-E530-484F-AF74-A33F444C545F}" destId="{51F0CEE0-BE1C-4E3A-8FA8-B20B4EE45A1C}" srcOrd="0" destOrd="0" presId="urn:microsoft.com/office/officeart/2005/8/layout/hierarchy2"/>
    <dgm:cxn modelId="{07E31C94-A575-45D4-B1F5-3B1A2382DFF1}" type="presParOf" srcId="{08D8AF6B-E530-484F-AF74-A33F444C545F}" destId="{DDE0FA28-A24D-4C00-97F9-1A3390FEB643}" srcOrd="1" destOrd="0" presId="urn:microsoft.com/office/officeart/2005/8/layout/hierarchy2"/>
    <dgm:cxn modelId="{E7DF42BF-4137-47F8-AEE4-A5EA1349E219}" type="presParOf" srcId="{DDE0FA28-A24D-4C00-97F9-1A3390FEB643}" destId="{D2D46F57-B03C-43E7-90BA-2A5D1E07934B}" srcOrd="0" destOrd="0" presId="urn:microsoft.com/office/officeart/2005/8/layout/hierarchy2"/>
    <dgm:cxn modelId="{757AEF51-318E-4FEF-A9E3-FA96929AB7C8}" type="presParOf" srcId="{D2D46F57-B03C-43E7-90BA-2A5D1E07934B}" destId="{991B462D-F515-4189-A407-4C9DA74D1AC0}" srcOrd="0" destOrd="0" presId="urn:microsoft.com/office/officeart/2005/8/layout/hierarchy2"/>
    <dgm:cxn modelId="{8FAAEAE5-4ED6-41C2-919E-AB72F536A096}" type="presParOf" srcId="{DDE0FA28-A24D-4C00-97F9-1A3390FEB643}" destId="{51FCC6F1-BB87-4D97-8305-28E9A3CF2A3E}" srcOrd="1" destOrd="0" presId="urn:microsoft.com/office/officeart/2005/8/layout/hierarchy2"/>
    <dgm:cxn modelId="{EF20C05E-E540-43D8-9FB5-7765DBDBACE4}" type="presParOf" srcId="{51FCC6F1-BB87-4D97-8305-28E9A3CF2A3E}" destId="{72931886-C40C-46F7-B470-28986D4DA29E}" srcOrd="0" destOrd="0" presId="urn:microsoft.com/office/officeart/2005/8/layout/hierarchy2"/>
    <dgm:cxn modelId="{FD813FCC-B33C-4C99-9EDA-AB2806E65666}" type="presParOf" srcId="{51FCC6F1-BB87-4D97-8305-28E9A3CF2A3E}" destId="{A3A823A8-21EB-469A-95CC-2E8B6DC9BB08}" srcOrd="1" destOrd="0" presId="urn:microsoft.com/office/officeart/2005/8/layout/hierarchy2"/>
    <dgm:cxn modelId="{BC78F0EC-A625-4B60-B7E4-D6B29369641B}" type="presParOf" srcId="{00B67702-78EF-4466-9C10-E34CBD3FB59E}" destId="{1ADE11E3-327F-41DC-943D-41555EDA1B4B}" srcOrd="4" destOrd="0" presId="urn:microsoft.com/office/officeart/2005/8/layout/hierarchy2"/>
    <dgm:cxn modelId="{4C26D79A-CD9D-4EFA-9250-FFEDF91CA742}" type="presParOf" srcId="{1ADE11E3-327F-41DC-943D-41555EDA1B4B}" destId="{606F1F77-309D-4BF2-9E62-E799E58B4B8D}" srcOrd="0" destOrd="0" presId="urn:microsoft.com/office/officeart/2005/8/layout/hierarchy2"/>
    <dgm:cxn modelId="{AA098C0C-E98F-4DF8-BCAC-E8CC59D64E6A}" type="presParOf" srcId="{00B67702-78EF-4466-9C10-E34CBD3FB59E}" destId="{6F1C3205-0ABD-43A8-8F8E-D86AFED33D2C}" srcOrd="5" destOrd="0" presId="urn:microsoft.com/office/officeart/2005/8/layout/hierarchy2"/>
    <dgm:cxn modelId="{688871DC-3EA1-4871-8595-680EE7FDA476}" type="presParOf" srcId="{6F1C3205-0ABD-43A8-8F8E-D86AFED33D2C}" destId="{8C04A83A-D5B3-4F81-AB56-371D93260EC1}" srcOrd="0" destOrd="0" presId="urn:microsoft.com/office/officeart/2005/8/layout/hierarchy2"/>
    <dgm:cxn modelId="{E4F10E70-42D0-4546-B0AE-ADE91DC4A192}" type="presParOf" srcId="{6F1C3205-0ABD-43A8-8F8E-D86AFED33D2C}" destId="{BE5EA44C-2255-4AB1-A57B-7130ADF60006}" srcOrd="1" destOrd="0" presId="urn:microsoft.com/office/officeart/2005/8/layout/hierarchy2"/>
    <dgm:cxn modelId="{1CD42D1C-2CEF-475D-A772-31A1A3C1C9A7}" type="presParOf" srcId="{00B67702-78EF-4466-9C10-E34CBD3FB59E}" destId="{5E5830ED-A445-4EE2-B452-3B9A11F8D154}" srcOrd="6" destOrd="0" presId="urn:microsoft.com/office/officeart/2005/8/layout/hierarchy2"/>
    <dgm:cxn modelId="{1538D8C0-3BD7-4E66-944B-A4DCE23C26B1}" type="presParOf" srcId="{5E5830ED-A445-4EE2-B452-3B9A11F8D154}" destId="{162CB5AA-828A-4CEA-B04A-CA4A0F05F0CC}" srcOrd="0" destOrd="0" presId="urn:microsoft.com/office/officeart/2005/8/layout/hierarchy2"/>
    <dgm:cxn modelId="{0DA9FDA5-0302-4D96-AD1B-EF0EC8BFCD30}" type="presParOf" srcId="{00B67702-78EF-4466-9C10-E34CBD3FB59E}" destId="{129CC9CC-B0AA-4D34-B061-9DCC6148E476}" srcOrd="7" destOrd="0" presId="urn:microsoft.com/office/officeart/2005/8/layout/hierarchy2"/>
    <dgm:cxn modelId="{E1C00DE8-2773-4A85-B245-C430D64EB99C}" type="presParOf" srcId="{129CC9CC-B0AA-4D34-B061-9DCC6148E476}" destId="{05AF35E5-9828-4C6E-9199-938772B64634}" srcOrd="0" destOrd="0" presId="urn:microsoft.com/office/officeart/2005/8/layout/hierarchy2"/>
    <dgm:cxn modelId="{139EB070-A78C-4D26-9559-89EE54D58AA8}" type="presParOf" srcId="{129CC9CC-B0AA-4D34-B061-9DCC6148E476}" destId="{4742B6FD-8CC3-41E5-9972-75620ED84CF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E280D2-9BAE-48E0-A6C7-86C5857EFEFC}" type="doc">
      <dgm:prSet loTypeId="urn:microsoft.com/office/officeart/2008/layout/LinedList" loCatId="list" qsTypeId="urn:microsoft.com/office/officeart/2005/8/quickstyle/simple5" qsCatId="simple" csTypeId="urn:microsoft.com/office/officeart/2005/8/colors/colorful2" csCatId="colorful" phldr="1"/>
      <dgm:spPr/>
      <dgm:t>
        <a:bodyPr/>
        <a:lstStyle/>
        <a:p>
          <a:endParaRPr lang="es-AR"/>
        </a:p>
      </dgm:t>
    </dgm:pt>
    <dgm:pt modelId="{AD23590B-42A5-4414-A627-2C9273D523CD}">
      <dgm:prSet phldrT="[Texto]" custT="1"/>
      <dgm:spPr/>
      <dgm:t>
        <a:bodyPr/>
        <a:lstStyle/>
        <a:p>
          <a:pPr algn="just"/>
          <a:r>
            <a:rPr lang="es-AR" sz="1500" dirty="0"/>
            <a:t>El territorio es </a:t>
          </a:r>
          <a:r>
            <a:rPr lang="es-AR" sz="1500" b="1" dirty="0"/>
            <a:t>multidimensional</a:t>
          </a:r>
          <a:r>
            <a:rPr lang="es-AR" sz="1500" dirty="0"/>
            <a:t>, ya que participa en distintos ordenes de la realidad (material, psíquico y socio-cultural); y </a:t>
          </a:r>
          <a:r>
            <a:rPr lang="es-AR" sz="1500" b="1" dirty="0"/>
            <a:t>multiescalonado</a:t>
          </a:r>
          <a:r>
            <a:rPr lang="es-AR" sz="1500" dirty="0"/>
            <a:t>, </a:t>
          </a:r>
          <a:r>
            <a:rPr lang="es-419" sz="1500" dirty="0"/>
            <a:t>porque se ubica en diferentes escalas del espacio geográfico (localidad, región, Estado-nación, etc..) (Nates Cruz, 2010).</a:t>
          </a:r>
          <a:endParaRPr lang="es-AR" sz="1500" dirty="0"/>
        </a:p>
      </dgm:t>
    </dgm:pt>
    <dgm:pt modelId="{AC47C663-D331-4B4F-A81B-19EDABAF6766}" type="parTrans" cxnId="{6DB37A94-FFAF-46C0-AB34-0629C10AF9D1}">
      <dgm:prSet/>
      <dgm:spPr/>
      <dgm:t>
        <a:bodyPr/>
        <a:lstStyle/>
        <a:p>
          <a:pPr algn="just"/>
          <a:endParaRPr lang="es-AR" sz="2000"/>
        </a:p>
      </dgm:t>
    </dgm:pt>
    <dgm:pt modelId="{A65676B2-98C7-4896-B721-A497556D5636}" type="sibTrans" cxnId="{6DB37A94-FFAF-46C0-AB34-0629C10AF9D1}">
      <dgm:prSet/>
      <dgm:spPr/>
      <dgm:t>
        <a:bodyPr/>
        <a:lstStyle/>
        <a:p>
          <a:pPr algn="just"/>
          <a:endParaRPr lang="es-AR" sz="2000"/>
        </a:p>
      </dgm:t>
    </dgm:pt>
    <dgm:pt modelId="{04422F16-55FC-4738-AB00-160D122EB881}">
      <dgm:prSet phldrT="[Texto]" custT="1"/>
      <dgm:spPr/>
      <dgm:t>
        <a:bodyPr/>
        <a:lstStyle/>
        <a:p>
          <a:pPr algn="just"/>
          <a:r>
            <a:rPr lang="es-AR" sz="1500" b="1" dirty="0"/>
            <a:t>Territorialización:</a:t>
          </a:r>
          <a:r>
            <a:rPr lang="es-AR" sz="1500" dirty="0"/>
            <a:t> </a:t>
          </a:r>
          <a:r>
            <a:rPr lang="es-419" sz="1500" dirty="0"/>
            <a:t>La territorialización sugiere un control determinado por una persona, grupo social o étnico, por un Estado o bloque de Estados.. E</a:t>
          </a:r>
          <a:r>
            <a:rPr lang="es-ES" sz="1500" dirty="0"/>
            <a:t>s la estrategia que se utiliza, y el efecto que causa  delimitar un territorio. Dos tipos: lineal (autoridad centralizada )y zonal (distintos ámbitos de la vida social) </a:t>
          </a:r>
          <a:r>
            <a:rPr lang="es-419" sz="1500" dirty="0"/>
            <a:t>(Nates Cruz, 2010).</a:t>
          </a:r>
          <a:endParaRPr lang="es-AR" sz="1500" dirty="0"/>
        </a:p>
      </dgm:t>
    </dgm:pt>
    <dgm:pt modelId="{C5F16749-2086-408B-A9B0-34D45251D37F}" type="parTrans" cxnId="{57870CC4-073C-4CDE-9059-C1A60221883E}">
      <dgm:prSet/>
      <dgm:spPr/>
      <dgm:t>
        <a:bodyPr/>
        <a:lstStyle/>
        <a:p>
          <a:pPr algn="just"/>
          <a:endParaRPr lang="es-AR" sz="2000"/>
        </a:p>
      </dgm:t>
    </dgm:pt>
    <dgm:pt modelId="{7F9E7FAA-8F7F-4287-A5B3-B5083810AFC5}" type="sibTrans" cxnId="{57870CC4-073C-4CDE-9059-C1A60221883E}">
      <dgm:prSet/>
      <dgm:spPr/>
      <dgm:t>
        <a:bodyPr/>
        <a:lstStyle/>
        <a:p>
          <a:pPr algn="just"/>
          <a:endParaRPr lang="es-AR" sz="2000"/>
        </a:p>
      </dgm:t>
    </dgm:pt>
    <dgm:pt modelId="{F130A5AE-DB16-4740-ACBB-0729075F59B3}">
      <dgm:prSet phldrT="[Texto]" custT="1"/>
      <dgm:spPr/>
      <dgm:t>
        <a:bodyPr/>
        <a:lstStyle/>
        <a:p>
          <a:pPr algn="just"/>
          <a:r>
            <a:rPr lang="es-AR" sz="1500" b="1" dirty="0"/>
            <a:t>Territorialidad: </a:t>
          </a:r>
          <a:r>
            <a:rPr lang="es-ES" sz="1500" dirty="0"/>
            <a:t>producción práctica o discursiva de territorio a través de la economía, la religión, la lúdica, los procesos políticos, etc. La territorialidad propicia el sentido de posesión y pertenencia territorial. Este sentimiento se construye tanto desde la representación física propiamente dicha, como desde una representación más intelectual y espiritual  </a:t>
          </a:r>
          <a:r>
            <a:rPr lang="es-419" sz="1500" dirty="0"/>
            <a:t>(Nates Cruz, 2010).</a:t>
          </a:r>
          <a:endParaRPr lang="es-AR" sz="1500" dirty="0"/>
        </a:p>
      </dgm:t>
    </dgm:pt>
    <dgm:pt modelId="{DA8F1483-6F6F-485E-9AB6-A48F0DE4EE4B}" type="parTrans" cxnId="{9244F97E-BC19-4376-9C32-E41934735DB4}">
      <dgm:prSet/>
      <dgm:spPr/>
      <dgm:t>
        <a:bodyPr/>
        <a:lstStyle/>
        <a:p>
          <a:pPr algn="just"/>
          <a:endParaRPr lang="es-AR" sz="2000"/>
        </a:p>
      </dgm:t>
    </dgm:pt>
    <dgm:pt modelId="{290E8243-6FDA-4E1C-9D34-974258D6660C}" type="sibTrans" cxnId="{9244F97E-BC19-4376-9C32-E41934735DB4}">
      <dgm:prSet/>
      <dgm:spPr/>
      <dgm:t>
        <a:bodyPr/>
        <a:lstStyle/>
        <a:p>
          <a:pPr algn="just"/>
          <a:endParaRPr lang="es-AR" sz="2000"/>
        </a:p>
      </dgm:t>
    </dgm:pt>
    <dgm:pt modelId="{FCAAE939-0288-4A60-B028-5D7A24736F08}">
      <dgm:prSet phldrT="[Texto]" custT="1"/>
      <dgm:spPr/>
      <dgm:t>
        <a:bodyPr/>
        <a:lstStyle/>
        <a:p>
          <a:pPr algn="just"/>
          <a:r>
            <a:rPr lang="es-AR" sz="1500" b="1" dirty="0"/>
            <a:t>Desterritorialización: </a:t>
          </a:r>
          <a:r>
            <a:rPr lang="es-AR" sz="1500" b="0" dirty="0"/>
            <a:t>puede ser definida como la </a:t>
          </a:r>
          <a:r>
            <a:rPr lang="es-AR" sz="1500" dirty="0"/>
            <a:t>pérdida de los linderos territoriales que se han creado a partir de códigos culturales históricamente localizados. Este proceso supone también un proceso de </a:t>
          </a:r>
          <a:r>
            <a:rPr lang="es-AR" sz="1500" b="1" dirty="0"/>
            <a:t>reterritorialización</a:t>
          </a:r>
          <a:r>
            <a:rPr lang="es-AR" sz="1500" dirty="0"/>
            <a:t> que refiere a nuevas relocalizaciones y producciones simbólicas </a:t>
          </a:r>
          <a:r>
            <a:rPr lang="es-419" sz="1500" dirty="0"/>
            <a:t>(Nates Cruz, 2010).</a:t>
          </a:r>
          <a:endParaRPr lang="es-AR" sz="1500" dirty="0"/>
        </a:p>
      </dgm:t>
    </dgm:pt>
    <dgm:pt modelId="{EBFC92E9-27D7-401D-A65B-63B6D120D705}" type="parTrans" cxnId="{7ACD0259-D795-4CC9-ADA8-4F6366199ED7}">
      <dgm:prSet/>
      <dgm:spPr/>
      <dgm:t>
        <a:bodyPr/>
        <a:lstStyle/>
        <a:p>
          <a:pPr algn="just"/>
          <a:endParaRPr lang="es-AR" sz="2000"/>
        </a:p>
      </dgm:t>
    </dgm:pt>
    <dgm:pt modelId="{643ABA26-8941-4CE1-ACBA-B06E80BB88BD}" type="sibTrans" cxnId="{7ACD0259-D795-4CC9-ADA8-4F6366199ED7}">
      <dgm:prSet/>
      <dgm:spPr/>
      <dgm:t>
        <a:bodyPr/>
        <a:lstStyle/>
        <a:p>
          <a:pPr algn="just"/>
          <a:endParaRPr lang="es-AR" sz="2000"/>
        </a:p>
      </dgm:t>
    </dgm:pt>
    <dgm:pt modelId="{FFFE4EEE-47B1-44EB-BD50-040329EE413F}">
      <dgm:prSet phldrT="[Texto]" custT="1"/>
      <dgm:spPr/>
      <dgm:t>
        <a:bodyPr/>
        <a:lstStyle/>
        <a:p>
          <a:pPr algn="just"/>
          <a:endParaRPr lang="es-AR" sz="1400" dirty="0"/>
        </a:p>
      </dgm:t>
    </dgm:pt>
    <dgm:pt modelId="{7E186BFB-309C-4FE6-9C70-18EFD42150F3}" type="parTrans" cxnId="{BA4386C7-6001-46F3-8161-48CB06D882C0}">
      <dgm:prSet/>
      <dgm:spPr/>
      <dgm:t>
        <a:bodyPr/>
        <a:lstStyle/>
        <a:p>
          <a:pPr algn="just"/>
          <a:endParaRPr lang="es-AR" sz="2000"/>
        </a:p>
      </dgm:t>
    </dgm:pt>
    <dgm:pt modelId="{05F4CC97-70C6-4D26-B002-8AA2049936DC}" type="sibTrans" cxnId="{BA4386C7-6001-46F3-8161-48CB06D882C0}">
      <dgm:prSet/>
      <dgm:spPr/>
      <dgm:t>
        <a:bodyPr/>
        <a:lstStyle/>
        <a:p>
          <a:pPr algn="just"/>
          <a:endParaRPr lang="es-AR" sz="2000"/>
        </a:p>
      </dgm:t>
    </dgm:pt>
    <dgm:pt modelId="{C55757C5-CA51-4B81-B3EF-336DB6F2491E}" type="pres">
      <dgm:prSet presAssocID="{11E280D2-9BAE-48E0-A6C7-86C5857EFEFC}" presName="vert0" presStyleCnt="0">
        <dgm:presLayoutVars>
          <dgm:dir/>
          <dgm:animOne val="branch"/>
          <dgm:animLvl val="lvl"/>
        </dgm:presLayoutVars>
      </dgm:prSet>
      <dgm:spPr/>
    </dgm:pt>
    <dgm:pt modelId="{EBC9F94A-E3F1-4647-B353-2CCAB2FEC75D}" type="pres">
      <dgm:prSet presAssocID="{AD23590B-42A5-4414-A627-2C9273D523CD}" presName="thickLine" presStyleLbl="alignNode1" presStyleIdx="0" presStyleCnt="5"/>
      <dgm:spPr/>
    </dgm:pt>
    <dgm:pt modelId="{51CA2347-9629-4687-9497-AEB0655E3F34}" type="pres">
      <dgm:prSet presAssocID="{AD23590B-42A5-4414-A627-2C9273D523CD}" presName="horz1" presStyleCnt="0"/>
      <dgm:spPr/>
    </dgm:pt>
    <dgm:pt modelId="{31A140B8-562F-41CD-8F00-D73E2AF20256}" type="pres">
      <dgm:prSet presAssocID="{AD23590B-42A5-4414-A627-2C9273D523CD}" presName="tx1" presStyleLbl="revTx" presStyleIdx="0" presStyleCnt="5"/>
      <dgm:spPr/>
    </dgm:pt>
    <dgm:pt modelId="{583D11A5-E919-4212-B58F-F7A643339842}" type="pres">
      <dgm:prSet presAssocID="{AD23590B-42A5-4414-A627-2C9273D523CD}" presName="vert1" presStyleCnt="0"/>
      <dgm:spPr/>
    </dgm:pt>
    <dgm:pt modelId="{D8E98EDB-3DED-49DA-AB86-B7150007F9FF}" type="pres">
      <dgm:prSet presAssocID="{04422F16-55FC-4738-AB00-160D122EB881}" presName="thickLine" presStyleLbl="alignNode1" presStyleIdx="1" presStyleCnt="5"/>
      <dgm:spPr/>
    </dgm:pt>
    <dgm:pt modelId="{DEA08332-20AB-4D97-B863-1C3FA9E04B30}" type="pres">
      <dgm:prSet presAssocID="{04422F16-55FC-4738-AB00-160D122EB881}" presName="horz1" presStyleCnt="0"/>
      <dgm:spPr/>
    </dgm:pt>
    <dgm:pt modelId="{4EABD635-4E46-48FC-BA78-75A93C253D1C}" type="pres">
      <dgm:prSet presAssocID="{04422F16-55FC-4738-AB00-160D122EB881}" presName="tx1" presStyleLbl="revTx" presStyleIdx="1" presStyleCnt="5"/>
      <dgm:spPr/>
    </dgm:pt>
    <dgm:pt modelId="{AEFF65BB-A0D3-417F-B74C-8291EC8F92D4}" type="pres">
      <dgm:prSet presAssocID="{04422F16-55FC-4738-AB00-160D122EB881}" presName="vert1" presStyleCnt="0"/>
      <dgm:spPr/>
    </dgm:pt>
    <dgm:pt modelId="{5374EBA1-7325-43EA-9C08-3C468209F4AC}" type="pres">
      <dgm:prSet presAssocID="{F130A5AE-DB16-4740-ACBB-0729075F59B3}" presName="thickLine" presStyleLbl="alignNode1" presStyleIdx="2" presStyleCnt="5"/>
      <dgm:spPr/>
    </dgm:pt>
    <dgm:pt modelId="{8722FBBA-71BE-4C3D-A013-AE168E876573}" type="pres">
      <dgm:prSet presAssocID="{F130A5AE-DB16-4740-ACBB-0729075F59B3}" presName="horz1" presStyleCnt="0"/>
      <dgm:spPr/>
    </dgm:pt>
    <dgm:pt modelId="{79FE947C-D0D9-4CA9-93F8-3DDD44D6C346}" type="pres">
      <dgm:prSet presAssocID="{F130A5AE-DB16-4740-ACBB-0729075F59B3}" presName="tx1" presStyleLbl="revTx" presStyleIdx="2" presStyleCnt="5"/>
      <dgm:spPr/>
    </dgm:pt>
    <dgm:pt modelId="{D7BBA368-6E65-4712-ACF3-F43214739485}" type="pres">
      <dgm:prSet presAssocID="{F130A5AE-DB16-4740-ACBB-0729075F59B3}" presName="vert1" presStyleCnt="0"/>
      <dgm:spPr/>
    </dgm:pt>
    <dgm:pt modelId="{A7A83D7A-338E-46BB-84F8-17E1AED2C0AF}" type="pres">
      <dgm:prSet presAssocID="{FCAAE939-0288-4A60-B028-5D7A24736F08}" presName="thickLine" presStyleLbl="alignNode1" presStyleIdx="3" presStyleCnt="5"/>
      <dgm:spPr/>
    </dgm:pt>
    <dgm:pt modelId="{4527D87B-81D5-49B2-8050-B2891D84DC27}" type="pres">
      <dgm:prSet presAssocID="{FCAAE939-0288-4A60-B028-5D7A24736F08}" presName="horz1" presStyleCnt="0"/>
      <dgm:spPr/>
    </dgm:pt>
    <dgm:pt modelId="{7B55B102-CA18-48C9-B4EB-2F007DF8AF00}" type="pres">
      <dgm:prSet presAssocID="{FCAAE939-0288-4A60-B028-5D7A24736F08}" presName="tx1" presStyleLbl="revTx" presStyleIdx="3" presStyleCnt="5"/>
      <dgm:spPr/>
    </dgm:pt>
    <dgm:pt modelId="{C743E230-F6CA-41BD-8303-DA501196DD15}" type="pres">
      <dgm:prSet presAssocID="{FCAAE939-0288-4A60-B028-5D7A24736F08}" presName="vert1" presStyleCnt="0"/>
      <dgm:spPr/>
    </dgm:pt>
    <dgm:pt modelId="{475588F1-FBAE-4AA1-8D85-C37FA7B06E71}" type="pres">
      <dgm:prSet presAssocID="{FFFE4EEE-47B1-44EB-BD50-040329EE413F}" presName="thickLine" presStyleLbl="alignNode1" presStyleIdx="4" presStyleCnt="5"/>
      <dgm:spPr/>
    </dgm:pt>
    <dgm:pt modelId="{8780067F-2063-43A8-9910-7832B97D5D35}" type="pres">
      <dgm:prSet presAssocID="{FFFE4EEE-47B1-44EB-BD50-040329EE413F}" presName="horz1" presStyleCnt="0"/>
      <dgm:spPr/>
    </dgm:pt>
    <dgm:pt modelId="{08E3AE7F-BD3E-4D29-9489-840DA78BB33F}" type="pres">
      <dgm:prSet presAssocID="{FFFE4EEE-47B1-44EB-BD50-040329EE413F}" presName="tx1" presStyleLbl="revTx" presStyleIdx="4" presStyleCnt="5"/>
      <dgm:spPr/>
    </dgm:pt>
    <dgm:pt modelId="{526C8F3F-990B-465A-A9A0-1B13D9A9BFB5}" type="pres">
      <dgm:prSet presAssocID="{FFFE4EEE-47B1-44EB-BD50-040329EE413F}" presName="vert1" presStyleCnt="0"/>
      <dgm:spPr/>
    </dgm:pt>
  </dgm:ptLst>
  <dgm:cxnLst>
    <dgm:cxn modelId="{6EABB10C-8431-4256-9041-B369B5D02FA2}" type="presOf" srcId="{F130A5AE-DB16-4740-ACBB-0729075F59B3}" destId="{79FE947C-D0D9-4CA9-93F8-3DDD44D6C346}" srcOrd="0" destOrd="0" presId="urn:microsoft.com/office/officeart/2008/layout/LinedList"/>
    <dgm:cxn modelId="{95B2D221-F063-41D4-8D9D-12B0145FE11E}" type="presOf" srcId="{FCAAE939-0288-4A60-B028-5D7A24736F08}" destId="{7B55B102-CA18-48C9-B4EB-2F007DF8AF00}" srcOrd="0" destOrd="0" presId="urn:microsoft.com/office/officeart/2008/layout/LinedList"/>
    <dgm:cxn modelId="{83668B63-54F3-4819-A866-A5938A86BB30}" type="presOf" srcId="{04422F16-55FC-4738-AB00-160D122EB881}" destId="{4EABD635-4E46-48FC-BA78-75A93C253D1C}" srcOrd="0" destOrd="0" presId="urn:microsoft.com/office/officeart/2008/layout/LinedList"/>
    <dgm:cxn modelId="{07BEAE75-8D42-46F6-A99E-A90D48689E90}" type="presOf" srcId="{AD23590B-42A5-4414-A627-2C9273D523CD}" destId="{31A140B8-562F-41CD-8F00-D73E2AF20256}" srcOrd="0" destOrd="0" presId="urn:microsoft.com/office/officeart/2008/layout/LinedList"/>
    <dgm:cxn modelId="{7ACD0259-D795-4CC9-ADA8-4F6366199ED7}" srcId="{11E280D2-9BAE-48E0-A6C7-86C5857EFEFC}" destId="{FCAAE939-0288-4A60-B028-5D7A24736F08}" srcOrd="3" destOrd="0" parTransId="{EBFC92E9-27D7-401D-A65B-63B6D120D705}" sibTransId="{643ABA26-8941-4CE1-ACBA-B06E80BB88BD}"/>
    <dgm:cxn modelId="{9244F97E-BC19-4376-9C32-E41934735DB4}" srcId="{11E280D2-9BAE-48E0-A6C7-86C5857EFEFC}" destId="{F130A5AE-DB16-4740-ACBB-0729075F59B3}" srcOrd="2" destOrd="0" parTransId="{DA8F1483-6F6F-485E-9AB6-A48F0DE4EE4B}" sibTransId="{290E8243-6FDA-4E1C-9D34-974258D6660C}"/>
    <dgm:cxn modelId="{47B9B891-B037-42F7-9344-10A22D37C93E}" type="presOf" srcId="{FFFE4EEE-47B1-44EB-BD50-040329EE413F}" destId="{08E3AE7F-BD3E-4D29-9489-840DA78BB33F}" srcOrd="0" destOrd="0" presId="urn:microsoft.com/office/officeart/2008/layout/LinedList"/>
    <dgm:cxn modelId="{6DB37A94-FFAF-46C0-AB34-0629C10AF9D1}" srcId="{11E280D2-9BAE-48E0-A6C7-86C5857EFEFC}" destId="{AD23590B-42A5-4414-A627-2C9273D523CD}" srcOrd="0" destOrd="0" parTransId="{AC47C663-D331-4B4F-A81B-19EDABAF6766}" sibTransId="{A65676B2-98C7-4896-B721-A497556D5636}"/>
    <dgm:cxn modelId="{57870CC4-073C-4CDE-9059-C1A60221883E}" srcId="{11E280D2-9BAE-48E0-A6C7-86C5857EFEFC}" destId="{04422F16-55FC-4738-AB00-160D122EB881}" srcOrd="1" destOrd="0" parTransId="{C5F16749-2086-408B-A9B0-34D45251D37F}" sibTransId="{7F9E7FAA-8F7F-4287-A5B3-B5083810AFC5}"/>
    <dgm:cxn modelId="{BA4386C7-6001-46F3-8161-48CB06D882C0}" srcId="{11E280D2-9BAE-48E0-A6C7-86C5857EFEFC}" destId="{FFFE4EEE-47B1-44EB-BD50-040329EE413F}" srcOrd="4" destOrd="0" parTransId="{7E186BFB-309C-4FE6-9C70-18EFD42150F3}" sibTransId="{05F4CC97-70C6-4D26-B002-8AA2049936DC}"/>
    <dgm:cxn modelId="{8AE299DB-9F25-4C83-925A-DFA44B1F1D5A}" type="presOf" srcId="{11E280D2-9BAE-48E0-A6C7-86C5857EFEFC}" destId="{C55757C5-CA51-4B81-B3EF-336DB6F2491E}" srcOrd="0" destOrd="0" presId="urn:microsoft.com/office/officeart/2008/layout/LinedList"/>
    <dgm:cxn modelId="{8080B040-9013-4D21-85BF-E8BEDD6F3753}" type="presParOf" srcId="{C55757C5-CA51-4B81-B3EF-336DB6F2491E}" destId="{EBC9F94A-E3F1-4647-B353-2CCAB2FEC75D}" srcOrd="0" destOrd="0" presId="urn:microsoft.com/office/officeart/2008/layout/LinedList"/>
    <dgm:cxn modelId="{736C498D-8B59-441C-A389-EC50E6A9D2DB}" type="presParOf" srcId="{C55757C5-CA51-4B81-B3EF-336DB6F2491E}" destId="{51CA2347-9629-4687-9497-AEB0655E3F34}" srcOrd="1" destOrd="0" presId="urn:microsoft.com/office/officeart/2008/layout/LinedList"/>
    <dgm:cxn modelId="{67597812-099F-4F58-B6ED-398F7DE744C7}" type="presParOf" srcId="{51CA2347-9629-4687-9497-AEB0655E3F34}" destId="{31A140B8-562F-41CD-8F00-D73E2AF20256}" srcOrd="0" destOrd="0" presId="urn:microsoft.com/office/officeart/2008/layout/LinedList"/>
    <dgm:cxn modelId="{8097E9DC-6EF1-495D-A77A-71E959BEC571}" type="presParOf" srcId="{51CA2347-9629-4687-9497-AEB0655E3F34}" destId="{583D11A5-E919-4212-B58F-F7A643339842}" srcOrd="1" destOrd="0" presId="urn:microsoft.com/office/officeart/2008/layout/LinedList"/>
    <dgm:cxn modelId="{F6C58A55-28B8-4B1B-9438-3732BEDFA343}" type="presParOf" srcId="{C55757C5-CA51-4B81-B3EF-336DB6F2491E}" destId="{D8E98EDB-3DED-49DA-AB86-B7150007F9FF}" srcOrd="2" destOrd="0" presId="urn:microsoft.com/office/officeart/2008/layout/LinedList"/>
    <dgm:cxn modelId="{4E520B55-77CD-4E39-887C-2D78B81DDECF}" type="presParOf" srcId="{C55757C5-CA51-4B81-B3EF-336DB6F2491E}" destId="{DEA08332-20AB-4D97-B863-1C3FA9E04B30}" srcOrd="3" destOrd="0" presId="urn:microsoft.com/office/officeart/2008/layout/LinedList"/>
    <dgm:cxn modelId="{A98FEA4D-EBCE-47BA-80C8-DBC71999B3D5}" type="presParOf" srcId="{DEA08332-20AB-4D97-B863-1C3FA9E04B30}" destId="{4EABD635-4E46-48FC-BA78-75A93C253D1C}" srcOrd="0" destOrd="0" presId="urn:microsoft.com/office/officeart/2008/layout/LinedList"/>
    <dgm:cxn modelId="{CC6821F8-F82C-410C-B3A2-A8E0359AFF26}" type="presParOf" srcId="{DEA08332-20AB-4D97-B863-1C3FA9E04B30}" destId="{AEFF65BB-A0D3-417F-B74C-8291EC8F92D4}" srcOrd="1" destOrd="0" presId="urn:microsoft.com/office/officeart/2008/layout/LinedList"/>
    <dgm:cxn modelId="{079D47A8-43DA-4C06-A107-6D7401B0EB8B}" type="presParOf" srcId="{C55757C5-CA51-4B81-B3EF-336DB6F2491E}" destId="{5374EBA1-7325-43EA-9C08-3C468209F4AC}" srcOrd="4" destOrd="0" presId="urn:microsoft.com/office/officeart/2008/layout/LinedList"/>
    <dgm:cxn modelId="{9A4D3A02-7DDE-49EC-B852-9078C123BFFD}" type="presParOf" srcId="{C55757C5-CA51-4B81-B3EF-336DB6F2491E}" destId="{8722FBBA-71BE-4C3D-A013-AE168E876573}" srcOrd="5" destOrd="0" presId="urn:microsoft.com/office/officeart/2008/layout/LinedList"/>
    <dgm:cxn modelId="{23F1725C-DE58-4F42-803E-2D413D648650}" type="presParOf" srcId="{8722FBBA-71BE-4C3D-A013-AE168E876573}" destId="{79FE947C-D0D9-4CA9-93F8-3DDD44D6C346}" srcOrd="0" destOrd="0" presId="urn:microsoft.com/office/officeart/2008/layout/LinedList"/>
    <dgm:cxn modelId="{6B712D4D-91DF-4814-AFD2-D79D91C5E791}" type="presParOf" srcId="{8722FBBA-71BE-4C3D-A013-AE168E876573}" destId="{D7BBA368-6E65-4712-ACF3-F43214739485}" srcOrd="1" destOrd="0" presId="urn:microsoft.com/office/officeart/2008/layout/LinedList"/>
    <dgm:cxn modelId="{CA042756-4E52-40C6-9C27-F570E393C943}" type="presParOf" srcId="{C55757C5-CA51-4B81-B3EF-336DB6F2491E}" destId="{A7A83D7A-338E-46BB-84F8-17E1AED2C0AF}" srcOrd="6" destOrd="0" presId="urn:microsoft.com/office/officeart/2008/layout/LinedList"/>
    <dgm:cxn modelId="{9E79F86B-DF6D-4153-B815-CA29FF3E0592}" type="presParOf" srcId="{C55757C5-CA51-4B81-B3EF-336DB6F2491E}" destId="{4527D87B-81D5-49B2-8050-B2891D84DC27}" srcOrd="7" destOrd="0" presId="urn:microsoft.com/office/officeart/2008/layout/LinedList"/>
    <dgm:cxn modelId="{479ECD6B-ED06-4EF7-A93B-2DAF4CE455A2}" type="presParOf" srcId="{4527D87B-81D5-49B2-8050-B2891D84DC27}" destId="{7B55B102-CA18-48C9-B4EB-2F007DF8AF00}" srcOrd="0" destOrd="0" presId="urn:microsoft.com/office/officeart/2008/layout/LinedList"/>
    <dgm:cxn modelId="{1F4E5757-319A-4297-9C88-C24DF48EA93C}" type="presParOf" srcId="{4527D87B-81D5-49B2-8050-B2891D84DC27}" destId="{C743E230-F6CA-41BD-8303-DA501196DD15}" srcOrd="1" destOrd="0" presId="urn:microsoft.com/office/officeart/2008/layout/LinedList"/>
    <dgm:cxn modelId="{EB9DB821-BAD3-417C-A7F3-627A96369FF4}" type="presParOf" srcId="{C55757C5-CA51-4B81-B3EF-336DB6F2491E}" destId="{475588F1-FBAE-4AA1-8D85-C37FA7B06E71}" srcOrd="8" destOrd="0" presId="urn:microsoft.com/office/officeart/2008/layout/LinedList"/>
    <dgm:cxn modelId="{EAF0E02F-8E3F-48CC-8887-6086CEF448BA}" type="presParOf" srcId="{C55757C5-CA51-4B81-B3EF-336DB6F2491E}" destId="{8780067F-2063-43A8-9910-7832B97D5D35}" srcOrd="9" destOrd="0" presId="urn:microsoft.com/office/officeart/2008/layout/LinedList"/>
    <dgm:cxn modelId="{F824AD27-8095-443C-B307-A1B9ED0ADEE8}" type="presParOf" srcId="{8780067F-2063-43A8-9910-7832B97D5D35}" destId="{08E3AE7F-BD3E-4D29-9489-840DA78BB33F}" srcOrd="0" destOrd="0" presId="urn:microsoft.com/office/officeart/2008/layout/LinedList"/>
    <dgm:cxn modelId="{18AB0B40-FB4F-4EC6-A782-4C59AD4E3F7A}" type="presParOf" srcId="{8780067F-2063-43A8-9910-7832B97D5D35}" destId="{526C8F3F-990B-465A-A9A0-1B13D9A9BFB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05127A-5273-4BAB-8A17-1D0456F7A3F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AR"/>
        </a:p>
      </dgm:t>
    </dgm:pt>
    <dgm:pt modelId="{07A41AC0-91B6-48D1-9FD1-4AB9E4AF9478}">
      <dgm:prSet phldrT="[Texto]"/>
      <dgm:spPr/>
      <dgm:t>
        <a:bodyPr/>
        <a:lstStyle/>
        <a:p>
          <a:pPr algn="just"/>
          <a:r>
            <a:rPr lang="es-AR" b="1" dirty="0"/>
            <a:t>Centro-periferia:</a:t>
          </a:r>
        </a:p>
        <a:p>
          <a:pPr algn="just"/>
          <a:r>
            <a:rPr lang="es-AR" dirty="0"/>
            <a:t>Es una de las expresiones mas marcadas de territorialidad. </a:t>
          </a:r>
          <a:r>
            <a:rPr lang="es-419" dirty="0"/>
            <a:t>La posición entre el centro-periferia implica que hay un centro dominante y una periferia subordinada, pero no debe verse sólo desde la perspectiva de un modelo vertical de imposición, sino igualmente como un modelo explicativo que puede ser de tipo  horizontal donde se domina y se subordina recíprocamente. Un </a:t>
          </a:r>
          <a:r>
            <a:rPr lang="es-ES" dirty="0"/>
            <a:t>intercambio dinámico, aunque desigual, donde hay una mutua dependencia entre el centro y periferia (Nates Cruz, 2010) </a:t>
          </a:r>
          <a:endParaRPr lang="es-AR" dirty="0"/>
        </a:p>
      </dgm:t>
    </dgm:pt>
    <dgm:pt modelId="{5AA7838C-EED2-4F36-843F-2500CC0F145F}" type="parTrans" cxnId="{3330E53B-EE86-4EE4-9184-64867B1442B2}">
      <dgm:prSet/>
      <dgm:spPr/>
      <dgm:t>
        <a:bodyPr/>
        <a:lstStyle/>
        <a:p>
          <a:endParaRPr lang="es-AR"/>
        </a:p>
      </dgm:t>
    </dgm:pt>
    <dgm:pt modelId="{DDB8EDE5-8B86-4FEE-96CC-E6CC7621CE8D}" type="sibTrans" cxnId="{3330E53B-EE86-4EE4-9184-64867B1442B2}">
      <dgm:prSet/>
      <dgm:spPr/>
      <dgm:t>
        <a:bodyPr/>
        <a:lstStyle/>
        <a:p>
          <a:endParaRPr lang="es-AR"/>
        </a:p>
      </dgm:t>
    </dgm:pt>
    <dgm:pt modelId="{75B1BF1C-5006-4226-94CA-C6623C47A433}">
      <dgm:prSet phldrT="[Texto]"/>
      <dgm:spPr/>
      <dgm:t>
        <a:bodyPr/>
        <a:lstStyle/>
        <a:p>
          <a:pPr algn="just"/>
          <a:r>
            <a:rPr lang="es-ES" b="1" dirty="0"/>
            <a:t>Lugar/no-lugar</a:t>
          </a:r>
        </a:p>
        <a:p>
          <a:pPr algn="just"/>
          <a:r>
            <a:rPr lang="es-ES" dirty="0"/>
            <a:t>Mientras que los lugares constituyen espacios físicos relacionales que funcionan como referentes identitarios, Los no-lugares </a:t>
          </a:r>
          <a:r>
            <a:rPr lang="es-419" dirty="0"/>
            <a:t>los no pueden definirse como espacios de identidad, ni relacionales, ni históricos, puesto que son espacios que se caracterizan por su condición de enclaves anónimos. Los no-lugares son un fenómeno producido por la sobre-modernidad, un efecto de los procesos de territoriali</a:t>
          </a:r>
          <a:r>
            <a:rPr lang="es-ES" dirty="0"/>
            <a:t>zación circunstancial (Nates Cruz, 2010).</a:t>
          </a:r>
          <a:endParaRPr lang="es-AR" dirty="0"/>
        </a:p>
      </dgm:t>
    </dgm:pt>
    <dgm:pt modelId="{6BA8AC0D-9505-4CE3-ABEC-E2CA6F836339}" type="parTrans" cxnId="{76453C9C-B75C-4059-A50D-17CF84ACD961}">
      <dgm:prSet/>
      <dgm:spPr/>
      <dgm:t>
        <a:bodyPr/>
        <a:lstStyle/>
        <a:p>
          <a:endParaRPr lang="es-AR"/>
        </a:p>
      </dgm:t>
    </dgm:pt>
    <dgm:pt modelId="{2787D8A6-CAE1-4670-BC93-7977F9A12BB3}" type="sibTrans" cxnId="{76453C9C-B75C-4059-A50D-17CF84ACD961}">
      <dgm:prSet/>
      <dgm:spPr/>
      <dgm:t>
        <a:bodyPr/>
        <a:lstStyle/>
        <a:p>
          <a:endParaRPr lang="es-AR"/>
        </a:p>
      </dgm:t>
    </dgm:pt>
    <dgm:pt modelId="{D704F281-BBB4-4541-9E04-87C964CEC92C}" type="pres">
      <dgm:prSet presAssocID="{E805127A-5273-4BAB-8A17-1D0456F7A3F1}" presName="diagram" presStyleCnt="0">
        <dgm:presLayoutVars>
          <dgm:dir/>
          <dgm:resizeHandles val="exact"/>
        </dgm:presLayoutVars>
      </dgm:prSet>
      <dgm:spPr/>
    </dgm:pt>
    <dgm:pt modelId="{862B64CE-597E-48CC-85F5-8CBCEA736006}" type="pres">
      <dgm:prSet presAssocID="{07A41AC0-91B6-48D1-9FD1-4AB9E4AF9478}" presName="node" presStyleLbl="node1" presStyleIdx="0" presStyleCnt="2" custScaleY="111273">
        <dgm:presLayoutVars>
          <dgm:bulletEnabled val="1"/>
        </dgm:presLayoutVars>
      </dgm:prSet>
      <dgm:spPr/>
    </dgm:pt>
    <dgm:pt modelId="{20CA040D-126B-4082-90A5-ED4018A6EAEA}" type="pres">
      <dgm:prSet presAssocID="{DDB8EDE5-8B86-4FEE-96CC-E6CC7621CE8D}" presName="sibTrans" presStyleCnt="0"/>
      <dgm:spPr/>
    </dgm:pt>
    <dgm:pt modelId="{6684BFAA-9E51-46F1-8D7F-02FD9E3520C5}" type="pres">
      <dgm:prSet presAssocID="{75B1BF1C-5006-4226-94CA-C6623C47A433}" presName="node" presStyleLbl="node1" presStyleIdx="1" presStyleCnt="2" custScaleY="111273">
        <dgm:presLayoutVars>
          <dgm:bulletEnabled val="1"/>
        </dgm:presLayoutVars>
      </dgm:prSet>
      <dgm:spPr/>
    </dgm:pt>
  </dgm:ptLst>
  <dgm:cxnLst>
    <dgm:cxn modelId="{3330E53B-EE86-4EE4-9184-64867B1442B2}" srcId="{E805127A-5273-4BAB-8A17-1D0456F7A3F1}" destId="{07A41AC0-91B6-48D1-9FD1-4AB9E4AF9478}" srcOrd="0" destOrd="0" parTransId="{5AA7838C-EED2-4F36-843F-2500CC0F145F}" sibTransId="{DDB8EDE5-8B86-4FEE-96CC-E6CC7621CE8D}"/>
    <dgm:cxn modelId="{8D672157-813D-4C84-92D7-2D28DE124C89}" type="presOf" srcId="{E805127A-5273-4BAB-8A17-1D0456F7A3F1}" destId="{D704F281-BBB4-4541-9E04-87C964CEC92C}" srcOrd="0" destOrd="0" presId="urn:microsoft.com/office/officeart/2005/8/layout/default"/>
    <dgm:cxn modelId="{76453C9C-B75C-4059-A50D-17CF84ACD961}" srcId="{E805127A-5273-4BAB-8A17-1D0456F7A3F1}" destId="{75B1BF1C-5006-4226-94CA-C6623C47A433}" srcOrd="1" destOrd="0" parTransId="{6BA8AC0D-9505-4CE3-ABEC-E2CA6F836339}" sibTransId="{2787D8A6-CAE1-4670-BC93-7977F9A12BB3}"/>
    <dgm:cxn modelId="{39F2D9AD-B7B4-443E-84C2-342BC45FFDA4}" type="presOf" srcId="{75B1BF1C-5006-4226-94CA-C6623C47A433}" destId="{6684BFAA-9E51-46F1-8D7F-02FD9E3520C5}" srcOrd="0" destOrd="0" presId="urn:microsoft.com/office/officeart/2005/8/layout/default"/>
    <dgm:cxn modelId="{A0D5F2E0-EDAB-4032-A640-289DC339F9F0}" type="presOf" srcId="{07A41AC0-91B6-48D1-9FD1-4AB9E4AF9478}" destId="{862B64CE-597E-48CC-85F5-8CBCEA736006}" srcOrd="0" destOrd="0" presId="urn:microsoft.com/office/officeart/2005/8/layout/default"/>
    <dgm:cxn modelId="{BF346C16-240A-4586-B4E5-D00B1B7F54D3}" type="presParOf" srcId="{D704F281-BBB4-4541-9E04-87C964CEC92C}" destId="{862B64CE-597E-48CC-85F5-8CBCEA736006}" srcOrd="0" destOrd="0" presId="urn:microsoft.com/office/officeart/2005/8/layout/default"/>
    <dgm:cxn modelId="{7ACE5F31-2AD3-43EB-AC5B-5AA3B67222C0}" type="presParOf" srcId="{D704F281-BBB4-4541-9E04-87C964CEC92C}" destId="{20CA040D-126B-4082-90A5-ED4018A6EAEA}" srcOrd="1" destOrd="0" presId="urn:microsoft.com/office/officeart/2005/8/layout/default"/>
    <dgm:cxn modelId="{A3DA4D45-FF1F-4CD5-98B2-BE2EB5E8F493}" type="presParOf" srcId="{D704F281-BBB4-4541-9E04-87C964CEC92C}" destId="{6684BFAA-9E51-46F1-8D7F-02FD9E3520C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69C502-98CE-4AF0-AAC7-FB1CE2F57AEF}"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s-AR"/>
        </a:p>
      </dgm:t>
    </dgm:pt>
    <dgm:pt modelId="{39A5E6BF-AD50-4DC7-8F52-C1C02540AA78}">
      <dgm:prSet phldrT="[Texto]"/>
      <dgm:spPr/>
      <dgm:t>
        <a:bodyPr/>
        <a:lstStyle/>
        <a:p>
          <a:r>
            <a:rPr lang="es-AR" dirty="0"/>
            <a:t>Territorio como “espacio apropiado”</a:t>
          </a:r>
        </a:p>
      </dgm:t>
    </dgm:pt>
    <dgm:pt modelId="{429FE82C-32E1-4BAC-BB39-824814EC9F1D}" type="parTrans" cxnId="{DBD4C811-F67B-421F-85E0-791A0CFF43A4}">
      <dgm:prSet/>
      <dgm:spPr/>
      <dgm:t>
        <a:bodyPr/>
        <a:lstStyle/>
        <a:p>
          <a:endParaRPr lang="es-AR"/>
        </a:p>
      </dgm:t>
    </dgm:pt>
    <dgm:pt modelId="{38012639-D083-4F8A-AA7A-97365BC2B79E}" type="sibTrans" cxnId="{DBD4C811-F67B-421F-85E0-791A0CFF43A4}">
      <dgm:prSet/>
      <dgm:spPr/>
      <dgm:t>
        <a:bodyPr/>
        <a:lstStyle/>
        <a:p>
          <a:endParaRPr lang="es-AR"/>
        </a:p>
      </dgm:t>
    </dgm:pt>
    <dgm:pt modelId="{110F6FE0-FEF6-4094-ADE2-BB5B5DCFBF24}">
      <dgm:prSet phldrT="[Texto]"/>
      <dgm:spPr/>
      <dgm:t>
        <a:bodyPr/>
        <a:lstStyle/>
        <a:p>
          <a:r>
            <a:rPr lang="es-ES" dirty="0"/>
            <a:t>por un grupo social para asegurar su reproducción y la satisfacción de sus necesidades vitales, que pueden ser </a:t>
          </a:r>
          <a:r>
            <a:rPr lang="es-AR" dirty="0"/>
            <a:t>materiales o simbólicos.</a:t>
          </a:r>
        </a:p>
      </dgm:t>
    </dgm:pt>
    <dgm:pt modelId="{3ABC2D56-1293-45ED-8420-4C2AFB946704}" type="parTrans" cxnId="{E04362D2-287E-4DC8-9286-68CB52102722}">
      <dgm:prSet/>
      <dgm:spPr/>
      <dgm:t>
        <a:bodyPr/>
        <a:lstStyle/>
        <a:p>
          <a:endParaRPr lang="es-AR"/>
        </a:p>
      </dgm:t>
    </dgm:pt>
    <dgm:pt modelId="{E3E49890-5812-4747-B0B3-2B282B88E166}" type="sibTrans" cxnId="{E04362D2-287E-4DC8-9286-68CB52102722}">
      <dgm:prSet/>
      <dgm:spPr/>
      <dgm:t>
        <a:bodyPr/>
        <a:lstStyle/>
        <a:p>
          <a:endParaRPr lang="es-AR"/>
        </a:p>
      </dgm:t>
    </dgm:pt>
    <dgm:pt modelId="{238C5514-3075-4FD6-A562-731C52323589}">
      <dgm:prSet phldrT="[Texto]"/>
      <dgm:spPr/>
      <dgm:t>
        <a:bodyPr/>
        <a:lstStyle/>
        <a:p>
          <a:r>
            <a:rPr lang="es-AR" dirty="0"/>
            <a:t>Naturaleza multiescalar</a:t>
          </a:r>
        </a:p>
      </dgm:t>
    </dgm:pt>
    <dgm:pt modelId="{7CDBF9CE-FA4E-4C43-B995-79DDE223D916}" type="parTrans" cxnId="{E242D169-A6AC-448D-9F9A-CCDC34F883D2}">
      <dgm:prSet/>
      <dgm:spPr/>
      <dgm:t>
        <a:bodyPr/>
        <a:lstStyle/>
        <a:p>
          <a:endParaRPr lang="es-AR"/>
        </a:p>
      </dgm:t>
    </dgm:pt>
    <dgm:pt modelId="{769DD7AE-98CE-4D9D-BA87-0D8A0599767E}" type="sibTrans" cxnId="{E242D169-A6AC-448D-9F9A-CCDC34F883D2}">
      <dgm:prSet/>
      <dgm:spPr/>
      <dgm:t>
        <a:bodyPr/>
        <a:lstStyle/>
        <a:p>
          <a:endParaRPr lang="es-AR"/>
        </a:p>
      </dgm:t>
    </dgm:pt>
    <dgm:pt modelId="{1FA94419-3DD3-4995-9E65-1E367538D46D}">
      <dgm:prSet phldrT="[Texto]"/>
      <dgm:spPr/>
      <dgm:t>
        <a:bodyPr/>
        <a:lstStyle/>
        <a:p>
          <a:r>
            <a:rPr lang="es-AR" dirty="0"/>
            <a:t>Puede ser aprehendido </a:t>
          </a:r>
          <a:r>
            <a:rPr lang="es-ES" dirty="0"/>
            <a:t>en diferentes niveles de la escala geográfica</a:t>
          </a:r>
          <a:r>
            <a:rPr lang="es-AR" dirty="0"/>
            <a:t>: local, regional, nacional, plurinacional, mundial.</a:t>
          </a:r>
        </a:p>
      </dgm:t>
    </dgm:pt>
    <dgm:pt modelId="{46BFB85E-84A8-4660-8A53-22E34360E931}" type="parTrans" cxnId="{6D26D725-761B-4560-B3BF-CF8764D088D5}">
      <dgm:prSet/>
      <dgm:spPr/>
      <dgm:t>
        <a:bodyPr/>
        <a:lstStyle/>
        <a:p>
          <a:endParaRPr lang="es-AR"/>
        </a:p>
      </dgm:t>
    </dgm:pt>
    <dgm:pt modelId="{544EE262-4877-4CB7-AF13-5959EE9E56DE}" type="sibTrans" cxnId="{6D26D725-761B-4560-B3BF-CF8764D088D5}">
      <dgm:prSet/>
      <dgm:spPr/>
      <dgm:t>
        <a:bodyPr/>
        <a:lstStyle/>
        <a:p>
          <a:endParaRPr lang="es-AR"/>
        </a:p>
      </dgm:t>
    </dgm:pt>
    <dgm:pt modelId="{7337AA94-FA3E-4743-A38F-3592A0E74AF8}">
      <dgm:prSet/>
      <dgm:spPr/>
      <dgm:t>
        <a:bodyPr/>
        <a:lstStyle/>
        <a:p>
          <a:r>
            <a:rPr lang="es-AR" dirty="0"/>
            <a:t> E</a:t>
          </a:r>
          <a:r>
            <a:rPr lang="es-ES" dirty="0"/>
            <a:t>l proceso de apropiación sería entonces consubstancial al territorio. Este proceso, marcado por conflictos, permite explicar de qué manera el territorio es producido, regulado y protegido en interés de los grupos de poder. Es decir, la territorialidad resulta indisociable de las relaciones de poder.</a:t>
          </a:r>
          <a:endParaRPr lang="es-AR" dirty="0"/>
        </a:p>
      </dgm:t>
    </dgm:pt>
    <dgm:pt modelId="{6A1878EF-9B47-4060-A823-09A711A84F72}" type="parTrans" cxnId="{75A88F15-E790-4E26-8743-D92832B60534}">
      <dgm:prSet/>
      <dgm:spPr/>
      <dgm:t>
        <a:bodyPr/>
        <a:lstStyle/>
        <a:p>
          <a:endParaRPr lang="es-AR"/>
        </a:p>
      </dgm:t>
    </dgm:pt>
    <dgm:pt modelId="{9AD7F5B0-D517-46B7-8A61-A0CB30FA7352}" type="sibTrans" cxnId="{75A88F15-E790-4E26-8743-D92832B60534}">
      <dgm:prSet/>
      <dgm:spPr/>
      <dgm:t>
        <a:bodyPr/>
        <a:lstStyle/>
        <a:p>
          <a:endParaRPr lang="es-AR"/>
        </a:p>
      </dgm:t>
    </dgm:pt>
    <dgm:pt modelId="{E09D835B-2943-4B41-BEE1-0290EE4772F0}">
      <dgm:prSet/>
      <dgm:spPr/>
      <dgm:t>
        <a:bodyPr/>
        <a:lstStyle/>
        <a:p>
          <a:r>
            <a:rPr lang="es-AR" dirty="0"/>
            <a:t>Paisaje</a:t>
          </a:r>
        </a:p>
      </dgm:t>
    </dgm:pt>
    <dgm:pt modelId="{EB904549-C07C-49A1-AFB8-EFCAAA4EA19A}" type="parTrans" cxnId="{4499ED96-F089-4C6A-87EF-53BA10D985AF}">
      <dgm:prSet/>
      <dgm:spPr/>
      <dgm:t>
        <a:bodyPr/>
        <a:lstStyle/>
        <a:p>
          <a:endParaRPr lang="es-AR"/>
        </a:p>
      </dgm:t>
    </dgm:pt>
    <dgm:pt modelId="{2CF74B7D-C0E2-4FAB-9CEE-770BB8380F65}" type="sibTrans" cxnId="{4499ED96-F089-4C6A-87EF-53BA10D985AF}">
      <dgm:prSet/>
      <dgm:spPr/>
      <dgm:t>
        <a:bodyPr/>
        <a:lstStyle/>
        <a:p>
          <a:endParaRPr lang="es-AR"/>
        </a:p>
      </dgm:t>
    </dgm:pt>
    <dgm:pt modelId="{F64C3C95-F18E-49C7-9D12-B738D352DF07}">
      <dgm:prSet/>
      <dgm:spPr/>
      <dgm:t>
        <a:bodyPr/>
        <a:lstStyle/>
        <a:p>
          <a:r>
            <a:rPr lang="es-AR" dirty="0"/>
            <a:t>Identidad regional</a:t>
          </a:r>
        </a:p>
      </dgm:t>
    </dgm:pt>
    <dgm:pt modelId="{BFEDAB49-7671-4C5F-A68E-E05B265CA24B}" type="parTrans" cxnId="{956A93F2-0CB0-4D80-AFB9-2798A16431E1}">
      <dgm:prSet/>
      <dgm:spPr/>
      <dgm:t>
        <a:bodyPr/>
        <a:lstStyle/>
        <a:p>
          <a:endParaRPr lang="es-AR"/>
        </a:p>
      </dgm:t>
    </dgm:pt>
    <dgm:pt modelId="{8DAFCFFF-AC66-4B5E-A5AE-F6278A9EFDE7}" type="sibTrans" cxnId="{956A93F2-0CB0-4D80-AFB9-2798A16431E1}">
      <dgm:prSet/>
      <dgm:spPr/>
      <dgm:t>
        <a:bodyPr/>
        <a:lstStyle/>
        <a:p>
          <a:endParaRPr lang="es-AR"/>
        </a:p>
      </dgm:t>
    </dgm:pt>
    <dgm:pt modelId="{B7B05B75-47FC-4F50-9FA6-FC81C9F46C0F}">
      <dgm:prSet/>
      <dgm:spPr/>
      <dgm:t>
        <a:bodyPr/>
        <a:lstStyle/>
        <a:p>
          <a:r>
            <a:rPr lang="es-AR" dirty="0"/>
            <a:t>Pertenece al orden de la representación y la vivencia</a:t>
          </a:r>
        </a:p>
      </dgm:t>
    </dgm:pt>
    <dgm:pt modelId="{7D558D02-5BCD-48C1-ADF4-7B32BFEF3F51}" type="parTrans" cxnId="{9245D72D-2E7E-4E88-A30D-ACD6936F472A}">
      <dgm:prSet/>
      <dgm:spPr/>
      <dgm:t>
        <a:bodyPr/>
        <a:lstStyle/>
        <a:p>
          <a:endParaRPr lang="es-AR"/>
        </a:p>
      </dgm:t>
    </dgm:pt>
    <dgm:pt modelId="{47718249-B3BF-4612-A583-7A857FFB78F0}" type="sibTrans" cxnId="{9245D72D-2E7E-4E88-A30D-ACD6936F472A}">
      <dgm:prSet/>
      <dgm:spPr/>
      <dgm:t>
        <a:bodyPr/>
        <a:lstStyle/>
        <a:p>
          <a:endParaRPr lang="es-AR"/>
        </a:p>
      </dgm:t>
    </dgm:pt>
    <dgm:pt modelId="{1B5E34F4-40A8-487A-B269-5F8FF0ECC75E}">
      <dgm:prSet/>
      <dgm:spPr/>
      <dgm:t>
        <a:bodyPr/>
        <a:lstStyle/>
        <a:p>
          <a:r>
            <a:rPr lang="es-AR" dirty="0"/>
            <a:t>Es construido</a:t>
          </a:r>
        </a:p>
      </dgm:t>
    </dgm:pt>
    <dgm:pt modelId="{D3593837-AD74-4663-82FB-354A09B34430}" type="parTrans" cxnId="{5F1B4BA9-ED2F-4D4B-BE50-8C3A34D1709B}">
      <dgm:prSet/>
      <dgm:spPr/>
      <dgm:t>
        <a:bodyPr/>
        <a:lstStyle/>
        <a:p>
          <a:endParaRPr lang="es-AR"/>
        </a:p>
      </dgm:t>
    </dgm:pt>
    <dgm:pt modelId="{8F5A9AA7-590A-4E47-B464-42A6415C0A84}" type="sibTrans" cxnId="{5F1B4BA9-ED2F-4D4B-BE50-8C3A34D1709B}">
      <dgm:prSet/>
      <dgm:spPr/>
      <dgm:t>
        <a:bodyPr/>
        <a:lstStyle/>
        <a:p>
          <a:endParaRPr lang="es-AR"/>
        </a:p>
      </dgm:t>
    </dgm:pt>
    <dgm:pt modelId="{A84AFCC6-1408-478B-A5B5-EF69251AE0DA}">
      <dgm:prSet/>
      <dgm:spPr/>
      <dgm:t>
        <a:bodyPr/>
        <a:lstStyle/>
        <a:p>
          <a:r>
            <a:rPr lang="es-AR" dirty="0"/>
            <a:t> Funciona </a:t>
          </a:r>
          <a:r>
            <a:rPr lang="es-ES" dirty="0"/>
            <a:t>frecuentemente como referente privilegiado de la </a:t>
          </a:r>
          <a:r>
            <a:rPr lang="es-AR" dirty="0"/>
            <a:t>identidad socio-territorial</a:t>
          </a:r>
        </a:p>
      </dgm:t>
    </dgm:pt>
    <dgm:pt modelId="{A2EE29B4-4223-470C-A34E-C4114902F43E}" type="parTrans" cxnId="{42090645-53C6-4D15-BFC6-CF145B57D3FD}">
      <dgm:prSet/>
      <dgm:spPr/>
      <dgm:t>
        <a:bodyPr/>
        <a:lstStyle/>
        <a:p>
          <a:endParaRPr lang="es-AR"/>
        </a:p>
      </dgm:t>
    </dgm:pt>
    <dgm:pt modelId="{3C04D498-E89E-476D-83AA-B84A4C482B3E}" type="sibTrans" cxnId="{42090645-53C6-4D15-BFC6-CF145B57D3FD}">
      <dgm:prSet/>
      <dgm:spPr/>
      <dgm:t>
        <a:bodyPr/>
        <a:lstStyle/>
        <a:p>
          <a:endParaRPr lang="es-AR"/>
        </a:p>
      </dgm:t>
    </dgm:pt>
    <dgm:pt modelId="{E68E2B25-8B05-46EB-BE4E-EA1930C8A152}">
      <dgm:prSet/>
      <dgm:spPr/>
      <dgm:t>
        <a:bodyPr/>
        <a:lstStyle/>
        <a:p>
          <a:r>
            <a:rPr lang="es-ES" dirty="0"/>
            <a:t>Se deriva del sentido de pertenencia socio-regional y se da cuando por lo menos una parte significativa de los habitantes de una región ha logrado incorporar a su propio sistema cultural los símbolos, valores y aspiraciones más profundas de su región.</a:t>
          </a:r>
          <a:endParaRPr lang="es-AR" dirty="0"/>
        </a:p>
      </dgm:t>
    </dgm:pt>
    <dgm:pt modelId="{AE0D5A5F-6F11-4AFC-A85A-EF30D39EC4D0}" type="parTrans" cxnId="{AA880AAF-00E7-4B21-B45C-D0BB23E28DAE}">
      <dgm:prSet/>
      <dgm:spPr/>
      <dgm:t>
        <a:bodyPr/>
        <a:lstStyle/>
        <a:p>
          <a:endParaRPr lang="es-AR"/>
        </a:p>
      </dgm:t>
    </dgm:pt>
    <dgm:pt modelId="{21F77557-7258-4B62-ADEA-6E4C2F50A36D}" type="sibTrans" cxnId="{AA880AAF-00E7-4B21-B45C-D0BB23E28DAE}">
      <dgm:prSet/>
      <dgm:spPr/>
      <dgm:t>
        <a:bodyPr/>
        <a:lstStyle/>
        <a:p>
          <a:endParaRPr lang="es-AR"/>
        </a:p>
      </dgm:t>
    </dgm:pt>
    <dgm:pt modelId="{B5899CC4-BE2D-4D0B-8519-D15B3BF4CCCB}" type="pres">
      <dgm:prSet presAssocID="{9C69C502-98CE-4AF0-AAC7-FB1CE2F57AEF}" presName="linear" presStyleCnt="0">
        <dgm:presLayoutVars>
          <dgm:animLvl val="lvl"/>
          <dgm:resizeHandles val="exact"/>
        </dgm:presLayoutVars>
      </dgm:prSet>
      <dgm:spPr/>
    </dgm:pt>
    <dgm:pt modelId="{5D199440-16AE-4D04-AD08-8BC285A9D02A}" type="pres">
      <dgm:prSet presAssocID="{39A5E6BF-AD50-4DC7-8F52-C1C02540AA78}" presName="parentText" presStyleLbl="node1" presStyleIdx="0" presStyleCnt="4">
        <dgm:presLayoutVars>
          <dgm:chMax val="0"/>
          <dgm:bulletEnabled val="1"/>
        </dgm:presLayoutVars>
      </dgm:prSet>
      <dgm:spPr/>
    </dgm:pt>
    <dgm:pt modelId="{5E21B60A-0196-4CE4-87AA-1DDE4CE603C4}" type="pres">
      <dgm:prSet presAssocID="{39A5E6BF-AD50-4DC7-8F52-C1C02540AA78}" presName="childText" presStyleLbl="revTx" presStyleIdx="0" presStyleCnt="4">
        <dgm:presLayoutVars>
          <dgm:bulletEnabled val="1"/>
        </dgm:presLayoutVars>
      </dgm:prSet>
      <dgm:spPr/>
    </dgm:pt>
    <dgm:pt modelId="{B2E75B3D-BE4D-4931-95C1-4516D6DDCEA4}" type="pres">
      <dgm:prSet presAssocID="{238C5514-3075-4FD6-A562-731C52323589}" presName="parentText" presStyleLbl="node1" presStyleIdx="1" presStyleCnt="4">
        <dgm:presLayoutVars>
          <dgm:chMax val="0"/>
          <dgm:bulletEnabled val="1"/>
        </dgm:presLayoutVars>
      </dgm:prSet>
      <dgm:spPr/>
    </dgm:pt>
    <dgm:pt modelId="{861765C2-FAF4-4583-A6F9-28BC5D389646}" type="pres">
      <dgm:prSet presAssocID="{238C5514-3075-4FD6-A562-731C52323589}" presName="childText" presStyleLbl="revTx" presStyleIdx="1" presStyleCnt="4">
        <dgm:presLayoutVars>
          <dgm:bulletEnabled val="1"/>
        </dgm:presLayoutVars>
      </dgm:prSet>
      <dgm:spPr/>
    </dgm:pt>
    <dgm:pt modelId="{D18A763F-E79C-46DE-A80C-2A2BCE3C5F5D}" type="pres">
      <dgm:prSet presAssocID="{E09D835B-2943-4B41-BEE1-0290EE4772F0}" presName="parentText" presStyleLbl="node1" presStyleIdx="2" presStyleCnt="4">
        <dgm:presLayoutVars>
          <dgm:chMax val="0"/>
          <dgm:bulletEnabled val="1"/>
        </dgm:presLayoutVars>
      </dgm:prSet>
      <dgm:spPr/>
    </dgm:pt>
    <dgm:pt modelId="{BA8BFEDB-19D6-4041-9483-A188A1143779}" type="pres">
      <dgm:prSet presAssocID="{E09D835B-2943-4B41-BEE1-0290EE4772F0}" presName="childText" presStyleLbl="revTx" presStyleIdx="2" presStyleCnt="4">
        <dgm:presLayoutVars>
          <dgm:bulletEnabled val="1"/>
        </dgm:presLayoutVars>
      </dgm:prSet>
      <dgm:spPr/>
    </dgm:pt>
    <dgm:pt modelId="{F27E6801-D18D-4335-8546-0FCDAAD3E8FA}" type="pres">
      <dgm:prSet presAssocID="{F64C3C95-F18E-49C7-9D12-B738D352DF07}" presName="parentText" presStyleLbl="node1" presStyleIdx="3" presStyleCnt="4">
        <dgm:presLayoutVars>
          <dgm:chMax val="0"/>
          <dgm:bulletEnabled val="1"/>
        </dgm:presLayoutVars>
      </dgm:prSet>
      <dgm:spPr/>
    </dgm:pt>
    <dgm:pt modelId="{8B853934-94DF-4340-8C25-29E3C971F650}" type="pres">
      <dgm:prSet presAssocID="{F64C3C95-F18E-49C7-9D12-B738D352DF07}" presName="childText" presStyleLbl="revTx" presStyleIdx="3" presStyleCnt="4">
        <dgm:presLayoutVars>
          <dgm:bulletEnabled val="1"/>
        </dgm:presLayoutVars>
      </dgm:prSet>
      <dgm:spPr/>
    </dgm:pt>
  </dgm:ptLst>
  <dgm:cxnLst>
    <dgm:cxn modelId="{63B74000-9F11-441B-A908-46ADC5C35FEE}" type="presOf" srcId="{238C5514-3075-4FD6-A562-731C52323589}" destId="{B2E75B3D-BE4D-4931-95C1-4516D6DDCEA4}" srcOrd="0" destOrd="0" presId="urn:microsoft.com/office/officeart/2005/8/layout/vList2"/>
    <dgm:cxn modelId="{86FB6802-C95F-4DBB-B2EF-C81FEEA73DDE}" type="presOf" srcId="{F64C3C95-F18E-49C7-9D12-B738D352DF07}" destId="{F27E6801-D18D-4335-8546-0FCDAAD3E8FA}" srcOrd="0" destOrd="0" presId="urn:microsoft.com/office/officeart/2005/8/layout/vList2"/>
    <dgm:cxn modelId="{DBD4C811-F67B-421F-85E0-791A0CFF43A4}" srcId="{9C69C502-98CE-4AF0-AAC7-FB1CE2F57AEF}" destId="{39A5E6BF-AD50-4DC7-8F52-C1C02540AA78}" srcOrd="0" destOrd="0" parTransId="{429FE82C-32E1-4BAC-BB39-824814EC9F1D}" sibTransId="{38012639-D083-4F8A-AA7A-97365BC2B79E}"/>
    <dgm:cxn modelId="{75A88F15-E790-4E26-8743-D92832B60534}" srcId="{39A5E6BF-AD50-4DC7-8F52-C1C02540AA78}" destId="{7337AA94-FA3E-4743-A38F-3592A0E74AF8}" srcOrd="1" destOrd="0" parTransId="{6A1878EF-9B47-4060-A823-09A711A84F72}" sibTransId="{9AD7F5B0-D517-46B7-8A61-A0CB30FA7352}"/>
    <dgm:cxn modelId="{6D26D725-761B-4560-B3BF-CF8764D088D5}" srcId="{238C5514-3075-4FD6-A562-731C52323589}" destId="{1FA94419-3DD3-4995-9E65-1E367538D46D}" srcOrd="0" destOrd="0" parTransId="{46BFB85E-84A8-4660-8A53-22E34360E931}" sibTransId="{544EE262-4877-4CB7-AF13-5959EE9E56DE}"/>
    <dgm:cxn modelId="{9245D72D-2E7E-4E88-A30D-ACD6936F472A}" srcId="{E09D835B-2943-4B41-BEE1-0290EE4772F0}" destId="{B7B05B75-47FC-4F50-9FA6-FC81C9F46C0F}" srcOrd="0" destOrd="0" parTransId="{7D558D02-5BCD-48C1-ADF4-7B32BFEF3F51}" sibTransId="{47718249-B3BF-4612-A583-7A857FFB78F0}"/>
    <dgm:cxn modelId="{2E6B813E-07AB-4E0C-8134-BC85F4117940}" type="presOf" srcId="{9C69C502-98CE-4AF0-AAC7-FB1CE2F57AEF}" destId="{B5899CC4-BE2D-4D0B-8519-D15B3BF4CCCB}" srcOrd="0" destOrd="0" presId="urn:microsoft.com/office/officeart/2005/8/layout/vList2"/>
    <dgm:cxn modelId="{C2D4F95C-EF05-445E-A433-FA058E24D2FA}" type="presOf" srcId="{B7B05B75-47FC-4F50-9FA6-FC81C9F46C0F}" destId="{BA8BFEDB-19D6-4041-9483-A188A1143779}" srcOrd="0" destOrd="0" presId="urn:microsoft.com/office/officeart/2005/8/layout/vList2"/>
    <dgm:cxn modelId="{0A36EC43-601D-42B0-A701-48BFA2ECAAE7}" type="presOf" srcId="{110F6FE0-FEF6-4094-ADE2-BB5B5DCFBF24}" destId="{5E21B60A-0196-4CE4-87AA-1DDE4CE603C4}" srcOrd="0" destOrd="0" presId="urn:microsoft.com/office/officeart/2005/8/layout/vList2"/>
    <dgm:cxn modelId="{42090645-53C6-4D15-BFC6-CF145B57D3FD}" srcId="{E09D835B-2943-4B41-BEE1-0290EE4772F0}" destId="{A84AFCC6-1408-478B-A5B5-EF69251AE0DA}" srcOrd="2" destOrd="0" parTransId="{A2EE29B4-4223-470C-A34E-C4114902F43E}" sibTransId="{3C04D498-E89E-476D-83AA-B84A4C482B3E}"/>
    <dgm:cxn modelId="{E242D169-A6AC-448D-9F9A-CCDC34F883D2}" srcId="{9C69C502-98CE-4AF0-AAC7-FB1CE2F57AEF}" destId="{238C5514-3075-4FD6-A562-731C52323589}" srcOrd="1" destOrd="0" parTransId="{7CDBF9CE-FA4E-4C43-B995-79DDE223D916}" sibTransId="{769DD7AE-98CE-4D9D-BA87-0D8A0599767E}"/>
    <dgm:cxn modelId="{6737668D-08C4-4C19-AD57-8F275B389887}" type="presOf" srcId="{39A5E6BF-AD50-4DC7-8F52-C1C02540AA78}" destId="{5D199440-16AE-4D04-AD08-8BC285A9D02A}" srcOrd="0" destOrd="0" presId="urn:microsoft.com/office/officeart/2005/8/layout/vList2"/>
    <dgm:cxn modelId="{A6C43C95-A640-4F5A-9B99-9E9FF2DD3889}" type="presOf" srcId="{1FA94419-3DD3-4995-9E65-1E367538D46D}" destId="{861765C2-FAF4-4583-A6F9-28BC5D389646}" srcOrd="0" destOrd="0" presId="urn:microsoft.com/office/officeart/2005/8/layout/vList2"/>
    <dgm:cxn modelId="{4499ED96-F089-4C6A-87EF-53BA10D985AF}" srcId="{9C69C502-98CE-4AF0-AAC7-FB1CE2F57AEF}" destId="{E09D835B-2943-4B41-BEE1-0290EE4772F0}" srcOrd="2" destOrd="0" parTransId="{EB904549-C07C-49A1-AFB8-EFCAAA4EA19A}" sibTransId="{2CF74B7D-C0E2-4FAB-9CEE-770BB8380F65}"/>
    <dgm:cxn modelId="{5DA0CEA7-82BB-40D0-8403-22229D410867}" type="presOf" srcId="{E68E2B25-8B05-46EB-BE4E-EA1930C8A152}" destId="{8B853934-94DF-4340-8C25-29E3C971F650}" srcOrd="0" destOrd="0" presId="urn:microsoft.com/office/officeart/2005/8/layout/vList2"/>
    <dgm:cxn modelId="{5F1B4BA9-ED2F-4D4B-BE50-8C3A34D1709B}" srcId="{E09D835B-2943-4B41-BEE1-0290EE4772F0}" destId="{1B5E34F4-40A8-487A-B269-5F8FF0ECC75E}" srcOrd="1" destOrd="0" parTransId="{D3593837-AD74-4663-82FB-354A09B34430}" sibTransId="{8F5A9AA7-590A-4E47-B464-42A6415C0A84}"/>
    <dgm:cxn modelId="{AA880AAF-00E7-4B21-B45C-D0BB23E28DAE}" srcId="{F64C3C95-F18E-49C7-9D12-B738D352DF07}" destId="{E68E2B25-8B05-46EB-BE4E-EA1930C8A152}" srcOrd="0" destOrd="0" parTransId="{AE0D5A5F-6F11-4AFC-A85A-EF30D39EC4D0}" sibTransId="{21F77557-7258-4B62-ADEA-6E4C2F50A36D}"/>
    <dgm:cxn modelId="{ED49F3B0-C565-45E9-84AB-85300CF0B828}" type="presOf" srcId="{E09D835B-2943-4B41-BEE1-0290EE4772F0}" destId="{D18A763F-E79C-46DE-A80C-2A2BCE3C5F5D}" srcOrd="0" destOrd="0" presId="urn:microsoft.com/office/officeart/2005/8/layout/vList2"/>
    <dgm:cxn modelId="{21BB19B2-3056-408F-B87C-7691D8AD80A7}" type="presOf" srcId="{1B5E34F4-40A8-487A-B269-5F8FF0ECC75E}" destId="{BA8BFEDB-19D6-4041-9483-A188A1143779}" srcOrd="0" destOrd="1" presId="urn:microsoft.com/office/officeart/2005/8/layout/vList2"/>
    <dgm:cxn modelId="{6F1B65B4-8D86-4BC7-B89E-32D2D4D2D806}" type="presOf" srcId="{7337AA94-FA3E-4743-A38F-3592A0E74AF8}" destId="{5E21B60A-0196-4CE4-87AA-1DDE4CE603C4}" srcOrd="0" destOrd="1" presId="urn:microsoft.com/office/officeart/2005/8/layout/vList2"/>
    <dgm:cxn modelId="{1D828EBB-0DE6-4A4E-9D8C-9F531624589B}" type="presOf" srcId="{A84AFCC6-1408-478B-A5B5-EF69251AE0DA}" destId="{BA8BFEDB-19D6-4041-9483-A188A1143779}" srcOrd="0" destOrd="2" presId="urn:microsoft.com/office/officeart/2005/8/layout/vList2"/>
    <dgm:cxn modelId="{E04362D2-287E-4DC8-9286-68CB52102722}" srcId="{39A5E6BF-AD50-4DC7-8F52-C1C02540AA78}" destId="{110F6FE0-FEF6-4094-ADE2-BB5B5DCFBF24}" srcOrd="0" destOrd="0" parTransId="{3ABC2D56-1293-45ED-8420-4C2AFB946704}" sibTransId="{E3E49890-5812-4747-B0B3-2B282B88E166}"/>
    <dgm:cxn modelId="{956A93F2-0CB0-4D80-AFB9-2798A16431E1}" srcId="{9C69C502-98CE-4AF0-AAC7-FB1CE2F57AEF}" destId="{F64C3C95-F18E-49C7-9D12-B738D352DF07}" srcOrd="3" destOrd="0" parTransId="{BFEDAB49-7671-4C5F-A68E-E05B265CA24B}" sibTransId="{8DAFCFFF-AC66-4B5E-A5AE-F6278A9EFDE7}"/>
    <dgm:cxn modelId="{1FCDB53C-AA3B-44AE-90CA-15E33CF32601}" type="presParOf" srcId="{B5899CC4-BE2D-4D0B-8519-D15B3BF4CCCB}" destId="{5D199440-16AE-4D04-AD08-8BC285A9D02A}" srcOrd="0" destOrd="0" presId="urn:microsoft.com/office/officeart/2005/8/layout/vList2"/>
    <dgm:cxn modelId="{D9AD0240-FF60-4F10-8241-D1E9C294402A}" type="presParOf" srcId="{B5899CC4-BE2D-4D0B-8519-D15B3BF4CCCB}" destId="{5E21B60A-0196-4CE4-87AA-1DDE4CE603C4}" srcOrd="1" destOrd="0" presId="urn:microsoft.com/office/officeart/2005/8/layout/vList2"/>
    <dgm:cxn modelId="{DFF2D8E4-6769-46E7-97C3-04861B9AC9CB}" type="presParOf" srcId="{B5899CC4-BE2D-4D0B-8519-D15B3BF4CCCB}" destId="{B2E75B3D-BE4D-4931-95C1-4516D6DDCEA4}" srcOrd="2" destOrd="0" presId="urn:microsoft.com/office/officeart/2005/8/layout/vList2"/>
    <dgm:cxn modelId="{82475078-D86D-49B7-9811-79ED363B1D7F}" type="presParOf" srcId="{B5899CC4-BE2D-4D0B-8519-D15B3BF4CCCB}" destId="{861765C2-FAF4-4583-A6F9-28BC5D389646}" srcOrd="3" destOrd="0" presId="urn:microsoft.com/office/officeart/2005/8/layout/vList2"/>
    <dgm:cxn modelId="{286E1AC6-CD31-4A46-B187-4801A1EB8F02}" type="presParOf" srcId="{B5899CC4-BE2D-4D0B-8519-D15B3BF4CCCB}" destId="{D18A763F-E79C-46DE-A80C-2A2BCE3C5F5D}" srcOrd="4" destOrd="0" presId="urn:microsoft.com/office/officeart/2005/8/layout/vList2"/>
    <dgm:cxn modelId="{7D8D603D-A1D6-40B3-ADD6-F70DB18E3882}" type="presParOf" srcId="{B5899CC4-BE2D-4D0B-8519-D15B3BF4CCCB}" destId="{BA8BFEDB-19D6-4041-9483-A188A1143779}" srcOrd="5" destOrd="0" presId="urn:microsoft.com/office/officeart/2005/8/layout/vList2"/>
    <dgm:cxn modelId="{31E0C3B6-3F72-450C-BAB9-6EE59A7B390C}" type="presParOf" srcId="{B5899CC4-BE2D-4D0B-8519-D15B3BF4CCCB}" destId="{F27E6801-D18D-4335-8546-0FCDAAD3E8FA}" srcOrd="6" destOrd="0" presId="urn:microsoft.com/office/officeart/2005/8/layout/vList2"/>
    <dgm:cxn modelId="{74B13043-74B3-483D-A7C0-CE15B87C7A3F}" type="presParOf" srcId="{B5899CC4-BE2D-4D0B-8519-D15B3BF4CCCB}" destId="{8B853934-94DF-4340-8C25-29E3C971F650}" srcOrd="7"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D96E41-34A9-49BA-B28C-A0020C15D102}"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s-AR"/>
        </a:p>
      </dgm:t>
    </dgm:pt>
    <dgm:pt modelId="{BB82CFA0-B84D-44DE-87EA-41C9BE688166}">
      <dgm:prSet phldrT="[Texto]"/>
      <dgm:spPr/>
      <dgm:t>
        <a:bodyPr/>
        <a:lstStyle/>
        <a:p>
          <a:r>
            <a:rPr lang="es-ES" dirty="0"/>
            <a:t> Relación existente entre el Estado y el territorio, entre la nación y la territorialidad.</a:t>
          </a:r>
        </a:p>
        <a:p>
          <a:r>
            <a:rPr lang="es-ES" dirty="0"/>
            <a:t>La frontera, como construcción material, dispositivo simbólico, realidad jurídica y </a:t>
          </a:r>
          <a:r>
            <a:rPr lang="es-AR" dirty="0"/>
            <a:t>elemento literario.</a:t>
          </a:r>
        </a:p>
      </dgm:t>
    </dgm:pt>
    <dgm:pt modelId="{8FE04524-8207-4D03-9C76-918B849B950F}" type="parTrans" cxnId="{781904AD-DD3E-477B-8F79-B7A9EECF1DC2}">
      <dgm:prSet/>
      <dgm:spPr/>
      <dgm:t>
        <a:bodyPr/>
        <a:lstStyle/>
        <a:p>
          <a:endParaRPr lang="es-AR"/>
        </a:p>
      </dgm:t>
    </dgm:pt>
    <dgm:pt modelId="{B7915648-1BC0-4331-958B-B93AF50CBC71}" type="sibTrans" cxnId="{781904AD-DD3E-477B-8F79-B7A9EECF1DC2}">
      <dgm:prSet/>
      <dgm:spPr/>
      <dgm:t>
        <a:bodyPr/>
        <a:lstStyle/>
        <a:p>
          <a:endParaRPr lang="es-AR"/>
        </a:p>
      </dgm:t>
    </dgm:pt>
    <dgm:pt modelId="{E4DF23AB-3632-4C14-A991-D9498CC380B6}">
      <dgm:prSet phldrT="[Texto]"/>
      <dgm:spPr/>
      <dgm:t>
        <a:bodyPr/>
        <a:lstStyle/>
        <a:p>
          <a:r>
            <a:rPr lang="es-ES" dirty="0"/>
            <a:t>Así como el territorio es la apropiación del espacio con fines políticos, gestionado internacionalmente como consecuencia del devenir histórico, y la territorialidad es la significación sociocultural del territorio con fines identitarios, cargada densamente de cronotopos, la frontera es el elemento material y simbólico cohesionador de todos ellos. Es un mecanismo estructurante que limita, une y abre la posibilidad a vínculos más allá de sí misma.</a:t>
          </a:r>
          <a:endParaRPr lang="es-AR" dirty="0"/>
        </a:p>
      </dgm:t>
    </dgm:pt>
    <dgm:pt modelId="{03132F68-CA9E-45B1-9801-E1BBF6793CF6}" type="parTrans" cxnId="{1363F8B2-9045-419E-9ADB-15193006E5C5}">
      <dgm:prSet/>
      <dgm:spPr/>
      <dgm:t>
        <a:bodyPr/>
        <a:lstStyle/>
        <a:p>
          <a:endParaRPr lang="es-AR"/>
        </a:p>
      </dgm:t>
    </dgm:pt>
    <dgm:pt modelId="{DDF028D5-684A-4DFB-83F7-B85F47D3FBD8}" type="sibTrans" cxnId="{1363F8B2-9045-419E-9ADB-15193006E5C5}">
      <dgm:prSet/>
      <dgm:spPr/>
      <dgm:t>
        <a:bodyPr/>
        <a:lstStyle/>
        <a:p>
          <a:endParaRPr lang="es-AR"/>
        </a:p>
      </dgm:t>
    </dgm:pt>
    <dgm:pt modelId="{2B517AAA-2B30-4BED-B231-F1CA1D6A3616}" type="pres">
      <dgm:prSet presAssocID="{07D96E41-34A9-49BA-B28C-A0020C15D102}" presName="diagram" presStyleCnt="0">
        <dgm:presLayoutVars>
          <dgm:dir/>
          <dgm:resizeHandles val="exact"/>
        </dgm:presLayoutVars>
      </dgm:prSet>
      <dgm:spPr/>
    </dgm:pt>
    <dgm:pt modelId="{9B4A5FA3-369B-48D5-8F1D-F610507894A4}" type="pres">
      <dgm:prSet presAssocID="{BB82CFA0-B84D-44DE-87EA-41C9BE688166}" presName="node" presStyleLbl="node1" presStyleIdx="0" presStyleCnt="2" custScaleX="78610" custScaleY="55427" custLinFactNeighborX="382">
        <dgm:presLayoutVars>
          <dgm:bulletEnabled val="1"/>
        </dgm:presLayoutVars>
      </dgm:prSet>
      <dgm:spPr/>
    </dgm:pt>
    <dgm:pt modelId="{5582CC6E-9C58-400D-81CF-5B036DAB2892}" type="pres">
      <dgm:prSet presAssocID="{B7915648-1BC0-4331-958B-B93AF50CBC71}" presName="sibTrans" presStyleCnt="0"/>
      <dgm:spPr/>
    </dgm:pt>
    <dgm:pt modelId="{505FC78B-1074-44E9-9C05-9D93BC960C33}" type="pres">
      <dgm:prSet presAssocID="{E4DF23AB-3632-4C14-A991-D9498CC380B6}" presName="node" presStyleLbl="node1" presStyleIdx="1" presStyleCnt="2" custScaleX="78610" custScaleY="55427" custLinFactNeighborX="382">
        <dgm:presLayoutVars>
          <dgm:bulletEnabled val="1"/>
        </dgm:presLayoutVars>
      </dgm:prSet>
      <dgm:spPr/>
    </dgm:pt>
  </dgm:ptLst>
  <dgm:cxnLst>
    <dgm:cxn modelId="{6382AC1C-6372-47C0-BD5B-D5C247B8C26D}" type="presOf" srcId="{E4DF23AB-3632-4C14-A991-D9498CC380B6}" destId="{505FC78B-1074-44E9-9C05-9D93BC960C33}" srcOrd="0" destOrd="0" presId="urn:microsoft.com/office/officeart/2005/8/layout/default"/>
    <dgm:cxn modelId="{781904AD-DD3E-477B-8F79-B7A9EECF1DC2}" srcId="{07D96E41-34A9-49BA-B28C-A0020C15D102}" destId="{BB82CFA0-B84D-44DE-87EA-41C9BE688166}" srcOrd="0" destOrd="0" parTransId="{8FE04524-8207-4D03-9C76-918B849B950F}" sibTransId="{B7915648-1BC0-4331-958B-B93AF50CBC71}"/>
    <dgm:cxn modelId="{1363F8B2-9045-419E-9ADB-15193006E5C5}" srcId="{07D96E41-34A9-49BA-B28C-A0020C15D102}" destId="{E4DF23AB-3632-4C14-A991-D9498CC380B6}" srcOrd="1" destOrd="0" parTransId="{03132F68-CA9E-45B1-9801-E1BBF6793CF6}" sibTransId="{DDF028D5-684A-4DFB-83F7-B85F47D3FBD8}"/>
    <dgm:cxn modelId="{517A88DA-6B9C-4983-A248-FA9B5ECE28E0}" type="presOf" srcId="{07D96E41-34A9-49BA-B28C-A0020C15D102}" destId="{2B517AAA-2B30-4BED-B231-F1CA1D6A3616}" srcOrd="0" destOrd="0" presId="urn:microsoft.com/office/officeart/2005/8/layout/default"/>
    <dgm:cxn modelId="{EAE07DF7-33A5-497A-A11E-7E681135FD58}" type="presOf" srcId="{BB82CFA0-B84D-44DE-87EA-41C9BE688166}" destId="{9B4A5FA3-369B-48D5-8F1D-F610507894A4}" srcOrd="0" destOrd="0" presId="urn:microsoft.com/office/officeart/2005/8/layout/default"/>
    <dgm:cxn modelId="{9F2D8285-6150-44EF-B9DA-DBB2C2FEDFC3}" type="presParOf" srcId="{2B517AAA-2B30-4BED-B231-F1CA1D6A3616}" destId="{9B4A5FA3-369B-48D5-8F1D-F610507894A4}" srcOrd="0" destOrd="0" presId="urn:microsoft.com/office/officeart/2005/8/layout/default"/>
    <dgm:cxn modelId="{9C6ACD68-E119-4521-9DFB-462B075CA4BD}" type="presParOf" srcId="{2B517AAA-2B30-4BED-B231-F1CA1D6A3616}" destId="{5582CC6E-9C58-400D-81CF-5B036DAB2892}" srcOrd="1" destOrd="0" presId="urn:microsoft.com/office/officeart/2005/8/layout/default"/>
    <dgm:cxn modelId="{A56053D5-9EEB-4DF0-9C3B-AF5A2E470DB2}" type="presParOf" srcId="{2B517AAA-2B30-4BED-B231-F1CA1D6A3616}" destId="{505FC78B-1074-44E9-9C05-9D93BC960C3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EF9B-B664-42ED-BB98-AA1EB3F74E67}">
      <dsp:nvSpPr>
        <dsp:cNvPr id="0" name=""/>
        <dsp:cNvSpPr/>
      </dsp:nvSpPr>
      <dsp:spPr>
        <a:xfrm>
          <a:off x="0" y="0"/>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0C9E4683-17EE-4219-AA70-9A79788B5682}">
      <dsp:nvSpPr>
        <dsp:cNvPr id="0" name=""/>
        <dsp:cNvSpPr/>
      </dsp:nvSpPr>
      <dsp:spPr>
        <a:xfrm>
          <a:off x="0" y="0"/>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419" sz="1600" kern="1200" dirty="0"/>
            <a:t>La obra del filósofo francés Henri Lefebvre (2013) representa uno de los primeros esfuerzos teóricos por definir al espacio desde una perspectiva social, ante la hegemonía de las concepciones geométricas y técnicas. La tesis central de su propuesta es que el espacio es un producto social, y para comprenderlo es necesario considerar sus tres dimensiones:</a:t>
          </a:r>
          <a:endParaRPr lang="es-AR" sz="1600" kern="1200" dirty="0"/>
        </a:p>
      </dsp:txBody>
      <dsp:txXfrm>
        <a:off x="0" y="0"/>
        <a:ext cx="7340156" cy="1370196"/>
      </dsp:txXfrm>
    </dsp:sp>
    <dsp:sp modelId="{B4F68111-A4A3-4F0F-97ED-CD2DA7BE6565}">
      <dsp:nvSpPr>
        <dsp:cNvPr id="0" name=""/>
        <dsp:cNvSpPr/>
      </dsp:nvSpPr>
      <dsp:spPr>
        <a:xfrm>
          <a:off x="0" y="1370196"/>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8513A834-27EE-4520-B1B6-9414E6AB07E3}">
      <dsp:nvSpPr>
        <dsp:cNvPr id="0" name=""/>
        <dsp:cNvSpPr/>
      </dsp:nvSpPr>
      <dsp:spPr>
        <a:xfrm>
          <a:off x="0" y="1370196"/>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AR" sz="1600" b="1" kern="1200" dirty="0"/>
            <a:t>Espacio percibido (o practicas espaciales): </a:t>
          </a:r>
          <a:r>
            <a:rPr lang="es-419" sz="1600" kern="1200" dirty="0"/>
            <a:t>refiere a la forma a la forma en la que cada sociedad produce y reproduce su propio espacio, y a percepción que la gente tiene del mismo en función de este uso cotidiano.</a:t>
          </a:r>
          <a:endParaRPr lang="es-ES" sz="1600" kern="1200" dirty="0"/>
        </a:p>
        <a:p>
          <a:pPr marL="0" lvl="0" indent="0" algn="just" defTabSz="711200">
            <a:lnSpc>
              <a:spcPct val="90000"/>
            </a:lnSpc>
            <a:spcBef>
              <a:spcPct val="0"/>
            </a:spcBef>
            <a:spcAft>
              <a:spcPct val="35000"/>
            </a:spcAft>
            <a:buNone/>
          </a:pPr>
          <a:endParaRPr lang="es-AR" sz="1600" b="1" kern="1200" dirty="0"/>
        </a:p>
      </dsp:txBody>
      <dsp:txXfrm>
        <a:off x="0" y="1370196"/>
        <a:ext cx="7340156" cy="1370196"/>
      </dsp:txXfrm>
    </dsp:sp>
    <dsp:sp modelId="{83B44046-4767-43EA-8EF6-E961453F6BD6}">
      <dsp:nvSpPr>
        <dsp:cNvPr id="0" name=""/>
        <dsp:cNvSpPr/>
      </dsp:nvSpPr>
      <dsp:spPr>
        <a:xfrm>
          <a:off x="0" y="2740392"/>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91F29631-9E45-4A67-9EAE-89863C3A9D14}">
      <dsp:nvSpPr>
        <dsp:cNvPr id="0" name=""/>
        <dsp:cNvSpPr/>
      </dsp:nvSpPr>
      <dsp:spPr>
        <a:xfrm>
          <a:off x="0" y="2740392"/>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AR" sz="1600" b="1" kern="1200" dirty="0"/>
            <a:t>Espacio</a:t>
          </a:r>
          <a:r>
            <a:rPr lang="es-AR" sz="1600" b="1" kern="1200" baseline="0" dirty="0"/>
            <a:t> concebido (o representaciones del espacio): </a:t>
          </a:r>
          <a:r>
            <a:rPr lang="es-419" sz="1600" kern="1200" dirty="0"/>
            <a:t>refiere a una concepción abstracta del espacio, generalmente representada en forma de mapas o planos realizados por especialistas. Es la concepción dominante del espacio en términos científicos y urbanísticos.</a:t>
          </a:r>
          <a:endParaRPr lang="es-AR" sz="1600" b="1" kern="1200" baseline="0" dirty="0"/>
        </a:p>
      </dsp:txBody>
      <dsp:txXfrm>
        <a:off x="0" y="2740392"/>
        <a:ext cx="7340156" cy="1370196"/>
      </dsp:txXfrm>
    </dsp:sp>
    <dsp:sp modelId="{E770ED9D-8E2C-4ECB-97D2-1D180CD6F6F6}">
      <dsp:nvSpPr>
        <dsp:cNvPr id="0" name=""/>
        <dsp:cNvSpPr/>
      </dsp:nvSpPr>
      <dsp:spPr>
        <a:xfrm>
          <a:off x="0" y="4110589"/>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16607E61-FB41-47DC-A11C-C8D36DBEEA61}">
      <dsp:nvSpPr>
        <dsp:cNvPr id="0" name=""/>
        <dsp:cNvSpPr/>
      </dsp:nvSpPr>
      <dsp:spPr>
        <a:xfrm>
          <a:off x="0" y="4110589"/>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AR" sz="1600" b="1" kern="1200" dirty="0"/>
            <a:t>Espacio vivido (espacios de representación): </a:t>
          </a:r>
          <a:r>
            <a:rPr lang="es-419" sz="1600" kern="1200" dirty="0"/>
            <a:t>refiere el espacio experimentado directamente por sus habitantes a partir de símbolos o imágenes. Va más allá del espacio físico en la medida que los entes que lo componen son portadores de un valor simbólico. </a:t>
          </a:r>
          <a:endParaRPr lang="es-AR" sz="1600" b="1" kern="1200" dirty="0"/>
        </a:p>
      </dsp:txBody>
      <dsp:txXfrm>
        <a:off x="0" y="4110589"/>
        <a:ext cx="7340156" cy="13701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63074-2C2D-4D60-BF13-949E4B6177CC}">
      <dsp:nvSpPr>
        <dsp:cNvPr id="0" name=""/>
        <dsp:cNvSpPr/>
      </dsp:nvSpPr>
      <dsp:spPr>
        <a:xfrm>
          <a:off x="0" y="771153"/>
          <a:ext cx="7238999" cy="488937"/>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B152CA-F5E3-4A19-8CFD-95C072AA81BC}">
      <dsp:nvSpPr>
        <dsp:cNvPr id="0" name=""/>
        <dsp:cNvSpPr/>
      </dsp:nvSpPr>
      <dsp:spPr>
        <a:xfrm>
          <a:off x="361596" y="40017"/>
          <a:ext cx="6637298" cy="8787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marL="0" lvl="0" indent="0" algn="just" defTabSz="889000">
            <a:lnSpc>
              <a:spcPct val="90000"/>
            </a:lnSpc>
            <a:spcBef>
              <a:spcPct val="0"/>
            </a:spcBef>
            <a:spcAft>
              <a:spcPct val="35000"/>
            </a:spcAft>
            <a:buNone/>
          </a:pPr>
          <a:r>
            <a:rPr lang="es-AR" sz="2000" kern="1200" dirty="0"/>
            <a:t>Territorios vacíos o socialmente vaciables; zonificación de los territorios</a:t>
          </a:r>
        </a:p>
      </dsp:txBody>
      <dsp:txXfrm>
        <a:off x="404492" y="82913"/>
        <a:ext cx="6551506" cy="792944"/>
      </dsp:txXfrm>
    </dsp:sp>
    <dsp:sp modelId="{8987515D-8724-440A-8410-479957AFF710}">
      <dsp:nvSpPr>
        <dsp:cNvPr id="0" name=""/>
        <dsp:cNvSpPr/>
      </dsp:nvSpPr>
      <dsp:spPr>
        <a:xfrm>
          <a:off x="0" y="2045228"/>
          <a:ext cx="7238999" cy="488937"/>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977574-ED9C-4BB5-A9A0-12FEC7249BFD}">
      <dsp:nvSpPr>
        <dsp:cNvPr id="0" name=""/>
        <dsp:cNvSpPr/>
      </dsp:nvSpPr>
      <dsp:spPr>
        <a:xfrm>
          <a:off x="361596" y="1314091"/>
          <a:ext cx="6637298" cy="87873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marL="0" lvl="0" indent="0" algn="just" defTabSz="889000">
            <a:lnSpc>
              <a:spcPct val="90000"/>
            </a:lnSpc>
            <a:spcBef>
              <a:spcPct val="0"/>
            </a:spcBef>
            <a:spcAft>
              <a:spcPct val="35000"/>
            </a:spcAft>
            <a:buNone/>
          </a:pPr>
          <a:r>
            <a:rPr lang="es-ES" sz="2000" kern="1200" dirty="0"/>
            <a:t>El territorio ha sido un espacio de resistencia y también, progresivamente, un lugar de resignificación y creación de nuevas relaciones sociales</a:t>
          </a:r>
          <a:endParaRPr lang="es-AR" sz="2000" kern="1200" dirty="0"/>
        </a:p>
      </dsp:txBody>
      <dsp:txXfrm>
        <a:off x="404492" y="1356987"/>
        <a:ext cx="6551506" cy="792944"/>
      </dsp:txXfrm>
    </dsp:sp>
    <dsp:sp modelId="{79E2A6FC-0AC7-415D-A359-9B85E4BEEB64}">
      <dsp:nvSpPr>
        <dsp:cNvPr id="0" name=""/>
        <dsp:cNvSpPr/>
      </dsp:nvSpPr>
      <dsp:spPr>
        <a:xfrm>
          <a:off x="0" y="3319303"/>
          <a:ext cx="7238999" cy="488937"/>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AF3AFE-F5ED-487C-9C7A-2071198B9D4B}">
      <dsp:nvSpPr>
        <dsp:cNvPr id="0" name=""/>
        <dsp:cNvSpPr/>
      </dsp:nvSpPr>
      <dsp:spPr>
        <a:xfrm>
          <a:off x="361596" y="2588166"/>
          <a:ext cx="6637298" cy="87873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marL="0" lvl="0" indent="0" algn="just" defTabSz="889000">
            <a:lnSpc>
              <a:spcPct val="90000"/>
            </a:lnSpc>
            <a:spcBef>
              <a:spcPct val="0"/>
            </a:spcBef>
            <a:spcAft>
              <a:spcPct val="35000"/>
            </a:spcAft>
            <a:buNone/>
          </a:pPr>
          <a:r>
            <a:rPr lang="es-AR" sz="2000" kern="1200" dirty="0" err="1"/>
            <a:t>Multiescalaridad</a:t>
          </a:r>
          <a:r>
            <a:rPr lang="es-AR" sz="2000" kern="1200" dirty="0"/>
            <a:t> del conflicto</a:t>
          </a:r>
        </a:p>
      </dsp:txBody>
      <dsp:txXfrm>
        <a:off x="404492" y="2631062"/>
        <a:ext cx="6551506" cy="792944"/>
      </dsp:txXfrm>
    </dsp:sp>
    <dsp:sp modelId="{9B437A7D-62FE-43B3-AD76-773170D9EBB0}">
      <dsp:nvSpPr>
        <dsp:cNvPr id="0" name=""/>
        <dsp:cNvSpPr/>
      </dsp:nvSpPr>
      <dsp:spPr>
        <a:xfrm>
          <a:off x="0" y="4593377"/>
          <a:ext cx="7238999" cy="48893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1E356-EFBC-45C3-ADC4-431EE1AF7E32}">
      <dsp:nvSpPr>
        <dsp:cNvPr id="0" name=""/>
        <dsp:cNvSpPr/>
      </dsp:nvSpPr>
      <dsp:spPr>
        <a:xfrm>
          <a:off x="361596" y="3862241"/>
          <a:ext cx="6637298" cy="8787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marL="0" lvl="0" indent="0" algn="just" defTabSz="889000">
            <a:lnSpc>
              <a:spcPct val="90000"/>
            </a:lnSpc>
            <a:spcBef>
              <a:spcPct val="0"/>
            </a:spcBef>
            <a:spcAft>
              <a:spcPct val="35000"/>
            </a:spcAft>
            <a:buNone/>
          </a:pPr>
          <a:r>
            <a:rPr lang="es-AR" sz="2000" kern="1200" dirty="0" err="1"/>
            <a:t>Neoextractivismo</a:t>
          </a:r>
          <a:r>
            <a:rPr lang="es-AR" sz="2000" kern="1200" dirty="0"/>
            <a:t> como estilo de desarrollo y modelo </a:t>
          </a:r>
          <a:r>
            <a:rPr lang="es-AR" sz="2000" kern="1200" dirty="0" err="1"/>
            <a:t>socioterritorial</a:t>
          </a:r>
          <a:endParaRPr lang="es-AR" sz="2000" kern="1200" dirty="0"/>
        </a:p>
      </dsp:txBody>
      <dsp:txXfrm>
        <a:off x="404492" y="3905137"/>
        <a:ext cx="6551506" cy="792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43408-81F0-4412-8F34-D6205A7C1AAA}">
      <dsp:nvSpPr>
        <dsp:cNvPr id="0" name=""/>
        <dsp:cNvSpPr/>
      </dsp:nvSpPr>
      <dsp:spPr>
        <a:xfrm>
          <a:off x="0" y="0"/>
          <a:ext cx="46021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9CC81A6-968C-4962-A50C-3695099E13A4}">
      <dsp:nvSpPr>
        <dsp:cNvPr id="0" name=""/>
        <dsp:cNvSpPr/>
      </dsp:nvSpPr>
      <dsp:spPr>
        <a:xfrm>
          <a:off x="0" y="0"/>
          <a:ext cx="4602152" cy="264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defRPr cap="all"/>
          </a:pPr>
          <a:endParaRPr lang="es-AR" sz="2100" kern="1200" cap="none" dirty="0"/>
        </a:p>
        <a:p>
          <a:pPr marL="0" lvl="0" indent="0" algn="just" defTabSz="933450">
            <a:lnSpc>
              <a:spcPct val="90000"/>
            </a:lnSpc>
            <a:spcBef>
              <a:spcPct val="0"/>
            </a:spcBef>
            <a:spcAft>
              <a:spcPct val="35000"/>
            </a:spcAft>
            <a:buNone/>
          </a:pPr>
          <a:r>
            <a:rPr lang="es-AR" sz="2100" kern="1200" cap="none" dirty="0"/>
            <a:t>Pese al esfuerzo de Lefebvre y otros autores por plantear  la noción de espacio desde una perspectiva social, la mayoría de las disciplinas sociales en la actualidad recurren al concepto de </a:t>
          </a:r>
          <a:r>
            <a:rPr lang="es-AR" sz="2100" b="1" kern="1200" cap="none" dirty="0"/>
            <a:t>territorio</a:t>
          </a:r>
          <a:r>
            <a:rPr lang="es-AR" sz="2100" kern="1200" cap="none" dirty="0"/>
            <a:t>, en tanto refiere específicamente a un espacio apropiado (Giménez, 2005).</a:t>
          </a:r>
        </a:p>
      </dsp:txBody>
      <dsp:txXfrm>
        <a:off x="0" y="0"/>
        <a:ext cx="4602152" cy="2644705"/>
      </dsp:txXfrm>
    </dsp:sp>
    <dsp:sp modelId="{E9B050BD-D244-4CE4-AFB1-FB8D0EE7CCBC}">
      <dsp:nvSpPr>
        <dsp:cNvPr id="0" name=""/>
        <dsp:cNvSpPr/>
      </dsp:nvSpPr>
      <dsp:spPr>
        <a:xfrm>
          <a:off x="0" y="2644705"/>
          <a:ext cx="460215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D191A5FE-681B-44DA-8A6F-865B20A4EFD5}">
      <dsp:nvSpPr>
        <dsp:cNvPr id="0" name=""/>
        <dsp:cNvSpPr/>
      </dsp:nvSpPr>
      <dsp:spPr>
        <a:xfrm>
          <a:off x="0" y="2644705"/>
          <a:ext cx="4602152" cy="2644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s-AR" sz="2100" kern="1200" cap="none" dirty="0"/>
            <a:t>El territorio es un concepto teórico y metodológico que explica y describe el desenvolvimiento espacial de las relaciones sociales que establecen los seres humanos en los ámbitos cultural, social, político o económico; es un referente empírico, pero también representa un concepto propio de la teoría (Llanos Hernández, 2010).</a:t>
          </a:r>
          <a:endParaRPr lang="es-ES" sz="2100" kern="1200" dirty="0"/>
        </a:p>
      </dsp:txBody>
      <dsp:txXfrm>
        <a:off x="0" y="2644705"/>
        <a:ext cx="4602152" cy="2644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EF9B-B664-42ED-BB98-AA1EB3F74E67}">
      <dsp:nvSpPr>
        <dsp:cNvPr id="0" name=""/>
        <dsp:cNvSpPr/>
      </dsp:nvSpPr>
      <dsp:spPr>
        <a:xfrm>
          <a:off x="0" y="0"/>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0C9E4683-17EE-4219-AA70-9A79788B5682}">
      <dsp:nvSpPr>
        <dsp:cNvPr id="0" name=""/>
        <dsp:cNvSpPr/>
      </dsp:nvSpPr>
      <dsp:spPr>
        <a:xfrm>
          <a:off x="0" y="0"/>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AR" sz="1600" kern="1200" dirty="0"/>
            <a:t>Inicios de la Modernidad: desde la </a:t>
          </a:r>
          <a:r>
            <a:rPr lang="es-ES" sz="1600" kern="1200" dirty="0"/>
            <a:t>cartografía se constituirá en el soporte fisiográfico de los emergentes estados nacionales y describirá los límites y fronteras que éstos poseen. </a:t>
          </a:r>
          <a:endParaRPr lang="es-AR" sz="1600" kern="1200" dirty="0"/>
        </a:p>
      </dsp:txBody>
      <dsp:txXfrm>
        <a:off x="0" y="0"/>
        <a:ext cx="7340156" cy="1370196"/>
      </dsp:txXfrm>
    </dsp:sp>
    <dsp:sp modelId="{B4F68111-A4A3-4F0F-97ED-CD2DA7BE6565}">
      <dsp:nvSpPr>
        <dsp:cNvPr id="0" name=""/>
        <dsp:cNvSpPr/>
      </dsp:nvSpPr>
      <dsp:spPr>
        <a:xfrm>
          <a:off x="0" y="1370196"/>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8513A834-27EE-4520-B1B6-9414E6AB07E3}">
      <dsp:nvSpPr>
        <dsp:cNvPr id="0" name=""/>
        <dsp:cNvSpPr/>
      </dsp:nvSpPr>
      <dsp:spPr>
        <a:xfrm>
          <a:off x="0" y="1370196"/>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AR" sz="1600" kern="1200"/>
            <a:t>Finales del siglo XIX: adquiere relevancia la región como un referente empírico. “Los estados nacionales </a:t>
          </a:r>
          <a:r>
            <a:rPr lang="es-ES" sz="1600" kern="1200"/>
            <a:t>constituyen no sólo un territorio, sino también un mosaico de regiones, donde las posibilidades de futuro para los seres humanos son distintas en cada región” (Llanos Hernández, 2010, p. 209). </a:t>
          </a:r>
          <a:endParaRPr lang="es-AR" sz="1600" kern="1200"/>
        </a:p>
      </dsp:txBody>
      <dsp:txXfrm>
        <a:off x="0" y="1370196"/>
        <a:ext cx="7340156" cy="1370196"/>
      </dsp:txXfrm>
    </dsp:sp>
    <dsp:sp modelId="{83B44046-4767-43EA-8EF6-E961453F6BD6}">
      <dsp:nvSpPr>
        <dsp:cNvPr id="0" name=""/>
        <dsp:cNvSpPr/>
      </dsp:nvSpPr>
      <dsp:spPr>
        <a:xfrm>
          <a:off x="0" y="2740392"/>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91F29631-9E45-4A67-9EAE-89863C3A9D14}">
      <dsp:nvSpPr>
        <dsp:cNvPr id="0" name=""/>
        <dsp:cNvSpPr/>
      </dsp:nvSpPr>
      <dsp:spPr>
        <a:xfrm>
          <a:off x="0" y="2740392"/>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AR" sz="1600" kern="1200"/>
            <a:t>Siglo XX: </a:t>
          </a:r>
          <a:r>
            <a:rPr lang="es-ES" sz="1600" kern="1200"/>
            <a:t>Una vez concluida la segunda guerra mundial el progreso se convirtió en política de Estado bajo la forma del desarrollo, y fue asumido como un proceso que debía conducir a la homogeneidad económica y social en las sociedades avanzadas. Una forma de promover el desarrollo en los estados nacionales fue a través de las regiones; éstas fueron tipificadas para ordenar y planear el impulso del desarrollo al interior de </a:t>
          </a:r>
          <a:r>
            <a:rPr lang="es-AR" sz="1600" kern="1200"/>
            <a:t>los estados nacionales </a:t>
          </a:r>
          <a:r>
            <a:rPr lang="es-ES" sz="1600" kern="1200"/>
            <a:t>(Llanos Hernández, 2010, p. 210)</a:t>
          </a:r>
          <a:r>
            <a:rPr lang="es-AR" sz="1600" kern="1200"/>
            <a:t>.</a:t>
          </a:r>
        </a:p>
      </dsp:txBody>
      <dsp:txXfrm>
        <a:off x="0" y="2740392"/>
        <a:ext cx="7340156" cy="1370196"/>
      </dsp:txXfrm>
    </dsp:sp>
    <dsp:sp modelId="{E770ED9D-8E2C-4ECB-97D2-1D180CD6F6F6}">
      <dsp:nvSpPr>
        <dsp:cNvPr id="0" name=""/>
        <dsp:cNvSpPr/>
      </dsp:nvSpPr>
      <dsp:spPr>
        <a:xfrm>
          <a:off x="0" y="4110589"/>
          <a:ext cx="7340156" cy="0"/>
        </a:xfrm>
        <a:prstGeom prst="line">
          <a:avLst/>
        </a:prstGeom>
        <a:gradFill rotWithShape="0">
          <a:gsLst>
            <a:gs pos="0">
              <a:schemeClr val="accent6">
                <a:hueOff val="0"/>
                <a:satOff val="0"/>
                <a:lumOff val="0"/>
                <a:alphaOff val="0"/>
                <a:satMod val="100000"/>
                <a:lumMod val="100000"/>
              </a:schemeClr>
            </a:gs>
            <a:gs pos="50000">
              <a:schemeClr val="accent6">
                <a:hueOff val="0"/>
                <a:satOff val="0"/>
                <a:lumOff val="0"/>
                <a:alphaOff val="0"/>
                <a:shade val="99000"/>
                <a:satMod val="105000"/>
                <a:lumMod val="100000"/>
              </a:schemeClr>
            </a:gs>
            <a:gs pos="100000">
              <a:schemeClr val="accent6">
                <a:hueOff val="0"/>
                <a:satOff val="0"/>
                <a:lumOff val="0"/>
                <a:alphaOff val="0"/>
                <a:shade val="98000"/>
                <a:satMod val="105000"/>
                <a:lumMod val="100000"/>
              </a:schemeClr>
            </a:gs>
          </a:gsLst>
          <a:lin ang="5400000" scaled="0"/>
        </a:gradFill>
        <a:ln w="6350" cap="flat" cmpd="sng" algn="ctr">
          <a:solidFill>
            <a:schemeClr val="accent6">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16607E61-FB41-47DC-A11C-C8D36DBEEA61}">
      <dsp:nvSpPr>
        <dsp:cNvPr id="0" name=""/>
        <dsp:cNvSpPr/>
      </dsp:nvSpPr>
      <dsp:spPr>
        <a:xfrm>
          <a:off x="0" y="4110589"/>
          <a:ext cx="7340156" cy="1370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es-AR" sz="1600" kern="1200" dirty="0"/>
            <a:t>A partir de la década de los setenta: </a:t>
          </a:r>
          <a:r>
            <a:rPr lang="es-ES" sz="1600" kern="1200" dirty="0"/>
            <a:t> “El territorio es un concepto disciplinario o interdisciplinario que permite el estudio de las nuevas realidades del mundo social en el contexto actual de la globalización, y que logra imprimir una relevancia central a la dimensión espacial de los procesos sociales que estudia” (Llanos Hernández, 2010, p. 214)</a:t>
          </a:r>
          <a:r>
            <a:rPr lang="es-AR" sz="1600" kern="1200" dirty="0"/>
            <a:t>.</a:t>
          </a:r>
          <a:r>
            <a:rPr lang="es-ES" sz="1600" kern="1200" dirty="0"/>
            <a:t> </a:t>
          </a:r>
          <a:r>
            <a:rPr lang="es-AR" sz="1600" kern="1200" dirty="0"/>
            <a:t> </a:t>
          </a:r>
        </a:p>
      </dsp:txBody>
      <dsp:txXfrm>
        <a:off x="0" y="4110589"/>
        <a:ext cx="7340156" cy="1370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8D91B-969E-4723-A2BF-17973C40C989}">
      <dsp:nvSpPr>
        <dsp:cNvPr id="0" name=""/>
        <dsp:cNvSpPr/>
      </dsp:nvSpPr>
      <dsp:spPr>
        <a:xfrm>
          <a:off x="0" y="0"/>
          <a:ext cx="5299768" cy="0"/>
        </a:xfrm>
        <a:prstGeom prst="lin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00FEA042-C335-458C-907E-EDEF3F81DB0E}">
      <dsp:nvSpPr>
        <dsp:cNvPr id="0" name=""/>
        <dsp:cNvSpPr/>
      </dsp:nvSpPr>
      <dsp:spPr>
        <a:xfrm>
          <a:off x="0" y="0"/>
          <a:ext cx="5299768" cy="150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AR" sz="1300" kern="1200" dirty="0"/>
            <a:t>“El territorio, </a:t>
          </a:r>
          <a:r>
            <a:rPr lang="es-ES" sz="1300" kern="1200" dirty="0"/>
            <a:t>hoy puede estar formado por lugares contiguos y por lugares en red. Son todavía los mismos lugares que forman las redes y que constituyen el espacio trivial. Son los mismos lugares, los mismos puntos, pero conteniendo simultáneamente funcionalizaciones diferentes, quizá divergentes y opuestas”. (Santos, citado por Bosque </a:t>
          </a:r>
          <a:r>
            <a:rPr lang="es-ES" sz="1300" kern="1200" dirty="0" err="1"/>
            <a:t>Maurel</a:t>
          </a:r>
          <a:r>
            <a:rPr lang="es-ES" sz="1300" kern="1200" dirty="0"/>
            <a:t> y Ortega Alba, 1995:167) (Llanos Hernández, 2010, p. 214)</a:t>
          </a:r>
          <a:r>
            <a:rPr lang="es-AR" sz="1300" kern="1200" dirty="0"/>
            <a:t>.</a:t>
          </a:r>
          <a:r>
            <a:rPr lang="es-ES" sz="1300" kern="1200" dirty="0"/>
            <a:t> </a:t>
          </a:r>
          <a:endParaRPr lang="es-AR" sz="1300" kern="1200" dirty="0"/>
        </a:p>
      </dsp:txBody>
      <dsp:txXfrm>
        <a:off x="0" y="0"/>
        <a:ext cx="5299768" cy="1500732"/>
      </dsp:txXfrm>
    </dsp:sp>
    <dsp:sp modelId="{B40A4CBC-B6B6-498A-A33E-DE7A2584E9E1}">
      <dsp:nvSpPr>
        <dsp:cNvPr id="0" name=""/>
        <dsp:cNvSpPr/>
      </dsp:nvSpPr>
      <dsp:spPr>
        <a:xfrm>
          <a:off x="0" y="1500732"/>
          <a:ext cx="5299768" cy="0"/>
        </a:xfrm>
        <a:prstGeom prst="line">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w="6350" cap="flat" cmpd="sng" algn="ctr">
          <a:solidFill>
            <a:schemeClr val="accent3">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E25B6709-ADCA-4C06-9BEE-0497EA0A8786}">
      <dsp:nvSpPr>
        <dsp:cNvPr id="0" name=""/>
        <dsp:cNvSpPr/>
      </dsp:nvSpPr>
      <dsp:spPr>
        <a:xfrm>
          <a:off x="0" y="1500732"/>
          <a:ext cx="5299768" cy="150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dirty="0"/>
            <a:t>“Los territorios son espacios de una gran tensión social, están penetrados por el sentido progresivo del tiempo lineal, por la rutina de los tiempos cíclicos y por la vivencia del tiempo simultaneo. La llamada flecha del tiempo ya no tiene el sentido unidireccional que poseía en la época de la modernidad, en los territorios la vida social se abre a un abanico de direcciones, de opciones, de salidas a las acciones sociales de los seres humanos, lo cual implica la posibilidad misma de la fragmentación o de una nueva integración de este tipo de espacios” (Llanos Hernández, 2010, p. 215). </a:t>
          </a:r>
          <a:endParaRPr lang="es-AR" sz="1300" kern="1200" dirty="0"/>
        </a:p>
      </dsp:txBody>
      <dsp:txXfrm>
        <a:off x="0" y="1500732"/>
        <a:ext cx="5299768" cy="1500732"/>
      </dsp:txXfrm>
    </dsp:sp>
    <dsp:sp modelId="{F6C68AC9-8250-4A6B-BDE4-7EF7D3F62609}">
      <dsp:nvSpPr>
        <dsp:cNvPr id="0" name=""/>
        <dsp:cNvSpPr/>
      </dsp:nvSpPr>
      <dsp:spPr>
        <a:xfrm>
          <a:off x="0" y="3001465"/>
          <a:ext cx="5299768" cy="0"/>
        </a:xfrm>
        <a:prstGeom prst="line">
          <a:avLst/>
        </a:prstGeom>
        <a:gradFill rotWithShape="0">
          <a:gsLst>
            <a:gs pos="0">
              <a:schemeClr val="accent4">
                <a:hueOff val="0"/>
                <a:satOff val="0"/>
                <a:lumOff val="0"/>
                <a:alphaOff val="0"/>
                <a:satMod val="100000"/>
                <a:lumMod val="100000"/>
              </a:schemeClr>
            </a:gs>
            <a:gs pos="50000">
              <a:schemeClr val="accent4">
                <a:hueOff val="0"/>
                <a:satOff val="0"/>
                <a:lumOff val="0"/>
                <a:alphaOff val="0"/>
                <a:shade val="99000"/>
                <a:satMod val="105000"/>
                <a:lumMod val="100000"/>
              </a:schemeClr>
            </a:gs>
            <a:gs pos="100000">
              <a:schemeClr val="accent4">
                <a:hueOff val="0"/>
                <a:satOff val="0"/>
                <a:lumOff val="0"/>
                <a:alphaOff val="0"/>
                <a:shade val="98000"/>
                <a:satMod val="105000"/>
                <a:lumMod val="100000"/>
              </a:schemeClr>
            </a:gs>
          </a:gsLst>
          <a:lin ang="5400000" scaled="0"/>
        </a:gradFill>
        <a:ln w="6350" cap="flat" cmpd="sng" algn="ctr">
          <a:solidFill>
            <a:schemeClr val="accent4">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B9FBD3BC-02C5-4A87-86A0-38FC0648A9E5}">
      <dsp:nvSpPr>
        <dsp:cNvPr id="0" name=""/>
        <dsp:cNvSpPr/>
      </dsp:nvSpPr>
      <dsp:spPr>
        <a:xfrm>
          <a:off x="0" y="3001465"/>
          <a:ext cx="5299768" cy="150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dirty="0"/>
            <a:t>“La visión aldeana ha sido subsumida por una perspectiva global, aún en los lugares más recónditos de un territorio, los procesos que llegan del exterior bajo la forma de mercancías, noticias, información o cultura, tensan y agitan la vida </a:t>
          </a:r>
          <a:r>
            <a:rPr lang="es-AR" sz="1300" kern="1200" dirty="0"/>
            <a:t>social existente en ellos” </a:t>
          </a:r>
          <a:r>
            <a:rPr lang="es-ES" sz="1300" kern="1200" dirty="0"/>
            <a:t>(Llanos Hernández, 2010, p. 215)</a:t>
          </a:r>
          <a:r>
            <a:rPr lang="es-AR" sz="1300" kern="1200" dirty="0"/>
            <a:t>.</a:t>
          </a:r>
        </a:p>
      </dsp:txBody>
      <dsp:txXfrm>
        <a:off x="0" y="3001465"/>
        <a:ext cx="5299768" cy="1500732"/>
      </dsp:txXfrm>
    </dsp:sp>
    <dsp:sp modelId="{11828218-D7AC-4D16-889C-D1DF3F17AB16}">
      <dsp:nvSpPr>
        <dsp:cNvPr id="0" name=""/>
        <dsp:cNvSpPr/>
      </dsp:nvSpPr>
      <dsp:spPr>
        <a:xfrm>
          <a:off x="0" y="4502199"/>
          <a:ext cx="5299768" cy="0"/>
        </a:xfrm>
        <a:prstGeom prst="line">
          <a:avLst/>
        </a:prstGeom>
        <a:gradFill rotWithShape="0">
          <a:gsLst>
            <a:gs pos="0">
              <a:schemeClr val="accent5">
                <a:hueOff val="0"/>
                <a:satOff val="0"/>
                <a:lumOff val="0"/>
                <a:alphaOff val="0"/>
                <a:satMod val="100000"/>
                <a:lumMod val="100000"/>
              </a:schemeClr>
            </a:gs>
            <a:gs pos="50000">
              <a:schemeClr val="accent5">
                <a:hueOff val="0"/>
                <a:satOff val="0"/>
                <a:lumOff val="0"/>
                <a:alphaOff val="0"/>
                <a:shade val="99000"/>
                <a:satMod val="105000"/>
                <a:lumMod val="100000"/>
              </a:schemeClr>
            </a:gs>
            <a:gs pos="100000">
              <a:schemeClr val="accent5">
                <a:hueOff val="0"/>
                <a:satOff val="0"/>
                <a:lumOff val="0"/>
                <a:alphaOff val="0"/>
                <a:shade val="98000"/>
                <a:satMod val="105000"/>
                <a:lumMod val="100000"/>
              </a:schemeClr>
            </a:gs>
          </a:gsLst>
          <a:lin ang="5400000" scaled="0"/>
        </a:gradFill>
        <a:ln w="6350"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AA788C11-4A5C-47D7-8B91-0E7EF938966A}">
      <dsp:nvSpPr>
        <dsp:cNvPr id="0" name=""/>
        <dsp:cNvSpPr/>
      </dsp:nvSpPr>
      <dsp:spPr>
        <a:xfrm>
          <a:off x="0" y="4502198"/>
          <a:ext cx="5299768" cy="150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s-ES" sz="1300" kern="1200" dirty="0"/>
            <a:t>“Las promesas de futuro que ofreció la modernidad se encuentran en entredicho, los grandes </a:t>
          </a:r>
          <a:r>
            <a:rPr lang="es-ES" sz="1300" kern="1200" dirty="0" err="1"/>
            <a:t>metarrelatos</a:t>
          </a:r>
          <a:r>
            <a:rPr lang="es-ES" sz="1300" kern="1200" dirty="0"/>
            <a:t> han creado un gran vacío en la percepción de la vida social. La ausencia -por el momento- de un camino viable e incluyente de tipo civilizatorio aumenta las tensiones sociales en los territorios, en ellos más que la homogeneidad, lo que se busca es encontrar la singularidad, la particularidad que le dará identidad al territorio. Este concepto refleja ahora las tensas y agitadas relaciones sociales que caracterizan al mundo de hoy” (Llanos Hernández, 2010, p. 219).</a:t>
          </a:r>
          <a:endParaRPr lang="es-AR" sz="1300" kern="1200" dirty="0"/>
        </a:p>
      </dsp:txBody>
      <dsp:txXfrm>
        <a:off x="0" y="4502198"/>
        <a:ext cx="5299768" cy="1500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E3DCC2-07BC-454D-83A5-B05AF8A11FB3}">
      <dsp:nvSpPr>
        <dsp:cNvPr id="0" name=""/>
        <dsp:cNvSpPr/>
      </dsp:nvSpPr>
      <dsp:spPr>
        <a:xfrm>
          <a:off x="10945" y="3229200"/>
          <a:ext cx="2683009" cy="9280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Enfoques</a:t>
          </a:r>
        </a:p>
      </dsp:txBody>
      <dsp:txXfrm>
        <a:off x="38127" y="3256382"/>
        <a:ext cx="2628645" cy="873688"/>
      </dsp:txXfrm>
    </dsp:sp>
    <dsp:sp modelId="{51EE7495-336A-46DD-B4C0-FED15683BD62}">
      <dsp:nvSpPr>
        <dsp:cNvPr id="0" name=""/>
        <dsp:cNvSpPr/>
      </dsp:nvSpPr>
      <dsp:spPr>
        <a:xfrm rot="16802980">
          <a:off x="1860522" y="2692905"/>
          <a:ext cx="2019220" cy="12402"/>
        </a:xfrm>
        <a:custGeom>
          <a:avLst/>
          <a:gdLst/>
          <a:ahLst/>
          <a:cxnLst/>
          <a:rect l="0" t="0" r="0" b="0"/>
          <a:pathLst>
            <a:path>
              <a:moveTo>
                <a:pt x="0" y="6201"/>
              </a:moveTo>
              <a:lnTo>
                <a:pt x="2019220" y="62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AR" sz="1100" kern="1200"/>
        </a:p>
      </dsp:txBody>
      <dsp:txXfrm>
        <a:off x="2819652" y="2648626"/>
        <a:ext cx="100961" cy="100961"/>
      </dsp:txXfrm>
    </dsp:sp>
    <dsp:sp modelId="{0058E24D-03AF-412C-B9B2-7F79BC56C325}">
      <dsp:nvSpPr>
        <dsp:cNvPr id="0" name=""/>
        <dsp:cNvSpPr/>
      </dsp:nvSpPr>
      <dsp:spPr>
        <a:xfrm>
          <a:off x="3046311" y="1240961"/>
          <a:ext cx="2683009" cy="9280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Materialista</a:t>
          </a:r>
        </a:p>
      </dsp:txBody>
      <dsp:txXfrm>
        <a:off x="3073493" y="1268143"/>
        <a:ext cx="2628645" cy="873688"/>
      </dsp:txXfrm>
    </dsp:sp>
    <dsp:sp modelId="{5EA13046-F299-471A-A4A3-D9A3CF4079C8}">
      <dsp:nvSpPr>
        <dsp:cNvPr id="0" name=""/>
        <dsp:cNvSpPr/>
      </dsp:nvSpPr>
      <dsp:spPr>
        <a:xfrm rot="17370987">
          <a:off x="5378141" y="1201726"/>
          <a:ext cx="1054717" cy="12402"/>
        </a:xfrm>
        <a:custGeom>
          <a:avLst/>
          <a:gdLst/>
          <a:ahLst/>
          <a:cxnLst/>
          <a:rect l="0" t="0" r="0" b="0"/>
          <a:pathLst>
            <a:path>
              <a:moveTo>
                <a:pt x="0" y="6201"/>
              </a:moveTo>
              <a:lnTo>
                <a:pt x="1054717" y="620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5879132" y="1181559"/>
        <a:ext cx="52735" cy="52735"/>
      </dsp:txXfrm>
    </dsp:sp>
    <dsp:sp modelId="{8378215A-21DE-412A-B619-D986CF92071F}">
      <dsp:nvSpPr>
        <dsp:cNvPr id="0" name=""/>
        <dsp:cNvSpPr/>
      </dsp:nvSpPr>
      <dsp:spPr>
        <a:xfrm>
          <a:off x="6081678" y="246841"/>
          <a:ext cx="2683009" cy="928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Orientación naturalista </a:t>
          </a:r>
        </a:p>
      </dsp:txBody>
      <dsp:txXfrm>
        <a:off x="6108860" y="274023"/>
        <a:ext cx="2628645" cy="873688"/>
      </dsp:txXfrm>
    </dsp:sp>
    <dsp:sp modelId="{6369D618-D842-4A3B-9B11-5C6040FECD82}">
      <dsp:nvSpPr>
        <dsp:cNvPr id="0" name=""/>
        <dsp:cNvSpPr/>
      </dsp:nvSpPr>
      <dsp:spPr>
        <a:xfrm>
          <a:off x="8764688" y="704666"/>
          <a:ext cx="352357" cy="12402"/>
        </a:xfrm>
        <a:custGeom>
          <a:avLst/>
          <a:gdLst/>
          <a:ahLst/>
          <a:cxnLst/>
          <a:rect l="0" t="0" r="0" b="0"/>
          <a:pathLst>
            <a:path>
              <a:moveTo>
                <a:pt x="0" y="6201"/>
              </a:moveTo>
              <a:lnTo>
                <a:pt x="352357" y="620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8932057" y="702058"/>
        <a:ext cx="17617" cy="17617"/>
      </dsp:txXfrm>
    </dsp:sp>
    <dsp:sp modelId="{E1CF079E-840E-43AC-BD4A-67EE8F486B31}">
      <dsp:nvSpPr>
        <dsp:cNvPr id="0" name=""/>
        <dsp:cNvSpPr/>
      </dsp:nvSpPr>
      <dsp:spPr>
        <a:xfrm>
          <a:off x="9117045" y="246841"/>
          <a:ext cx="2683009" cy="92805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Territorialidad animal</a:t>
          </a:r>
        </a:p>
      </dsp:txBody>
      <dsp:txXfrm>
        <a:off x="9144227" y="274023"/>
        <a:ext cx="2628645" cy="873688"/>
      </dsp:txXfrm>
    </dsp:sp>
    <dsp:sp modelId="{00BF88F4-7EC5-484A-B78A-B0D34E719292}">
      <dsp:nvSpPr>
        <dsp:cNvPr id="0" name=""/>
        <dsp:cNvSpPr/>
      </dsp:nvSpPr>
      <dsp:spPr>
        <a:xfrm>
          <a:off x="5729321" y="1698786"/>
          <a:ext cx="352357" cy="12402"/>
        </a:xfrm>
        <a:custGeom>
          <a:avLst/>
          <a:gdLst/>
          <a:ahLst/>
          <a:cxnLst/>
          <a:rect l="0" t="0" r="0" b="0"/>
          <a:pathLst>
            <a:path>
              <a:moveTo>
                <a:pt x="0" y="6201"/>
              </a:moveTo>
              <a:lnTo>
                <a:pt x="352357" y="620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5896691" y="1696178"/>
        <a:ext cx="17617" cy="17617"/>
      </dsp:txXfrm>
    </dsp:sp>
    <dsp:sp modelId="{68F7B0E6-23DD-42A4-96C6-7643E9479373}">
      <dsp:nvSpPr>
        <dsp:cNvPr id="0" name=""/>
        <dsp:cNvSpPr/>
      </dsp:nvSpPr>
      <dsp:spPr>
        <a:xfrm>
          <a:off x="6081678" y="1240961"/>
          <a:ext cx="2683009" cy="928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Concepción social económica </a:t>
          </a:r>
        </a:p>
      </dsp:txBody>
      <dsp:txXfrm>
        <a:off x="6108860" y="1268143"/>
        <a:ext cx="2628645" cy="873688"/>
      </dsp:txXfrm>
    </dsp:sp>
    <dsp:sp modelId="{E67DE651-F916-4FE7-820F-F6F8BDD803BC}">
      <dsp:nvSpPr>
        <dsp:cNvPr id="0" name=""/>
        <dsp:cNvSpPr/>
      </dsp:nvSpPr>
      <dsp:spPr>
        <a:xfrm>
          <a:off x="8764688" y="1698786"/>
          <a:ext cx="352357" cy="12402"/>
        </a:xfrm>
        <a:custGeom>
          <a:avLst/>
          <a:gdLst/>
          <a:ahLst/>
          <a:cxnLst/>
          <a:rect l="0" t="0" r="0" b="0"/>
          <a:pathLst>
            <a:path>
              <a:moveTo>
                <a:pt x="0" y="6201"/>
              </a:moveTo>
              <a:lnTo>
                <a:pt x="352357" y="620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8932057" y="1696178"/>
        <a:ext cx="17617" cy="17617"/>
      </dsp:txXfrm>
    </dsp:sp>
    <dsp:sp modelId="{08B3EE40-6170-456E-9498-2D79406ADDBB}">
      <dsp:nvSpPr>
        <dsp:cNvPr id="0" name=""/>
        <dsp:cNvSpPr/>
      </dsp:nvSpPr>
      <dsp:spPr>
        <a:xfrm>
          <a:off x="9117045" y="1240961"/>
          <a:ext cx="2683009" cy="92805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Territorio usado (Milton Santos); Territorios Hegemónicos y Territorios Subalternos (</a:t>
          </a:r>
          <a:r>
            <a:rPr lang="es-AR" sz="1400" kern="1200" dirty="0" err="1"/>
            <a:t>Haesbaert</a:t>
          </a:r>
          <a:r>
            <a:rPr lang="es-AR" sz="1400" kern="1200" dirty="0"/>
            <a:t>); territorios red; territorialidad transaccional (Dupuy).</a:t>
          </a:r>
        </a:p>
      </dsp:txBody>
      <dsp:txXfrm>
        <a:off x="9144227" y="1268143"/>
        <a:ext cx="2628645" cy="873688"/>
      </dsp:txXfrm>
    </dsp:sp>
    <dsp:sp modelId="{ACF7EB01-92CC-4C66-8041-5D79F66E6227}">
      <dsp:nvSpPr>
        <dsp:cNvPr id="0" name=""/>
        <dsp:cNvSpPr/>
      </dsp:nvSpPr>
      <dsp:spPr>
        <a:xfrm rot="4229013">
          <a:off x="5378141" y="2195846"/>
          <a:ext cx="1054717" cy="12402"/>
        </a:xfrm>
        <a:custGeom>
          <a:avLst/>
          <a:gdLst/>
          <a:ahLst/>
          <a:cxnLst/>
          <a:rect l="0" t="0" r="0" b="0"/>
          <a:pathLst>
            <a:path>
              <a:moveTo>
                <a:pt x="0" y="6201"/>
              </a:moveTo>
              <a:lnTo>
                <a:pt x="1054717" y="620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5879132" y="2175679"/>
        <a:ext cx="52735" cy="52735"/>
      </dsp:txXfrm>
    </dsp:sp>
    <dsp:sp modelId="{77A8CBB9-D820-4B67-A1CC-1CC020ACB3C8}">
      <dsp:nvSpPr>
        <dsp:cNvPr id="0" name=""/>
        <dsp:cNvSpPr/>
      </dsp:nvSpPr>
      <dsp:spPr>
        <a:xfrm>
          <a:off x="6081678" y="2235080"/>
          <a:ext cx="2683009" cy="928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Dimensión política</a:t>
          </a:r>
        </a:p>
      </dsp:txBody>
      <dsp:txXfrm>
        <a:off x="6108860" y="2262262"/>
        <a:ext cx="2628645" cy="873688"/>
      </dsp:txXfrm>
    </dsp:sp>
    <dsp:sp modelId="{A50EACEB-511D-4326-B9E3-402A0D259615}">
      <dsp:nvSpPr>
        <dsp:cNvPr id="0" name=""/>
        <dsp:cNvSpPr/>
      </dsp:nvSpPr>
      <dsp:spPr>
        <a:xfrm>
          <a:off x="8764688" y="2692905"/>
          <a:ext cx="352357" cy="12402"/>
        </a:xfrm>
        <a:custGeom>
          <a:avLst/>
          <a:gdLst/>
          <a:ahLst/>
          <a:cxnLst/>
          <a:rect l="0" t="0" r="0" b="0"/>
          <a:pathLst>
            <a:path>
              <a:moveTo>
                <a:pt x="0" y="6201"/>
              </a:moveTo>
              <a:lnTo>
                <a:pt x="352357" y="6201"/>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8932057" y="2690298"/>
        <a:ext cx="17617" cy="17617"/>
      </dsp:txXfrm>
    </dsp:sp>
    <dsp:sp modelId="{07528FAE-9F63-44DD-8CCD-94F7ABAAC255}">
      <dsp:nvSpPr>
        <dsp:cNvPr id="0" name=""/>
        <dsp:cNvSpPr/>
      </dsp:nvSpPr>
      <dsp:spPr>
        <a:xfrm>
          <a:off x="9117045" y="2235080"/>
          <a:ext cx="2683009" cy="92805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Territorio </a:t>
          </a:r>
          <a:r>
            <a:rPr lang="es-AR" sz="1400" kern="1200"/>
            <a:t>como dominio</a:t>
          </a:r>
          <a:endParaRPr lang="es-AR" sz="1400" kern="1200" dirty="0"/>
        </a:p>
      </dsp:txBody>
      <dsp:txXfrm>
        <a:off x="9144227" y="2262262"/>
        <a:ext cx="2628645" cy="873688"/>
      </dsp:txXfrm>
    </dsp:sp>
    <dsp:sp modelId="{53EEE682-4F10-4ACC-852F-48BC84D6F659}">
      <dsp:nvSpPr>
        <dsp:cNvPr id="0" name=""/>
        <dsp:cNvSpPr/>
      </dsp:nvSpPr>
      <dsp:spPr>
        <a:xfrm>
          <a:off x="2693954" y="3687025"/>
          <a:ext cx="352357" cy="12402"/>
        </a:xfrm>
        <a:custGeom>
          <a:avLst/>
          <a:gdLst/>
          <a:ahLst/>
          <a:cxnLst/>
          <a:rect l="0" t="0" r="0" b="0"/>
          <a:pathLst>
            <a:path>
              <a:moveTo>
                <a:pt x="0" y="6201"/>
              </a:moveTo>
              <a:lnTo>
                <a:pt x="352357" y="62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2861324" y="3684417"/>
        <a:ext cx="17617" cy="17617"/>
      </dsp:txXfrm>
    </dsp:sp>
    <dsp:sp modelId="{51F0CEE0-BE1C-4E3A-8FA8-B20B4EE45A1C}">
      <dsp:nvSpPr>
        <dsp:cNvPr id="0" name=""/>
        <dsp:cNvSpPr/>
      </dsp:nvSpPr>
      <dsp:spPr>
        <a:xfrm>
          <a:off x="3046311" y="3229200"/>
          <a:ext cx="2683009" cy="9280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Idealista</a:t>
          </a:r>
        </a:p>
      </dsp:txBody>
      <dsp:txXfrm>
        <a:off x="3073493" y="3256382"/>
        <a:ext cx="2628645" cy="873688"/>
      </dsp:txXfrm>
    </dsp:sp>
    <dsp:sp modelId="{D2D46F57-B03C-43E7-90BA-2A5D1E07934B}">
      <dsp:nvSpPr>
        <dsp:cNvPr id="0" name=""/>
        <dsp:cNvSpPr/>
      </dsp:nvSpPr>
      <dsp:spPr>
        <a:xfrm>
          <a:off x="5729321" y="3687025"/>
          <a:ext cx="352357" cy="12402"/>
        </a:xfrm>
        <a:custGeom>
          <a:avLst/>
          <a:gdLst/>
          <a:ahLst/>
          <a:cxnLst/>
          <a:rect l="0" t="0" r="0" b="0"/>
          <a:pathLst>
            <a:path>
              <a:moveTo>
                <a:pt x="0" y="6201"/>
              </a:moveTo>
              <a:lnTo>
                <a:pt x="352357" y="6201"/>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5896691" y="3684417"/>
        <a:ext cx="17617" cy="17617"/>
      </dsp:txXfrm>
    </dsp:sp>
    <dsp:sp modelId="{72931886-C40C-46F7-B470-28986D4DA29E}">
      <dsp:nvSpPr>
        <dsp:cNvPr id="0" name=""/>
        <dsp:cNvSpPr/>
      </dsp:nvSpPr>
      <dsp:spPr>
        <a:xfrm>
          <a:off x="6081678" y="3229200"/>
          <a:ext cx="3806510" cy="92805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se enfoca en el análisis de los valores espirituales, simbólicos y afectivos que pesan sobre el territorio, lo cual concede mayor complejidad respecto de las concepciones que aluden únicamente a su dimensión material. </a:t>
          </a:r>
          <a:endParaRPr lang="es-AR" sz="1400" kern="1200" dirty="0"/>
        </a:p>
      </dsp:txBody>
      <dsp:txXfrm>
        <a:off x="6108860" y="3256382"/>
        <a:ext cx="3752146" cy="873688"/>
      </dsp:txXfrm>
    </dsp:sp>
    <dsp:sp modelId="{1ADE11E3-327F-41DC-943D-41555EDA1B4B}">
      <dsp:nvSpPr>
        <dsp:cNvPr id="0" name=""/>
        <dsp:cNvSpPr/>
      </dsp:nvSpPr>
      <dsp:spPr>
        <a:xfrm rot="4229013">
          <a:off x="2342774" y="4184085"/>
          <a:ext cx="1054717" cy="12402"/>
        </a:xfrm>
        <a:custGeom>
          <a:avLst/>
          <a:gdLst/>
          <a:ahLst/>
          <a:cxnLst/>
          <a:rect l="0" t="0" r="0" b="0"/>
          <a:pathLst>
            <a:path>
              <a:moveTo>
                <a:pt x="0" y="6201"/>
              </a:moveTo>
              <a:lnTo>
                <a:pt x="1054717" y="62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AR" sz="1000" kern="1200"/>
        </a:p>
      </dsp:txBody>
      <dsp:txXfrm>
        <a:off x="2843765" y="4163918"/>
        <a:ext cx="52735" cy="52735"/>
      </dsp:txXfrm>
    </dsp:sp>
    <dsp:sp modelId="{8C04A83A-D5B3-4F81-AB56-371D93260EC1}">
      <dsp:nvSpPr>
        <dsp:cNvPr id="0" name=""/>
        <dsp:cNvSpPr/>
      </dsp:nvSpPr>
      <dsp:spPr>
        <a:xfrm>
          <a:off x="3046311" y="4223320"/>
          <a:ext cx="2683009" cy="9280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Integradora</a:t>
          </a:r>
        </a:p>
      </dsp:txBody>
      <dsp:txXfrm>
        <a:off x="3073493" y="4250502"/>
        <a:ext cx="2628645" cy="873688"/>
      </dsp:txXfrm>
    </dsp:sp>
    <dsp:sp modelId="{5E5830ED-A445-4EE2-B452-3B9A11F8D154}">
      <dsp:nvSpPr>
        <dsp:cNvPr id="0" name=""/>
        <dsp:cNvSpPr/>
      </dsp:nvSpPr>
      <dsp:spPr>
        <a:xfrm rot="4797020">
          <a:off x="1860522" y="4681145"/>
          <a:ext cx="2019220" cy="12402"/>
        </a:xfrm>
        <a:custGeom>
          <a:avLst/>
          <a:gdLst/>
          <a:ahLst/>
          <a:cxnLst/>
          <a:rect l="0" t="0" r="0" b="0"/>
          <a:pathLst>
            <a:path>
              <a:moveTo>
                <a:pt x="0" y="6201"/>
              </a:moveTo>
              <a:lnTo>
                <a:pt x="2019220" y="6201"/>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s-AR" sz="1100" kern="1200"/>
        </a:p>
      </dsp:txBody>
      <dsp:txXfrm>
        <a:off x="2819652" y="4636865"/>
        <a:ext cx="100961" cy="100961"/>
      </dsp:txXfrm>
    </dsp:sp>
    <dsp:sp modelId="{05AF35E5-9828-4C6E-9199-938772B64634}">
      <dsp:nvSpPr>
        <dsp:cNvPr id="0" name=""/>
        <dsp:cNvSpPr/>
      </dsp:nvSpPr>
      <dsp:spPr>
        <a:xfrm>
          <a:off x="3046311" y="5217439"/>
          <a:ext cx="2683009" cy="9280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AR" sz="1400" kern="1200" dirty="0"/>
            <a:t>Relacional</a:t>
          </a:r>
        </a:p>
      </dsp:txBody>
      <dsp:txXfrm>
        <a:off x="3073493" y="5244621"/>
        <a:ext cx="2628645" cy="8736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9F94A-E3F1-4647-B353-2CCAB2FEC75D}">
      <dsp:nvSpPr>
        <dsp:cNvPr id="0" name=""/>
        <dsp:cNvSpPr/>
      </dsp:nvSpPr>
      <dsp:spPr>
        <a:xfrm>
          <a:off x="0" y="720"/>
          <a:ext cx="6395514" cy="0"/>
        </a:xfrm>
        <a:prstGeom prst="line">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w="6350" cap="flat" cmpd="sng" algn="ctr">
          <a:solidFill>
            <a:schemeClr val="accent2">
              <a:hueOff val="0"/>
              <a:satOff val="0"/>
              <a:lumOff val="0"/>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31A140B8-562F-41CD-8F00-D73E2AF20256}">
      <dsp:nvSpPr>
        <dsp:cNvPr id="0" name=""/>
        <dsp:cNvSpPr/>
      </dsp:nvSpPr>
      <dsp:spPr>
        <a:xfrm>
          <a:off x="0" y="720"/>
          <a:ext cx="6395514" cy="117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AR" sz="1500" kern="1200" dirty="0"/>
            <a:t>El territorio es </a:t>
          </a:r>
          <a:r>
            <a:rPr lang="es-AR" sz="1500" b="1" kern="1200" dirty="0"/>
            <a:t>multidimensional</a:t>
          </a:r>
          <a:r>
            <a:rPr lang="es-AR" sz="1500" kern="1200" dirty="0"/>
            <a:t>, ya que participa en distintos ordenes de la realidad (material, psíquico y socio-cultural); y </a:t>
          </a:r>
          <a:r>
            <a:rPr lang="es-AR" sz="1500" b="1" kern="1200" dirty="0"/>
            <a:t>multiescalonado</a:t>
          </a:r>
          <a:r>
            <a:rPr lang="es-AR" sz="1500" kern="1200" dirty="0"/>
            <a:t>, </a:t>
          </a:r>
          <a:r>
            <a:rPr lang="es-419" sz="1500" kern="1200" dirty="0"/>
            <a:t>porque se ubica en diferentes escalas del espacio geográfico (localidad, región, Estado-nación, etc..) (Nates Cruz, 2010).</a:t>
          </a:r>
          <a:endParaRPr lang="es-AR" sz="1500" kern="1200" dirty="0"/>
        </a:p>
      </dsp:txBody>
      <dsp:txXfrm>
        <a:off x="0" y="720"/>
        <a:ext cx="6395514" cy="1179530"/>
      </dsp:txXfrm>
    </dsp:sp>
    <dsp:sp modelId="{D8E98EDB-3DED-49DA-AB86-B7150007F9FF}">
      <dsp:nvSpPr>
        <dsp:cNvPr id="0" name=""/>
        <dsp:cNvSpPr/>
      </dsp:nvSpPr>
      <dsp:spPr>
        <a:xfrm>
          <a:off x="0" y="1180250"/>
          <a:ext cx="6395514" cy="0"/>
        </a:xfrm>
        <a:prstGeom prst="line">
          <a:avLst/>
        </a:prstGeom>
        <a:gradFill rotWithShape="0">
          <a:gsLst>
            <a:gs pos="0">
              <a:schemeClr val="accent2">
                <a:hueOff val="687021"/>
                <a:satOff val="-13693"/>
                <a:lumOff val="588"/>
                <a:alphaOff val="0"/>
                <a:satMod val="100000"/>
                <a:lumMod val="100000"/>
              </a:schemeClr>
            </a:gs>
            <a:gs pos="50000">
              <a:schemeClr val="accent2">
                <a:hueOff val="687021"/>
                <a:satOff val="-13693"/>
                <a:lumOff val="588"/>
                <a:alphaOff val="0"/>
                <a:shade val="99000"/>
                <a:satMod val="105000"/>
                <a:lumMod val="100000"/>
              </a:schemeClr>
            </a:gs>
            <a:gs pos="100000">
              <a:schemeClr val="accent2">
                <a:hueOff val="687021"/>
                <a:satOff val="-13693"/>
                <a:lumOff val="588"/>
                <a:alphaOff val="0"/>
                <a:shade val="98000"/>
                <a:satMod val="105000"/>
                <a:lumMod val="100000"/>
              </a:schemeClr>
            </a:gs>
          </a:gsLst>
          <a:lin ang="5400000" scaled="0"/>
        </a:gradFill>
        <a:ln w="6350" cap="flat" cmpd="sng" algn="ctr">
          <a:solidFill>
            <a:schemeClr val="accent2">
              <a:hueOff val="687021"/>
              <a:satOff val="-13693"/>
              <a:lumOff val="588"/>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4EABD635-4E46-48FC-BA78-75A93C253D1C}">
      <dsp:nvSpPr>
        <dsp:cNvPr id="0" name=""/>
        <dsp:cNvSpPr/>
      </dsp:nvSpPr>
      <dsp:spPr>
        <a:xfrm>
          <a:off x="0" y="1180250"/>
          <a:ext cx="6395514" cy="117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AR" sz="1500" b="1" kern="1200" dirty="0"/>
            <a:t>Territorialización:</a:t>
          </a:r>
          <a:r>
            <a:rPr lang="es-AR" sz="1500" kern="1200" dirty="0"/>
            <a:t> </a:t>
          </a:r>
          <a:r>
            <a:rPr lang="es-419" sz="1500" kern="1200" dirty="0"/>
            <a:t>La territorialización sugiere un control determinado por una persona, grupo social o étnico, por un Estado o bloque de Estados.. E</a:t>
          </a:r>
          <a:r>
            <a:rPr lang="es-ES" sz="1500" kern="1200" dirty="0"/>
            <a:t>s la estrategia que se utiliza, y el efecto que causa  delimitar un territorio. Dos tipos: lineal (autoridad centralizada )y zonal (distintos ámbitos de la vida social) </a:t>
          </a:r>
          <a:r>
            <a:rPr lang="es-419" sz="1500" kern="1200" dirty="0"/>
            <a:t>(Nates Cruz, 2010).</a:t>
          </a:r>
          <a:endParaRPr lang="es-AR" sz="1500" kern="1200" dirty="0"/>
        </a:p>
      </dsp:txBody>
      <dsp:txXfrm>
        <a:off x="0" y="1180250"/>
        <a:ext cx="6395514" cy="1179530"/>
      </dsp:txXfrm>
    </dsp:sp>
    <dsp:sp modelId="{5374EBA1-7325-43EA-9C08-3C468209F4AC}">
      <dsp:nvSpPr>
        <dsp:cNvPr id="0" name=""/>
        <dsp:cNvSpPr/>
      </dsp:nvSpPr>
      <dsp:spPr>
        <a:xfrm>
          <a:off x="0" y="2359780"/>
          <a:ext cx="6395514" cy="0"/>
        </a:xfrm>
        <a:prstGeom prst="line">
          <a:avLst/>
        </a:prstGeom>
        <a:gradFill rotWithShape="0">
          <a:gsLst>
            <a:gs pos="0">
              <a:schemeClr val="accent2">
                <a:hueOff val="1374043"/>
                <a:satOff val="-27387"/>
                <a:lumOff val="1177"/>
                <a:alphaOff val="0"/>
                <a:satMod val="100000"/>
                <a:lumMod val="100000"/>
              </a:schemeClr>
            </a:gs>
            <a:gs pos="50000">
              <a:schemeClr val="accent2">
                <a:hueOff val="1374043"/>
                <a:satOff val="-27387"/>
                <a:lumOff val="1177"/>
                <a:alphaOff val="0"/>
                <a:shade val="99000"/>
                <a:satMod val="105000"/>
                <a:lumMod val="100000"/>
              </a:schemeClr>
            </a:gs>
            <a:gs pos="100000">
              <a:schemeClr val="accent2">
                <a:hueOff val="1374043"/>
                <a:satOff val="-27387"/>
                <a:lumOff val="1177"/>
                <a:alphaOff val="0"/>
                <a:shade val="98000"/>
                <a:satMod val="105000"/>
                <a:lumMod val="100000"/>
              </a:schemeClr>
            </a:gs>
          </a:gsLst>
          <a:lin ang="5400000" scaled="0"/>
        </a:gradFill>
        <a:ln w="6350" cap="flat" cmpd="sng" algn="ctr">
          <a:solidFill>
            <a:schemeClr val="accent2">
              <a:hueOff val="1374043"/>
              <a:satOff val="-27387"/>
              <a:lumOff val="1177"/>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79FE947C-D0D9-4CA9-93F8-3DDD44D6C346}">
      <dsp:nvSpPr>
        <dsp:cNvPr id="0" name=""/>
        <dsp:cNvSpPr/>
      </dsp:nvSpPr>
      <dsp:spPr>
        <a:xfrm>
          <a:off x="0" y="2359780"/>
          <a:ext cx="6395514" cy="117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AR" sz="1500" b="1" kern="1200" dirty="0"/>
            <a:t>Territorialidad: </a:t>
          </a:r>
          <a:r>
            <a:rPr lang="es-ES" sz="1500" kern="1200" dirty="0"/>
            <a:t>producción práctica o discursiva de territorio a través de la economía, la religión, la lúdica, los procesos políticos, etc. La territorialidad propicia el sentido de posesión y pertenencia territorial. Este sentimiento se construye tanto desde la representación física propiamente dicha, como desde una representación más intelectual y espiritual  </a:t>
          </a:r>
          <a:r>
            <a:rPr lang="es-419" sz="1500" kern="1200" dirty="0"/>
            <a:t>(Nates Cruz, 2010).</a:t>
          </a:r>
          <a:endParaRPr lang="es-AR" sz="1500" kern="1200" dirty="0"/>
        </a:p>
      </dsp:txBody>
      <dsp:txXfrm>
        <a:off x="0" y="2359780"/>
        <a:ext cx="6395514" cy="1179530"/>
      </dsp:txXfrm>
    </dsp:sp>
    <dsp:sp modelId="{A7A83D7A-338E-46BB-84F8-17E1AED2C0AF}">
      <dsp:nvSpPr>
        <dsp:cNvPr id="0" name=""/>
        <dsp:cNvSpPr/>
      </dsp:nvSpPr>
      <dsp:spPr>
        <a:xfrm>
          <a:off x="0" y="3539310"/>
          <a:ext cx="6395514" cy="0"/>
        </a:xfrm>
        <a:prstGeom prst="line">
          <a:avLst/>
        </a:prstGeom>
        <a:gradFill rotWithShape="0">
          <a:gsLst>
            <a:gs pos="0">
              <a:schemeClr val="accent2">
                <a:hueOff val="2061064"/>
                <a:satOff val="-41080"/>
                <a:lumOff val="1765"/>
                <a:alphaOff val="0"/>
                <a:satMod val="100000"/>
                <a:lumMod val="100000"/>
              </a:schemeClr>
            </a:gs>
            <a:gs pos="50000">
              <a:schemeClr val="accent2">
                <a:hueOff val="2061064"/>
                <a:satOff val="-41080"/>
                <a:lumOff val="1765"/>
                <a:alphaOff val="0"/>
                <a:shade val="99000"/>
                <a:satMod val="105000"/>
                <a:lumMod val="100000"/>
              </a:schemeClr>
            </a:gs>
            <a:gs pos="100000">
              <a:schemeClr val="accent2">
                <a:hueOff val="2061064"/>
                <a:satOff val="-41080"/>
                <a:lumOff val="1765"/>
                <a:alphaOff val="0"/>
                <a:shade val="98000"/>
                <a:satMod val="105000"/>
                <a:lumMod val="100000"/>
              </a:schemeClr>
            </a:gs>
          </a:gsLst>
          <a:lin ang="5400000" scaled="0"/>
        </a:gradFill>
        <a:ln w="6350" cap="flat" cmpd="sng" algn="ctr">
          <a:solidFill>
            <a:schemeClr val="accent2">
              <a:hueOff val="2061064"/>
              <a:satOff val="-41080"/>
              <a:lumOff val="1765"/>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7B55B102-CA18-48C9-B4EB-2F007DF8AF00}">
      <dsp:nvSpPr>
        <dsp:cNvPr id="0" name=""/>
        <dsp:cNvSpPr/>
      </dsp:nvSpPr>
      <dsp:spPr>
        <a:xfrm>
          <a:off x="0" y="3539310"/>
          <a:ext cx="6395514" cy="117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s-AR" sz="1500" b="1" kern="1200" dirty="0"/>
            <a:t>Desterritorialización: </a:t>
          </a:r>
          <a:r>
            <a:rPr lang="es-AR" sz="1500" b="0" kern="1200" dirty="0"/>
            <a:t>puede ser definida como la </a:t>
          </a:r>
          <a:r>
            <a:rPr lang="es-AR" sz="1500" kern="1200" dirty="0"/>
            <a:t>pérdida de los linderos territoriales que se han creado a partir de códigos culturales históricamente localizados. Este proceso supone también un proceso de </a:t>
          </a:r>
          <a:r>
            <a:rPr lang="es-AR" sz="1500" b="1" kern="1200" dirty="0"/>
            <a:t>reterritorialización</a:t>
          </a:r>
          <a:r>
            <a:rPr lang="es-AR" sz="1500" kern="1200" dirty="0"/>
            <a:t> que refiere a nuevas relocalizaciones y producciones simbólicas </a:t>
          </a:r>
          <a:r>
            <a:rPr lang="es-419" sz="1500" kern="1200" dirty="0"/>
            <a:t>(Nates Cruz, 2010).</a:t>
          </a:r>
          <a:endParaRPr lang="es-AR" sz="1500" kern="1200" dirty="0"/>
        </a:p>
      </dsp:txBody>
      <dsp:txXfrm>
        <a:off x="0" y="3539310"/>
        <a:ext cx="6395514" cy="1179530"/>
      </dsp:txXfrm>
    </dsp:sp>
    <dsp:sp modelId="{475588F1-FBAE-4AA1-8D85-C37FA7B06E71}">
      <dsp:nvSpPr>
        <dsp:cNvPr id="0" name=""/>
        <dsp:cNvSpPr/>
      </dsp:nvSpPr>
      <dsp:spPr>
        <a:xfrm>
          <a:off x="0" y="4718840"/>
          <a:ext cx="6395514" cy="0"/>
        </a:xfrm>
        <a:prstGeom prst="line">
          <a:avLst/>
        </a:prstGeom>
        <a:gradFill rotWithShape="0">
          <a:gsLst>
            <a:gs pos="0">
              <a:schemeClr val="accent2">
                <a:hueOff val="2748086"/>
                <a:satOff val="-54774"/>
                <a:lumOff val="2353"/>
                <a:alphaOff val="0"/>
                <a:satMod val="100000"/>
                <a:lumMod val="100000"/>
              </a:schemeClr>
            </a:gs>
            <a:gs pos="50000">
              <a:schemeClr val="accent2">
                <a:hueOff val="2748086"/>
                <a:satOff val="-54774"/>
                <a:lumOff val="2353"/>
                <a:alphaOff val="0"/>
                <a:shade val="99000"/>
                <a:satMod val="105000"/>
                <a:lumMod val="100000"/>
              </a:schemeClr>
            </a:gs>
            <a:gs pos="100000">
              <a:schemeClr val="accent2">
                <a:hueOff val="2748086"/>
                <a:satOff val="-54774"/>
                <a:lumOff val="2353"/>
                <a:alphaOff val="0"/>
                <a:shade val="98000"/>
                <a:satMod val="105000"/>
                <a:lumMod val="100000"/>
              </a:schemeClr>
            </a:gs>
          </a:gsLst>
          <a:lin ang="5400000" scaled="0"/>
        </a:gradFill>
        <a:ln w="6350" cap="flat" cmpd="sng" algn="ctr">
          <a:solidFill>
            <a:schemeClr val="accent2">
              <a:hueOff val="2748086"/>
              <a:satOff val="-54774"/>
              <a:lumOff val="2353"/>
              <a:alphaOff val="0"/>
            </a:schemeClr>
          </a:solidFill>
          <a:prstDash val="solid"/>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1">
          <a:scrgbClr r="0" g="0" b="0"/>
        </a:lnRef>
        <a:fillRef idx="3">
          <a:scrgbClr r="0" g="0" b="0"/>
        </a:fillRef>
        <a:effectRef idx="3">
          <a:scrgbClr r="0" g="0" b="0"/>
        </a:effectRef>
        <a:fontRef idx="minor">
          <a:schemeClr val="lt1"/>
        </a:fontRef>
      </dsp:style>
    </dsp:sp>
    <dsp:sp modelId="{08E3AE7F-BD3E-4D29-9489-840DA78BB33F}">
      <dsp:nvSpPr>
        <dsp:cNvPr id="0" name=""/>
        <dsp:cNvSpPr/>
      </dsp:nvSpPr>
      <dsp:spPr>
        <a:xfrm>
          <a:off x="0" y="4718840"/>
          <a:ext cx="6395514" cy="1179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just" defTabSz="622300">
            <a:lnSpc>
              <a:spcPct val="90000"/>
            </a:lnSpc>
            <a:spcBef>
              <a:spcPct val="0"/>
            </a:spcBef>
            <a:spcAft>
              <a:spcPct val="35000"/>
            </a:spcAft>
            <a:buNone/>
          </a:pPr>
          <a:endParaRPr lang="es-AR" sz="1400" kern="1200" dirty="0"/>
        </a:p>
      </dsp:txBody>
      <dsp:txXfrm>
        <a:off x="0" y="4718840"/>
        <a:ext cx="6395514" cy="11795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B64CE-597E-48CC-85F5-8CBCEA736006}">
      <dsp:nvSpPr>
        <dsp:cNvPr id="0" name=""/>
        <dsp:cNvSpPr/>
      </dsp:nvSpPr>
      <dsp:spPr>
        <a:xfrm>
          <a:off x="1401100" y="2149"/>
          <a:ext cx="4443893" cy="29669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AR" sz="1700" b="1" kern="1200" dirty="0"/>
            <a:t>Centro-periferia:</a:t>
          </a:r>
        </a:p>
        <a:p>
          <a:pPr marL="0" lvl="0" indent="0" algn="just" defTabSz="755650">
            <a:lnSpc>
              <a:spcPct val="90000"/>
            </a:lnSpc>
            <a:spcBef>
              <a:spcPct val="0"/>
            </a:spcBef>
            <a:spcAft>
              <a:spcPct val="35000"/>
            </a:spcAft>
            <a:buNone/>
          </a:pPr>
          <a:r>
            <a:rPr lang="es-AR" sz="1700" kern="1200" dirty="0"/>
            <a:t>Es una de las expresiones mas marcadas de territorialidad. </a:t>
          </a:r>
          <a:r>
            <a:rPr lang="es-419" sz="1700" kern="1200" dirty="0"/>
            <a:t>La posición entre el centro-periferia implica que hay un centro dominante y una periferia subordinada, pero no debe verse sólo desde la perspectiva de un modelo vertical de imposición, sino igualmente como un modelo explicativo que puede ser de tipo  horizontal donde se domina y se subordina recíprocamente. Un </a:t>
          </a:r>
          <a:r>
            <a:rPr lang="es-ES" sz="1700" kern="1200" dirty="0"/>
            <a:t>intercambio dinámico, aunque desigual, donde hay una mutua dependencia entre el centro y periferia (Nates Cruz, 2010) </a:t>
          </a:r>
          <a:endParaRPr lang="es-AR" sz="1700" kern="1200" dirty="0"/>
        </a:p>
      </dsp:txBody>
      <dsp:txXfrm>
        <a:off x="1401100" y="2149"/>
        <a:ext cx="4443893" cy="2966912"/>
      </dsp:txXfrm>
    </dsp:sp>
    <dsp:sp modelId="{6684BFAA-9E51-46F1-8D7F-02FD9E3520C5}">
      <dsp:nvSpPr>
        <dsp:cNvPr id="0" name=""/>
        <dsp:cNvSpPr/>
      </dsp:nvSpPr>
      <dsp:spPr>
        <a:xfrm>
          <a:off x="1401100" y="3413450"/>
          <a:ext cx="4443893" cy="29669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S" sz="1700" b="1" kern="1200" dirty="0"/>
            <a:t>Lugar/no-lugar</a:t>
          </a:r>
        </a:p>
        <a:p>
          <a:pPr marL="0" lvl="0" indent="0" algn="just" defTabSz="755650">
            <a:lnSpc>
              <a:spcPct val="90000"/>
            </a:lnSpc>
            <a:spcBef>
              <a:spcPct val="0"/>
            </a:spcBef>
            <a:spcAft>
              <a:spcPct val="35000"/>
            </a:spcAft>
            <a:buNone/>
          </a:pPr>
          <a:r>
            <a:rPr lang="es-ES" sz="1700" kern="1200" dirty="0"/>
            <a:t>Mientras que los lugares constituyen espacios físicos relacionales que funcionan como referentes identitarios, Los no-lugares </a:t>
          </a:r>
          <a:r>
            <a:rPr lang="es-419" sz="1700" kern="1200" dirty="0"/>
            <a:t>los no pueden definirse como espacios de identidad, ni relacionales, ni históricos, puesto que son espacios que se caracterizan por su condición de enclaves anónimos. Los no-lugares son un fenómeno producido por la sobre-modernidad, un efecto de los procesos de territoriali</a:t>
          </a:r>
          <a:r>
            <a:rPr lang="es-ES" sz="1700" kern="1200" dirty="0"/>
            <a:t>zación circunstancial (Nates Cruz, 2010).</a:t>
          </a:r>
          <a:endParaRPr lang="es-AR" sz="1700" kern="1200" dirty="0"/>
        </a:p>
      </dsp:txBody>
      <dsp:txXfrm>
        <a:off x="1401100" y="3413450"/>
        <a:ext cx="4443893" cy="29669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99440-16AE-4D04-AD08-8BC285A9D02A}">
      <dsp:nvSpPr>
        <dsp:cNvPr id="0" name=""/>
        <dsp:cNvSpPr/>
      </dsp:nvSpPr>
      <dsp:spPr>
        <a:xfrm>
          <a:off x="0" y="165587"/>
          <a:ext cx="6239934" cy="44460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dirty="0"/>
            <a:t>Territorio como “espacio apropiado”</a:t>
          </a:r>
        </a:p>
      </dsp:txBody>
      <dsp:txXfrm>
        <a:off x="21704" y="187291"/>
        <a:ext cx="6196526" cy="401192"/>
      </dsp:txXfrm>
    </dsp:sp>
    <dsp:sp modelId="{5E21B60A-0196-4CE4-87AA-1DDE4CE603C4}">
      <dsp:nvSpPr>
        <dsp:cNvPr id="0" name=""/>
        <dsp:cNvSpPr/>
      </dsp:nvSpPr>
      <dsp:spPr>
        <a:xfrm>
          <a:off x="0" y="610187"/>
          <a:ext cx="6239934"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1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 sz="1500" kern="1200" dirty="0"/>
            <a:t>por un grupo social para asegurar su reproducción y la satisfacción de sus necesidades vitales, que pueden ser </a:t>
          </a:r>
          <a:r>
            <a:rPr lang="es-AR" sz="1500" kern="1200" dirty="0"/>
            <a:t>materiales o simbólicos.</a:t>
          </a:r>
        </a:p>
        <a:p>
          <a:pPr marL="114300" lvl="1" indent="-114300" algn="l" defTabSz="666750">
            <a:lnSpc>
              <a:spcPct val="90000"/>
            </a:lnSpc>
            <a:spcBef>
              <a:spcPct val="0"/>
            </a:spcBef>
            <a:spcAft>
              <a:spcPct val="20000"/>
            </a:spcAft>
            <a:buChar char="•"/>
          </a:pPr>
          <a:r>
            <a:rPr lang="es-AR" sz="1500" kern="1200" dirty="0"/>
            <a:t> E</a:t>
          </a:r>
          <a:r>
            <a:rPr lang="es-ES" sz="1500" kern="1200" dirty="0"/>
            <a:t>l proceso de apropiación sería entonces consubstancial al territorio. Este proceso, marcado por conflictos, permite explicar de qué manera el territorio es producido, regulado y protegido en interés de los grupos de poder. Es decir, la territorialidad resulta indisociable de las relaciones de poder.</a:t>
          </a:r>
          <a:endParaRPr lang="es-AR" sz="1500" kern="1200" dirty="0"/>
        </a:p>
      </dsp:txBody>
      <dsp:txXfrm>
        <a:off x="0" y="610187"/>
        <a:ext cx="6239934" cy="1258560"/>
      </dsp:txXfrm>
    </dsp:sp>
    <dsp:sp modelId="{B2E75B3D-BE4D-4931-95C1-4516D6DDCEA4}">
      <dsp:nvSpPr>
        <dsp:cNvPr id="0" name=""/>
        <dsp:cNvSpPr/>
      </dsp:nvSpPr>
      <dsp:spPr>
        <a:xfrm>
          <a:off x="0" y="1868747"/>
          <a:ext cx="6239934" cy="44460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dirty="0"/>
            <a:t>Naturaleza multiescalar</a:t>
          </a:r>
        </a:p>
      </dsp:txBody>
      <dsp:txXfrm>
        <a:off x="21704" y="1890451"/>
        <a:ext cx="6196526" cy="401192"/>
      </dsp:txXfrm>
    </dsp:sp>
    <dsp:sp modelId="{861765C2-FAF4-4583-A6F9-28BC5D389646}">
      <dsp:nvSpPr>
        <dsp:cNvPr id="0" name=""/>
        <dsp:cNvSpPr/>
      </dsp:nvSpPr>
      <dsp:spPr>
        <a:xfrm>
          <a:off x="0" y="2313347"/>
          <a:ext cx="6239934" cy="442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1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AR" sz="1500" kern="1200" dirty="0"/>
            <a:t>Puede ser aprehendido </a:t>
          </a:r>
          <a:r>
            <a:rPr lang="es-ES" sz="1500" kern="1200" dirty="0"/>
            <a:t>en diferentes niveles de la escala geográfica</a:t>
          </a:r>
          <a:r>
            <a:rPr lang="es-AR" sz="1500" kern="1200" dirty="0"/>
            <a:t>: local, regional, nacional, plurinacional, mundial.</a:t>
          </a:r>
        </a:p>
      </dsp:txBody>
      <dsp:txXfrm>
        <a:off x="0" y="2313347"/>
        <a:ext cx="6239934" cy="442462"/>
      </dsp:txXfrm>
    </dsp:sp>
    <dsp:sp modelId="{D18A763F-E79C-46DE-A80C-2A2BCE3C5F5D}">
      <dsp:nvSpPr>
        <dsp:cNvPr id="0" name=""/>
        <dsp:cNvSpPr/>
      </dsp:nvSpPr>
      <dsp:spPr>
        <a:xfrm>
          <a:off x="0" y="2755810"/>
          <a:ext cx="6239934" cy="44460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dirty="0"/>
            <a:t>Paisaje</a:t>
          </a:r>
        </a:p>
      </dsp:txBody>
      <dsp:txXfrm>
        <a:off x="21704" y="2777514"/>
        <a:ext cx="6196526" cy="401192"/>
      </dsp:txXfrm>
    </dsp:sp>
    <dsp:sp modelId="{BA8BFEDB-19D6-4041-9483-A188A1143779}">
      <dsp:nvSpPr>
        <dsp:cNvPr id="0" name=""/>
        <dsp:cNvSpPr/>
      </dsp:nvSpPr>
      <dsp:spPr>
        <a:xfrm>
          <a:off x="0" y="3200410"/>
          <a:ext cx="6239934" cy="9242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1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AR" sz="1500" kern="1200" dirty="0"/>
            <a:t>Pertenece al orden de la representación y la vivencia</a:t>
          </a:r>
        </a:p>
        <a:p>
          <a:pPr marL="114300" lvl="1" indent="-114300" algn="l" defTabSz="666750">
            <a:lnSpc>
              <a:spcPct val="90000"/>
            </a:lnSpc>
            <a:spcBef>
              <a:spcPct val="0"/>
            </a:spcBef>
            <a:spcAft>
              <a:spcPct val="20000"/>
            </a:spcAft>
            <a:buChar char="•"/>
          </a:pPr>
          <a:r>
            <a:rPr lang="es-AR" sz="1500" kern="1200" dirty="0"/>
            <a:t>Es construido</a:t>
          </a:r>
        </a:p>
        <a:p>
          <a:pPr marL="114300" lvl="1" indent="-114300" algn="l" defTabSz="666750">
            <a:lnSpc>
              <a:spcPct val="90000"/>
            </a:lnSpc>
            <a:spcBef>
              <a:spcPct val="0"/>
            </a:spcBef>
            <a:spcAft>
              <a:spcPct val="20000"/>
            </a:spcAft>
            <a:buChar char="•"/>
          </a:pPr>
          <a:r>
            <a:rPr lang="es-AR" sz="1500" kern="1200" dirty="0"/>
            <a:t> Funciona </a:t>
          </a:r>
          <a:r>
            <a:rPr lang="es-ES" sz="1500" kern="1200" dirty="0"/>
            <a:t>frecuentemente como referente privilegiado de la </a:t>
          </a:r>
          <a:r>
            <a:rPr lang="es-AR" sz="1500" kern="1200" dirty="0"/>
            <a:t>identidad socio-territorial</a:t>
          </a:r>
        </a:p>
      </dsp:txBody>
      <dsp:txXfrm>
        <a:off x="0" y="3200410"/>
        <a:ext cx="6239934" cy="924255"/>
      </dsp:txXfrm>
    </dsp:sp>
    <dsp:sp modelId="{F27E6801-D18D-4335-8546-0FCDAAD3E8FA}">
      <dsp:nvSpPr>
        <dsp:cNvPr id="0" name=""/>
        <dsp:cNvSpPr/>
      </dsp:nvSpPr>
      <dsp:spPr>
        <a:xfrm>
          <a:off x="0" y="4124665"/>
          <a:ext cx="6239934" cy="444600"/>
        </a:xfrm>
        <a:prstGeom prst="roundRect">
          <a:avLst/>
        </a:prstGeom>
        <a:gradFill rotWithShape="0">
          <a:gsLst>
            <a:gs pos="0">
              <a:schemeClr val="dk2">
                <a:hueOff val="0"/>
                <a:satOff val="0"/>
                <a:lumOff val="0"/>
                <a:alphaOff val="0"/>
                <a:satMod val="100000"/>
                <a:lumMod val="100000"/>
              </a:schemeClr>
            </a:gs>
            <a:gs pos="50000">
              <a:schemeClr val="dk2">
                <a:hueOff val="0"/>
                <a:satOff val="0"/>
                <a:lumOff val="0"/>
                <a:alphaOff val="0"/>
                <a:shade val="99000"/>
                <a:satMod val="105000"/>
                <a:lumMod val="100000"/>
              </a:schemeClr>
            </a:gs>
            <a:gs pos="100000">
              <a:schemeClr val="dk2">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AR" sz="1900" kern="1200" dirty="0"/>
            <a:t>Identidad regional</a:t>
          </a:r>
        </a:p>
      </dsp:txBody>
      <dsp:txXfrm>
        <a:off x="21704" y="4146369"/>
        <a:ext cx="6196526" cy="401192"/>
      </dsp:txXfrm>
    </dsp:sp>
    <dsp:sp modelId="{8B853934-94DF-4340-8C25-29E3C971F650}">
      <dsp:nvSpPr>
        <dsp:cNvPr id="0" name=""/>
        <dsp:cNvSpPr/>
      </dsp:nvSpPr>
      <dsp:spPr>
        <a:xfrm>
          <a:off x="0" y="4569265"/>
          <a:ext cx="6239934" cy="825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11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s-ES" sz="1500" kern="1200" dirty="0"/>
            <a:t>Se deriva del sentido de pertenencia socio-regional y se da cuando por lo menos una parte significativa de los habitantes de una región ha logrado incorporar a su propio sistema cultural los símbolos, valores y aspiraciones más profundas de su región.</a:t>
          </a:r>
          <a:endParaRPr lang="es-AR" sz="1500" kern="1200" dirty="0"/>
        </a:p>
      </dsp:txBody>
      <dsp:txXfrm>
        <a:off x="0" y="4569265"/>
        <a:ext cx="6239934" cy="8259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A5FA3-369B-48D5-8F1D-F610507894A4}">
      <dsp:nvSpPr>
        <dsp:cNvPr id="0" name=""/>
        <dsp:cNvSpPr/>
      </dsp:nvSpPr>
      <dsp:spPr>
        <a:xfrm>
          <a:off x="1039886" y="925"/>
          <a:ext cx="5278258" cy="223298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 Relación existente entre el Estado y el territorio, entre la nación y la territorialidad.</a:t>
          </a:r>
        </a:p>
        <a:p>
          <a:pPr marL="0" lvl="0" indent="0" algn="ctr" defTabSz="800100">
            <a:lnSpc>
              <a:spcPct val="90000"/>
            </a:lnSpc>
            <a:spcBef>
              <a:spcPct val="0"/>
            </a:spcBef>
            <a:spcAft>
              <a:spcPct val="35000"/>
            </a:spcAft>
            <a:buNone/>
          </a:pPr>
          <a:r>
            <a:rPr lang="es-ES" sz="1800" kern="1200" dirty="0"/>
            <a:t>La frontera, como construcción material, dispositivo simbólico, realidad jurídica y </a:t>
          </a:r>
          <a:r>
            <a:rPr lang="es-AR" sz="1800" kern="1200" dirty="0"/>
            <a:t>elemento literario.</a:t>
          </a:r>
        </a:p>
      </dsp:txBody>
      <dsp:txXfrm>
        <a:off x="1039886" y="925"/>
        <a:ext cx="5278258" cy="2232983"/>
      </dsp:txXfrm>
    </dsp:sp>
    <dsp:sp modelId="{505FC78B-1074-44E9-9C05-9D93BC960C33}">
      <dsp:nvSpPr>
        <dsp:cNvPr id="0" name=""/>
        <dsp:cNvSpPr/>
      </dsp:nvSpPr>
      <dsp:spPr>
        <a:xfrm>
          <a:off x="1039886" y="2905357"/>
          <a:ext cx="5278258" cy="2232983"/>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Así como el territorio es la apropiación del espacio con fines políticos, gestionado internacionalmente como consecuencia del devenir histórico, y la territorialidad es la significación sociocultural del territorio con fines identitarios, cargada densamente de cronotopos, la frontera es el elemento material y simbólico cohesionador de todos ellos. Es un mecanismo estructurante que limita, une y abre la posibilidad a vínculos más allá de sí misma.</a:t>
          </a:r>
          <a:endParaRPr lang="es-AR" sz="1800" kern="1200" dirty="0"/>
        </a:p>
      </dsp:txBody>
      <dsp:txXfrm>
        <a:off x="1039886" y="2905357"/>
        <a:ext cx="5278258" cy="22329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7C2A5-B7DC-42CE-AD30-CB10F974F62C}" type="datetimeFigureOut">
              <a:rPr lang="es-AR" smtClean="0"/>
              <a:t>14/9/2024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B2D9C9-F5B3-4AD6-81B4-58863E8A0A67}" type="slidenum">
              <a:rPr lang="es-AR" smtClean="0"/>
              <a:t>‹Nº›</a:t>
            </a:fld>
            <a:endParaRPr lang="es-AR"/>
          </a:p>
        </p:txBody>
      </p:sp>
    </p:spTree>
    <p:extLst>
      <p:ext uri="{BB962C8B-B14F-4D97-AF65-F5344CB8AC3E}">
        <p14:creationId xmlns:p14="http://schemas.microsoft.com/office/powerpoint/2010/main" val="272799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AB2D9C9-F5B3-4AD6-81B4-58863E8A0A67}" type="slidenum">
              <a:rPr lang="es-AR" smtClean="0"/>
              <a:t>4</a:t>
            </a:fld>
            <a:endParaRPr lang="es-AR"/>
          </a:p>
        </p:txBody>
      </p:sp>
    </p:spTree>
    <p:extLst>
      <p:ext uri="{BB962C8B-B14F-4D97-AF65-F5344CB8AC3E}">
        <p14:creationId xmlns:p14="http://schemas.microsoft.com/office/powerpoint/2010/main" val="1396717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AAB2D9C9-F5B3-4AD6-81B4-58863E8A0A67}" type="slidenum">
              <a:rPr lang="es-AR" smtClean="0"/>
              <a:t>9</a:t>
            </a:fld>
            <a:endParaRPr lang="es-AR"/>
          </a:p>
        </p:txBody>
      </p:sp>
    </p:spTree>
    <p:extLst>
      <p:ext uri="{BB962C8B-B14F-4D97-AF65-F5344CB8AC3E}">
        <p14:creationId xmlns:p14="http://schemas.microsoft.com/office/powerpoint/2010/main" val="3703734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9/14/2024</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9/14/2024</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‹Nº›</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p>
            <a:fld id="{FD0B8D63-E026-4E54-B301-C824E1BD14F3}" type="datetimeFigureOut">
              <a:rPr lang="en-US" dirty="0"/>
              <a:t>9/14/2024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‹Nº›</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9/14/2024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‹Nº›</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9/14/2024</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‹Nº›</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jpeg"/><Relationship Id="rId7" Type="http://schemas.openxmlformats.org/officeDocument/2006/relationships/diagramColors" Target="../diagrams/colors6.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6.jpeg"/><Relationship Id="rId7" Type="http://schemas.openxmlformats.org/officeDocument/2006/relationships/diagramColors" Target="../diagrams/colors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9.xml"/><Relationship Id="rId7" Type="http://schemas.openxmlformats.org/officeDocument/2006/relationships/image" Target="../media/image1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0.xml"/><Relationship Id="rId7" Type="http://schemas.openxmlformats.org/officeDocument/2006/relationships/image" Target="../media/image20.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81" name="Rectangle 1080">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s-AR"/>
          </a:p>
        </p:txBody>
      </p:sp>
      <p:pic>
        <p:nvPicPr>
          <p:cNvPr id="1030" name="Picture 6" descr="En América Latina está latiendo un mundo nuevo y la energía va a ser el  corazón de ese latido - Forum Solidaridad Perú (FSP)">
            <a:extLst>
              <a:ext uri="{FF2B5EF4-FFF2-40B4-BE49-F238E27FC236}">
                <a16:creationId xmlns:a16="http://schemas.microsoft.com/office/drawing/2014/main" id="{0B4A0783-F39E-FC33-C1B2-601143126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866" r="26533" b="-1"/>
          <a:stretch/>
        </p:blipFill>
        <p:spPr bwMode="auto">
          <a:xfrm>
            <a:off x="616737" y="621793"/>
            <a:ext cx="4376501" cy="5614416"/>
          </a:xfrm>
          <a:prstGeom prst="rect">
            <a:avLst/>
          </a:prstGeom>
          <a:noFill/>
          <a:extLst>
            <a:ext uri="{909E8E84-426E-40DD-AFC4-6F175D3DCCD1}">
              <a14:hiddenFill xmlns:a14="http://schemas.microsoft.com/office/drawing/2010/main">
                <a:solidFill>
                  <a:srgbClr val="FFFFFF"/>
                </a:solidFill>
              </a14:hiddenFill>
            </a:ext>
          </a:extLst>
        </p:spPr>
      </p:pic>
      <p:sp>
        <p:nvSpPr>
          <p:cNvPr id="1083" name="Rectangle 1082">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txBody>
          <a:bodyPr/>
          <a:lstStyle/>
          <a:p>
            <a:endParaRPr lang="es-AR"/>
          </a:p>
        </p:txBody>
      </p:sp>
      <p:sp>
        <p:nvSpPr>
          <p:cNvPr id="2" name="Título 1">
            <a:extLst>
              <a:ext uri="{FF2B5EF4-FFF2-40B4-BE49-F238E27FC236}">
                <a16:creationId xmlns:a16="http://schemas.microsoft.com/office/drawing/2014/main" id="{2088DF77-C81E-0D75-1E0B-E8CAB141F091}"/>
              </a:ext>
            </a:extLst>
          </p:cNvPr>
          <p:cNvSpPr>
            <a:spLocks noGrp="1"/>
          </p:cNvSpPr>
          <p:nvPr>
            <p:ph type="ctrTitle"/>
          </p:nvPr>
        </p:nvSpPr>
        <p:spPr>
          <a:xfrm>
            <a:off x="5353249" y="1348844"/>
            <a:ext cx="5716338" cy="3042706"/>
          </a:xfrm>
        </p:spPr>
        <p:txBody>
          <a:bodyPr>
            <a:normAutofit/>
          </a:bodyPr>
          <a:lstStyle/>
          <a:p>
            <a:r>
              <a:rPr lang="es-AR" sz="3300"/>
              <a:t>Unidad 2: Dinámicas territoriales de los grupos sociales. Análisis entrelazado: nacional/regional, provincial/local, periférico/fronterizo.</a:t>
            </a:r>
          </a:p>
        </p:txBody>
      </p:sp>
      <p:sp>
        <p:nvSpPr>
          <p:cNvPr id="1085" name="Rectangle 1084">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cxnSp>
        <p:nvCxnSpPr>
          <p:cNvPr id="1087" name="Straight Connector 1086">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89" name="Straight Connector 1088">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91" name="Straight Connector 1090">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36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1166AC8-C742-D27D-F31B-EA59FB670854}"/>
              </a:ext>
            </a:extLst>
          </p:cNvPr>
          <p:cNvPicPr>
            <a:picLocks noChangeAspect="1"/>
          </p:cNvPicPr>
          <p:nvPr/>
        </p:nvPicPr>
        <p:blipFill>
          <a:blip r:embed="rId2"/>
          <a:srcRect l="20685" t="12907" r="24084" b="8652"/>
          <a:stretch/>
        </p:blipFill>
        <p:spPr>
          <a:xfrm>
            <a:off x="2234075" y="0"/>
            <a:ext cx="7723850" cy="6856004"/>
          </a:xfrm>
          <a:prstGeom prst="rect">
            <a:avLst/>
          </a:prstGeom>
        </p:spPr>
      </p:pic>
    </p:spTree>
    <p:extLst>
      <p:ext uri="{BB962C8B-B14F-4D97-AF65-F5344CB8AC3E}">
        <p14:creationId xmlns:p14="http://schemas.microsoft.com/office/powerpoint/2010/main" val="136552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62" name="Rectangle 5151">
            <a:extLst>
              <a:ext uri="{FF2B5EF4-FFF2-40B4-BE49-F238E27FC236}">
                <a16:creationId xmlns:a16="http://schemas.microsoft.com/office/drawing/2014/main" id="{0D82323D-089F-46BC-AD74-1EB31D0FD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3" name="Rectangle 5153">
            <a:extLst>
              <a:ext uri="{FF2B5EF4-FFF2-40B4-BE49-F238E27FC236}">
                <a16:creationId xmlns:a16="http://schemas.microsoft.com/office/drawing/2014/main" id="{B9B0CBAE-D42E-4319-A06B-98CB6EFE1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9558" y="239486"/>
            <a:ext cx="6703842" cy="6342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B8535E3-2ECD-7797-82B2-B21990C4A665}"/>
              </a:ext>
            </a:extLst>
          </p:cNvPr>
          <p:cNvSpPr>
            <a:spLocks noGrp="1"/>
          </p:cNvSpPr>
          <p:nvPr>
            <p:ph type="title"/>
          </p:nvPr>
        </p:nvSpPr>
        <p:spPr>
          <a:xfrm>
            <a:off x="5774257" y="511138"/>
            <a:ext cx="5869752" cy="596212"/>
          </a:xfrm>
        </p:spPr>
        <p:txBody>
          <a:bodyPr>
            <a:noAutofit/>
          </a:bodyPr>
          <a:lstStyle/>
          <a:p>
            <a:r>
              <a:rPr lang="es-AR" sz="2800" dirty="0"/>
              <a:t>Conceptualizaciones del TERRITORIO</a:t>
            </a:r>
          </a:p>
        </p:txBody>
      </p:sp>
      <p:sp>
        <p:nvSpPr>
          <p:cNvPr id="5164" name="Rectangle 5155">
            <a:extLst>
              <a:ext uri="{FF2B5EF4-FFF2-40B4-BE49-F238E27FC236}">
                <a16:creationId xmlns:a16="http://schemas.microsoft.com/office/drawing/2014/main" id="{6F0EDC2F-0D60-4D36-95AF-3C16CA0C9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s-AR"/>
          </a:p>
        </p:txBody>
      </p:sp>
      <p:pic>
        <p:nvPicPr>
          <p:cNvPr id="5126" name="Picture 6" descr="Ensayo histórico sobre el acceso a la tierra en Argentina">
            <a:extLst>
              <a:ext uri="{FF2B5EF4-FFF2-40B4-BE49-F238E27FC236}">
                <a16:creationId xmlns:a16="http://schemas.microsoft.com/office/drawing/2014/main" id="{327A0120-DA07-22A8-EE5D-38BED1644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6964"/>
          <a:stretch/>
        </p:blipFill>
        <p:spPr bwMode="auto">
          <a:xfrm>
            <a:off x="820198" y="809244"/>
            <a:ext cx="3639312" cy="253932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L 1333 amenaza las tierras y territorios de las comunidades | Consejo  Regional Indígena del Cauca - CRIC">
            <a:extLst>
              <a:ext uri="{FF2B5EF4-FFF2-40B4-BE49-F238E27FC236}">
                <a16:creationId xmlns:a16="http://schemas.microsoft.com/office/drawing/2014/main" id="{CDE9AC2E-E9A1-72DB-95F1-26D3ACCEAA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628" r="-1" b="-1"/>
          <a:stretch/>
        </p:blipFill>
        <p:spPr bwMode="auto">
          <a:xfrm>
            <a:off x="820198" y="3509431"/>
            <a:ext cx="3639312" cy="2539323"/>
          </a:xfrm>
          <a:prstGeom prst="rect">
            <a:avLst/>
          </a:prstGeom>
          <a:noFill/>
          <a:extLst>
            <a:ext uri="{909E8E84-426E-40DD-AFC4-6F175D3DCCD1}">
              <a14:hiddenFill xmlns:a14="http://schemas.microsoft.com/office/drawing/2010/main">
                <a:solidFill>
                  <a:srgbClr val="FFFFFF"/>
                </a:solidFill>
              </a14:hiddenFill>
            </a:ext>
          </a:extLst>
        </p:spPr>
      </p:pic>
      <p:sp>
        <p:nvSpPr>
          <p:cNvPr id="5165" name="Rectangle 5157">
            <a:extLst>
              <a:ext uri="{FF2B5EF4-FFF2-40B4-BE49-F238E27FC236}">
                <a16:creationId xmlns:a16="http://schemas.microsoft.com/office/drawing/2014/main" id="{2F3ED5D7-0493-4E27-9E05-F5F19041F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4630" y="374904"/>
            <a:ext cx="6395514"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s-AR"/>
          </a:p>
        </p:txBody>
      </p:sp>
      <p:graphicFrame>
        <p:nvGraphicFramePr>
          <p:cNvPr id="4" name="Marcador de contenido 3">
            <a:extLst>
              <a:ext uri="{FF2B5EF4-FFF2-40B4-BE49-F238E27FC236}">
                <a16:creationId xmlns:a16="http://schemas.microsoft.com/office/drawing/2014/main" id="{299AFC33-6518-70A6-C0E5-2A50E29EFB37}"/>
              </a:ext>
            </a:extLst>
          </p:cNvPr>
          <p:cNvGraphicFramePr>
            <a:graphicFrameLocks noGrp="1"/>
          </p:cNvGraphicFramePr>
          <p:nvPr>
            <p:ph idx="1"/>
            <p:extLst>
              <p:ext uri="{D42A27DB-BD31-4B8C-83A1-F6EECF244321}">
                <p14:modId xmlns:p14="http://schemas.microsoft.com/office/powerpoint/2010/main" val="2186139893"/>
              </p:ext>
            </p:extLst>
          </p:nvPr>
        </p:nvGraphicFramePr>
        <p:xfrm>
          <a:off x="5424630" y="1346835"/>
          <a:ext cx="6395514" cy="58990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60404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2"/>
          </a:solidFill>
          <a:ln w="6350" cap="flat" cmpd="sng" algn="ctr">
            <a:noFill/>
            <a:prstDash val="solid"/>
          </a:ln>
          <a:effectLst>
            <a:softEdge rad="0"/>
          </a:effectLst>
        </p:spPr>
        <p:txBody>
          <a:bodyPr/>
          <a:lstStyle/>
          <a:p>
            <a:endParaRPr lang="es-AR"/>
          </a:p>
        </p:txBody>
      </p:sp>
      <p:sp>
        <p:nvSpPr>
          <p:cNvPr id="13" name="Rectangle 1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s-AR"/>
          </a:p>
        </p:txBody>
      </p:sp>
      <p:graphicFrame>
        <p:nvGraphicFramePr>
          <p:cNvPr id="4" name="Marcador de contenido 3">
            <a:extLst>
              <a:ext uri="{FF2B5EF4-FFF2-40B4-BE49-F238E27FC236}">
                <a16:creationId xmlns:a16="http://schemas.microsoft.com/office/drawing/2014/main" id="{8E5AF767-BB02-B27D-96E2-AF11B421269C}"/>
              </a:ext>
            </a:extLst>
          </p:cNvPr>
          <p:cNvGraphicFramePr>
            <a:graphicFrameLocks noGrp="1"/>
          </p:cNvGraphicFramePr>
          <p:nvPr>
            <p:ph idx="1"/>
            <p:extLst>
              <p:ext uri="{D42A27DB-BD31-4B8C-83A1-F6EECF244321}">
                <p14:modId xmlns:p14="http://schemas.microsoft.com/office/powerpoint/2010/main" val="3697304796"/>
              </p:ext>
            </p:extLst>
          </p:nvPr>
        </p:nvGraphicFramePr>
        <p:xfrm>
          <a:off x="4816204" y="237744"/>
          <a:ext cx="7246094" cy="6382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 No Lugares » Definición, Características y 8 Ejemplos">
            <a:extLst>
              <a:ext uri="{FF2B5EF4-FFF2-40B4-BE49-F238E27FC236}">
                <a16:creationId xmlns:a16="http://schemas.microsoft.com/office/drawing/2014/main" id="{29DA1724-3EB9-F226-D5F3-019C435734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881" y="3683250"/>
            <a:ext cx="3478272" cy="237881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flexiones sobre Centro/Periferia - Otro Mundo Es Posible">
            <a:extLst>
              <a:ext uri="{FF2B5EF4-FFF2-40B4-BE49-F238E27FC236}">
                <a16:creationId xmlns:a16="http://schemas.microsoft.com/office/drawing/2014/main" id="{ACF4798D-208B-FE57-FB10-53606882A9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551" y="878796"/>
            <a:ext cx="3588932" cy="238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10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9" name="Rectangle 7178">
            <a:extLst>
              <a:ext uri="{FF2B5EF4-FFF2-40B4-BE49-F238E27FC236}">
                <a16:creationId xmlns:a16="http://schemas.microsoft.com/office/drawing/2014/main" id="{A6615012-F59B-421B-A8EA-858A50347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52614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91CCE442-3284-480C-A67B-F77B93170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9558" y="237744"/>
            <a:ext cx="6697746" cy="6382512"/>
          </a:xfrm>
          <a:prstGeom prst="rect">
            <a:avLst/>
          </a:prstGeom>
          <a:solidFill>
            <a:schemeClr val="bg2"/>
          </a:solidFill>
          <a:ln w="6350" cap="flat" cmpd="sng" algn="ctr">
            <a:noFill/>
            <a:prstDash val="solid"/>
          </a:ln>
          <a:effectLst>
            <a:softEdge rad="0"/>
          </a:effectLst>
        </p:spPr>
        <p:txBody>
          <a:bodyPr/>
          <a:lstStyle/>
          <a:p>
            <a:endParaRPr lang="es-AR"/>
          </a:p>
        </p:txBody>
      </p:sp>
      <p:sp>
        <p:nvSpPr>
          <p:cNvPr id="7183" name="Rectangle 7182">
            <a:extLst>
              <a:ext uri="{FF2B5EF4-FFF2-40B4-BE49-F238E27FC236}">
                <a16:creationId xmlns:a16="http://schemas.microsoft.com/office/drawing/2014/main" id="{91CC3B5B-E66A-454A-89FF-DF3874A12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9996" y="374904"/>
            <a:ext cx="6416871"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s-AR"/>
          </a:p>
        </p:txBody>
      </p:sp>
      <p:sp>
        <p:nvSpPr>
          <p:cNvPr id="2" name="Título 1">
            <a:extLst>
              <a:ext uri="{FF2B5EF4-FFF2-40B4-BE49-F238E27FC236}">
                <a16:creationId xmlns:a16="http://schemas.microsoft.com/office/drawing/2014/main" id="{64B2CF1B-58E0-4E25-D3DF-90F4530A8FBC}"/>
              </a:ext>
            </a:extLst>
          </p:cNvPr>
          <p:cNvSpPr>
            <a:spLocks noGrp="1"/>
          </p:cNvSpPr>
          <p:nvPr>
            <p:ph type="title"/>
          </p:nvPr>
        </p:nvSpPr>
        <p:spPr>
          <a:xfrm>
            <a:off x="6180086" y="377891"/>
            <a:ext cx="4822824" cy="541435"/>
          </a:xfrm>
        </p:spPr>
        <p:txBody>
          <a:bodyPr>
            <a:normAutofit fontScale="90000"/>
          </a:bodyPr>
          <a:lstStyle/>
          <a:p>
            <a:pPr algn="ctr"/>
            <a:r>
              <a:rPr lang="es-AR" sz="4000" dirty="0"/>
              <a:t>Territorio e identidad</a:t>
            </a:r>
          </a:p>
        </p:txBody>
      </p:sp>
      <p:sp>
        <p:nvSpPr>
          <p:cNvPr id="7185" name="Rectangle 7184">
            <a:extLst>
              <a:ext uri="{FF2B5EF4-FFF2-40B4-BE49-F238E27FC236}">
                <a16:creationId xmlns:a16="http://schemas.microsoft.com/office/drawing/2014/main" id="{07F9B19E-789E-4533-9BEC-0F2B6AAEE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126"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s-AR"/>
          </a:p>
        </p:txBody>
      </p:sp>
      <p:pic>
        <p:nvPicPr>
          <p:cNvPr id="7174" name="Picture 6" descr="Laguna de Pozuelos, el maravilloso hábitat de los flamencos en Jujuy - Viví  Jujuy">
            <a:extLst>
              <a:ext uri="{FF2B5EF4-FFF2-40B4-BE49-F238E27FC236}">
                <a16:creationId xmlns:a16="http://schemas.microsoft.com/office/drawing/2014/main" id="{1B6D9EC7-CBC6-1874-63CF-CBFDBF4F2D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0198" y="919326"/>
            <a:ext cx="3639312" cy="24292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a lucha de la militancia estudiantil contra las propuestas antiderechos de  Javier Milei">
            <a:extLst>
              <a:ext uri="{FF2B5EF4-FFF2-40B4-BE49-F238E27FC236}">
                <a16:creationId xmlns:a16="http://schemas.microsoft.com/office/drawing/2014/main" id="{DF2D1526-EA48-4011-3C1D-26B9E8872D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0198" y="3509431"/>
            <a:ext cx="3639312" cy="20471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17D4B468-9227-3063-F24B-148983DCD5F1}"/>
              </a:ext>
            </a:extLst>
          </p:cNvPr>
          <p:cNvGraphicFramePr>
            <a:graphicFrameLocks noGrp="1"/>
          </p:cNvGraphicFramePr>
          <p:nvPr>
            <p:ph idx="1"/>
            <p:extLst>
              <p:ext uri="{D42A27DB-BD31-4B8C-83A1-F6EECF244321}">
                <p14:modId xmlns:p14="http://schemas.microsoft.com/office/powerpoint/2010/main" val="2302165857"/>
              </p:ext>
            </p:extLst>
          </p:nvPr>
        </p:nvGraphicFramePr>
        <p:xfrm>
          <a:off x="5503333" y="919325"/>
          <a:ext cx="6239934" cy="55607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0591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94885232-5D97-B5FF-EA54-26D154112C12}"/>
              </a:ext>
            </a:extLst>
          </p:cNvPr>
          <p:cNvGraphicFramePr>
            <a:graphicFrameLocks noGrp="1"/>
          </p:cNvGraphicFramePr>
          <p:nvPr>
            <p:ph idx="1"/>
            <p:extLst>
              <p:ext uri="{D42A27DB-BD31-4B8C-83A1-F6EECF244321}">
                <p14:modId xmlns:p14="http://schemas.microsoft.com/office/powerpoint/2010/main" val="1258608074"/>
              </p:ext>
            </p:extLst>
          </p:nvPr>
        </p:nvGraphicFramePr>
        <p:xfrm>
          <a:off x="465668" y="1388533"/>
          <a:ext cx="7306732" cy="5139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a:extLst>
              <a:ext uri="{FF2B5EF4-FFF2-40B4-BE49-F238E27FC236}">
                <a16:creationId xmlns:a16="http://schemas.microsoft.com/office/drawing/2014/main" id="{5D5FF083-B1D2-506C-BFCF-1054D55081A2}"/>
              </a:ext>
            </a:extLst>
          </p:cNvPr>
          <p:cNvSpPr>
            <a:spLocks noGrp="1"/>
          </p:cNvSpPr>
          <p:nvPr>
            <p:ph type="title"/>
          </p:nvPr>
        </p:nvSpPr>
        <p:spPr>
          <a:xfrm>
            <a:off x="5151967" y="456327"/>
            <a:ext cx="2159000" cy="745939"/>
          </a:xfrm>
        </p:spPr>
        <p:txBody>
          <a:bodyPr>
            <a:normAutofit fontScale="90000"/>
          </a:bodyPr>
          <a:lstStyle/>
          <a:p>
            <a:r>
              <a:rPr lang="es-AR" dirty="0"/>
              <a:t>Frontera</a:t>
            </a:r>
          </a:p>
        </p:txBody>
      </p:sp>
      <p:pic>
        <p:nvPicPr>
          <p:cNvPr id="8194" name="Picture 2" descr="Argentina refuerza la seguridad en la frontera con Bolivia — MercoPress">
            <a:extLst>
              <a:ext uri="{FF2B5EF4-FFF2-40B4-BE49-F238E27FC236}">
                <a16:creationId xmlns:a16="http://schemas.microsoft.com/office/drawing/2014/main" id="{F6D23152-B9FD-5359-2C10-ABFBD0D559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3480" y="363573"/>
            <a:ext cx="3520307" cy="19819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enuncian las causas de alarmante migración en Centroamérica | Al Mayadeen  Español">
            <a:extLst>
              <a:ext uri="{FF2B5EF4-FFF2-40B4-BE49-F238E27FC236}">
                <a16:creationId xmlns:a16="http://schemas.microsoft.com/office/drawing/2014/main" id="{C707F6D9-8463-D851-81F0-025440285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6193" y="2345505"/>
            <a:ext cx="3687594" cy="216699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Estados Unidos-México, borde en crisis - Especiales | Publicaciones -  Prensa Latina">
            <a:extLst>
              <a:ext uri="{FF2B5EF4-FFF2-40B4-BE49-F238E27FC236}">
                <a16:creationId xmlns:a16="http://schemas.microsoft.com/office/drawing/2014/main" id="{EC4708F6-2531-9F45-E91A-EFBACDBEA0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7392" y="4512496"/>
            <a:ext cx="3556396" cy="197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262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908B7F-5E6B-F814-BDA5-9730C9E69F9E}"/>
              </a:ext>
            </a:extLst>
          </p:cNvPr>
          <p:cNvSpPr>
            <a:spLocks noGrp="1"/>
          </p:cNvSpPr>
          <p:nvPr>
            <p:ph type="title"/>
          </p:nvPr>
        </p:nvSpPr>
        <p:spPr>
          <a:xfrm>
            <a:off x="1066800" y="642594"/>
            <a:ext cx="10058400" cy="618939"/>
          </a:xfrm>
        </p:spPr>
        <p:txBody>
          <a:bodyPr>
            <a:normAutofit fontScale="90000"/>
          </a:bodyPr>
          <a:lstStyle/>
          <a:p>
            <a:r>
              <a:rPr lang="es-AR" dirty="0"/>
              <a:t>Territorialidades en disputa</a:t>
            </a:r>
          </a:p>
        </p:txBody>
      </p:sp>
      <p:graphicFrame>
        <p:nvGraphicFramePr>
          <p:cNvPr id="4" name="Marcador de contenido 3">
            <a:extLst>
              <a:ext uri="{FF2B5EF4-FFF2-40B4-BE49-F238E27FC236}">
                <a16:creationId xmlns:a16="http://schemas.microsoft.com/office/drawing/2014/main" id="{3F1A5633-0DBD-EF63-D1E6-5DAE71EF9FA3}"/>
              </a:ext>
            </a:extLst>
          </p:cNvPr>
          <p:cNvGraphicFramePr>
            <a:graphicFrameLocks noGrp="1"/>
          </p:cNvGraphicFramePr>
          <p:nvPr>
            <p:ph idx="1"/>
            <p:extLst>
              <p:ext uri="{D42A27DB-BD31-4B8C-83A1-F6EECF244321}">
                <p14:modId xmlns:p14="http://schemas.microsoft.com/office/powerpoint/2010/main" val="1188797869"/>
              </p:ext>
            </p:extLst>
          </p:nvPr>
        </p:nvGraphicFramePr>
        <p:xfrm>
          <a:off x="372534" y="1371600"/>
          <a:ext cx="7238999" cy="512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Planificación urbana sostenible">
            <a:extLst>
              <a:ext uri="{FF2B5EF4-FFF2-40B4-BE49-F238E27FC236}">
                <a16:creationId xmlns:a16="http://schemas.microsoft.com/office/drawing/2014/main" id="{6A55549B-94C0-5874-C111-3F3D13A15F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9524" y="343330"/>
            <a:ext cx="4079942" cy="308567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nálisis semanal 288: Mercantilización de la Naturaleza: (Neo)Extractivismo  en Latinoamérica (25 de septiembre de 2019) | Observatorio de la Política  Internacional">
            <a:extLst>
              <a:ext uri="{FF2B5EF4-FFF2-40B4-BE49-F238E27FC236}">
                <a16:creationId xmlns:a16="http://schemas.microsoft.com/office/drawing/2014/main" id="{3DE047EF-9ED2-B114-A794-5D6BD50A5D7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3021" y="3822970"/>
            <a:ext cx="4006445" cy="267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54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9EF422-6F0C-F3B1-F975-B1F23A5FAB52}"/>
              </a:ext>
            </a:extLst>
          </p:cNvPr>
          <p:cNvSpPr>
            <a:spLocks noGrp="1"/>
          </p:cNvSpPr>
          <p:nvPr>
            <p:ph idx="1"/>
          </p:nvPr>
        </p:nvSpPr>
        <p:spPr>
          <a:xfrm>
            <a:off x="1066800" y="499533"/>
            <a:ext cx="10058400" cy="5535507"/>
          </a:xfrm>
        </p:spPr>
        <p:txBody>
          <a:bodyPr>
            <a:normAutofit/>
          </a:bodyPr>
          <a:lstStyle/>
          <a:p>
            <a:pPr marL="0" indent="0" algn="just">
              <a:buNone/>
            </a:pPr>
            <a:r>
              <a:rPr lang="es-ES" sz="2800" dirty="0"/>
              <a:t>1. Perspectivas contemporáneas de las ciencias sociales en el estudio del territorio. Metodologías.</a:t>
            </a:r>
          </a:p>
          <a:p>
            <a:pPr marL="0" indent="0" algn="just">
              <a:buNone/>
            </a:pPr>
            <a:r>
              <a:rPr lang="es-ES" sz="2800" dirty="0"/>
              <a:t>2. El Territorio y la interpelación como eje fundamental del desarrollo disciplinar.</a:t>
            </a:r>
          </a:p>
          <a:p>
            <a:pPr marL="0" indent="0" algn="just">
              <a:buNone/>
            </a:pPr>
            <a:r>
              <a:rPr lang="es-ES" sz="2800" dirty="0"/>
              <a:t>3. Dicotomías: Comunidad/Sociedad, Rural /urbano. Definición y características para diferenciar problemas sociales.</a:t>
            </a:r>
          </a:p>
          <a:p>
            <a:pPr marL="0" indent="0" algn="just">
              <a:buNone/>
            </a:pPr>
            <a:r>
              <a:rPr lang="es-ES" sz="2800" dirty="0"/>
              <a:t>4. Categorías emergentes del territorio, escenarios colectivos y actores sociales identitarios, étnicos, políticos, sociales, barriales, religiosos.</a:t>
            </a:r>
          </a:p>
          <a:p>
            <a:pPr marL="0" indent="0" algn="just">
              <a:buNone/>
            </a:pPr>
            <a:r>
              <a:rPr lang="es-ES" sz="2800" dirty="0"/>
              <a:t>5. Hegemonía y conflictos identitarios/territoriales.</a:t>
            </a:r>
          </a:p>
          <a:p>
            <a:pPr marL="0" indent="0" algn="just">
              <a:buNone/>
            </a:pPr>
            <a:r>
              <a:rPr lang="es-ES" sz="2800" dirty="0"/>
              <a:t>6. Jujuy, múltiples definiciones: periférica, andina, fronteriza, pobre, originaria.</a:t>
            </a:r>
          </a:p>
          <a:p>
            <a:pPr algn="just"/>
            <a:endParaRPr lang="es-AR" sz="2800" dirty="0"/>
          </a:p>
        </p:txBody>
      </p:sp>
    </p:spTree>
    <p:extLst>
      <p:ext uri="{BB962C8B-B14F-4D97-AF65-F5344CB8AC3E}">
        <p14:creationId xmlns:p14="http://schemas.microsoft.com/office/powerpoint/2010/main" val="147881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057" name="Rectangle 2056">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AR"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 name="Título 1">
            <a:extLst>
              <a:ext uri="{FF2B5EF4-FFF2-40B4-BE49-F238E27FC236}">
                <a16:creationId xmlns:a16="http://schemas.microsoft.com/office/drawing/2014/main" id="{4D0D630F-7005-27BF-A16B-F7ECC74128A9}"/>
              </a:ext>
            </a:extLst>
          </p:cNvPr>
          <p:cNvSpPr>
            <a:spLocks noGrp="1"/>
          </p:cNvSpPr>
          <p:nvPr>
            <p:ph type="title"/>
          </p:nvPr>
        </p:nvSpPr>
        <p:spPr>
          <a:xfrm>
            <a:off x="492981" y="374904"/>
            <a:ext cx="7035800" cy="627406"/>
          </a:xfrm>
        </p:spPr>
        <p:txBody>
          <a:bodyPr>
            <a:noAutofit/>
          </a:bodyPr>
          <a:lstStyle/>
          <a:p>
            <a:r>
              <a:rPr lang="es-AR" sz="3200" dirty="0"/>
              <a:t>El espacio como fenómeno social</a:t>
            </a:r>
          </a:p>
        </p:txBody>
      </p:sp>
      <p:graphicFrame>
        <p:nvGraphicFramePr>
          <p:cNvPr id="4" name="Marcador de contenido 3">
            <a:extLst>
              <a:ext uri="{FF2B5EF4-FFF2-40B4-BE49-F238E27FC236}">
                <a16:creationId xmlns:a16="http://schemas.microsoft.com/office/drawing/2014/main" id="{AEEE960C-BD26-7CFA-F112-EB626980A21C}"/>
              </a:ext>
            </a:extLst>
          </p:cNvPr>
          <p:cNvGraphicFramePr>
            <a:graphicFrameLocks noGrp="1"/>
          </p:cNvGraphicFramePr>
          <p:nvPr>
            <p:ph idx="1"/>
            <p:extLst>
              <p:ext uri="{D42A27DB-BD31-4B8C-83A1-F6EECF244321}">
                <p14:modId xmlns:p14="http://schemas.microsoft.com/office/powerpoint/2010/main" val="465624292"/>
              </p:ext>
            </p:extLst>
          </p:nvPr>
        </p:nvGraphicFramePr>
        <p:xfrm>
          <a:off x="321553" y="1139470"/>
          <a:ext cx="7340156" cy="54807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7951" y="1139470"/>
            <a:ext cx="3076964" cy="4547937"/>
          </a:xfrm>
          <a:prstGeom prst="rect">
            <a:avLst/>
          </a:prstGeom>
        </p:spPr>
      </p:pic>
    </p:spTree>
    <p:extLst>
      <p:ext uri="{BB962C8B-B14F-4D97-AF65-F5344CB8AC3E}">
        <p14:creationId xmlns:p14="http://schemas.microsoft.com/office/powerpoint/2010/main" val="197798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 name="Rectangle 4115">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radicional «Pintada Estudiantil» en avenida Córdoba">
            <a:extLst>
              <a:ext uri="{FF2B5EF4-FFF2-40B4-BE49-F238E27FC236}">
                <a16:creationId xmlns:a16="http://schemas.microsoft.com/office/drawing/2014/main" id="{344764DB-0F27-3257-27A6-CC4E7695C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644" b="1950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118" name="Rectangle 4117">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0" name="Rectangle 4119">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659A0272-CEC3-7369-D4C7-95FC4D246F9D}"/>
              </a:ext>
            </a:extLst>
          </p:cNvPr>
          <p:cNvGraphicFramePr>
            <a:graphicFrameLocks noGrp="1"/>
          </p:cNvGraphicFramePr>
          <p:nvPr>
            <p:ph idx="1"/>
            <p:extLst>
              <p:ext uri="{D42A27DB-BD31-4B8C-83A1-F6EECF244321}">
                <p14:modId xmlns:p14="http://schemas.microsoft.com/office/powerpoint/2010/main" val="3485341566"/>
              </p:ext>
            </p:extLst>
          </p:nvPr>
        </p:nvGraphicFramePr>
        <p:xfrm>
          <a:off x="6846137" y="729574"/>
          <a:ext cx="4602152" cy="5289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6326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057" name="Rectangle 2056">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D0D630F-7005-27BF-A16B-F7ECC74128A9}"/>
              </a:ext>
            </a:extLst>
          </p:cNvPr>
          <p:cNvSpPr>
            <a:spLocks noGrp="1"/>
          </p:cNvSpPr>
          <p:nvPr>
            <p:ph type="title"/>
          </p:nvPr>
        </p:nvSpPr>
        <p:spPr>
          <a:xfrm>
            <a:off x="492981" y="374904"/>
            <a:ext cx="7035800" cy="627406"/>
          </a:xfrm>
        </p:spPr>
        <p:txBody>
          <a:bodyPr>
            <a:noAutofit/>
          </a:bodyPr>
          <a:lstStyle/>
          <a:p>
            <a:r>
              <a:rPr lang="es-AR" sz="3200" dirty="0"/>
              <a:t>Evolución del concepto de TERRITORIO</a:t>
            </a:r>
          </a:p>
        </p:txBody>
      </p:sp>
      <p:pic>
        <p:nvPicPr>
          <p:cNvPr id="2050" name="Picture 2" descr="Qué es la cartografía? Características y evolución - Ingeoexpert ®">
            <a:extLst>
              <a:ext uri="{FF2B5EF4-FFF2-40B4-BE49-F238E27FC236}">
                <a16:creationId xmlns:a16="http://schemas.microsoft.com/office/drawing/2014/main" id="{E36CCB14-EF92-7DC1-B835-97D864FAE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18" r="38072" b="-1"/>
          <a:stretch/>
        </p:blipFill>
        <p:spPr bwMode="auto">
          <a:xfrm>
            <a:off x="7837371" y="237744"/>
            <a:ext cx="4124416" cy="6382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Marcador de contenido 3">
            <a:extLst>
              <a:ext uri="{FF2B5EF4-FFF2-40B4-BE49-F238E27FC236}">
                <a16:creationId xmlns:a16="http://schemas.microsoft.com/office/drawing/2014/main" id="{AEEE960C-BD26-7CFA-F112-EB626980A21C}"/>
              </a:ext>
            </a:extLst>
          </p:cNvPr>
          <p:cNvGraphicFramePr>
            <a:graphicFrameLocks noGrp="1"/>
          </p:cNvGraphicFramePr>
          <p:nvPr>
            <p:ph idx="1"/>
            <p:extLst>
              <p:ext uri="{D42A27DB-BD31-4B8C-83A1-F6EECF244321}">
                <p14:modId xmlns:p14="http://schemas.microsoft.com/office/powerpoint/2010/main" val="4110176150"/>
              </p:ext>
            </p:extLst>
          </p:nvPr>
        </p:nvGraphicFramePr>
        <p:xfrm>
          <a:off x="321553" y="1139470"/>
          <a:ext cx="7340156" cy="5480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694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1" name="Rectangle 3100">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Arquitectura de Conectarse a Internet">
            <a:extLst>
              <a:ext uri="{FF2B5EF4-FFF2-40B4-BE49-F238E27FC236}">
                <a16:creationId xmlns:a16="http://schemas.microsoft.com/office/drawing/2014/main" id="{CBA8AE49-F31A-2984-FB86-7EC33FC7E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41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103" name="Rectangle 3102">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9709" y="253548"/>
            <a:ext cx="5612193" cy="636159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5" name="Rectangle 3104">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7542"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Marcador de contenido 3">
            <a:extLst>
              <a:ext uri="{FF2B5EF4-FFF2-40B4-BE49-F238E27FC236}">
                <a16:creationId xmlns:a16="http://schemas.microsoft.com/office/drawing/2014/main" id="{F3CF26E4-81D7-1E56-53D7-0CDE1EC8BA28}"/>
              </a:ext>
            </a:extLst>
          </p:cNvPr>
          <p:cNvGraphicFramePr>
            <a:graphicFrameLocks noGrp="1"/>
          </p:cNvGraphicFramePr>
          <p:nvPr>
            <p:ph idx="1"/>
            <p:extLst>
              <p:ext uri="{D42A27DB-BD31-4B8C-83A1-F6EECF244321}">
                <p14:modId xmlns:p14="http://schemas.microsoft.com/office/powerpoint/2010/main" val="37269546"/>
              </p:ext>
            </p:extLst>
          </p:nvPr>
        </p:nvGraphicFramePr>
        <p:xfrm>
          <a:off x="6487542" y="427534"/>
          <a:ext cx="5299768" cy="6002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8314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E9050D-DBEE-E8C0-3561-77F7126E071F}"/>
              </a:ext>
            </a:extLst>
          </p:cNvPr>
          <p:cNvSpPr>
            <a:spLocks noGrp="1"/>
          </p:cNvSpPr>
          <p:nvPr>
            <p:ph type="title"/>
          </p:nvPr>
        </p:nvSpPr>
        <p:spPr>
          <a:xfrm>
            <a:off x="2080924" y="6508373"/>
            <a:ext cx="8030152" cy="349627"/>
          </a:xfrm>
        </p:spPr>
        <p:txBody>
          <a:bodyPr>
            <a:noAutofit/>
          </a:bodyPr>
          <a:lstStyle/>
          <a:p>
            <a:r>
              <a:rPr lang="es-AR" sz="1200" dirty="0"/>
              <a:t>Constelación de referencias a través del tiempo en torno al concepto de territorio (Gómez Jiménez y Medina Ortega, 2022, p. 64)</a:t>
            </a:r>
          </a:p>
        </p:txBody>
      </p:sp>
      <p:pic>
        <p:nvPicPr>
          <p:cNvPr id="4" name="Marcador de contenido 4">
            <a:extLst>
              <a:ext uri="{FF2B5EF4-FFF2-40B4-BE49-F238E27FC236}">
                <a16:creationId xmlns:a16="http://schemas.microsoft.com/office/drawing/2014/main" id="{6B73C9D9-CCD2-9A85-5229-47D713FEBE96}"/>
              </a:ext>
            </a:extLst>
          </p:cNvPr>
          <p:cNvPicPr>
            <a:picLocks noChangeAspect="1"/>
          </p:cNvPicPr>
          <p:nvPr/>
        </p:nvPicPr>
        <p:blipFill>
          <a:blip r:embed="rId2"/>
          <a:srcRect t="11570" r="4646" b="6815"/>
          <a:stretch/>
        </p:blipFill>
        <p:spPr>
          <a:xfrm>
            <a:off x="350195" y="398832"/>
            <a:ext cx="11498093" cy="5914417"/>
          </a:xfrm>
          <a:prstGeom prst="rect">
            <a:avLst/>
          </a:prstGeom>
        </p:spPr>
      </p:pic>
    </p:spTree>
    <p:extLst>
      <p:ext uri="{BB962C8B-B14F-4D97-AF65-F5344CB8AC3E}">
        <p14:creationId xmlns:p14="http://schemas.microsoft.com/office/powerpoint/2010/main" val="21167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909431D-0DEF-52FC-9BAC-EC6445828547}"/>
              </a:ext>
            </a:extLst>
          </p:cNvPr>
          <p:cNvPicPr>
            <a:picLocks noChangeAspect="1"/>
          </p:cNvPicPr>
          <p:nvPr/>
        </p:nvPicPr>
        <p:blipFill>
          <a:blip r:embed="rId2"/>
          <a:srcRect l="296" t="20000" r="9721" b="14609"/>
          <a:stretch/>
        </p:blipFill>
        <p:spPr>
          <a:xfrm>
            <a:off x="190500" y="320410"/>
            <a:ext cx="11811000" cy="6217179"/>
          </a:xfrm>
          <a:prstGeom prst="rect">
            <a:avLst/>
          </a:prstGeom>
        </p:spPr>
      </p:pic>
    </p:spTree>
    <p:extLst>
      <p:ext uri="{BB962C8B-B14F-4D97-AF65-F5344CB8AC3E}">
        <p14:creationId xmlns:p14="http://schemas.microsoft.com/office/powerpoint/2010/main" val="20452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477CB9D5-7E71-6246-370D-AFC4BD61BE6E}"/>
              </a:ext>
            </a:extLst>
          </p:cNvPr>
          <p:cNvGraphicFramePr>
            <a:graphicFrameLocks noGrp="1"/>
          </p:cNvGraphicFramePr>
          <p:nvPr>
            <p:ph idx="1"/>
            <p:extLst>
              <p:ext uri="{D42A27DB-BD31-4B8C-83A1-F6EECF244321}">
                <p14:modId xmlns:p14="http://schemas.microsoft.com/office/powerpoint/2010/main" val="2481625035"/>
              </p:ext>
            </p:extLst>
          </p:nvPr>
        </p:nvGraphicFramePr>
        <p:xfrm>
          <a:off x="245533" y="270933"/>
          <a:ext cx="11811000" cy="6392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0641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Savon</Template>
  <TotalTime>810</TotalTime>
  <Words>1837</Words>
  <Application>Microsoft Office PowerPoint</Application>
  <PresentationFormat>Panorámica</PresentationFormat>
  <Paragraphs>69</Paragraphs>
  <Slides>15</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15</vt:i4>
      </vt:variant>
    </vt:vector>
  </HeadingPairs>
  <TitlesOfParts>
    <vt:vector size="18" baseType="lpstr">
      <vt:lpstr>Aptos</vt:lpstr>
      <vt:lpstr>Garamond</vt:lpstr>
      <vt:lpstr>Savon</vt:lpstr>
      <vt:lpstr>Unidad 2: Dinámicas territoriales de los grupos sociales. Análisis entrelazado: nacional/regional, provincial/local, periférico/fronterizo.</vt:lpstr>
      <vt:lpstr>Presentación de PowerPoint</vt:lpstr>
      <vt:lpstr>El espacio como fenómeno social</vt:lpstr>
      <vt:lpstr>Presentación de PowerPoint</vt:lpstr>
      <vt:lpstr>Evolución del concepto de TERRITORIO</vt:lpstr>
      <vt:lpstr>Presentación de PowerPoint</vt:lpstr>
      <vt:lpstr>Constelación de referencias a través del tiempo en torno al concepto de territorio (Gómez Jiménez y Medina Ortega, 2022, p. 64)</vt:lpstr>
      <vt:lpstr>Presentación de PowerPoint</vt:lpstr>
      <vt:lpstr>Presentación de PowerPoint</vt:lpstr>
      <vt:lpstr>Presentación de PowerPoint</vt:lpstr>
      <vt:lpstr>Conceptualizaciones del TERRITORIO</vt:lpstr>
      <vt:lpstr>Presentación de PowerPoint</vt:lpstr>
      <vt:lpstr>Territorio e identidad</vt:lpstr>
      <vt:lpstr>Frontera</vt:lpstr>
      <vt:lpstr>Territorialidades en disputa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2: Dinámicas territoriales de los grupos sociales. Análisis entrelazado: nacional/regional, provincial/local, periférico/fronterizo.</dc:title>
  <dc:creator>Susana Zazzarini</dc:creator>
  <cp:lastModifiedBy>Susana Zazzarini</cp:lastModifiedBy>
  <cp:revision>34</cp:revision>
  <dcterms:created xsi:type="dcterms:W3CDTF">2024-09-07T21:46:48Z</dcterms:created>
  <dcterms:modified xsi:type="dcterms:W3CDTF">2024-09-14T16:47:13Z</dcterms:modified>
</cp:coreProperties>
</file>