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12" r:id="rId3"/>
    <p:sldId id="303" r:id="rId4"/>
    <p:sldId id="313" r:id="rId5"/>
    <p:sldId id="314" r:id="rId6"/>
    <p:sldId id="315" r:id="rId7"/>
    <p:sldId id="316" r:id="rId8"/>
    <p:sldId id="317" r:id="rId9"/>
    <p:sldId id="318" r:id="rId10"/>
    <p:sldId id="319" r:id="rId11"/>
    <p:sldId id="320" r:id="rId12"/>
    <p:sldId id="321" r:id="rId13"/>
    <p:sldId id="322" r:id="rId14"/>
    <p:sldId id="324" r:id="rId15"/>
    <p:sldId id="325" r:id="rId16"/>
    <p:sldId id="326" r:id="rId17"/>
    <p:sldId id="271" r:id="rId18"/>
    <p:sldId id="25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485" autoAdjust="0"/>
    <p:restoredTop sz="94255" autoAdjust="0"/>
  </p:normalViewPr>
  <p:slideViewPr>
    <p:cSldViewPr snapToGrid="0">
      <p:cViewPr varScale="1">
        <p:scale>
          <a:sx n="58" d="100"/>
          <a:sy n="58" d="100"/>
        </p:scale>
        <p:origin x="108"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8/21/2023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859110" y="1973687"/>
            <a:ext cx="8645502" cy="2262781"/>
          </a:xfrm>
        </p:spPr>
        <p:txBody>
          <a:bodyPr>
            <a:normAutofit fontScale="90000"/>
          </a:bodyPr>
          <a:lstStyle/>
          <a:p>
            <a:br>
              <a:rPr lang="es-ES" dirty="0"/>
            </a:br>
            <a:br>
              <a:rPr lang="es-ES" dirty="0"/>
            </a:br>
            <a:r>
              <a:rPr lang="es-ES" dirty="0"/>
              <a:t>Seguridad en Sistemas</a:t>
            </a:r>
            <a:br>
              <a:rPr lang="es-ES" dirty="0"/>
            </a:br>
            <a:r>
              <a:rPr lang="es-ES" dirty="0"/>
              <a:t>Auditoria Informática</a:t>
            </a:r>
          </a:p>
        </p:txBody>
      </p:sp>
      <p:sp>
        <p:nvSpPr>
          <p:cNvPr id="3" name="Subtítulo 2"/>
          <p:cNvSpPr>
            <a:spLocks noGrp="1"/>
          </p:cNvSpPr>
          <p:nvPr>
            <p:ph type="subTitle" idx="1"/>
          </p:nvPr>
        </p:nvSpPr>
        <p:spPr>
          <a:xfrm>
            <a:off x="2215726" y="4236468"/>
            <a:ext cx="8915399" cy="1126283"/>
          </a:xfrm>
        </p:spPr>
        <p:txBody>
          <a:bodyPr/>
          <a:lstStyle/>
          <a:p>
            <a:pPr algn="ctr"/>
            <a:endParaRPr lang="es-ES" dirty="0"/>
          </a:p>
          <a:p>
            <a:pPr algn="ctr"/>
            <a:r>
              <a:rPr lang="es-ES" dirty="0">
                <a:solidFill>
                  <a:schemeClr val="tx1"/>
                </a:solidFill>
              </a:rPr>
              <a:t>Ing. Maria Aparicio</a:t>
            </a:r>
          </a:p>
        </p:txBody>
      </p:sp>
    </p:spTree>
    <p:extLst>
      <p:ext uri="{BB962C8B-B14F-4D97-AF65-F5344CB8AC3E}">
        <p14:creationId xmlns:p14="http://schemas.microsoft.com/office/powerpoint/2010/main" val="3914805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936377" y="624110"/>
            <a:ext cx="9568236" cy="796796"/>
          </a:xfrm>
        </p:spPr>
        <p:txBody>
          <a:bodyPr>
            <a:normAutofit/>
          </a:bodyPr>
          <a:lstStyle/>
          <a:p>
            <a:r>
              <a:rPr lang="es-ES" dirty="0"/>
              <a:t>Seguridad Física – Lineamientos Básicos</a:t>
            </a:r>
          </a:p>
        </p:txBody>
      </p:sp>
      <p:sp>
        <p:nvSpPr>
          <p:cNvPr id="3" name="Marcador de contenido 2"/>
          <p:cNvSpPr>
            <a:spLocks noGrp="1"/>
          </p:cNvSpPr>
          <p:nvPr>
            <p:ph idx="1"/>
          </p:nvPr>
        </p:nvSpPr>
        <p:spPr>
          <a:xfrm>
            <a:off x="1600201" y="1420906"/>
            <a:ext cx="10047894" cy="5066979"/>
          </a:xfrm>
        </p:spPr>
        <p:txBody>
          <a:bodyPr>
            <a:normAutofit/>
          </a:bodyPr>
          <a:lstStyle/>
          <a:p>
            <a:pPr algn="just"/>
            <a:r>
              <a:rPr lang="es-ES" b="1" dirty="0"/>
              <a:t>Picos y Ruidos Electromagnéticos:  </a:t>
            </a:r>
            <a:r>
              <a:rPr lang="es-ES" dirty="0"/>
              <a:t>Las subidas (picos) y caídas de tensión no son el único problema eléctrico al que se han de enfrentar los usuarios. También está el tema del ruido que interfiere en el funcionamiento de los componentes electrónicos. El ruido interfiere en los datos, además de favorecer la escucha electrónica.</a:t>
            </a:r>
            <a:endParaRPr lang="es-ES" sz="1600" dirty="0"/>
          </a:p>
          <a:p>
            <a:pPr algn="just"/>
            <a:r>
              <a:rPr lang="es-ES" b="1" dirty="0"/>
              <a:t>Cableado: </a:t>
            </a:r>
            <a:r>
              <a:rPr lang="es-ES" dirty="0"/>
              <a:t>Los cables que se suelen utilizar para construir las redes locales van del cable telefónico normal al cable </a:t>
            </a:r>
            <a:r>
              <a:rPr lang="es-ES" dirty="0" err="1"/>
              <a:t>coaxil</a:t>
            </a:r>
            <a:r>
              <a:rPr lang="es-ES" dirty="0"/>
              <a:t> o la fibra óptica. Algunos edificios de oficinas ya se construyen con los cables instalados para evitar el tiempo y el gasto posterior, y de forma que se minimice el riesgo de un corte, rozadura u otro daño accidental.</a:t>
            </a:r>
          </a:p>
          <a:p>
            <a:pPr marL="400050" lvl="1" indent="0" algn="just">
              <a:buNone/>
            </a:pPr>
            <a:r>
              <a:rPr lang="es-ES" sz="1800" dirty="0"/>
              <a:t>Los riesgos más comunes para el cableado se pueden resumir en los siguientes:</a:t>
            </a:r>
          </a:p>
          <a:p>
            <a:pPr marL="685800" lvl="1" algn="just"/>
            <a:r>
              <a:rPr lang="es-ES" dirty="0"/>
              <a:t>Interferencia: pueden estar generadas por cables de alimentación de maquinaria pesada o por equipos de radio o microondas. </a:t>
            </a:r>
          </a:p>
          <a:p>
            <a:pPr marL="685800" lvl="1" algn="just"/>
            <a:r>
              <a:rPr lang="es-ES" dirty="0"/>
              <a:t>Corte del cable: la conexión establecida se rompe, lo que impide que el flujo de datos circule por el cable.</a:t>
            </a:r>
            <a:endParaRPr lang="es-ES" sz="1400" dirty="0"/>
          </a:p>
          <a:p>
            <a:pPr marL="685800" lvl="1" algn="just"/>
            <a:r>
              <a:rPr lang="es-ES" dirty="0"/>
              <a:t>Daños en el cable: los daños normales con el uso pueden dañar el apantallamiento que preserva la integridad de los datos transmitidos </a:t>
            </a:r>
          </a:p>
        </p:txBody>
      </p:sp>
    </p:spTree>
    <p:extLst>
      <p:ext uri="{BB962C8B-B14F-4D97-AF65-F5344CB8AC3E}">
        <p14:creationId xmlns:p14="http://schemas.microsoft.com/office/powerpoint/2010/main" val="1119136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936377" y="624110"/>
            <a:ext cx="9568236" cy="796796"/>
          </a:xfrm>
        </p:spPr>
        <p:txBody>
          <a:bodyPr>
            <a:normAutofit/>
          </a:bodyPr>
          <a:lstStyle/>
          <a:p>
            <a:r>
              <a:rPr lang="es-ES" dirty="0"/>
              <a:t>Seguridad Física – Lineamientos Básicos</a:t>
            </a:r>
          </a:p>
        </p:txBody>
      </p:sp>
      <p:sp>
        <p:nvSpPr>
          <p:cNvPr id="3" name="Marcador de contenido 2"/>
          <p:cNvSpPr>
            <a:spLocks noGrp="1"/>
          </p:cNvSpPr>
          <p:nvPr>
            <p:ph idx="1"/>
          </p:nvPr>
        </p:nvSpPr>
        <p:spPr>
          <a:xfrm>
            <a:off x="1814286" y="1420906"/>
            <a:ext cx="9855199" cy="5154706"/>
          </a:xfrm>
        </p:spPr>
        <p:txBody>
          <a:bodyPr>
            <a:normAutofit fontScale="85000" lnSpcReduction="10000"/>
          </a:bodyPr>
          <a:lstStyle/>
          <a:p>
            <a:pPr marL="0" indent="0" algn="just">
              <a:buNone/>
            </a:pPr>
            <a:r>
              <a:rPr lang="es-ES" sz="1900" b="1" dirty="0"/>
              <a:t>La puesta a tierra: </a:t>
            </a:r>
            <a:r>
              <a:rPr lang="en-US" sz="1900" dirty="0"/>
              <a:t>Los </a:t>
            </a:r>
            <a:r>
              <a:rPr lang="en-US" sz="1900" dirty="0" err="1"/>
              <a:t>toma</a:t>
            </a:r>
            <a:r>
              <a:rPr lang="en-US" sz="1900" dirty="0"/>
              <a:t> </a:t>
            </a:r>
            <a:r>
              <a:rPr lang="en-US" sz="1900" dirty="0" err="1"/>
              <a:t>corrientes</a:t>
            </a:r>
            <a:r>
              <a:rPr lang="en-US" sz="1900" dirty="0"/>
              <a:t> </a:t>
            </a:r>
            <a:r>
              <a:rPr lang="en-US" sz="1900" dirty="0" err="1"/>
              <a:t>deben</a:t>
            </a:r>
            <a:r>
              <a:rPr lang="en-US" sz="1900" dirty="0"/>
              <a:t> </a:t>
            </a:r>
            <a:r>
              <a:rPr lang="en-US" sz="1900" dirty="0" err="1"/>
              <a:t>tener</a:t>
            </a:r>
            <a:r>
              <a:rPr lang="en-US" sz="1900" dirty="0"/>
              <a:t> </a:t>
            </a:r>
            <a:r>
              <a:rPr lang="en-US" sz="1900" dirty="0" err="1"/>
              <a:t>puesta</a:t>
            </a:r>
            <a:r>
              <a:rPr lang="en-US" sz="1900" dirty="0"/>
              <a:t> a </a:t>
            </a:r>
            <a:r>
              <a:rPr lang="en-US" sz="1900" dirty="0" err="1"/>
              <a:t>tierra</a:t>
            </a:r>
            <a:r>
              <a:rPr lang="en-US" sz="1900" dirty="0"/>
              <a:t> real. </a:t>
            </a:r>
            <a:r>
              <a:rPr lang="en-US" sz="1900" dirty="0" err="1"/>
              <a:t>Una</a:t>
            </a:r>
            <a:r>
              <a:rPr lang="en-US" sz="1900" dirty="0"/>
              <a:t> </a:t>
            </a:r>
            <a:r>
              <a:rPr lang="en-US" sz="1900" dirty="0" err="1"/>
              <a:t>puesta</a:t>
            </a:r>
            <a:r>
              <a:rPr lang="en-US" sz="1900" dirty="0"/>
              <a:t> a </a:t>
            </a:r>
            <a:r>
              <a:rPr lang="en-US" sz="1900" dirty="0" err="1"/>
              <a:t>tierra</a:t>
            </a:r>
            <a:r>
              <a:rPr lang="en-US" sz="1900" dirty="0"/>
              <a:t> real </a:t>
            </a:r>
            <a:r>
              <a:rPr lang="en-US" sz="1900" dirty="0" err="1"/>
              <a:t>significa</a:t>
            </a:r>
            <a:r>
              <a:rPr lang="en-US" sz="1900" dirty="0"/>
              <a:t> que el </a:t>
            </a:r>
            <a:r>
              <a:rPr lang="en-US" sz="1900" dirty="0" err="1"/>
              <a:t>tercer</a:t>
            </a:r>
            <a:r>
              <a:rPr lang="en-US" sz="1900" dirty="0"/>
              <a:t> </a:t>
            </a:r>
            <a:r>
              <a:rPr lang="en-US" sz="1900" dirty="0" err="1"/>
              <a:t>conector</a:t>
            </a:r>
            <a:r>
              <a:rPr lang="en-US" sz="1900" dirty="0"/>
              <a:t> del </a:t>
            </a:r>
            <a:r>
              <a:rPr lang="en-US" sz="1900" dirty="0" err="1"/>
              <a:t>toma</a:t>
            </a:r>
            <a:r>
              <a:rPr lang="en-US" sz="1900" dirty="0"/>
              <a:t> </a:t>
            </a:r>
            <a:r>
              <a:rPr lang="en-US" sz="1900" dirty="0" err="1"/>
              <a:t>corriente</a:t>
            </a:r>
            <a:r>
              <a:rPr lang="en-US" sz="1900" dirty="0"/>
              <a:t> </a:t>
            </a:r>
            <a:r>
              <a:rPr lang="en-US" sz="1900" dirty="0" err="1"/>
              <a:t>esté</a:t>
            </a:r>
            <a:r>
              <a:rPr lang="en-US" sz="1900" dirty="0"/>
              <a:t> </a:t>
            </a:r>
            <a:r>
              <a:rPr lang="en-US" sz="1900" dirty="0" err="1"/>
              <a:t>conectado</a:t>
            </a:r>
            <a:r>
              <a:rPr lang="en-US" sz="1900" dirty="0"/>
              <a:t>, </a:t>
            </a:r>
            <a:r>
              <a:rPr lang="en-US" sz="1900" dirty="0" err="1"/>
              <a:t>por</a:t>
            </a:r>
            <a:r>
              <a:rPr lang="en-US" sz="1900" dirty="0"/>
              <a:t> </a:t>
            </a:r>
            <a:r>
              <a:rPr lang="en-US" sz="1900" dirty="0" err="1"/>
              <a:t>medio</a:t>
            </a:r>
            <a:r>
              <a:rPr lang="en-US" sz="1900" dirty="0"/>
              <a:t> de un cable, o </a:t>
            </a:r>
            <a:r>
              <a:rPr lang="en-US" sz="1900" dirty="0" err="1"/>
              <a:t>una</a:t>
            </a:r>
            <a:r>
              <a:rPr lang="en-US" sz="1900" dirty="0"/>
              <a:t> </a:t>
            </a:r>
            <a:r>
              <a:rPr lang="en-US" sz="1900" dirty="0" err="1"/>
              <a:t>barra</a:t>
            </a:r>
            <a:r>
              <a:rPr lang="en-US" sz="1900" dirty="0"/>
              <a:t> de </a:t>
            </a:r>
            <a:r>
              <a:rPr lang="en-US" sz="1900" dirty="0" err="1"/>
              <a:t>cobre</a:t>
            </a:r>
            <a:r>
              <a:rPr lang="en-US" sz="1900" dirty="0"/>
              <a:t> </a:t>
            </a:r>
            <a:r>
              <a:rPr lang="en-US" sz="1900" dirty="0" err="1"/>
              <a:t>enterrada</a:t>
            </a:r>
            <a:r>
              <a:rPr lang="en-US" sz="1900" dirty="0"/>
              <a:t> </a:t>
            </a:r>
            <a:r>
              <a:rPr lang="en-US" sz="1900" dirty="0" err="1"/>
              <a:t>bajo</a:t>
            </a:r>
            <a:r>
              <a:rPr lang="en-US" sz="1900" dirty="0"/>
              <a:t> </a:t>
            </a:r>
            <a:r>
              <a:rPr lang="en-US" sz="1900" dirty="0" err="1"/>
              <a:t>tierra</a:t>
            </a:r>
            <a:r>
              <a:rPr lang="en-US" sz="1900" dirty="0"/>
              <a:t> (</a:t>
            </a:r>
            <a:r>
              <a:rPr lang="en-US" sz="1900" dirty="0" err="1"/>
              <a:t>este</a:t>
            </a:r>
            <a:r>
              <a:rPr lang="en-US" sz="1900" dirty="0"/>
              <a:t> </a:t>
            </a:r>
            <a:r>
              <a:rPr lang="en-US" sz="1900" dirty="0" err="1"/>
              <a:t>tipo</a:t>
            </a:r>
            <a:r>
              <a:rPr lang="en-US" sz="1900" dirty="0"/>
              <a:t> de </a:t>
            </a:r>
            <a:r>
              <a:rPr lang="en-US" sz="1900" dirty="0" err="1"/>
              <a:t>instalación</a:t>
            </a:r>
            <a:r>
              <a:rPr lang="en-US" sz="1900" dirty="0"/>
              <a:t> </a:t>
            </a:r>
            <a:r>
              <a:rPr lang="en-US" sz="1900" dirty="0" err="1"/>
              <a:t>está</a:t>
            </a:r>
            <a:r>
              <a:rPr lang="en-US" sz="1900" dirty="0"/>
              <a:t> </a:t>
            </a:r>
            <a:r>
              <a:rPr lang="en-US" sz="1900" dirty="0" err="1"/>
              <a:t>normalizada</a:t>
            </a:r>
            <a:r>
              <a:rPr lang="en-US" sz="1900" dirty="0"/>
              <a:t> </a:t>
            </a:r>
            <a:r>
              <a:rPr lang="en-US" sz="1900" dirty="0" err="1"/>
              <a:t>según</a:t>
            </a:r>
            <a:r>
              <a:rPr lang="en-US" sz="1900" dirty="0"/>
              <a:t> </a:t>
            </a:r>
            <a:r>
              <a:rPr lang="en-US" sz="1900" dirty="0" err="1"/>
              <a:t>una</a:t>
            </a:r>
            <a:r>
              <a:rPr lang="en-US" sz="1900" dirty="0"/>
              <a:t> </a:t>
            </a:r>
            <a:r>
              <a:rPr lang="en-US" sz="1900" dirty="0" err="1"/>
              <a:t>norma</a:t>
            </a:r>
            <a:r>
              <a:rPr lang="en-US" sz="1900" dirty="0"/>
              <a:t> IRAM).</a:t>
            </a:r>
          </a:p>
          <a:p>
            <a:pPr marL="0" indent="0" algn="just">
              <a:buNone/>
            </a:pPr>
            <a:r>
              <a:rPr lang="es-ES" sz="1900" b="1" dirty="0"/>
              <a:t>Cableado de Alto Nivel de Seguridad: </a:t>
            </a:r>
            <a:r>
              <a:rPr lang="es-ES" sz="1900" dirty="0"/>
              <a:t>Son cableados de redes que se recomiendan para instalaciones con grado de seguridad militar. El objetivo es impedir la posibilidad de infiltraciones y </a:t>
            </a:r>
            <a:r>
              <a:rPr lang="es-ES" sz="1900" dirty="0" err="1"/>
              <a:t>monitoreos</a:t>
            </a:r>
            <a:r>
              <a:rPr lang="es-ES" sz="1900" dirty="0"/>
              <a:t> de la información que circula por el cable. </a:t>
            </a:r>
          </a:p>
          <a:p>
            <a:pPr marL="0" indent="0" algn="just">
              <a:buNone/>
            </a:pPr>
            <a:r>
              <a:rPr lang="es-ES" sz="1900" b="1" dirty="0"/>
              <a:t>Pisos de Placas Extraíbles: </a:t>
            </a:r>
            <a:r>
              <a:rPr lang="es-ES" sz="1900" dirty="0"/>
              <a:t>Los cables de alimentación, comunicaciones, interconexión de equipos, receptáculos asociados con computadoras y equipos de procesamiento de datos pueden ser, en caso necesario, alojados en el espacio que, para tal fin se dispone en los pisos de placas extraíbles, debajo del mismo.</a:t>
            </a:r>
          </a:p>
          <a:p>
            <a:pPr marL="0" indent="0" algn="just">
              <a:buNone/>
            </a:pPr>
            <a:r>
              <a:rPr lang="es-ES" sz="1900" b="1" dirty="0"/>
              <a:t>Sistema de Aire Acondicionado: </a:t>
            </a:r>
            <a:r>
              <a:rPr lang="es-ES" sz="1900" dirty="0"/>
              <a:t>Se debe proveer un sistema de calefacción, ventilación y aire acondicionado separado, que se dedique al cuarto de computadoras y equipos de proceso de datos en forma exclusiva.</a:t>
            </a:r>
          </a:p>
          <a:p>
            <a:pPr marL="0" indent="0" algn="just">
              <a:buNone/>
            </a:pPr>
            <a:r>
              <a:rPr lang="es-ES" sz="1900" b="1" dirty="0"/>
              <a:t>Emisiones Electromagnéticas: </a:t>
            </a:r>
            <a:r>
              <a:rPr lang="es-ES" sz="1900" dirty="0"/>
              <a:t>Desde hace tiempo se sospecha que las emisiones, de muy baja frecuencia que generan algunos periféricos, son dañinas para el ser humano.</a:t>
            </a:r>
          </a:p>
          <a:p>
            <a:pPr marL="0" indent="0" algn="just">
              <a:buNone/>
            </a:pPr>
            <a:r>
              <a:rPr lang="es-ES" sz="1900" dirty="0"/>
              <a:t>Según recomendaciones científicas estas emisiones podrían reducirse mediante filtros adecuados al rango de las radiofrecuencias, siendo estas totalmente seguras para las personas. Para conseguir que las radiaciones sean mínimas hay que revisar los equipos constantemente y controlar su envejecimiento.</a:t>
            </a:r>
          </a:p>
        </p:txBody>
      </p:sp>
    </p:spTree>
    <p:extLst>
      <p:ext uri="{BB962C8B-B14F-4D97-AF65-F5344CB8AC3E}">
        <p14:creationId xmlns:p14="http://schemas.microsoft.com/office/powerpoint/2010/main" val="16043447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936377" y="624110"/>
            <a:ext cx="9568236" cy="796796"/>
          </a:xfrm>
        </p:spPr>
        <p:txBody>
          <a:bodyPr>
            <a:normAutofit/>
          </a:bodyPr>
          <a:lstStyle/>
          <a:p>
            <a:r>
              <a:rPr lang="es-ES" dirty="0"/>
              <a:t>Seguridad Física – Lineamientos Básicos</a:t>
            </a:r>
          </a:p>
        </p:txBody>
      </p:sp>
      <p:sp>
        <p:nvSpPr>
          <p:cNvPr id="3" name="Marcador de contenido 2"/>
          <p:cNvSpPr>
            <a:spLocks noGrp="1"/>
          </p:cNvSpPr>
          <p:nvPr>
            <p:ph idx="1"/>
          </p:nvPr>
        </p:nvSpPr>
        <p:spPr>
          <a:xfrm>
            <a:off x="1792895" y="1420906"/>
            <a:ext cx="9855199" cy="5405717"/>
          </a:xfrm>
        </p:spPr>
        <p:txBody>
          <a:bodyPr>
            <a:normAutofit fontScale="92500" lnSpcReduction="10000"/>
          </a:bodyPr>
          <a:lstStyle/>
          <a:p>
            <a:pPr marL="0" indent="0">
              <a:buNone/>
            </a:pPr>
            <a:r>
              <a:rPr lang="es-ES" b="1" dirty="0"/>
              <a:t>Cableado de Alto Nivel de Seguridad: </a:t>
            </a:r>
            <a:r>
              <a:rPr lang="es-ES" dirty="0"/>
              <a:t>Son cableados de redes que se recomiendan para instalaciones con grado de seguridad militar. El objetivo es impedir la posibilidad de infiltraciones y </a:t>
            </a:r>
            <a:r>
              <a:rPr lang="es-ES" dirty="0" err="1"/>
              <a:t>monitoreos</a:t>
            </a:r>
            <a:r>
              <a:rPr lang="es-ES" dirty="0"/>
              <a:t> de la información que circula por el cable. Consta de un sistema de tubos (herméticamente cerrados) por cuyo interior circula aire a presión y el cable. A lo largo de la tubería hay sensores conectados a una computadora. Si se detecta algún tipo de variación de presión se dispara un sistema de alarma.</a:t>
            </a:r>
            <a:endParaRPr lang="es-ES" sz="1600" dirty="0"/>
          </a:p>
          <a:p>
            <a:pPr marL="0" indent="0">
              <a:buNone/>
            </a:pPr>
            <a:r>
              <a:rPr lang="es-ES" b="1" dirty="0"/>
              <a:t>Pisos de Placas Extraíbles: </a:t>
            </a:r>
            <a:r>
              <a:rPr lang="es-ES" dirty="0"/>
              <a:t>Los cables de alimentación, comunicaciones, interconexión de equipos, receptáculos asociados con computadoras y equipos de procesamiento de datos pueden ser, en caso necesario, alojados en el espacio que, para tal fin se dispone en los pisos de placas extraíbles, debajo del mismo.</a:t>
            </a:r>
            <a:endParaRPr lang="es-ES" sz="1600" dirty="0"/>
          </a:p>
          <a:p>
            <a:pPr marL="0" indent="0">
              <a:buNone/>
            </a:pPr>
            <a:r>
              <a:rPr lang="es-ES" b="1" dirty="0"/>
              <a:t>Sistema de Aire Acondicionado: </a:t>
            </a:r>
            <a:r>
              <a:rPr lang="es-ES" dirty="0"/>
              <a:t>Se debe proveer un sistema de calefacción, ventilación y aire acondicionado separado, que se dedique al cuarto de computadoras y equipos de proceso de datos en forma exclusiva.</a:t>
            </a:r>
            <a:endParaRPr lang="es-ES" sz="1600" dirty="0"/>
          </a:p>
          <a:p>
            <a:pPr marL="0" indent="0">
              <a:buNone/>
            </a:pPr>
            <a:r>
              <a:rPr lang="es-ES" b="1" dirty="0"/>
              <a:t>Emisiones Electromagnéticas: </a:t>
            </a:r>
            <a:r>
              <a:rPr lang="es-ES" dirty="0"/>
              <a:t>Desde hace tiempo se sospecha que las emisiones, de muy baja frecuencia que generan algunos periféricos, son dañinas para el ser humano.</a:t>
            </a:r>
            <a:endParaRPr lang="es-ES" sz="1600" dirty="0"/>
          </a:p>
          <a:p>
            <a:pPr marL="0" indent="0">
              <a:buNone/>
            </a:pPr>
            <a:r>
              <a:rPr lang="es-ES" dirty="0"/>
              <a:t>Según recomendaciones científicas estas emisiones podrían reducirse mediante filtros adecuados al rango de las radiofrecuencias, siendo estas totalmente seguras para las personas. Para conseguir que las radiaciones sean mínimas hay que revisar los equipos constantemente y controlar su envejecimiento.</a:t>
            </a:r>
            <a:endParaRPr lang="es-ES" sz="1600" dirty="0"/>
          </a:p>
        </p:txBody>
      </p:sp>
    </p:spTree>
    <p:extLst>
      <p:ext uri="{BB962C8B-B14F-4D97-AF65-F5344CB8AC3E}">
        <p14:creationId xmlns:p14="http://schemas.microsoft.com/office/powerpoint/2010/main" val="3176841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936377" y="624110"/>
            <a:ext cx="9568236" cy="796796"/>
          </a:xfrm>
        </p:spPr>
        <p:txBody>
          <a:bodyPr>
            <a:normAutofit/>
          </a:bodyPr>
          <a:lstStyle/>
          <a:p>
            <a:r>
              <a:rPr lang="es-ES" dirty="0"/>
              <a:t>Seguridad Física – Lineamientos Básicos</a:t>
            </a:r>
          </a:p>
        </p:txBody>
      </p:sp>
      <p:sp>
        <p:nvSpPr>
          <p:cNvPr id="3" name="Marcador de contenido 2"/>
          <p:cNvSpPr>
            <a:spLocks noGrp="1"/>
          </p:cNvSpPr>
          <p:nvPr>
            <p:ph idx="1"/>
          </p:nvPr>
        </p:nvSpPr>
        <p:spPr>
          <a:xfrm>
            <a:off x="1814286" y="1420906"/>
            <a:ext cx="9855199" cy="5154706"/>
          </a:xfrm>
        </p:spPr>
        <p:txBody>
          <a:bodyPr>
            <a:normAutofit/>
          </a:bodyPr>
          <a:lstStyle/>
          <a:p>
            <a:pPr marL="0" indent="0">
              <a:buNone/>
            </a:pPr>
            <a:r>
              <a:rPr lang="es-ES" sz="1600" b="1" dirty="0"/>
              <a:t>Irregularidades en el suministro eléctrico – Uso de UPS.</a:t>
            </a:r>
          </a:p>
          <a:p>
            <a:pPr marL="0" indent="0">
              <a:buNone/>
            </a:pPr>
            <a:r>
              <a:rPr lang="es-ES" sz="1600" dirty="0"/>
              <a:t>UPS - </a:t>
            </a:r>
            <a:r>
              <a:rPr lang="es-ES" sz="1600" dirty="0" err="1"/>
              <a:t>Uninterrumpible</a:t>
            </a:r>
            <a:r>
              <a:rPr lang="es-ES" sz="1600" dirty="0"/>
              <a:t> </a:t>
            </a:r>
            <a:r>
              <a:rPr lang="es-ES" sz="1600" dirty="0" err="1"/>
              <a:t>Power</a:t>
            </a:r>
            <a:r>
              <a:rPr lang="es-ES" sz="1600" dirty="0"/>
              <a:t> </a:t>
            </a:r>
            <a:r>
              <a:rPr lang="es-ES" sz="1600" dirty="0" err="1"/>
              <a:t>System</a:t>
            </a:r>
            <a:r>
              <a:rPr lang="es-ES" sz="1600" dirty="0"/>
              <a:t> (Sistema ininterrumpido de energía)</a:t>
            </a:r>
            <a:endParaRPr lang="es-ES" sz="1600" b="1" dirty="0"/>
          </a:p>
          <a:p>
            <a:pPr marL="0" indent="0">
              <a:buNone/>
            </a:pPr>
            <a:r>
              <a:rPr lang="es-ES" sz="1600" dirty="0"/>
              <a:t>Las compañías eléctricas simplemente no pueden proporcionar la energía limpia y continua que exigen los sensibles equipos electrónicos. Actualmente, la peor amenaza al trabajo informático confiable la constituye los problemas de suministro de energía eléctrica.</a:t>
            </a:r>
          </a:p>
          <a:p>
            <a:pPr marL="0" indent="0">
              <a:buNone/>
            </a:pPr>
            <a:endParaRPr lang="es-ES" sz="1600" dirty="0"/>
          </a:p>
          <a:p>
            <a:pPr marL="0" indent="0">
              <a:buNone/>
            </a:pPr>
            <a:endParaRPr lang="es-ES" sz="1600" b="1" dirty="0"/>
          </a:p>
          <a:p>
            <a:pPr marL="0" indent="0">
              <a:buNone/>
            </a:pPr>
            <a:endParaRPr lang="es-ES" sz="1600" dirty="0"/>
          </a:p>
        </p:txBody>
      </p:sp>
      <p:pic>
        <p:nvPicPr>
          <p:cNvPr id="9224" name="Picture 8" descr="APC BR500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219" y="3320780"/>
            <a:ext cx="2082133" cy="1936384"/>
          </a:xfrm>
          <a:prstGeom prst="rect">
            <a:avLst/>
          </a:prstGeom>
          <a:noFill/>
          <a:extLst>
            <a:ext uri="{909E8E84-426E-40DD-AFC4-6F175D3DCCD1}">
              <a14:hiddenFill xmlns:a14="http://schemas.microsoft.com/office/drawing/2010/main">
                <a:solidFill>
                  <a:srgbClr val="FFFFFF"/>
                </a:solidFill>
              </a14:hiddenFill>
            </a:ext>
          </a:extLst>
        </p:spPr>
      </p:pic>
      <p:pic>
        <p:nvPicPr>
          <p:cNvPr id="9226" name="Picture 10" descr="http://resim.donanimhaber.com/upfiles/775295/73BDD5025F8E4811B49EAB84F26F8BA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4791" y="2697444"/>
            <a:ext cx="2619614" cy="2619614"/>
          </a:xfrm>
          <a:prstGeom prst="rect">
            <a:avLst/>
          </a:prstGeom>
          <a:noFill/>
          <a:extLst>
            <a:ext uri="{909E8E84-426E-40DD-AFC4-6F175D3DCCD1}">
              <a14:hiddenFill xmlns:a14="http://schemas.microsoft.com/office/drawing/2010/main">
                <a:solidFill>
                  <a:srgbClr val="FFFFFF"/>
                </a:solidFill>
              </a14:hiddenFill>
            </a:ext>
          </a:extLst>
        </p:spPr>
      </p:pic>
      <p:pic>
        <p:nvPicPr>
          <p:cNvPr id="9228" name="Picture 12" descr="http://img.directindustry.es/images_di/photo-g/ondulador-ups-ac-pc-71475-2731569.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1846" y="4288972"/>
            <a:ext cx="2389146" cy="2389146"/>
          </a:xfrm>
          <a:prstGeom prst="rect">
            <a:avLst/>
          </a:prstGeom>
          <a:noFill/>
          <a:extLst>
            <a:ext uri="{909E8E84-426E-40DD-AFC4-6F175D3DCCD1}">
              <a14:hiddenFill xmlns:a14="http://schemas.microsoft.com/office/drawing/2010/main">
                <a:solidFill>
                  <a:srgbClr val="FFFFFF"/>
                </a:solidFill>
              </a14:hiddenFill>
            </a:ext>
          </a:extLst>
        </p:spPr>
      </p:pic>
      <p:pic>
        <p:nvPicPr>
          <p:cNvPr id="9230" name="Picture 14" descr="http://www.ups-online.com.ar/img/apc-smart-ups.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10800000" flipV="1">
            <a:off x="7357352" y="4559687"/>
            <a:ext cx="3773119" cy="17884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06360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936377" y="624110"/>
            <a:ext cx="9568236" cy="796796"/>
          </a:xfrm>
        </p:spPr>
        <p:txBody>
          <a:bodyPr>
            <a:normAutofit/>
          </a:bodyPr>
          <a:lstStyle/>
          <a:p>
            <a:r>
              <a:rPr lang="es-ES" dirty="0"/>
              <a:t>Seguridad Física – Acciones Hostiles</a:t>
            </a:r>
          </a:p>
        </p:txBody>
      </p:sp>
      <p:sp>
        <p:nvSpPr>
          <p:cNvPr id="3" name="Marcador de contenido 2"/>
          <p:cNvSpPr>
            <a:spLocks noGrp="1"/>
          </p:cNvSpPr>
          <p:nvPr>
            <p:ph idx="1"/>
          </p:nvPr>
        </p:nvSpPr>
        <p:spPr>
          <a:xfrm>
            <a:off x="1814286" y="1420906"/>
            <a:ext cx="9855199" cy="5154706"/>
          </a:xfrm>
        </p:spPr>
        <p:txBody>
          <a:bodyPr>
            <a:normAutofit/>
          </a:bodyPr>
          <a:lstStyle/>
          <a:p>
            <a:r>
              <a:rPr lang="es-ES" sz="2000" b="1" dirty="0"/>
              <a:t>Robo y Fraude</a:t>
            </a:r>
          </a:p>
          <a:p>
            <a:pPr lvl="1">
              <a:buFont typeface="Wingdings" panose="05000000000000000000" pitchFamily="2" charset="2"/>
              <a:buChar char="Ø"/>
            </a:pPr>
            <a:r>
              <a:rPr lang="es-ES" sz="1800" dirty="0"/>
              <a:t>Valor económico.</a:t>
            </a:r>
          </a:p>
          <a:p>
            <a:pPr lvl="1">
              <a:buFont typeface="Wingdings" panose="05000000000000000000" pitchFamily="2" charset="2"/>
              <a:buChar char="Ø"/>
            </a:pPr>
            <a:r>
              <a:rPr lang="es-ES" sz="1800" dirty="0"/>
              <a:t>Tiempo de maquina.</a:t>
            </a:r>
          </a:p>
          <a:p>
            <a:pPr lvl="1">
              <a:buFont typeface="Wingdings" panose="05000000000000000000" pitchFamily="2" charset="2"/>
              <a:buChar char="Ø"/>
            </a:pPr>
            <a:r>
              <a:rPr lang="es-ES" sz="1800" dirty="0"/>
              <a:t>La información importante o confidencial  </a:t>
            </a:r>
          </a:p>
          <a:p>
            <a:pPr lvl="1">
              <a:buFont typeface="Wingdings" panose="05000000000000000000" pitchFamily="2" charset="2"/>
              <a:buChar char="Ø"/>
            </a:pPr>
            <a:r>
              <a:rPr lang="es-ES" sz="1800" dirty="0"/>
              <a:t>El software e insumos informáticos.</a:t>
            </a:r>
          </a:p>
          <a:p>
            <a:pPr lvl="1">
              <a:buFont typeface="Wingdings" panose="05000000000000000000" pitchFamily="2" charset="2"/>
              <a:buChar char="Ø"/>
            </a:pPr>
            <a:r>
              <a:rPr lang="es-ES" sz="1800" dirty="0"/>
              <a:t>Perdida de imagen de la empresa</a:t>
            </a:r>
          </a:p>
          <a:p>
            <a:pPr lvl="1">
              <a:buFont typeface="Wingdings" panose="05000000000000000000" pitchFamily="2" charset="2"/>
              <a:buChar char="Ø"/>
            </a:pPr>
            <a:endParaRPr lang="es-ES" sz="1800" dirty="0"/>
          </a:p>
          <a:p>
            <a:r>
              <a:rPr lang="es-ES" sz="2000" b="1" dirty="0"/>
              <a:t>Sabotaje</a:t>
            </a:r>
            <a:br>
              <a:rPr lang="es-ES" sz="2000" dirty="0"/>
            </a:br>
            <a:r>
              <a:rPr lang="es-ES" sz="2000" dirty="0"/>
              <a:t>El peligro más temido en los centros de procesamiento de datos, es el sabotaje. Empresas que han intentado implementar programas de seguridad de alto nivel, han encontrado que la protección contra el saboteador es uno de los retos más duros.</a:t>
            </a:r>
          </a:p>
          <a:p>
            <a:pPr marL="0" indent="0">
              <a:buNone/>
            </a:pPr>
            <a:endParaRPr lang="es-ES" sz="2000" dirty="0"/>
          </a:p>
        </p:txBody>
      </p:sp>
    </p:spTree>
    <p:extLst>
      <p:ext uri="{BB962C8B-B14F-4D97-AF65-F5344CB8AC3E}">
        <p14:creationId xmlns:p14="http://schemas.microsoft.com/office/powerpoint/2010/main" val="2489319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936377" y="624110"/>
            <a:ext cx="9568236" cy="796796"/>
          </a:xfrm>
        </p:spPr>
        <p:txBody>
          <a:bodyPr>
            <a:normAutofit/>
          </a:bodyPr>
          <a:lstStyle/>
          <a:p>
            <a:r>
              <a:rPr lang="es-ES" dirty="0"/>
              <a:t>Seguridad Física – Control de Acceso</a:t>
            </a:r>
          </a:p>
        </p:txBody>
      </p:sp>
      <p:sp>
        <p:nvSpPr>
          <p:cNvPr id="3" name="Marcador de contenido 2"/>
          <p:cNvSpPr>
            <a:spLocks noGrp="1"/>
          </p:cNvSpPr>
          <p:nvPr>
            <p:ph idx="1"/>
          </p:nvPr>
        </p:nvSpPr>
        <p:spPr>
          <a:xfrm>
            <a:off x="1814286" y="1420906"/>
            <a:ext cx="9855199" cy="5154706"/>
          </a:xfrm>
        </p:spPr>
        <p:txBody>
          <a:bodyPr>
            <a:noAutofit/>
          </a:bodyPr>
          <a:lstStyle/>
          <a:p>
            <a:pPr marL="0" indent="0">
              <a:buNone/>
            </a:pPr>
            <a:r>
              <a:rPr lang="es-ES" sz="1700" dirty="0"/>
              <a:t>El control de acceso no sólo requiere la capacidad de identificación, sino también asociarla a la apertura o cerramiento de puertas, permitir o negar acceso basado en restricciones de tiempo, área o sector dentro de una empresa o institución.</a:t>
            </a:r>
          </a:p>
          <a:p>
            <a:pPr marL="0" indent="0">
              <a:buNone/>
            </a:pPr>
            <a:r>
              <a:rPr lang="es-ES" sz="1700" b="1" dirty="0"/>
              <a:t>Tipos:</a:t>
            </a:r>
          </a:p>
          <a:p>
            <a:pPr lvl="0"/>
            <a:r>
              <a:rPr lang="es-ES" sz="1700" b="1" dirty="0"/>
              <a:t>Utilización de Guardias</a:t>
            </a:r>
            <a:r>
              <a:rPr lang="es-ES" sz="1700" dirty="0"/>
              <a:t> </a:t>
            </a:r>
          </a:p>
          <a:p>
            <a:r>
              <a:rPr lang="es-ES" sz="1700" b="1" dirty="0"/>
              <a:t>Utilización de Detectores de Metales</a:t>
            </a:r>
            <a:br>
              <a:rPr lang="es-ES" sz="1700" dirty="0"/>
            </a:br>
            <a:r>
              <a:rPr lang="es-ES" sz="1700" dirty="0"/>
              <a:t>El detector de metales es un elemento sumamente práctico para la revisión de personas, ofreciendo grandes ventajas sobre el sistema de palpación manual.</a:t>
            </a:r>
          </a:p>
          <a:p>
            <a:r>
              <a:rPr lang="es-ES" sz="1700" b="1" dirty="0"/>
              <a:t>Utilización de Sistemas Biométricos</a:t>
            </a:r>
            <a:r>
              <a:rPr lang="es-ES" sz="1700" dirty="0"/>
              <a:t> (Táctiles, Iris, Voz,…)</a:t>
            </a:r>
          </a:p>
          <a:p>
            <a:pPr lvl="0"/>
            <a:r>
              <a:rPr lang="es-ES" sz="1700" b="1" dirty="0"/>
              <a:t>Verificación Automática de Firmas (VAF)</a:t>
            </a:r>
            <a:br>
              <a:rPr lang="es-ES" sz="1700" dirty="0"/>
            </a:br>
            <a:r>
              <a:rPr lang="es-ES" sz="1700" dirty="0"/>
              <a:t>En este caso lo que se considera es lo que el usuario es capaz de hacer, aunque también podría encuadrarse dentro de las verificaciones biométricas.</a:t>
            </a:r>
          </a:p>
          <a:p>
            <a:pPr lvl="0"/>
            <a:r>
              <a:rPr lang="es-ES" sz="1700" b="1" dirty="0"/>
              <a:t>Seguridad con Animales</a:t>
            </a:r>
            <a:endParaRPr lang="es-ES" sz="1700" dirty="0"/>
          </a:p>
          <a:p>
            <a:r>
              <a:rPr lang="es-ES" sz="1700" b="1" dirty="0"/>
              <a:t>Protección Electrónica: </a:t>
            </a:r>
            <a:r>
              <a:rPr lang="es-ES" sz="1700" dirty="0"/>
              <a:t>Se llama así a la detección de robo, intrusión, asalto e incendios mediante la utilización de sensores conectados a centrales de alarmas. Ejemplos: Barreras Infrarrojas y de Micro-Ondas, Detector Ultrasónico…</a:t>
            </a:r>
          </a:p>
          <a:p>
            <a:pPr lvl="0"/>
            <a:endParaRPr lang="es-ES" sz="1600" dirty="0"/>
          </a:p>
          <a:p>
            <a:pPr lvl="0"/>
            <a:endParaRPr lang="es-ES" sz="1600" dirty="0"/>
          </a:p>
        </p:txBody>
      </p:sp>
    </p:spTree>
    <p:extLst>
      <p:ext uri="{BB962C8B-B14F-4D97-AF65-F5344CB8AC3E}">
        <p14:creationId xmlns:p14="http://schemas.microsoft.com/office/powerpoint/2010/main" val="1342714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936377" y="624110"/>
            <a:ext cx="9568236" cy="796796"/>
          </a:xfrm>
        </p:spPr>
        <p:txBody>
          <a:bodyPr>
            <a:normAutofit/>
          </a:bodyPr>
          <a:lstStyle/>
          <a:p>
            <a:r>
              <a:rPr lang="es-ES" dirty="0"/>
              <a:t>Seguridad Física en Comunicaciones </a:t>
            </a:r>
          </a:p>
        </p:txBody>
      </p:sp>
      <p:sp>
        <p:nvSpPr>
          <p:cNvPr id="3" name="Marcador de contenido 2"/>
          <p:cNvSpPr>
            <a:spLocks noGrp="1"/>
          </p:cNvSpPr>
          <p:nvPr>
            <p:ph idx="1"/>
          </p:nvPr>
        </p:nvSpPr>
        <p:spPr>
          <a:xfrm>
            <a:off x="1814286" y="1420906"/>
            <a:ext cx="9855199" cy="4710953"/>
          </a:xfrm>
        </p:spPr>
        <p:txBody>
          <a:bodyPr>
            <a:noAutofit/>
          </a:bodyPr>
          <a:lstStyle/>
          <a:p>
            <a:pPr marL="0" indent="0">
              <a:buNone/>
            </a:pPr>
            <a:r>
              <a:rPr lang="es-ES" sz="1600" dirty="0"/>
              <a:t>Los comunicaciones o enlaces  más comunes son:</a:t>
            </a:r>
          </a:p>
          <a:p>
            <a:r>
              <a:rPr lang="es-ES" sz="1600" b="1" dirty="0"/>
              <a:t> Telefónico</a:t>
            </a:r>
          </a:p>
          <a:p>
            <a:r>
              <a:rPr lang="es-ES" sz="1600" b="1" dirty="0"/>
              <a:t>Microondas: </a:t>
            </a:r>
            <a:r>
              <a:rPr lang="es-ES" sz="1600" dirty="0"/>
              <a:t>alta velocidad pero con dificultad de instalación, ya que las antenas deben estar alineadas ya que las transmisiones se hacen solamente en línea recta de antena a antena. El costo es alto si se incluyen los equipos para repetir y aumentar las frecuencias que van en cada antena. Puede tener problemas por razones meteorológicas.</a:t>
            </a:r>
          </a:p>
          <a:p>
            <a:r>
              <a:rPr lang="es-ES" sz="1600" dirty="0"/>
              <a:t> </a:t>
            </a:r>
            <a:r>
              <a:rPr lang="es-ES" sz="1600" b="1" dirty="0"/>
              <a:t>Satelital: </a:t>
            </a:r>
            <a:r>
              <a:rPr lang="es-ES" sz="1600" dirty="0"/>
              <a:t>rápida y altamente confiable, sólo se interrumpe por grandes desastres naturales o mal uso de los canales, pero con costos elevados.</a:t>
            </a:r>
          </a:p>
          <a:p>
            <a:r>
              <a:rPr lang="es-ES" sz="1600" dirty="0"/>
              <a:t> </a:t>
            </a:r>
            <a:r>
              <a:rPr lang="es-ES" sz="1600" b="1" dirty="0"/>
              <a:t>Fibra óptica: </a:t>
            </a:r>
            <a:r>
              <a:rPr lang="es-ES" sz="1600" dirty="0"/>
              <a:t>alta velocidad y totalmente confiable, sólo se interrumpe por rupturas.</a:t>
            </a:r>
          </a:p>
          <a:p>
            <a:pPr marL="0" indent="0">
              <a:buNone/>
            </a:pPr>
            <a:endParaRPr lang="es-ES" sz="1600" dirty="0"/>
          </a:p>
          <a:p>
            <a:pPr marL="0" indent="0">
              <a:buNone/>
            </a:pPr>
            <a:r>
              <a:rPr lang="es-ES" sz="1600" dirty="0"/>
              <a:t>Se suelen combinar por razones geográficas. Al determinar el tipo de enlace debe tenerse en cuenta que la velocidad de transmisión estará dada por la del enlace de velocidad mas baja, así como en la confiabilidad de los mismos.-</a:t>
            </a:r>
          </a:p>
          <a:p>
            <a:pPr lvl="0"/>
            <a:endParaRPr lang="es-ES" sz="1600" dirty="0"/>
          </a:p>
        </p:txBody>
      </p:sp>
    </p:spTree>
    <p:extLst>
      <p:ext uri="{BB962C8B-B14F-4D97-AF65-F5344CB8AC3E}">
        <p14:creationId xmlns:p14="http://schemas.microsoft.com/office/powerpoint/2010/main" val="14549035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189968" y="2674513"/>
            <a:ext cx="8915400" cy="2090670"/>
          </a:xfrm>
        </p:spPr>
        <p:txBody>
          <a:bodyPr>
            <a:normAutofit fontScale="92500" lnSpcReduction="10000"/>
          </a:bodyPr>
          <a:lstStyle/>
          <a:p>
            <a:pPr algn="just"/>
            <a:r>
              <a:rPr lang="es-ES" sz="2400" i="1" dirty="0"/>
              <a:t>“</a:t>
            </a:r>
            <a:r>
              <a:rPr lang="es-ES" sz="2400" dirty="0"/>
              <a:t> Podría parecer que hemos llegado a los límites alcanzables por la tecnología informática, aunque uno debe ser prudente con estas afirmaciones, pues tienden a sonar bastante tontas en cinco años "</a:t>
            </a:r>
            <a:endParaRPr lang="es-ES" sz="2400" i="1" dirty="0"/>
          </a:p>
          <a:p>
            <a:pPr algn="just"/>
            <a:endParaRPr lang="es-ES" sz="2400" dirty="0"/>
          </a:p>
          <a:p>
            <a:pPr marL="0" indent="0" algn="r">
              <a:buNone/>
            </a:pPr>
            <a:r>
              <a:rPr lang="es-ES" dirty="0"/>
              <a:t>John Von Neumann</a:t>
            </a:r>
            <a:endParaRPr lang="es-ES" i="1" dirty="0">
              <a:solidFill>
                <a:schemeClr val="tx1"/>
              </a:solidFill>
            </a:endParaRPr>
          </a:p>
        </p:txBody>
      </p:sp>
    </p:spTree>
    <p:extLst>
      <p:ext uri="{BB962C8B-B14F-4D97-AF65-F5344CB8AC3E}">
        <p14:creationId xmlns:p14="http://schemas.microsoft.com/office/powerpoint/2010/main" val="968481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BIBLIOGRAFIA</a:t>
            </a:r>
          </a:p>
        </p:txBody>
      </p:sp>
      <p:sp>
        <p:nvSpPr>
          <p:cNvPr id="3" name="Marcador de contenido 2"/>
          <p:cNvSpPr>
            <a:spLocks noGrp="1"/>
          </p:cNvSpPr>
          <p:nvPr>
            <p:ph idx="1"/>
          </p:nvPr>
        </p:nvSpPr>
        <p:spPr>
          <a:xfrm>
            <a:off x="2589212" y="2133600"/>
            <a:ext cx="8915400" cy="2169459"/>
          </a:xfrm>
        </p:spPr>
        <p:txBody>
          <a:bodyPr/>
          <a:lstStyle/>
          <a:p>
            <a:r>
              <a:rPr lang="es-ES" dirty="0"/>
              <a:t>Seguridad en Sistemas -  Capitulo III - Ing. Jorge Giménez</a:t>
            </a:r>
          </a:p>
          <a:p>
            <a:r>
              <a:rPr lang="es-ES" dirty="0"/>
              <a:t>Seguridad en sistemas  - Capitulo III – Ing. José Daniel </a:t>
            </a:r>
            <a:r>
              <a:rPr lang="es-ES" dirty="0" err="1"/>
              <a:t>Zackour</a:t>
            </a:r>
            <a:r>
              <a:rPr lang="es-ES" dirty="0"/>
              <a:t> </a:t>
            </a:r>
          </a:p>
          <a:p>
            <a:r>
              <a:rPr lang="es-ES" dirty="0"/>
              <a:t>Apuntes de Aula Virtual</a:t>
            </a:r>
          </a:p>
          <a:p>
            <a:r>
              <a:rPr lang="es-ES" dirty="0" err="1"/>
              <a:t>Introduccion</a:t>
            </a:r>
            <a:r>
              <a:rPr lang="es-ES" dirty="0"/>
              <a:t> a la seguridad informática – Gabriel Baca Urbina</a:t>
            </a:r>
          </a:p>
          <a:p>
            <a:pPr marL="0" indent="0">
              <a:buNone/>
            </a:pPr>
            <a:endParaRPr lang="es-ES" dirty="0"/>
          </a:p>
        </p:txBody>
      </p:sp>
    </p:spTree>
    <p:extLst>
      <p:ext uri="{BB962C8B-B14F-4D97-AF65-F5344CB8AC3E}">
        <p14:creationId xmlns:p14="http://schemas.microsoft.com/office/powerpoint/2010/main" val="313439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2592925" y="624110"/>
            <a:ext cx="8911687" cy="831203"/>
          </a:xfrm>
        </p:spPr>
        <p:txBody>
          <a:bodyPr/>
          <a:lstStyle/>
          <a:p>
            <a:r>
              <a:rPr lang="es-ES" dirty="0"/>
              <a:t>Seguridad Física en Instalaciones</a:t>
            </a:r>
          </a:p>
        </p:txBody>
      </p:sp>
      <p:sp>
        <p:nvSpPr>
          <p:cNvPr id="4" name="5 Rectángulo"/>
          <p:cNvSpPr/>
          <p:nvPr/>
        </p:nvSpPr>
        <p:spPr>
          <a:xfrm>
            <a:off x="2148529" y="2937612"/>
            <a:ext cx="8143932" cy="369332"/>
          </a:xfrm>
          <a:prstGeom prst="rect">
            <a:avLst/>
          </a:prstGeom>
        </p:spPr>
        <p:txBody>
          <a:bodyPr wrap="square">
            <a:spAutoFit/>
          </a:bodyPr>
          <a:lstStyle/>
          <a:p>
            <a:pPr algn="just"/>
            <a:endParaRPr lang="es-ES" dirty="0"/>
          </a:p>
        </p:txBody>
      </p:sp>
      <p:sp>
        <p:nvSpPr>
          <p:cNvPr id="5" name="Rectangle 1"/>
          <p:cNvSpPr>
            <a:spLocks noChangeArrowheads="1"/>
          </p:cNvSpPr>
          <p:nvPr/>
        </p:nvSpPr>
        <p:spPr bwMode="auto">
          <a:xfrm>
            <a:off x="2385156" y="4956880"/>
            <a:ext cx="82153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2000" b="0" i="0" u="none" strike="noStrike" cap="none" normalizeH="0" baseline="0" dirty="0">
                <a:ln>
                  <a:noFill/>
                </a:ln>
                <a:solidFill>
                  <a:srgbClr val="000000"/>
                </a:solidFill>
                <a:effectLst/>
                <a:latin typeface="Arial" pitchFamily="34" charset="0"/>
                <a:ea typeface="Times New Roman" pitchFamily="18" charset="0"/>
                <a:cs typeface="Arial" pitchFamily="34" charset="0"/>
              </a:rPr>
              <a:t>. </a:t>
            </a:r>
            <a:endParaRPr kumimoji="0" lang="es-ES" sz="2000" b="0" i="0" u="none" strike="noStrike" cap="none" normalizeH="0" baseline="0" dirty="0">
              <a:ln>
                <a:noFill/>
              </a:ln>
              <a:solidFill>
                <a:schemeClr val="tx1"/>
              </a:solidFill>
              <a:effectLst/>
              <a:latin typeface="Arial" pitchFamily="34" charset="0"/>
              <a:cs typeface="Arial" pitchFamily="34" charset="0"/>
            </a:endParaRPr>
          </a:p>
        </p:txBody>
      </p:sp>
      <p:sp>
        <p:nvSpPr>
          <p:cNvPr id="6" name="Marcador de contenido 5"/>
          <p:cNvSpPr>
            <a:spLocks noGrp="1"/>
          </p:cNvSpPr>
          <p:nvPr>
            <p:ph idx="1"/>
          </p:nvPr>
        </p:nvSpPr>
        <p:spPr>
          <a:xfrm>
            <a:off x="2385156" y="1379312"/>
            <a:ext cx="8915400" cy="5626795"/>
          </a:xfrm>
        </p:spPr>
        <p:txBody>
          <a:bodyPr>
            <a:normAutofit/>
          </a:bodyPr>
          <a:lstStyle/>
          <a:p>
            <a:r>
              <a:rPr lang="es-ES" b="1" dirty="0">
                <a:solidFill>
                  <a:schemeClr val="tx1"/>
                </a:solidFill>
              </a:rPr>
              <a:t>Seguridad Física:</a:t>
            </a:r>
          </a:p>
          <a:p>
            <a:pPr lvl="1" algn="just"/>
            <a:r>
              <a:rPr lang="es-ES" dirty="0"/>
              <a:t> </a:t>
            </a:r>
            <a:r>
              <a:rPr lang="es-ES" dirty="0">
                <a:solidFill>
                  <a:schemeClr val="tx1"/>
                </a:solidFill>
              </a:rPr>
              <a:t>Consiste en la "</a:t>
            </a:r>
            <a:r>
              <a:rPr lang="es-ES" i="1" dirty="0">
                <a:solidFill>
                  <a:schemeClr val="tx1"/>
                </a:solidFill>
              </a:rPr>
              <a:t>aplicación de barreras físicas y procedimientos de control, como medidas de prevención y contramedidas ante amenazas a los recursos e información confidencial</a:t>
            </a:r>
            <a:r>
              <a:rPr lang="es-ES" dirty="0">
                <a:solidFill>
                  <a:schemeClr val="tx1"/>
                </a:solidFill>
              </a:rPr>
              <a:t>"(</a:t>
            </a:r>
            <a:r>
              <a:rPr lang="es-ES" i="1" dirty="0">
                <a:solidFill>
                  <a:schemeClr val="tx1"/>
                </a:solidFill>
              </a:rPr>
              <a:t>HUERTA, Antonio Villalón. "Seguridad en Unix y Redes"</a:t>
            </a:r>
            <a:r>
              <a:rPr lang="es-ES" dirty="0">
                <a:solidFill>
                  <a:schemeClr val="tx1"/>
                </a:solidFill>
              </a:rPr>
              <a:t>).</a:t>
            </a:r>
          </a:p>
          <a:p>
            <a:pPr marL="457200" lvl="1" indent="0" algn="just">
              <a:buNone/>
            </a:pPr>
            <a:r>
              <a:rPr lang="es-ES" dirty="0">
                <a:solidFill>
                  <a:schemeClr val="tx1"/>
                </a:solidFill>
              </a:rPr>
              <a:t> Se refiere a los controles y mecanismos de seguridad dentro y alrededor del Centro de Cómputo así como los medios de acceso remoto al y desde el mismo; implementados para proteger el hardware y medios de almacenamiento de datos.</a:t>
            </a:r>
          </a:p>
          <a:p>
            <a:pPr marL="400050" lvl="1" indent="0" algn="just">
              <a:buNone/>
            </a:pPr>
            <a:r>
              <a:rPr lang="es-ES" dirty="0">
                <a:solidFill>
                  <a:schemeClr val="tx1"/>
                </a:solidFill>
                <a:latin typeface="+mj-lt"/>
              </a:rPr>
              <a:t>Este tipo de seguridad está enfocado a cubrir las amenazas ocasionadas tanto por el hombre como por la naturaleza del medio físico en que se encuentra ubicado el centro.</a:t>
            </a:r>
          </a:p>
          <a:p>
            <a:pPr marL="400050" lvl="1" indent="0" algn="just">
              <a:buNone/>
            </a:pPr>
            <a:r>
              <a:rPr lang="es-ES" dirty="0">
                <a:solidFill>
                  <a:schemeClr val="tx1"/>
                </a:solidFill>
                <a:latin typeface="+mj-lt"/>
              </a:rPr>
              <a:t>Las principales amenazas que se prevén en la seguridad física son:</a:t>
            </a:r>
          </a:p>
          <a:p>
            <a:pPr lvl="1" algn="just"/>
            <a:r>
              <a:rPr lang="es-ES" dirty="0">
                <a:solidFill>
                  <a:schemeClr val="tx1"/>
                </a:solidFill>
                <a:latin typeface="+mj-lt"/>
              </a:rPr>
              <a:t>Desastres naturales, incendios accidentales tormentas e inundaciones.</a:t>
            </a:r>
          </a:p>
          <a:p>
            <a:pPr lvl="1" algn="just"/>
            <a:r>
              <a:rPr lang="es-ES" dirty="0">
                <a:solidFill>
                  <a:schemeClr val="tx1"/>
                </a:solidFill>
                <a:latin typeface="+mj-lt"/>
              </a:rPr>
              <a:t>Amenazas ocasionadas por el hombre.</a:t>
            </a:r>
          </a:p>
          <a:p>
            <a:pPr lvl="1" algn="just"/>
            <a:r>
              <a:rPr lang="es-ES" dirty="0">
                <a:solidFill>
                  <a:schemeClr val="tx1"/>
                </a:solidFill>
                <a:latin typeface="+mj-lt"/>
              </a:rPr>
              <a:t>Disturbios, sabotajes internos y externos deliberados.</a:t>
            </a:r>
          </a:p>
        </p:txBody>
      </p:sp>
    </p:spTree>
    <p:extLst>
      <p:ext uri="{BB962C8B-B14F-4D97-AF65-F5344CB8AC3E}">
        <p14:creationId xmlns:p14="http://schemas.microsoft.com/office/powerpoint/2010/main" val="2268847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936377" y="624110"/>
            <a:ext cx="9568236" cy="796796"/>
          </a:xfrm>
        </p:spPr>
        <p:txBody>
          <a:bodyPr>
            <a:normAutofit/>
          </a:bodyPr>
          <a:lstStyle/>
          <a:p>
            <a:r>
              <a:rPr lang="es-ES" dirty="0"/>
              <a:t>Seguridad Física – Tipos de Desastres</a:t>
            </a:r>
          </a:p>
        </p:txBody>
      </p:sp>
      <p:sp>
        <p:nvSpPr>
          <p:cNvPr id="3" name="Marcador de contenido 2"/>
          <p:cNvSpPr>
            <a:spLocks noGrp="1"/>
          </p:cNvSpPr>
          <p:nvPr>
            <p:ph idx="1"/>
          </p:nvPr>
        </p:nvSpPr>
        <p:spPr>
          <a:xfrm>
            <a:off x="1734671" y="1420906"/>
            <a:ext cx="9769942" cy="3151094"/>
          </a:xfrm>
        </p:spPr>
        <p:txBody>
          <a:bodyPr>
            <a:normAutofit/>
          </a:bodyPr>
          <a:lstStyle/>
          <a:p>
            <a:r>
              <a:rPr lang="es-ES" b="1" dirty="0"/>
              <a:t>1.- Incendios</a:t>
            </a:r>
            <a:r>
              <a:rPr lang="es-ES" dirty="0"/>
              <a:t> </a:t>
            </a:r>
          </a:p>
          <a:p>
            <a:pPr marL="400050" lvl="1" indent="0" algn="just">
              <a:buNone/>
            </a:pPr>
            <a:r>
              <a:rPr lang="es-ES" dirty="0"/>
              <a:t>Los incendios son causados por el uso inadecuado de combustibles, fallas de instalaciones eléctricas defectuosas y el inadecuado almacenamiento y traslado de sustancias peligrosas.</a:t>
            </a:r>
          </a:p>
          <a:p>
            <a:pPr marL="400050" lvl="1" indent="0" algn="just">
              <a:buNone/>
            </a:pPr>
            <a:r>
              <a:rPr lang="es-ES" dirty="0"/>
              <a:t>El fuego es una de las principales amenazas contra la seguridad. Es considerado el enemigo número uno de las computadoras ya que puede destruir fácilmente los archivos de información y programas.</a:t>
            </a:r>
          </a:p>
          <a:p>
            <a:pPr marL="400050" lvl="1" indent="0" algn="just">
              <a:buNone/>
            </a:pPr>
            <a:r>
              <a:rPr lang="es-ES" dirty="0"/>
              <a:t>Los sistemas </a:t>
            </a:r>
            <a:r>
              <a:rPr lang="es-ES" dirty="0" err="1"/>
              <a:t>antifuego</a:t>
            </a:r>
            <a:r>
              <a:rPr lang="es-ES" dirty="0"/>
              <a:t> </a:t>
            </a:r>
            <a:r>
              <a:rPr lang="es-ES" dirty="0" err="1"/>
              <a:t>aveces</a:t>
            </a:r>
            <a:r>
              <a:rPr lang="es-ES" dirty="0"/>
              <a:t> causan mas daño que el mismo fuego… el uso del dióxido de carbono como alternativa del agua resulta peligroso para los empleados si quedan atrapados en el centro de cómputos.</a:t>
            </a:r>
          </a:p>
          <a:p>
            <a:pPr marL="400050" lvl="1" indent="0">
              <a:buNone/>
            </a:pPr>
            <a:endParaRPr lang="es-ES" dirty="0"/>
          </a:p>
          <a:p>
            <a:pPr algn="just"/>
            <a:endParaRPr lang="es-ES" dirty="0">
              <a:solidFill>
                <a:schemeClr val="tx1"/>
              </a:solidFill>
            </a:endParaRPr>
          </a:p>
          <a:p>
            <a:pPr algn="just"/>
            <a:endParaRPr lang="es-ES" dirty="0">
              <a:solidFill>
                <a:schemeClr val="tx1"/>
              </a:solidFill>
            </a:endParaRPr>
          </a:p>
        </p:txBody>
      </p:sp>
      <p:pic>
        <p:nvPicPr>
          <p:cNvPr id="1026" name="Picture 2" descr="http://www.bashseguridad.com.co/portals/0/4-incendio/sistema%20automatico%20co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66327" y="4312161"/>
            <a:ext cx="3125507" cy="211327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1.bp.blogspot.com/-upmBkuB_UvU/Tuf6Jv2ZMsI/AAAAAAAAACQ/N7BjZvk-IHg/s1600/pc_ardiendo%255B1%255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91398" y="4572000"/>
            <a:ext cx="1962150" cy="18954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9555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936377" y="624110"/>
            <a:ext cx="9568236" cy="796796"/>
          </a:xfrm>
        </p:spPr>
        <p:txBody>
          <a:bodyPr>
            <a:normAutofit/>
          </a:bodyPr>
          <a:lstStyle/>
          <a:p>
            <a:r>
              <a:rPr lang="es-ES" dirty="0"/>
              <a:t>Seguridad Física – Tipos de Desastres</a:t>
            </a:r>
          </a:p>
        </p:txBody>
      </p:sp>
      <p:sp>
        <p:nvSpPr>
          <p:cNvPr id="3" name="Marcador de contenido 2"/>
          <p:cNvSpPr>
            <a:spLocks noGrp="1"/>
          </p:cNvSpPr>
          <p:nvPr>
            <p:ph idx="1"/>
          </p:nvPr>
        </p:nvSpPr>
        <p:spPr>
          <a:xfrm>
            <a:off x="1814286" y="1420906"/>
            <a:ext cx="9855199" cy="5037951"/>
          </a:xfrm>
        </p:spPr>
        <p:txBody>
          <a:bodyPr>
            <a:normAutofit/>
          </a:bodyPr>
          <a:lstStyle/>
          <a:p>
            <a:pPr algn="just"/>
            <a:r>
              <a:rPr lang="es-ES" b="1" dirty="0"/>
              <a:t>1.- Incendios</a:t>
            </a:r>
            <a:r>
              <a:rPr lang="es-ES" dirty="0"/>
              <a:t>  - Factores a tener en cuenta.</a:t>
            </a:r>
          </a:p>
          <a:p>
            <a:pPr marL="685800" lvl="1" algn="just">
              <a:buFont typeface="Wingdings" panose="05000000000000000000" pitchFamily="2" charset="2"/>
              <a:buChar char="ü"/>
            </a:pPr>
            <a:r>
              <a:rPr lang="es-ES" dirty="0"/>
              <a:t>El área en la que se encuentran las computadoras debe estar en un local que no sea combustible o inflamable.</a:t>
            </a:r>
            <a:endParaRPr lang="es-ES" sz="1400" dirty="0"/>
          </a:p>
          <a:p>
            <a:pPr marL="685800" lvl="1" algn="just">
              <a:buFont typeface="Wingdings" panose="05000000000000000000" pitchFamily="2" charset="2"/>
              <a:buChar char="ü"/>
            </a:pPr>
            <a:r>
              <a:rPr lang="es-ES" dirty="0"/>
              <a:t>El local no debe situarse encima, debajo o adyacente a áreas donde se procesen, fabriquen o almacenen materiales inflamables, explosivos, gases tóxicos o sustancias radioactivas.</a:t>
            </a:r>
            <a:endParaRPr lang="es-ES" sz="1400" dirty="0"/>
          </a:p>
          <a:p>
            <a:pPr marL="685800" lvl="1" algn="just">
              <a:buFont typeface="Wingdings" panose="05000000000000000000" pitchFamily="2" charset="2"/>
              <a:buChar char="ü"/>
            </a:pPr>
            <a:r>
              <a:rPr lang="es-ES" dirty="0"/>
              <a:t>Las paredes deben hacerse de materiales incombustibles y extenderse desde el suelo al techo.</a:t>
            </a:r>
            <a:endParaRPr lang="es-ES" sz="1400" dirty="0"/>
          </a:p>
          <a:p>
            <a:pPr marL="685800" lvl="1" algn="just">
              <a:buFont typeface="Wingdings" panose="05000000000000000000" pitchFamily="2" charset="2"/>
              <a:buChar char="ü"/>
            </a:pPr>
            <a:r>
              <a:rPr lang="es-ES" dirty="0"/>
              <a:t>Debe construirse un "falso piso" instalado sobre el piso real, con materiales incombustibles y resistentes al fuego.</a:t>
            </a:r>
            <a:endParaRPr lang="es-ES" sz="1400" dirty="0"/>
          </a:p>
          <a:p>
            <a:pPr marL="685800" lvl="1" algn="just">
              <a:buFont typeface="Wingdings" panose="05000000000000000000" pitchFamily="2" charset="2"/>
              <a:buChar char="ü"/>
            </a:pPr>
            <a:r>
              <a:rPr lang="es-ES" dirty="0"/>
              <a:t>No debe estar permitido fumar en el área de proceso.</a:t>
            </a:r>
            <a:endParaRPr lang="es-ES" sz="1400" dirty="0"/>
          </a:p>
          <a:p>
            <a:pPr marL="685800" lvl="1" algn="just">
              <a:buFont typeface="Wingdings" panose="05000000000000000000" pitchFamily="2" charset="2"/>
              <a:buChar char="ü"/>
            </a:pPr>
            <a:r>
              <a:rPr lang="es-ES" dirty="0"/>
              <a:t>Deben emplearse muebles incombustibles, y cestos metálicos para papeles. Deben evitarse los materiales plásticos e inflamables.</a:t>
            </a:r>
            <a:endParaRPr lang="es-ES" sz="1400" dirty="0"/>
          </a:p>
          <a:p>
            <a:pPr marL="685800" lvl="1" algn="just">
              <a:buFont typeface="Wingdings" panose="05000000000000000000" pitchFamily="2" charset="2"/>
              <a:buChar char="ü"/>
            </a:pPr>
            <a:r>
              <a:rPr lang="es-ES" dirty="0"/>
              <a:t>El piso y el techo en el recinto del centro de cómputo y de almacenamiento de los medios magnéticos deben ser impermeables.</a:t>
            </a:r>
            <a:endParaRPr lang="es-ES" sz="1400" dirty="0"/>
          </a:p>
          <a:p>
            <a:pPr marL="400050" lvl="1" indent="0">
              <a:buNone/>
            </a:pPr>
            <a:endParaRPr lang="es-ES" dirty="0"/>
          </a:p>
          <a:p>
            <a:pPr algn="just"/>
            <a:endParaRPr lang="es-ES" dirty="0">
              <a:solidFill>
                <a:schemeClr val="tx1"/>
              </a:solidFill>
            </a:endParaRPr>
          </a:p>
          <a:p>
            <a:pPr algn="just"/>
            <a:endParaRPr lang="es-ES" dirty="0">
              <a:solidFill>
                <a:schemeClr val="tx1"/>
              </a:solidFill>
            </a:endParaRPr>
          </a:p>
        </p:txBody>
      </p:sp>
    </p:spTree>
    <p:extLst>
      <p:ext uri="{BB962C8B-B14F-4D97-AF65-F5344CB8AC3E}">
        <p14:creationId xmlns:p14="http://schemas.microsoft.com/office/powerpoint/2010/main" val="3979033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936377" y="624110"/>
            <a:ext cx="9568236" cy="796796"/>
          </a:xfrm>
        </p:spPr>
        <p:txBody>
          <a:bodyPr>
            <a:normAutofit/>
          </a:bodyPr>
          <a:lstStyle/>
          <a:p>
            <a:r>
              <a:rPr lang="es-ES" dirty="0"/>
              <a:t>Seguridad Física – Tipos de Desastres</a:t>
            </a:r>
          </a:p>
        </p:txBody>
      </p:sp>
      <p:pic>
        <p:nvPicPr>
          <p:cNvPr id="2050" name="Picture 2" descr="http://www.seguridadenamerica.com.mx/noticias/images/Contra-Incendios/Recomendaciones-contra-incendios-en-un-centro-de-computo600x41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47446" y="1264024"/>
            <a:ext cx="7455460" cy="51815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2328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936377" y="624110"/>
            <a:ext cx="9568236" cy="796796"/>
          </a:xfrm>
        </p:spPr>
        <p:txBody>
          <a:bodyPr>
            <a:normAutofit/>
          </a:bodyPr>
          <a:lstStyle/>
          <a:p>
            <a:r>
              <a:rPr lang="es-ES" dirty="0"/>
              <a:t>Seguridad Física – Tipos de Desastres</a:t>
            </a:r>
          </a:p>
        </p:txBody>
      </p:sp>
      <p:sp>
        <p:nvSpPr>
          <p:cNvPr id="3" name="Marcador de contenido 2"/>
          <p:cNvSpPr>
            <a:spLocks noGrp="1"/>
          </p:cNvSpPr>
          <p:nvPr>
            <p:ph idx="1"/>
          </p:nvPr>
        </p:nvSpPr>
        <p:spPr>
          <a:xfrm>
            <a:off x="1814286" y="1420907"/>
            <a:ext cx="9855199" cy="3165608"/>
          </a:xfrm>
        </p:spPr>
        <p:txBody>
          <a:bodyPr>
            <a:normAutofit fontScale="92500"/>
          </a:bodyPr>
          <a:lstStyle/>
          <a:p>
            <a:r>
              <a:rPr lang="es-ES" b="1" dirty="0"/>
              <a:t>2.- Inundaciones</a:t>
            </a:r>
            <a:endParaRPr lang="es-ES" dirty="0"/>
          </a:p>
          <a:p>
            <a:pPr marL="400050" lvl="1" indent="0" algn="just">
              <a:buNone/>
            </a:pPr>
            <a:r>
              <a:rPr lang="es-ES" sz="1800" dirty="0"/>
              <a:t>Se las define como la invasión de agua por exceso de escurrimientos superficiales o por acumulación en terrenos planos, ocasionada por falta de drenaje ya sea natural o artificial.</a:t>
            </a:r>
          </a:p>
          <a:p>
            <a:pPr marL="400050" lvl="1" indent="0" algn="just">
              <a:buNone/>
            </a:pPr>
            <a:r>
              <a:rPr lang="es-ES" sz="1800" dirty="0"/>
              <a:t>Esta es una de las causas de mayores desastres en centros de cómputos.</a:t>
            </a:r>
          </a:p>
          <a:p>
            <a:pPr marL="400050" lvl="1" indent="0" algn="just">
              <a:buNone/>
            </a:pPr>
            <a:br>
              <a:rPr lang="es-ES" sz="1800" dirty="0"/>
            </a:br>
            <a:r>
              <a:rPr lang="es-ES" sz="1800" dirty="0"/>
              <a:t>Además de las causas naturales de inundaciones, puede existir la posibilidad de una inundación provocada por la necesidad de apagar un incendio en un piso superior.</a:t>
            </a:r>
          </a:p>
          <a:p>
            <a:pPr marL="400050" lvl="1" indent="0" algn="just">
              <a:buNone/>
            </a:pPr>
            <a:br>
              <a:rPr lang="es-ES" sz="1800" dirty="0"/>
            </a:br>
            <a:endParaRPr lang="es-ES" dirty="0">
              <a:solidFill>
                <a:schemeClr val="tx1"/>
              </a:solidFill>
            </a:endParaRPr>
          </a:p>
        </p:txBody>
      </p:sp>
      <p:pic>
        <p:nvPicPr>
          <p:cNvPr id="3074" name="Picture 2" descr="http://4.bp.blogspot.com/-jQBdriRcp74/Tuf67JPW6_I/AAAAAAAAACY/bSDhCxrno1w/s1600/portatil-mojado%255B1%255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8777" y="4082711"/>
            <a:ext cx="3197224" cy="2397918"/>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proycontra.com.pe/wp-content/uploads/2014/11/1121-Sala-de-computo-inundad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76130" y="4112499"/>
            <a:ext cx="4213225" cy="23383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8299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936377" y="624110"/>
            <a:ext cx="9568236" cy="796796"/>
          </a:xfrm>
        </p:spPr>
        <p:txBody>
          <a:bodyPr>
            <a:normAutofit/>
          </a:bodyPr>
          <a:lstStyle/>
          <a:p>
            <a:r>
              <a:rPr lang="es-ES" dirty="0"/>
              <a:t>Seguridad Física – Tipos de Desastres</a:t>
            </a:r>
          </a:p>
        </p:txBody>
      </p:sp>
      <p:sp>
        <p:nvSpPr>
          <p:cNvPr id="3" name="Marcador de contenido 2"/>
          <p:cNvSpPr>
            <a:spLocks noGrp="1"/>
          </p:cNvSpPr>
          <p:nvPr>
            <p:ph idx="1"/>
          </p:nvPr>
        </p:nvSpPr>
        <p:spPr>
          <a:xfrm>
            <a:off x="1814286" y="1420906"/>
            <a:ext cx="9855199" cy="5037951"/>
          </a:xfrm>
        </p:spPr>
        <p:txBody>
          <a:bodyPr>
            <a:normAutofit/>
          </a:bodyPr>
          <a:lstStyle/>
          <a:p>
            <a:r>
              <a:rPr lang="es-ES" b="1" dirty="0"/>
              <a:t>2.- Inundaciones</a:t>
            </a:r>
            <a:endParaRPr lang="es-ES" dirty="0"/>
          </a:p>
          <a:p>
            <a:pPr marL="400050" lvl="1" indent="0" algn="just">
              <a:buNone/>
            </a:pPr>
            <a:r>
              <a:rPr lang="es-ES" sz="1800" dirty="0"/>
              <a:t>Para evitar este inconveniente se pueden tomar las siguientes medidas: </a:t>
            </a:r>
          </a:p>
          <a:p>
            <a:pPr marL="685800" lvl="1" algn="just">
              <a:buFont typeface="Wingdings" panose="05000000000000000000" pitchFamily="2" charset="2"/>
              <a:buChar char="Ø"/>
            </a:pPr>
            <a:r>
              <a:rPr lang="es-ES" sz="1800" dirty="0"/>
              <a:t>construir un techo impermeable para evitar el paso de agua desde un nivel superior y acondicionar las puertas para contener el agua que bajase por las escaleras.</a:t>
            </a:r>
          </a:p>
          <a:p>
            <a:pPr marL="685800" lvl="1" algn="just">
              <a:buFont typeface="Wingdings" panose="05000000000000000000" pitchFamily="2" charset="2"/>
              <a:buChar char="Ø"/>
            </a:pPr>
            <a:r>
              <a:rPr lang="es-ES" sz="1800" dirty="0"/>
              <a:t>Si el centro de cómputo en la planta baja  o  en  el  sótano,  es  importante  que se  considere  y  elimine  cualquier  posibilidad  de  inundación.</a:t>
            </a:r>
          </a:p>
          <a:p>
            <a:pPr marL="685800" lvl="1" algn="just">
              <a:buFont typeface="Wingdings" panose="05000000000000000000" pitchFamily="2" charset="2"/>
              <a:buChar char="Ø"/>
            </a:pPr>
            <a:r>
              <a:rPr lang="es-ES" sz="1800" dirty="0"/>
              <a:t>Eleve 20cm. su piso normal  y  verifique  que  en el  área  y  sus alrededores haya  buen  sistema  de drenaje  y  que  este  funcione  adecuadamente.</a:t>
            </a:r>
          </a:p>
          <a:p>
            <a:pPr marL="685800" lvl="1" algn="just">
              <a:buFont typeface="Wingdings" panose="05000000000000000000" pitchFamily="2" charset="2"/>
              <a:buChar char="Ø"/>
            </a:pPr>
            <a:r>
              <a:rPr lang="es-ES" sz="1800" dirty="0"/>
              <a:t>Coloque  una  protección  adicional  en  las  puertas  a fin  de  evitar  que  se introduzca    en  el  agua, en  caso  de  que  ésta  subiera  arriba  de  los  20cm o  hasta  el  nivel  del piso  falso.</a:t>
            </a:r>
          </a:p>
          <a:p>
            <a:pPr marL="685800" lvl="1" algn="just">
              <a:buFont typeface="Wingdings" panose="05000000000000000000" pitchFamily="2" charset="2"/>
              <a:buChar char="Ø"/>
            </a:pPr>
            <a:endParaRPr lang="es-ES" sz="1800" dirty="0"/>
          </a:p>
          <a:p>
            <a:pPr algn="just"/>
            <a:endParaRPr lang="es-ES" dirty="0">
              <a:solidFill>
                <a:schemeClr val="tx1"/>
              </a:solidFill>
            </a:endParaRPr>
          </a:p>
          <a:p>
            <a:pPr algn="just"/>
            <a:endParaRPr lang="es-ES" dirty="0">
              <a:solidFill>
                <a:schemeClr val="tx1"/>
              </a:solidFill>
            </a:endParaRPr>
          </a:p>
        </p:txBody>
      </p:sp>
    </p:spTree>
    <p:extLst>
      <p:ext uri="{BB962C8B-B14F-4D97-AF65-F5344CB8AC3E}">
        <p14:creationId xmlns:p14="http://schemas.microsoft.com/office/powerpoint/2010/main" val="4146110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936377" y="624110"/>
            <a:ext cx="9568236" cy="796796"/>
          </a:xfrm>
        </p:spPr>
        <p:txBody>
          <a:bodyPr>
            <a:normAutofit/>
          </a:bodyPr>
          <a:lstStyle/>
          <a:p>
            <a:r>
              <a:rPr lang="es-ES" dirty="0"/>
              <a:t>Seguridad Física – Tipos de Desastres</a:t>
            </a:r>
          </a:p>
        </p:txBody>
      </p:sp>
      <p:sp>
        <p:nvSpPr>
          <p:cNvPr id="3" name="Marcador de contenido 2"/>
          <p:cNvSpPr>
            <a:spLocks noGrp="1"/>
          </p:cNvSpPr>
          <p:nvPr>
            <p:ph idx="1"/>
          </p:nvPr>
        </p:nvSpPr>
        <p:spPr>
          <a:xfrm>
            <a:off x="1814286" y="1420906"/>
            <a:ext cx="9855199" cy="5066979"/>
          </a:xfrm>
        </p:spPr>
        <p:txBody>
          <a:bodyPr>
            <a:noAutofit/>
          </a:bodyPr>
          <a:lstStyle/>
          <a:p>
            <a:r>
              <a:rPr lang="es-ES" b="1" dirty="0"/>
              <a:t>3.- Condiciones Climatológicas</a:t>
            </a:r>
            <a:r>
              <a:rPr lang="es-ES" dirty="0"/>
              <a:t> </a:t>
            </a:r>
          </a:p>
          <a:p>
            <a:pPr marL="400050" lvl="1" indent="0">
              <a:buNone/>
            </a:pPr>
            <a:r>
              <a:rPr lang="es-ES" sz="1800" dirty="0"/>
              <a:t>Normalmente se reciben por anticipado los avisos de tormentas, tempestades, tifones y catástrofes sísmicas similares. </a:t>
            </a:r>
          </a:p>
          <a:p>
            <a:pPr marL="400050" lvl="1" indent="0">
              <a:buNone/>
            </a:pPr>
            <a:r>
              <a:rPr lang="es-ES" sz="1800" dirty="0"/>
              <a:t>Las condiciones atmosféricas severas se asocian a ciertas partes del mundo y la probabilidad de que ocurran está documentada.</a:t>
            </a:r>
          </a:p>
          <a:p>
            <a:pPr marL="400050" lvl="1" indent="0">
              <a:buNone/>
            </a:pPr>
            <a:r>
              <a:rPr lang="es-ES" sz="1800" dirty="0"/>
              <a:t>La frecuencia y severidad de su ocurrencia deben ser tenidas en cuenta al decidir la construcción de un edificio. </a:t>
            </a:r>
          </a:p>
          <a:p>
            <a:pPr marL="400050" lvl="1" indent="0">
              <a:buNone/>
            </a:pPr>
            <a:endParaRPr lang="es-ES" sz="1800" dirty="0"/>
          </a:p>
          <a:p>
            <a:r>
              <a:rPr lang="es-ES" b="1" dirty="0"/>
              <a:t>4.- Señales de Radar</a:t>
            </a:r>
            <a:endParaRPr lang="es-ES" dirty="0"/>
          </a:p>
          <a:p>
            <a:pPr marL="400050" lvl="1" indent="0">
              <a:buNone/>
            </a:pPr>
            <a:r>
              <a:rPr lang="es-ES" sz="1800" dirty="0"/>
              <a:t>La influencia de las señales o rayos de radar sobre el funcionamiento de una computadora ha sido exhaustivamente estudiada.</a:t>
            </a:r>
          </a:p>
          <a:p>
            <a:pPr marL="400050" lvl="1" indent="0">
              <a:buNone/>
            </a:pPr>
            <a:r>
              <a:rPr lang="es-ES" sz="1800" dirty="0"/>
              <a:t>Los resultados de las investigaciones más recientes son que las señales muy fuertes de radar pueden inferir en el procesamiento electrónico de la información, pero únicamente si la señal que alcanza el equipo es de 5 Volts/Metro, o mayor.</a:t>
            </a:r>
            <a:br>
              <a:rPr lang="es-ES" sz="1800" dirty="0"/>
            </a:br>
            <a:endParaRPr lang="es-ES" sz="1800" dirty="0">
              <a:solidFill>
                <a:schemeClr val="tx1"/>
              </a:solidFill>
            </a:endParaRPr>
          </a:p>
        </p:txBody>
      </p:sp>
    </p:spTree>
    <p:extLst>
      <p:ext uri="{BB962C8B-B14F-4D97-AF65-F5344CB8AC3E}">
        <p14:creationId xmlns:p14="http://schemas.microsoft.com/office/powerpoint/2010/main" val="2849548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936377" y="624110"/>
            <a:ext cx="9568236" cy="796796"/>
          </a:xfrm>
        </p:spPr>
        <p:txBody>
          <a:bodyPr>
            <a:normAutofit/>
          </a:bodyPr>
          <a:lstStyle/>
          <a:p>
            <a:r>
              <a:rPr lang="es-ES" dirty="0"/>
              <a:t>Seguridad Física – Tipos de Desastres</a:t>
            </a:r>
          </a:p>
        </p:txBody>
      </p:sp>
      <p:sp>
        <p:nvSpPr>
          <p:cNvPr id="3" name="Marcador de contenido 2"/>
          <p:cNvSpPr>
            <a:spLocks noGrp="1"/>
          </p:cNvSpPr>
          <p:nvPr>
            <p:ph idx="1"/>
          </p:nvPr>
        </p:nvSpPr>
        <p:spPr>
          <a:xfrm>
            <a:off x="1814286" y="1420906"/>
            <a:ext cx="9855199" cy="5066979"/>
          </a:xfrm>
        </p:spPr>
        <p:txBody>
          <a:bodyPr>
            <a:normAutofit/>
          </a:bodyPr>
          <a:lstStyle/>
          <a:p>
            <a:pPr algn="just"/>
            <a:r>
              <a:rPr lang="es-ES" b="1" dirty="0"/>
              <a:t>5.- Instalaciones Eléctricas </a:t>
            </a:r>
            <a:endParaRPr lang="es-ES" dirty="0"/>
          </a:p>
          <a:p>
            <a:pPr marL="400050" lvl="1" indent="0" algn="just">
              <a:buNone/>
            </a:pPr>
            <a:r>
              <a:rPr lang="es-ES" sz="1800" dirty="0"/>
              <a:t>Trabajar con computadoras implica trabajar con electricidad. </a:t>
            </a:r>
          </a:p>
          <a:p>
            <a:pPr marL="400050" lvl="1" indent="0" algn="just">
              <a:buNone/>
            </a:pPr>
            <a:r>
              <a:rPr lang="es-ES" sz="1800" dirty="0"/>
              <a:t>Por lo tanto esta una de las principales áreas a considerar en la seguridad física. Además, es una problemática que abarca desde el usuario hogareño hasta la gran empresa</a:t>
            </a:r>
            <a:r>
              <a:rPr lang="es-ES" dirty="0"/>
              <a:t>.</a:t>
            </a:r>
          </a:p>
        </p:txBody>
      </p:sp>
      <p:pic>
        <p:nvPicPr>
          <p:cNvPr id="4165" name="Picture 69" descr="http://4.bp.blogspot.com/--BqMrKB1-Lw/UwtYQPat6yI/AAAAAAAAABg/a_8_s5jsXIo/s1600/centro-de-comput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70481" y="3521502"/>
            <a:ext cx="3164400" cy="2373300"/>
          </a:xfrm>
          <a:prstGeom prst="rect">
            <a:avLst/>
          </a:prstGeom>
          <a:noFill/>
          <a:extLst>
            <a:ext uri="{909E8E84-426E-40DD-AFC4-6F175D3DCCD1}">
              <a14:hiddenFill xmlns:a14="http://schemas.microsoft.com/office/drawing/2010/main">
                <a:solidFill>
                  <a:srgbClr val="FFFFFF"/>
                </a:solidFill>
              </a14:hiddenFill>
            </a:ext>
          </a:extLst>
        </p:spPr>
      </p:pic>
      <p:pic>
        <p:nvPicPr>
          <p:cNvPr id="4167" name="Picture 71" descr="Tableros Eléctrico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8372" y="3521502"/>
            <a:ext cx="3311580" cy="2373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2001081"/>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4980</TotalTime>
  <Words>2119</Words>
  <Application>Microsoft Office PowerPoint</Application>
  <PresentationFormat>Panorámica</PresentationFormat>
  <Paragraphs>116</Paragraphs>
  <Slides>18</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18</vt:i4>
      </vt:variant>
    </vt:vector>
  </HeadingPairs>
  <TitlesOfParts>
    <vt:vector size="23" baseType="lpstr">
      <vt:lpstr>Arial</vt:lpstr>
      <vt:lpstr>Century Gothic</vt:lpstr>
      <vt:lpstr>Wingdings</vt:lpstr>
      <vt:lpstr>Wingdings 3</vt:lpstr>
      <vt:lpstr>Espiral</vt:lpstr>
      <vt:lpstr>  Seguridad en Sistemas Auditoria Informática</vt:lpstr>
      <vt:lpstr>Seguridad Física en Instalaciones</vt:lpstr>
      <vt:lpstr>Seguridad Física – Tipos de Desastres</vt:lpstr>
      <vt:lpstr>Seguridad Física – Tipos de Desastres</vt:lpstr>
      <vt:lpstr>Seguridad Física – Tipos de Desastres</vt:lpstr>
      <vt:lpstr>Seguridad Física – Tipos de Desastres</vt:lpstr>
      <vt:lpstr>Seguridad Física – Tipos de Desastres</vt:lpstr>
      <vt:lpstr>Seguridad Física – Tipos de Desastres</vt:lpstr>
      <vt:lpstr>Seguridad Física – Tipos de Desastres</vt:lpstr>
      <vt:lpstr>Seguridad Física – Lineamientos Básicos</vt:lpstr>
      <vt:lpstr>Seguridad Física – Lineamientos Básicos</vt:lpstr>
      <vt:lpstr>Seguridad Física – Lineamientos Básicos</vt:lpstr>
      <vt:lpstr>Seguridad Física – Lineamientos Básicos</vt:lpstr>
      <vt:lpstr>Seguridad Física – Acciones Hostiles</vt:lpstr>
      <vt:lpstr>Seguridad Física – Control de Acceso</vt:lpstr>
      <vt:lpstr>Seguridad Física en Comunicaciones </vt:lpstr>
      <vt:lpstr>Presentación de PowerPoint</vt:lpstr>
      <vt:lpstr>BIBLIOGRAFIA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Seguridad en Sistemas Auditoria Informática</dc:title>
  <dc:creator>Maria</dc:creator>
  <cp:lastModifiedBy>Usuario</cp:lastModifiedBy>
  <cp:revision>108</cp:revision>
  <dcterms:created xsi:type="dcterms:W3CDTF">2015-08-18T19:56:17Z</dcterms:created>
  <dcterms:modified xsi:type="dcterms:W3CDTF">2023-08-23T20:48:22Z</dcterms:modified>
</cp:coreProperties>
</file>