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409" r:id="rId2"/>
    <p:sldId id="410" r:id="rId3"/>
    <p:sldId id="417" r:id="rId4"/>
    <p:sldId id="421" r:id="rId5"/>
    <p:sldId id="428" r:id="rId6"/>
    <p:sldId id="418" r:id="rId7"/>
    <p:sldId id="419" r:id="rId8"/>
    <p:sldId id="420" r:id="rId9"/>
    <p:sldId id="413" r:id="rId10"/>
    <p:sldId id="423" r:id="rId11"/>
    <p:sldId id="429" r:id="rId12"/>
    <p:sldId id="415" r:id="rId13"/>
    <p:sldId id="416" r:id="rId14"/>
    <p:sldId id="414" r:id="rId15"/>
    <p:sldId id="411" r:id="rId16"/>
    <p:sldId id="422" r:id="rId17"/>
    <p:sldId id="424" r:id="rId18"/>
    <p:sldId id="425" r:id="rId19"/>
    <p:sldId id="426" r:id="rId20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73" d="100"/>
          <a:sy n="73" d="100"/>
        </p:scale>
        <p:origin x="126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B952FCC-CCA5-484C-B6F1-6707E4A307BB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017AFE7-16DF-456B-A2BC-FFF5A7C8E87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11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AEEBBBB-412D-44F0-BF1A-0F4412252E0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64D7AD-84B3-4A82-B5E7-432B0BAC29F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13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94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78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895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1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501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2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283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140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10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109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0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534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87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830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769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586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63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31A717-161E-47D7-9B41-62356F206A82}" type="datetimeFigureOut">
              <a:rPr lang="es-AR" smtClean="0"/>
              <a:pPr/>
              <a:t>20/8/2020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4188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3621" y="476672"/>
            <a:ext cx="544251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Procesamiento de Minerales II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48226" y="6239752"/>
            <a:ext cx="3240360" cy="43184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noProof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Profesor: :  Oscar N. </a:t>
            </a:r>
            <a:r>
              <a:rPr lang="es-ES" sz="1400" noProof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Huertas</a:t>
            </a:r>
            <a:endParaRPr lang="en-US" sz="1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6277" y="5872374"/>
            <a:ext cx="5146675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noProof="1">
                <a:latin typeface="Arial" panose="020B0604020202020204" pitchFamily="34" charset="0"/>
              </a:rPr>
              <a:t>(Material reproducido por el Autor para uso exclusivo en clase)</a:t>
            </a:r>
          </a:p>
        </p:txBody>
      </p:sp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5113"/>
            <a:ext cx="2376264" cy="24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uestra de agregado con hoja de prueba siguientes tamizad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8789"/>
            <a:ext cx="3888432" cy="28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40577" y="4888134"/>
            <a:ext cx="697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Tema: </a:t>
            </a:r>
            <a:r>
              <a:rPr lang="es-ES" sz="2400" dirty="0"/>
              <a:t>M</a:t>
            </a:r>
            <a:r>
              <a:rPr lang="es-ES" sz="2400" dirty="0" smtClean="0"/>
              <a:t>uestreo en </a:t>
            </a:r>
            <a:r>
              <a:rPr lang="es-ES" sz="2400" dirty="0" smtClean="0"/>
              <a:t>Planta </a:t>
            </a:r>
            <a:r>
              <a:rPr lang="es-ES" sz="2400" dirty="0" smtClean="0"/>
              <a:t>de Concentración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2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4313" y="549275"/>
            <a:ext cx="8715375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REQUISITOS DEL PLAN DE MUESTREO</a:t>
            </a:r>
          </a:p>
          <a:p>
            <a:pPr lvl="1" algn="just" eaLnBrk="1" hangingPunct="1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Informar sobre la naturaleza de la muestra y su matriz</a:t>
            </a:r>
          </a:p>
          <a:p>
            <a:pPr lvl="1" algn="just" eaLnBrk="1" hangingPunct="1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Informar sobre la instrumentación a utilizar en el muestreo</a:t>
            </a:r>
          </a:p>
          <a:p>
            <a:pPr lvl="1" algn="just" eaLnBrk="1" hangingPunct="1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Conocer el grado de homogeneidad de la muestra </a:t>
            </a:r>
          </a:p>
          <a:p>
            <a:pPr lvl="1" algn="just" eaLnBrk="1" hangingPunct="1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Indicar el numero de </a:t>
            </a:r>
            <a:r>
              <a:rPr 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submuestras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necesarias para una exactitud determinada</a:t>
            </a:r>
          </a:p>
          <a:p>
            <a:pPr lvl="1" algn="just" eaLnBrk="1" hangingPunct="1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Presentar un esquema sobre las precauciones a seguir en la preparación de la  muestra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PLAN DE MUESTREO </a:t>
            </a:r>
          </a:p>
          <a:p>
            <a:pPr lvl="1" algn="just" eaLnBrk="1" hangingPunct="1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Procedimiento para 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seleccionar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extraer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conservar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transportar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y 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preparar 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las porciones a separar de la población en calidad de 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muestras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lvl="1" algn="just" eaLnBrk="1" hangingPunct="1">
              <a:lnSpc>
                <a:spcPct val="13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El proceso de muestreo debe estar planificado, detallado y escrito y el plan de muestreo debe incluir: </a:t>
            </a:r>
          </a:p>
          <a:p>
            <a:pPr lvl="2" algn="just" eaLnBrk="1" hangingPunct="1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Donde realizar la toma de la muestra</a:t>
            </a:r>
          </a:p>
          <a:p>
            <a:pPr lvl="2" algn="just" eaLnBrk="1" hangingPunct="1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Quien tiene que realizar la toma de la muestra</a:t>
            </a:r>
          </a:p>
          <a:p>
            <a:pPr lvl="2" algn="just" eaLnBrk="1" hangingPunct="1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Que procedimiento debe seguirse en la toma de la muestra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51188" y="0"/>
            <a:ext cx="284162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>
                <a:latin typeface="Times New Roman" panose="02020603050405020304" pitchFamily="18" charset="0"/>
              </a:rPr>
              <a:t>PLAN DE MUESTREO</a:t>
            </a:r>
          </a:p>
        </p:txBody>
      </p:sp>
    </p:spTree>
    <p:extLst>
      <p:ext uri="{BB962C8B-B14F-4D97-AF65-F5344CB8AC3E}">
        <p14:creationId xmlns:p14="http://schemas.microsoft.com/office/powerpoint/2010/main" val="5680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267744" y="25192"/>
            <a:ext cx="478802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 smtClean="0">
                <a:latin typeface="Times New Roman" pitchFamily="18" charset="0"/>
              </a:rPr>
              <a:t>MUESTREO – BALANCE </a:t>
            </a:r>
            <a:endParaRPr lang="es-ES" sz="2000" b="1" dirty="0">
              <a:latin typeface="Times New Roman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58308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rol en Procesamiento de Mine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. Petrovskaya. Proyecto minero “Planta de flotación de minera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1" y="476672"/>
            <a:ext cx="83733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ocesamiento de escorias en planta de sulfuros de El Solda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444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25697" y="104438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MUESTREOS BÁSICOS: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996" y="62068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En cabeza</a:t>
            </a:r>
            <a:r>
              <a:rPr lang="es-ES" b="1" dirty="0" smtClean="0"/>
              <a:t>: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342695" y="1124744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Humedad</a:t>
            </a:r>
            <a:endParaRPr lang="en-US" sz="2400" b="1" dirty="0"/>
          </a:p>
        </p:txBody>
      </p:sp>
      <p:sp>
        <p:nvSpPr>
          <p:cNvPr id="6" name="Flecha derecha 5"/>
          <p:cNvSpPr/>
          <p:nvPr/>
        </p:nvSpPr>
        <p:spPr>
          <a:xfrm>
            <a:off x="3419872" y="1381418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4283968" y="1196752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Tn</a:t>
            </a:r>
            <a:r>
              <a:rPr lang="es-ES" dirty="0" smtClean="0"/>
              <a:t>/hora de mineral </a:t>
            </a:r>
          </a:p>
          <a:p>
            <a:r>
              <a:rPr lang="es-ES" dirty="0" smtClean="0"/>
              <a:t>seco pasantes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640726" y="1494076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(cada hora)</a:t>
            </a:r>
            <a:endParaRPr lang="en-U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7544" y="2636912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FFFF00"/>
                </a:solidFill>
              </a:rPr>
              <a:t>En los concentrados</a:t>
            </a:r>
            <a:r>
              <a:rPr lang="es-ES" b="1" dirty="0" smtClean="0">
                <a:solidFill>
                  <a:srgbClr val="FFFF00"/>
                </a:solidFill>
              </a:rPr>
              <a:t>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15616" y="301843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srgbClr val="FFFF00"/>
                </a:solidFill>
              </a:rPr>
              <a:t>Leyes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987824" y="3541658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79170" y="299695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F</a:t>
            </a:r>
            <a:r>
              <a:rPr lang="es-ES" dirty="0" smtClean="0">
                <a:solidFill>
                  <a:srgbClr val="FFFF00"/>
                </a:solidFill>
              </a:rPr>
              <a:t>inos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15616" y="379833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srgbClr val="FFFF00"/>
                </a:solidFill>
              </a:rPr>
              <a:t>Cantidad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298102" y="378904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R</a:t>
            </a:r>
            <a:r>
              <a:rPr lang="es-ES" dirty="0" smtClean="0">
                <a:solidFill>
                  <a:srgbClr val="FFFF00"/>
                </a:solidFill>
              </a:rPr>
              <a:t>ecuperación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3851920" y="2821578"/>
            <a:ext cx="235809" cy="1552818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52198" y="486916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En los relaves:</a:t>
            </a:r>
            <a:endParaRPr lang="en-U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556048" y="6609546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Cantidad</a:t>
            </a:r>
            <a:endParaRPr lang="en-US" sz="2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854079" y="6978878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(cada hora)</a:t>
            </a:r>
            <a:endParaRPr lang="en-US" sz="16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403648" y="177281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Leyes</a:t>
            </a:r>
            <a:endParaRPr lang="en-US" sz="2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701679" y="2142148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(cada hora)</a:t>
            </a:r>
            <a:endParaRPr lang="en-US" sz="1600" dirty="0"/>
          </a:p>
        </p:txBody>
      </p:sp>
      <p:sp>
        <p:nvSpPr>
          <p:cNvPr id="26" name="Flecha derecha 25"/>
          <p:cNvSpPr/>
          <p:nvPr/>
        </p:nvSpPr>
        <p:spPr>
          <a:xfrm>
            <a:off x="3563888" y="5620598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adroTexto 26"/>
          <p:cNvSpPr txBox="1"/>
          <p:nvPr/>
        </p:nvSpPr>
        <p:spPr>
          <a:xfrm>
            <a:off x="4855234" y="507589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</a:t>
            </a:r>
            <a:r>
              <a:rPr lang="es-ES" dirty="0" smtClean="0"/>
              <a:t>inos</a:t>
            </a:r>
            <a:endParaRPr lang="en-U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490879" y="529859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Cantidad</a:t>
            </a:r>
            <a:endParaRPr lang="en-US" sz="24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874166" y="586798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Pérdidas</a:t>
            </a:r>
            <a:endParaRPr lang="en-US" dirty="0"/>
          </a:p>
        </p:txBody>
      </p:sp>
      <p:sp>
        <p:nvSpPr>
          <p:cNvPr id="32" name="Abrir llave 31"/>
          <p:cNvSpPr/>
          <p:nvPr/>
        </p:nvSpPr>
        <p:spPr>
          <a:xfrm>
            <a:off x="4427984" y="4900518"/>
            <a:ext cx="235809" cy="1552818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32"/>
          <p:cNvSpPr txBox="1"/>
          <p:nvPr/>
        </p:nvSpPr>
        <p:spPr>
          <a:xfrm>
            <a:off x="1490879" y="577680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Leyes</a:t>
            </a:r>
            <a:endParaRPr lang="en-US" sz="24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813465" y="126876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Riesgos</a:t>
            </a:r>
            <a:endParaRPr lang="en-US" dirty="0"/>
          </a:p>
        </p:txBody>
      </p:sp>
      <p:sp>
        <p:nvSpPr>
          <p:cNvPr id="35" name="Flecha derecha 34"/>
          <p:cNvSpPr/>
          <p:nvPr/>
        </p:nvSpPr>
        <p:spPr>
          <a:xfrm>
            <a:off x="6870894" y="1362834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818827" y="327569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Riesgos</a:t>
            </a:r>
            <a:endParaRPr lang="en-US" dirty="0"/>
          </a:p>
        </p:txBody>
      </p:sp>
      <p:sp>
        <p:nvSpPr>
          <p:cNvPr id="37" name="Flecha derecha 36"/>
          <p:cNvSpPr/>
          <p:nvPr/>
        </p:nvSpPr>
        <p:spPr>
          <a:xfrm>
            <a:off x="6876256" y="3369766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821648" y="486916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Cotejar con los </a:t>
            </a:r>
          </a:p>
          <a:p>
            <a:r>
              <a:rPr lang="es-ES" b="1" dirty="0" smtClean="0">
                <a:solidFill>
                  <a:srgbClr val="92D050"/>
                </a:solidFill>
              </a:rPr>
              <a:t>valores históricos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876256" y="5723964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Patrón de muestra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25697" y="104438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MUESTREOS BÁSICOS: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996" y="62068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En Aguas</a:t>
            </a:r>
            <a:r>
              <a:rPr lang="es-ES" b="1" dirty="0" smtClean="0"/>
              <a:t>: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27584" y="1124744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/>
              <a:t>C</a:t>
            </a:r>
            <a:r>
              <a:rPr lang="es-ES" sz="2400" b="1" dirty="0" smtClean="0"/>
              <a:t>antidad</a:t>
            </a:r>
            <a:endParaRPr lang="en-US" sz="2400" b="1" dirty="0"/>
          </a:p>
        </p:txBody>
      </p:sp>
      <p:sp>
        <p:nvSpPr>
          <p:cNvPr id="6" name="Flecha derecha 5"/>
          <p:cNvSpPr/>
          <p:nvPr/>
        </p:nvSpPr>
        <p:spPr>
          <a:xfrm>
            <a:off x="2904761" y="1381418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768857" y="1196752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</a:t>
            </a:r>
            <a:r>
              <a:rPr lang="es-ES" baseline="30000" dirty="0" smtClean="0"/>
              <a:t>3</a:t>
            </a:r>
            <a:r>
              <a:rPr lang="es-ES" dirty="0" smtClean="0"/>
              <a:t> recirculados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7544" y="2636912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FFFF00"/>
                </a:solidFill>
              </a:rPr>
              <a:t>En consumo de </a:t>
            </a:r>
            <a:r>
              <a:rPr lang="es-ES" b="1" u="sng" dirty="0" err="1" smtClean="0">
                <a:solidFill>
                  <a:srgbClr val="FFFF00"/>
                </a:solidFill>
              </a:rPr>
              <a:t>energia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15616" y="3018438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srgbClr val="FFFF00"/>
                </a:solidFill>
              </a:rPr>
              <a:t>Dispersión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987824" y="3541658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79170" y="299695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costos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15616" y="379833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srgbClr val="FFFF00"/>
                </a:solidFill>
              </a:rPr>
              <a:t>Cantidad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298102" y="378904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Variabilidad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3851920" y="2821578"/>
            <a:ext cx="235809" cy="1552818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52198" y="486916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En insumos:</a:t>
            </a:r>
            <a:endParaRPr lang="en-U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556048" y="6609546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Cantidad</a:t>
            </a:r>
            <a:endParaRPr lang="en-US" sz="2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854079" y="6978878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(cada hora)</a:t>
            </a:r>
            <a:endParaRPr lang="en-US" sz="16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88537" y="177281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/>
              <a:t>T</a:t>
            </a:r>
            <a:r>
              <a:rPr lang="es-ES" sz="2400" b="1" dirty="0" smtClean="0"/>
              <a:t>enor</a:t>
            </a:r>
            <a:endParaRPr lang="en-US" sz="2400" b="1" dirty="0"/>
          </a:p>
        </p:txBody>
      </p:sp>
      <p:sp>
        <p:nvSpPr>
          <p:cNvPr id="26" name="Flecha derecha 25"/>
          <p:cNvSpPr/>
          <p:nvPr/>
        </p:nvSpPr>
        <p:spPr>
          <a:xfrm>
            <a:off x="3563888" y="5620598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adroTexto 26"/>
          <p:cNvSpPr txBox="1"/>
          <p:nvPr/>
        </p:nvSpPr>
        <p:spPr>
          <a:xfrm>
            <a:off x="5490023" y="507589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Costos</a:t>
            </a:r>
            <a:endParaRPr lang="en-U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490879" y="529859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Cantidad</a:t>
            </a:r>
            <a:endParaRPr lang="en-US" sz="24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508955" y="586798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Riesgos</a:t>
            </a:r>
            <a:endParaRPr lang="en-US" dirty="0"/>
          </a:p>
        </p:txBody>
      </p:sp>
      <p:sp>
        <p:nvSpPr>
          <p:cNvPr id="32" name="Abrir llave 31"/>
          <p:cNvSpPr/>
          <p:nvPr/>
        </p:nvSpPr>
        <p:spPr>
          <a:xfrm>
            <a:off x="5062773" y="4900518"/>
            <a:ext cx="235809" cy="1552818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32"/>
          <p:cNvSpPr txBox="1"/>
          <p:nvPr/>
        </p:nvSpPr>
        <p:spPr>
          <a:xfrm>
            <a:off x="1490879" y="5776808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400" b="1" dirty="0" smtClean="0"/>
              <a:t>Hs no disponibilidad</a:t>
            </a:r>
            <a:endParaRPr lang="en-US" sz="24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768857" y="1691516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Grado de contaminación</a:t>
            </a:r>
            <a:endParaRPr lang="en-U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954731" y="379833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Riesgos</a:t>
            </a:r>
            <a:endParaRPr lang="en-US" dirty="0"/>
          </a:p>
        </p:txBody>
      </p:sp>
      <p:sp>
        <p:nvSpPr>
          <p:cNvPr id="34" name="Flecha derecha 33"/>
          <p:cNvSpPr/>
          <p:nvPr/>
        </p:nvSpPr>
        <p:spPr>
          <a:xfrm>
            <a:off x="6012160" y="3892406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674811" y="141277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Riesgos</a:t>
            </a:r>
            <a:endParaRPr lang="en-US" dirty="0"/>
          </a:p>
        </p:txBody>
      </p:sp>
      <p:sp>
        <p:nvSpPr>
          <p:cNvPr id="36" name="Flecha derecha 35"/>
          <p:cNvSpPr/>
          <p:nvPr/>
        </p:nvSpPr>
        <p:spPr>
          <a:xfrm>
            <a:off x="6732240" y="1506850"/>
            <a:ext cx="648072" cy="184666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latin typeface="Times New Roman" pitchFamily="18" charset="0"/>
              </a:rPr>
              <a:t>ALMACENAMIENTO  DE  LA  MUESTRA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50825" y="549275"/>
            <a:ext cx="8678863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Las muestras se 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almacenan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por dos motivos: </a:t>
            </a:r>
          </a:p>
          <a:p>
            <a:pPr lvl="1" algn="just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Porque su análisis no va a ser inmediato</a:t>
            </a:r>
          </a:p>
          <a:p>
            <a:pPr lvl="1" algn="just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Para guardar un duplicado con el fin de hacer un chequeo de    los resultados obtenidos en los análisis </a:t>
            </a:r>
            <a:r>
              <a:rPr lang="es-E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iniciales</a:t>
            </a:r>
            <a:endPara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algn="just">
              <a:lnSpc>
                <a:spcPct val="50000"/>
              </a:lnSpc>
              <a:defRPr/>
            </a:pPr>
            <a:endPara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35000"/>
              </a:lnSpc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Para 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conservar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las muestras durante largos periodos de tiempo en sus recipientes es recomendable:</a:t>
            </a:r>
          </a:p>
          <a:p>
            <a:pPr lvl="1" algn="just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Que el aire contenido en el  espacio libre  del recipiente sea mínimo</a:t>
            </a:r>
          </a:p>
          <a:p>
            <a:pPr lvl="1" algn="just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Que el material sea hidrófobo</a:t>
            </a:r>
          </a:p>
          <a:p>
            <a:pPr lvl="1" algn="just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Que su superficie sea lisa y no porosa</a:t>
            </a:r>
          </a:p>
          <a:p>
            <a:pPr lvl="1" algn="just">
              <a:lnSpc>
                <a:spcPct val="50000"/>
              </a:lnSpc>
              <a:defRPr/>
            </a:pPr>
            <a:endPara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35000"/>
              </a:lnSpc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Los</a:t>
            </a:r>
            <a:r>
              <a:rPr lang="es-E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materiales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utilizados para almacenar las muestras  son de tres tipos :</a:t>
            </a:r>
          </a:p>
          <a:p>
            <a:pPr lvl="1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Polimeros ( teflón, polietileno, polipropileno, plexiglás y goma de silicona )</a:t>
            </a:r>
          </a:p>
          <a:p>
            <a:pPr lvl="1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Vidrios (cuarzo sintético y borosilicato de vidrio)</a:t>
            </a:r>
          </a:p>
          <a:p>
            <a:pPr lvl="1">
              <a:lnSpc>
                <a:spcPct val="135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Metales (papel de aluminio, platino y titanio de elevada pureza)</a:t>
            </a:r>
          </a:p>
        </p:txBody>
      </p:sp>
    </p:spTree>
    <p:extLst>
      <p:ext uri="{BB962C8B-B14F-4D97-AF65-F5344CB8AC3E}">
        <p14:creationId xmlns:p14="http://schemas.microsoft.com/office/powerpoint/2010/main" val="17284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latin typeface="Times New Roman" pitchFamily="18" charset="0"/>
              </a:rPr>
              <a:t>MANUAL  DEL  MUESTREO  Y  REGISTRO  EN  EL  LABORATORIO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287338" y="571500"/>
            <a:ext cx="8569325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Las muestras se etiquetan con la siguiente información :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Numeración de la muestra  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Descripción del material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Lugar de muestreo 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Fecha y hora del muestreo 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Muestreador  y método de muestreo 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Información adicional  (pH, temperatura, etc.) </a:t>
            </a:r>
          </a:p>
          <a:p>
            <a:pPr lvl="2">
              <a:spcBef>
                <a:spcPct val="15000"/>
              </a:spcBef>
              <a:defRPr/>
            </a:pPr>
            <a:endPara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Esta información se registra en el laboratorio junto otra adicional: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Símbolo de la muestra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Naturaleza de la muestra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Análisis requeridos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Lugar y condiciones de conservación</a:t>
            </a:r>
          </a:p>
          <a:p>
            <a:pPr lvl="2">
              <a:lnSpc>
                <a:spcPct val="125000"/>
              </a:lnSpc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Entidad que solicita los análisis</a:t>
            </a:r>
          </a:p>
        </p:txBody>
      </p:sp>
    </p:spTree>
    <p:extLst>
      <p:ext uri="{BB962C8B-B14F-4D97-AF65-F5344CB8AC3E}">
        <p14:creationId xmlns:p14="http://schemas.microsoft.com/office/powerpoint/2010/main" val="16603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8625" y="549275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La preparación de la muestra es un proceso muy elaborado  y en el se incluyen todos las etapas que se muestran en la tabla.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Esta preparación  es muy diferente y depende  del estado de agregación de la muestra</a:t>
            </a:r>
          </a:p>
        </p:txBody>
      </p:sp>
      <p:graphicFrame>
        <p:nvGraphicFramePr>
          <p:cNvPr id="19741" name="Group 285"/>
          <p:cNvGraphicFramePr>
            <a:graphicFrameLocks noGrp="1"/>
          </p:cNvGraphicFramePr>
          <p:nvPr/>
        </p:nvGraphicFramePr>
        <p:xfrm>
          <a:off x="431800" y="2000250"/>
          <a:ext cx="8426450" cy="45849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9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3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MUESTRA BRUTA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SÓLIDA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LÍQUIDA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GASEOSA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7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Tratamiento muestra bruta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Secado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División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Pulverización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Homogenización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Obtención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Presión muestra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Separación de fases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Sin cambio químico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Con cambio químico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Fase sólida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Fase gaseosa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200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200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Adsorción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Adsorbentes líquidos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Adsorbentes sólidos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1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Homogeneización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Mezcla en centrífuga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Pruebas de homogeneidad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Preconcentración</a:t>
                      </a:r>
                      <a:endParaRPr kumimoji="0" lang="es-E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Precipitación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Submuestreo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Por pesada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41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s-E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Submuestreo</a:t>
                      </a:r>
                      <a:endParaRPr kumimoji="0" lang="es-E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Por pesada o volumen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7" marB="46797" anchor="ctr" anchorCtr="1" horzOverflow="overflow">
                    <a:solidFill>
                      <a:srgbClr val="99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610" name="Rectangle 154"/>
          <p:cNvSpPr>
            <a:spLocks noChangeArrowheads="1"/>
          </p:cNvSpPr>
          <p:nvPr/>
        </p:nvSpPr>
        <p:spPr bwMode="auto">
          <a:xfrm>
            <a:off x="871538" y="0"/>
            <a:ext cx="7400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>
                <a:latin typeface="Times New Roman" pitchFamily="18" charset="0"/>
              </a:rPr>
              <a:t>PREPARACION   DE   LA   MUESTRA   PARA   EL   ANALISIS</a:t>
            </a:r>
          </a:p>
        </p:txBody>
      </p:sp>
    </p:spTree>
    <p:extLst>
      <p:ext uri="{BB962C8B-B14F-4D97-AF65-F5344CB8AC3E}">
        <p14:creationId xmlns:p14="http://schemas.microsoft.com/office/powerpoint/2010/main" val="30118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iba de lavado planta / producción de oro diagrama de flujo del proce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3768" y="116632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MUESTREO E INFERENCIA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067943" y="2483604"/>
            <a:ext cx="4771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Muestreo</a:t>
            </a:r>
            <a:r>
              <a:rPr lang="es-ES" dirty="0" smtClean="0"/>
              <a:t>: Es la extracción de una parte de la población, con la finalidad de estudiar a esta población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6225" y="1403484"/>
            <a:ext cx="744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¿CUAL ES TU POBLACIÓN?</a:t>
            </a:r>
          </a:p>
          <a:p>
            <a:r>
              <a:rPr lang="es-E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¿Qué quieres estudiar?: ¿Quiénes son?, ¿Dónde están?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8585" y="4427820"/>
            <a:ext cx="750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Muestra</a:t>
            </a:r>
            <a:r>
              <a:rPr lang="es-ES" dirty="0" smtClean="0"/>
              <a:t>: Es la porción representativa de la población de estudio</a:t>
            </a:r>
            <a:endParaRPr lang="en-US" dirty="0"/>
          </a:p>
        </p:txBody>
      </p:sp>
      <p:sp>
        <p:nvSpPr>
          <p:cNvPr id="9" name="Flecha derecha 8"/>
          <p:cNvSpPr/>
          <p:nvPr/>
        </p:nvSpPr>
        <p:spPr>
          <a:xfrm rot="12940185">
            <a:off x="3417716" y="2196453"/>
            <a:ext cx="814170" cy="30036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abajo 9"/>
          <p:cNvSpPr/>
          <p:nvPr/>
        </p:nvSpPr>
        <p:spPr>
          <a:xfrm>
            <a:off x="827584" y="2128210"/>
            <a:ext cx="288032" cy="216488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3768" y="116632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MUESTREO E INFERENCIA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08585" y="980728"/>
            <a:ext cx="750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Muestra</a:t>
            </a:r>
            <a:r>
              <a:rPr lang="es-ES" dirty="0" smtClean="0"/>
              <a:t>: Es la porción REPRESENTATIVA de la población de estudio (aprox. 250 gramos)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206829" y="2862078"/>
            <a:ext cx="3134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Requisitos de la muestra</a:t>
            </a:r>
            <a:r>
              <a:rPr lang="es-ES" sz="1600" dirty="0" smtClean="0"/>
              <a:t>:</a:t>
            </a:r>
            <a:endParaRPr lang="en-US" sz="1600" dirty="0"/>
          </a:p>
        </p:txBody>
      </p:sp>
      <p:sp>
        <p:nvSpPr>
          <p:cNvPr id="11" name="Cerrar llave 10"/>
          <p:cNvSpPr/>
          <p:nvPr/>
        </p:nvSpPr>
        <p:spPr>
          <a:xfrm>
            <a:off x="2195736" y="1916832"/>
            <a:ext cx="720080" cy="28083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3404929" y="2204864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Tamaño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404929" y="3646765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Selección de las muestras </a:t>
            </a:r>
          </a:p>
          <a:p>
            <a:r>
              <a:rPr lang="es-ES" dirty="0" smtClean="0"/>
              <a:t>de estudio aleatoria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2526570" y="5613047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¡¡¡PRECISIÓN!!!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267744" y="25192"/>
            <a:ext cx="478802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 smtClean="0">
                <a:latin typeface="Times New Roman" pitchFamily="18" charset="0"/>
              </a:rPr>
              <a:t>MUESTREO – BALANCE </a:t>
            </a:r>
            <a:endParaRPr lang="es-ES" sz="2000" b="1" dirty="0">
              <a:latin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53618" y="3857628"/>
            <a:ext cx="2036763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360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SUBMUESTREO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011863" y="2060575"/>
            <a:ext cx="2774979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NUMERO DE MUESTRAS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000760" y="2714620"/>
            <a:ext cx="2774979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TAMAÑO DE MUESTRA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048375" y="3429000"/>
            <a:ext cx="2738467" cy="338554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ERRORES DE MUESTREO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786446" y="5357826"/>
            <a:ext cx="1714511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PREPARACION ANALISIS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428728" y="5357826"/>
            <a:ext cx="1871663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TRANSPORTE Y CONSERVACIÓN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245638" y="1285860"/>
            <a:ext cx="2652723" cy="369332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b="1" dirty="0">
                <a:solidFill>
                  <a:srgbClr val="360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TIPOS DE MUESTRA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71472" y="2714620"/>
            <a:ext cx="2378073" cy="338554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360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PLAN DE MUESTREO</a:t>
            </a:r>
          </a:p>
        </p:txBody>
      </p:sp>
      <p:sp>
        <p:nvSpPr>
          <p:cNvPr id="5147" name="Rectangle 25"/>
          <p:cNvSpPr>
            <a:spLocks noChangeArrowheads="1"/>
          </p:cNvSpPr>
          <p:nvPr/>
        </p:nvSpPr>
        <p:spPr bwMode="auto">
          <a:xfrm>
            <a:off x="0" y="0"/>
            <a:ext cx="9015413" cy="708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000" b="1">
                <a:latin typeface="Times New Roman" panose="02020603050405020304" pitchFamily="18" charset="0"/>
              </a:rPr>
              <a:t>OPERACIONES  MAS  IMPORTANTES  EN  EL  MUESTREO  Y  TRATAMIENTO DE LA MUESTRA</a:t>
            </a:r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3706813" y="2500306"/>
            <a:ext cx="1728787" cy="78581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MUESTRA</a:t>
            </a:r>
            <a:endParaRPr lang="es-ES" sz="20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091" name="AutoShape 43"/>
          <p:cNvCxnSpPr>
            <a:cxnSpLocks noChangeShapeType="1"/>
            <a:stCxn id="0" idx="2"/>
            <a:endCxn id="0" idx="3"/>
          </p:cNvCxnSpPr>
          <p:nvPr/>
        </p:nvCxnSpPr>
        <p:spPr bwMode="auto">
          <a:xfrm rot="10800000">
            <a:off x="2949575" y="2884488"/>
            <a:ext cx="757238" cy="793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92" name="AutoShape 44"/>
          <p:cNvCxnSpPr>
            <a:cxnSpLocks noChangeShapeType="1"/>
            <a:stCxn id="2085" idx="4"/>
            <a:endCxn id="2052" idx="0"/>
          </p:cNvCxnSpPr>
          <p:nvPr/>
        </p:nvCxnSpPr>
        <p:spPr bwMode="auto">
          <a:xfrm rot="16200000" flipH="1">
            <a:off x="4285851" y="3571479"/>
            <a:ext cx="571504" cy="793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cxnSp>
      <p:cxnSp>
        <p:nvCxnSpPr>
          <p:cNvPr id="44" name="43 Conector recto de flecha"/>
          <p:cNvCxnSpPr>
            <a:stCxn id="2085" idx="4"/>
            <a:endCxn id="2052" idx="0"/>
          </p:cNvCxnSpPr>
          <p:nvPr/>
        </p:nvCxnSpPr>
        <p:spPr bwMode="auto">
          <a:xfrm rot="16200000" flipH="1">
            <a:off x="4285457" y="3571081"/>
            <a:ext cx="5715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0" idx="2"/>
            <a:endCxn id="0" idx="3"/>
          </p:cNvCxnSpPr>
          <p:nvPr/>
        </p:nvCxnSpPr>
        <p:spPr bwMode="auto">
          <a:xfrm rot="10800000">
            <a:off x="2949575" y="2884488"/>
            <a:ext cx="757238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3491706" y="5357826"/>
            <a:ext cx="2160587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PRETRATAMIENTO  DE LA MUESTRA</a:t>
            </a:r>
          </a:p>
        </p:txBody>
      </p:sp>
      <p:cxnSp>
        <p:nvCxnSpPr>
          <p:cNvPr id="34" name="33 Conector recto de flecha"/>
          <p:cNvCxnSpPr>
            <a:stCxn id="2085" idx="6"/>
            <a:endCxn id="2063" idx="1"/>
          </p:cNvCxnSpPr>
          <p:nvPr/>
        </p:nvCxnSpPr>
        <p:spPr bwMode="auto">
          <a:xfrm flipV="1">
            <a:off x="5435600" y="2233613"/>
            <a:ext cx="576263" cy="658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2085" idx="6"/>
            <a:endCxn id="2064" idx="1"/>
          </p:cNvCxnSpPr>
          <p:nvPr/>
        </p:nvCxnSpPr>
        <p:spPr bwMode="auto">
          <a:xfrm flipV="1">
            <a:off x="5435600" y="2887663"/>
            <a:ext cx="565150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2085" idx="6"/>
            <a:endCxn id="2065" idx="1"/>
          </p:cNvCxnSpPr>
          <p:nvPr/>
        </p:nvCxnSpPr>
        <p:spPr bwMode="auto">
          <a:xfrm>
            <a:off x="5435600" y="2892425"/>
            <a:ext cx="612775" cy="706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0" idx="2"/>
            <a:endCxn id="0" idx="0"/>
          </p:cNvCxnSpPr>
          <p:nvPr/>
        </p:nvCxnSpPr>
        <p:spPr bwMode="auto">
          <a:xfrm rot="5400000">
            <a:off x="4010026" y="4795837"/>
            <a:ext cx="112395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0" idx="2"/>
            <a:endCxn id="0" idx="0"/>
          </p:cNvCxnSpPr>
          <p:nvPr/>
        </p:nvCxnSpPr>
        <p:spPr bwMode="auto">
          <a:xfrm rot="5400000">
            <a:off x="2905919" y="3691732"/>
            <a:ext cx="1123950" cy="22082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0" idx="2"/>
            <a:endCxn id="0" idx="0"/>
          </p:cNvCxnSpPr>
          <p:nvPr/>
        </p:nvCxnSpPr>
        <p:spPr bwMode="auto">
          <a:xfrm rot="16200000" flipH="1">
            <a:off x="5045869" y="3759994"/>
            <a:ext cx="1123950" cy="2071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0" idx="0"/>
            <a:endCxn id="0" idx="2"/>
          </p:cNvCxnSpPr>
          <p:nvPr/>
        </p:nvCxnSpPr>
        <p:spPr bwMode="auto">
          <a:xfrm rot="5400000" flipH="1" flipV="1">
            <a:off x="4148932" y="2077244"/>
            <a:ext cx="8445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0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357313" y="785813"/>
            <a:ext cx="1276350" cy="571500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F23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PROBLEMA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flipV="1">
            <a:off x="3214688" y="714375"/>
            <a:ext cx="2444750" cy="609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360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PLANTEAMIENTO DEL</a:t>
            </a:r>
          </a:p>
          <a:p>
            <a:pPr algn="ctr" eaLnBrk="1" hangingPunct="1">
              <a:defRPr/>
            </a:pPr>
            <a:r>
              <a:rPr lang="es-ES" sz="1600" b="1">
                <a:solidFill>
                  <a:srgbClr val="360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PROBLEMA ANALITICO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flipV="1">
            <a:off x="3500438" y="1857375"/>
            <a:ext cx="1857375" cy="5127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SELECCIÓN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DEL METODO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 flipV="1">
            <a:off x="3500438" y="5357813"/>
            <a:ext cx="1857375" cy="6492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360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REALIZACION DE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360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LAS MEDIDAS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357563" y="2643188"/>
            <a:ext cx="2143125" cy="5715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DISEÑO DEL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PLAN DE MUESTREO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357563" y="3571875"/>
            <a:ext cx="2143125" cy="4333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1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TOMA DE MUESTRA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6143625" y="5000625"/>
            <a:ext cx="2000250" cy="128587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F23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INTERPRETACION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F23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 LOS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F23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RESULTADOS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342900" y="0"/>
            <a:ext cx="845820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000" b="1">
                <a:latin typeface="Times New Roman" panose="02020603050405020304" pitchFamily="18" charset="0"/>
              </a:rPr>
              <a:t>ETAPAS  IMPLICADAS  EN  UN  ANALISIS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357563" y="4357688"/>
            <a:ext cx="2143125" cy="565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TRATAMIENTO DE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 MUESTRA</a:t>
            </a:r>
          </a:p>
        </p:txBody>
      </p:sp>
      <p:cxnSp>
        <p:nvCxnSpPr>
          <p:cNvPr id="4108" name="AutoShape 20"/>
          <p:cNvCxnSpPr>
            <a:cxnSpLocks noChangeShapeType="1"/>
            <a:stCxn id="3074" idx="6"/>
            <a:endCxn id="3075" idx="1"/>
          </p:cNvCxnSpPr>
          <p:nvPr/>
        </p:nvCxnSpPr>
        <p:spPr bwMode="auto">
          <a:xfrm flipV="1">
            <a:off x="2633663" y="1019175"/>
            <a:ext cx="581025" cy="523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09" name="AutoShape 22"/>
          <p:cNvCxnSpPr>
            <a:cxnSpLocks noChangeShapeType="1"/>
            <a:stCxn id="3078" idx="3"/>
            <a:endCxn id="3081" idx="2"/>
          </p:cNvCxnSpPr>
          <p:nvPr/>
        </p:nvCxnSpPr>
        <p:spPr bwMode="auto">
          <a:xfrm flipV="1">
            <a:off x="5357813" y="5643563"/>
            <a:ext cx="785812" cy="381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10" name="AutoShape 23"/>
          <p:cNvCxnSpPr>
            <a:cxnSpLocks noChangeShapeType="1"/>
            <a:stCxn id="3075" idx="0"/>
            <a:endCxn id="3076" idx="2"/>
          </p:cNvCxnSpPr>
          <p:nvPr/>
        </p:nvCxnSpPr>
        <p:spPr bwMode="auto">
          <a:xfrm rot="5400000">
            <a:off x="4166394" y="1586706"/>
            <a:ext cx="533400" cy="79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11" name="AutoShape 24"/>
          <p:cNvCxnSpPr>
            <a:cxnSpLocks noChangeShapeType="1"/>
            <a:stCxn id="3076" idx="0"/>
            <a:endCxn id="3079" idx="0"/>
          </p:cNvCxnSpPr>
          <p:nvPr/>
        </p:nvCxnSpPr>
        <p:spPr bwMode="auto">
          <a:xfrm rot="5400000">
            <a:off x="4292600" y="2506663"/>
            <a:ext cx="2730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01" name="Rectangle 29"/>
          <p:cNvSpPr>
            <a:spLocks noChangeArrowheads="1"/>
          </p:cNvSpPr>
          <p:nvPr/>
        </p:nvSpPr>
        <p:spPr bwMode="auto">
          <a:xfrm rot="16200000">
            <a:off x="1393031" y="3536157"/>
            <a:ext cx="2143125" cy="5000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MUESTREO</a:t>
            </a:r>
          </a:p>
        </p:txBody>
      </p:sp>
      <p:cxnSp>
        <p:nvCxnSpPr>
          <p:cNvPr id="27" name="AutoShape 24"/>
          <p:cNvCxnSpPr>
            <a:cxnSpLocks noChangeShapeType="1"/>
            <a:stCxn id="3079" idx="2"/>
            <a:endCxn id="3080" idx="0"/>
          </p:cNvCxnSpPr>
          <p:nvPr/>
        </p:nvCxnSpPr>
        <p:spPr bwMode="auto">
          <a:xfrm rot="5400000">
            <a:off x="4248944" y="3393282"/>
            <a:ext cx="358775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AutoShape 24"/>
          <p:cNvCxnSpPr>
            <a:cxnSpLocks noChangeShapeType="1"/>
            <a:stCxn id="3080" idx="2"/>
            <a:endCxn id="3091" idx="0"/>
          </p:cNvCxnSpPr>
          <p:nvPr/>
        </p:nvCxnSpPr>
        <p:spPr bwMode="auto">
          <a:xfrm rot="5400000">
            <a:off x="4251326" y="4181475"/>
            <a:ext cx="354012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AutoShape 24"/>
          <p:cNvCxnSpPr>
            <a:cxnSpLocks noChangeShapeType="1"/>
            <a:stCxn id="3091" idx="2"/>
            <a:endCxn id="3078" idx="2"/>
          </p:cNvCxnSpPr>
          <p:nvPr/>
        </p:nvCxnSpPr>
        <p:spPr bwMode="auto">
          <a:xfrm rot="16200000" flipH="1">
            <a:off x="4211637" y="5140326"/>
            <a:ext cx="4349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3101" idx="2"/>
            <a:endCxn id="3079" idx="1"/>
          </p:cNvCxnSpPr>
          <p:nvPr/>
        </p:nvCxnSpPr>
        <p:spPr bwMode="auto">
          <a:xfrm flipV="1">
            <a:off x="2714625" y="2928938"/>
            <a:ext cx="642938" cy="857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3101" idx="2"/>
            <a:endCxn id="3080" idx="1"/>
          </p:cNvCxnSpPr>
          <p:nvPr/>
        </p:nvCxnSpPr>
        <p:spPr bwMode="auto">
          <a:xfrm>
            <a:off x="2714625" y="3786188"/>
            <a:ext cx="642938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3101" idx="2"/>
            <a:endCxn id="3091" idx="1"/>
          </p:cNvCxnSpPr>
          <p:nvPr/>
        </p:nvCxnSpPr>
        <p:spPr bwMode="auto">
          <a:xfrm>
            <a:off x="2714625" y="3786188"/>
            <a:ext cx="642938" cy="8540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 bwMode="auto">
          <a:xfrm>
            <a:off x="2143125" y="2643188"/>
            <a:ext cx="3714750" cy="2286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32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71800" y="116632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ERRORES DE MUESTREO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871003" y="2650781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Variabilidad de </a:t>
            </a:r>
          </a:p>
          <a:p>
            <a:r>
              <a:rPr lang="es-ES" sz="1600" b="1" dirty="0" smtClean="0">
                <a:solidFill>
                  <a:srgbClr val="FFFF00"/>
                </a:solidFill>
              </a:rPr>
              <a:t>Gran escala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2399916" y="1700808"/>
            <a:ext cx="371884" cy="3384376"/>
          </a:xfrm>
          <a:prstGeom prst="lef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5" name="CuadroTexto 4"/>
          <p:cNvSpPr txBox="1"/>
          <p:nvPr/>
        </p:nvSpPr>
        <p:spPr>
          <a:xfrm>
            <a:off x="2892665" y="1680464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Error de interpolación</a:t>
            </a:r>
            <a:endParaRPr lang="en-US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916710" y="2956905"/>
            <a:ext cx="2300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Error de ponderación</a:t>
            </a:r>
            <a:endParaRPr lang="en-US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960375" y="4284303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Error periódico</a:t>
            </a:r>
            <a:endParaRPr lang="en-US" sz="1600" b="1" dirty="0"/>
          </a:p>
        </p:txBody>
      </p:sp>
      <p:sp>
        <p:nvSpPr>
          <p:cNvPr id="23" name="Abrir llave 22"/>
          <p:cNvSpPr/>
          <p:nvPr/>
        </p:nvSpPr>
        <p:spPr>
          <a:xfrm>
            <a:off x="5364088" y="1268760"/>
            <a:ext cx="353118" cy="1152128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adroTexto 23"/>
          <p:cNvSpPr txBox="1"/>
          <p:nvPr/>
        </p:nvSpPr>
        <p:spPr>
          <a:xfrm>
            <a:off x="6060974" y="1340768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En tiempo</a:t>
            </a:r>
            <a:endParaRPr lang="en-US" sz="16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028787" y="2010326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En espacio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70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71800" y="116632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ERRORES DE MUESTREO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487209" y="2578773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Variabilidad de </a:t>
            </a:r>
          </a:p>
          <a:p>
            <a:r>
              <a:rPr lang="es-ES" sz="1600" b="1" dirty="0" smtClean="0">
                <a:solidFill>
                  <a:srgbClr val="FFFF00"/>
                </a:solidFill>
              </a:rPr>
              <a:t>pequeña escala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827584" y="588750"/>
            <a:ext cx="432048" cy="4424426"/>
          </a:xfrm>
          <a:prstGeom prst="lef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5" name="CuadroTexto 4"/>
          <p:cNvSpPr txBox="1"/>
          <p:nvPr/>
        </p:nvSpPr>
        <p:spPr>
          <a:xfrm>
            <a:off x="1259632" y="764704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Optimización del protocolo</a:t>
            </a:r>
          </a:p>
          <a:p>
            <a:r>
              <a:rPr lang="es-ES" sz="1600" b="1" dirty="0" smtClean="0"/>
              <a:t> de muestreo</a:t>
            </a:r>
            <a:endParaRPr lang="en-US" sz="1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328716" y="2268161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Implementación del </a:t>
            </a:r>
          </a:p>
          <a:p>
            <a:r>
              <a:rPr lang="es-ES" sz="1600" b="1" dirty="0" smtClean="0"/>
              <a:t>Protocolo  de muestreo</a:t>
            </a:r>
            <a:endParaRPr lang="en-US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329555" y="363631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Preservación de la integridad </a:t>
            </a:r>
          </a:p>
          <a:p>
            <a:r>
              <a:rPr lang="es-ES" sz="1600" b="1" dirty="0" smtClean="0"/>
              <a:t>de la muestra</a:t>
            </a:r>
            <a:endParaRPr lang="en-US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331640" y="4530606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Error analítico</a:t>
            </a:r>
            <a:endParaRPr lang="en-US" sz="1600" b="1" dirty="0"/>
          </a:p>
        </p:txBody>
      </p:sp>
      <p:sp>
        <p:nvSpPr>
          <p:cNvPr id="6" name="Abrir llave 5"/>
          <p:cNvSpPr/>
          <p:nvPr/>
        </p:nvSpPr>
        <p:spPr>
          <a:xfrm>
            <a:off x="4860032" y="588750"/>
            <a:ext cx="353118" cy="752018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5240937" y="795482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Error fundamental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Abrir llave 11"/>
          <p:cNvSpPr/>
          <p:nvPr/>
        </p:nvSpPr>
        <p:spPr>
          <a:xfrm>
            <a:off x="3995936" y="1628799"/>
            <a:ext cx="353118" cy="20075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4448849" y="1556792"/>
            <a:ext cx="397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Error de segregación y agrupamiento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27984" y="2082334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Error de delimitación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27984" y="2658398"/>
            <a:ext cx="20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Error de extracción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27984" y="330647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Error de preparación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Abrir llave 16"/>
          <p:cNvSpPr/>
          <p:nvPr/>
        </p:nvSpPr>
        <p:spPr>
          <a:xfrm>
            <a:off x="6797670" y="2348880"/>
            <a:ext cx="353118" cy="2376264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6941686" y="2420888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Contaminación</a:t>
            </a:r>
            <a:endParaRPr lang="en-US" sz="16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941686" y="2874422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Pérdidas</a:t>
            </a:r>
            <a:endParaRPr lang="en-US" sz="16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941686" y="3306470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Alteración</a:t>
            </a:r>
            <a:endParaRPr lang="en-US" sz="16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941686" y="373851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Humanos</a:t>
            </a:r>
            <a:endParaRPr lang="en-US" sz="16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941686" y="4242574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Fraude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349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3026</TotalTime>
  <Words>831</Words>
  <Application>Microsoft Office PowerPoint</Application>
  <PresentationFormat>Presentación en pantalla (4:3)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INGENIERÍA FORMULACIÓN Y EVALUACIÓN DE PROYECTOS</dc:title>
  <dc:creator>Luffi</dc:creator>
  <cp:lastModifiedBy>usuario</cp:lastModifiedBy>
  <cp:revision>653</cp:revision>
  <cp:lastPrinted>2015-03-17T16:14:28Z</cp:lastPrinted>
  <dcterms:created xsi:type="dcterms:W3CDTF">2015-03-14T19:26:17Z</dcterms:created>
  <dcterms:modified xsi:type="dcterms:W3CDTF">2020-08-20T20:54:36Z</dcterms:modified>
</cp:coreProperties>
</file>