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70" r:id="rId4"/>
  </p:sldMasterIdLst>
  <p:notesMasterIdLst>
    <p:notesMasterId r:id="rId41"/>
  </p:notesMasterIdLst>
  <p:handoutMasterIdLst>
    <p:handoutMasterId r:id="rId42"/>
  </p:handoutMasterIdLst>
  <p:sldIdLst>
    <p:sldId id="446" r:id="rId5"/>
    <p:sldId id="506" r:id="rId6"/>
    <p:sldId id="507" r:id="rId7"/>
    <p:sldId id="508" r:id="rId8"/>
    <p:sldId id="464" r:id="rId9"/>
    <p:sldId id="487" r:id="rId10"/>
    <p:sldId id="489" r:id="rId11"/>
    <p:sldId id="512" r:id="rId12"/>
    <p:sldId id="513" r:id="rId13"/>
    <p:sldId id="469" r:id="rId14"/>
    <p:sldId id="491" r:id="rId15"/>
    <p:sldId id="490" r:id="rId16"/>
    <p:sldId id="493" r:id="rId17"/>
    <p:sldId id="470" r:id="rId18"/>
    <p:sldId id="494" r:id="rId19"/>
    <p:sldId id="495" r:id="rId20"/>
    <p:sldId id="468" r:id="rId21"/>
    <p:sldId id="473" r:id="rId22"/>
    <p:sldId id="474" r:id="rId23"/>
    <p:sldId id="504" r:id="rId24"/>
    <p:sldId id="496" r:id="rId25"/>
    <p:sldId id="497" r:id="rId26"/>
    <p:sldId id="510" r:id="rId27"/>
    <p:sldId id="511" r:id="rId28"/>
    <p:sldId id="499" r:id="rId29"/>
    <p:sldId id="500" r:id="rId30"/>
    <p:sldId id="471" r:id="rId31"/>
    <p:sldId id="501" r:id="rId32"/>
    <p:sldId id="472" r:id="rId33"/>
    <p:sldId id="502" r:id="rId34"/>
    <p:sldId id="479" r:id="rId35"/>
    <p:sldId id="480" r:id="rId36"/>
    <p:sldId id="505" r:id="rId37"/>
    <p:sldId id="478" r:id="rId38"/>
    <p:sldId id="503" r:id="rId39"/>
    <p:sldId id="48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63" autoAdjust="0"/>
    <p:restoredTop sz="94108" autoAdjust="0"/>
  </p:normalViewPr>
  <p:slideViewPr>
    <p:cSldViewPr>
      <p:cViewPr varScale="1">
        <p:scale>
          <a:sx n="81" d="100"/>
          <a:sy n="81" d="100"/>
        </p:scale>
        <p:origin x="1296" y="77"/>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3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s-ES" dirty="0"/>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s-ES" smtClean="0"/>
              <a:pPr/>
              <a:t>09/10/2024</a:t>
            </a:fld>
            <a:endParaRPr lang="es-ES" dirty="0"/>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s-ES" dirty="0"/>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s-ES" smtClean="0"/>
              <a:pPr/>
              <a:t>‹Nº›</a:t>
            </a:fld>
            <a:endParaRPr lang="es-ES" dirty="0"/>
          </a:p>
        </p:txBody>
      </p:sp>
    </p:spTree>
    <p:extLst>
      <p:ext uri="{BB962C8B-B14F-4D97-AF65-F5344CB8AC3E}">
        <p14:creationId xmlns:p14="http://schemas.microsoft.com/office/powerpoint/2010/main" val="40944518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s-ES" dirty="0"/>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s-ES"/>
              <a:pPr/>
              <a:t>09/10/2024</a:t>
            </a:fld>
            <a:endParaRPr lang="es-ES" dirty="0"/>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s-ES" dirty="0"/>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s-ES" dirty="0"/>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a:pPr/>
              <a:t>‹Nº›</a:t>
            </a:fld>
            <a:endParaRPr lang="es-ES" dirty="0"/>
          </a:p>
        </p:txBody>
      </p:sp>
    </p:spTree>
    <p:extLst>
      <p:ext uri="{BB962C8B-B14F-4D97-AF65-F5344CB8AC3E}">
        <p14:creationId xmlns:p14="http://schemas.microsoft.com/office/powerpoint/2010/main" val="3836801818"/>
      </p:ext>
    </p:extLst>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a:t>
            </a:fld>
            <a:endParaRPr lang="es-ES" dirty="0"/>
          </a:p>
        </p:txBody>
      </p:sp>
    </p:spTree>
    <p:extLst>
      <p:ext uri="{BB962C8B-B14F-4D97-AF65-F5344CB8AC3E}">
        <p14:creationId xmlns:p14="http://schemas.microsoft.com/office/powerpoint/2010/main" val="838860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4</a:t>
            </a:fld>
            <a:endParaRPr lang="es-ES" dirty="0"/>
          </a:p>
        </p:txBody>
      </p:sp>
    </p:spTree>
    <p:extLst>
      <p:ext uri="{BB962C8B-B14F-4D97-AF65-F5344CB8AC3E}">
        <p14:creationId xmlns:p14="http://schemas.microsoft.com/office/powerpoint/2010/main" val="1159759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CA077768-21C8-4125-A345-258E48D2EED0}" type="slidenum">
              <a:rPr lang="es-AR" smtClean="0"/>
              <a:pPr/>
              <a:t>13</a:t>
            </a:fld>
            <a:endParaRPr lang="es-AR" dirty="0"/>
          </a:p>
        </p:txBody>
      </p:sp>
    </p:spTree>
    <p:extLst>
      <p:ext uri="{BB962C8B-B14F-4D97-AF65-F5344CB8AC3E}">
        <p14:creationId xmlns:p14="http://schemas.microsoft.com/office/powerpoint/2010/main" val="2778368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CA077768-21C8-4125-A345-258E48D2EED0}" type="slidenum">
              <a:rPr lang="es-AR" smtClean="0"/>
              <a:pPr/>
              <a:t>15</a:t>
            </a:fld>
            <a:endParaRPr lang="es-AR" dirty="0"/>
          </a:p>
        </p:txBody>
      </p:sp>
    </p:spTree>
    <p:extLst>
      <p:ext uri="{BB962C8B-B14F-4D97-AF65-F5344CB8AC3E}">
        <p14:creationId xmlns:p14="http://schemas.microsoft.com/office/powerpoint/2010/main" val="1885938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CA077768-21C8-4125-A345-258E48D2EED0}" type="slidenum">
              <a:rPr lang="es-AR" smtClean="0"/>
              <a:pPr/>
              <a:t>19</a:t>
            </a:fld>
            <a:endParaRPr lang="es-AR" dirty="0"/>
          </a:p>
        </p:txBody>
      </p:sp>
    </p:spTree>
    <p:extLst>
      <p:ext uri="{BB962C8B-B14F-4D97-AF65-F5344CB8AC3E}">
        <p14:creationId xmlns:p14="http://schemas.microsoft.com/office/powerpoint/2010/main" val="131289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CA077768-21C8-4125-A345-258E48D2EED0}" type="slidenum">
              <a:rPr lang="es-AR" smtClean="0"/>
              <a:pPr/>
              <a:t>20</a:t>
            </a:fld>
            <a:endParaRPr lang="es-AR" dirty="0"/>
          </a:p>
        </p:txBody>
      </p:sp>
    </p:spTree>
    <p:extLst>
      <p:ext uri="{BB962C8B-B14F-4D97-AF65-F5344CB8AC3E}">
        <p14:creationId xmlns:p14="http://schemas.microsoft.com/office/powerpoint/2010/main" val="131289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sz="2000" kern="1200" dirty="0">
              <a:solidFill>
                <a:schemeClr val="tx1"/>
              </a:solidFill>
              <a:latin typeface="+mn-lt"/>
              <a:ea typeface="+mn-ea"/>
              <a:cs typeface="+mn-cs"/>
            </a:endParaRPr>
          </a:p>
        </p:txBody>
      </p:sp>
      <p:sp>
        <p:nvSpPr>
          <p:cNvPr id="4" name="Marcador de número de diapositiva 3"/>
          <p:cNvSpPr>
            <a:spLocks noGrp="1"/>
          </p:cNvSpPr>
          <p:nvPr>
            <p:ph type="sldNum" sz="quarter" idx="5"/>
          </p:nvPr>
        </p:nvSpPr>
        <p:spPr/>
        <p:txBody>
          <a:bodyPr/>
          <a:lstStyle/>
          <a:p>
            <a:fld id="{CA077768-21C8-4125-A345-258E48D2EED0}" type="slidenum">
              <a:rPr lang="es-AR" smtClean="0"/>
              <a:pPr/>
              <a:t>22</a:t>
            </a:fld>
            <a:endParaRPr lang="es-AR" dirty="0"/>
          </a:p>
        </p:txBody>
      </p:sp>
    </p:spTree>
    <p:extLst>
      <p:ext uri="{BB962C8B-B14F-4D97-AF65-F5344CB8AC3E}">
        <p14:creationId xmlns:p14="http://schemas.microsoft.com/office/powerpoint/2010/main" val="1024819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sz="2000" kern="1200" dirty="0">
              <a:solidFill>
                <a:schemeClr val="tx1"/>
              </a:solidFill>
              <a:latin typeface="+mn-lt"/>
              <a:ea typeface="+mn-ea"/>
              <a:cs typeface="+mn-cs"/>
            </a:endParaRPr>
          </a:p>
        </p:txBody>
      </p:sp>
      <p:sp>
        <p:nvSpPr>
          <p:cNvPr id="4" name="Marcador de número de diapositiva 3"/>
          <p:cNvSpPr>
            <a:spLocks noGrp="1"/>
          </p:cNvSpPr>
          <p:nvPr>
            <p:ph type="sldNum" sz="quarter" idx="5"/>
          </p:nvPr>
        </p:nvSpPr>
        <p:spPr/>
        <p:txBody>
          <a:bodyPr/>
          <a:lstStyle/>
          <a:p>
            <a:fld id="{CA077768-21C8-4125-A345-258E48D2EED0}" type="slidenum">
              <a:rPr lang="es-AR" smtClean="0"/>
              <a:pPr/>
              <a:t>23</a:t>
            </a:fld>
            <a:endParaRPr lang="es-AR" dirty="0"/>
          </a:p>
        </p:txBody>
      </p:sp>
    </p:spTree>
    <p:extLst>
      <p:ext uri="{BB962C8B-B14F-4D97-AF65-F5344CB8AC3E}">
        <p14:creationId xmlns:p14="http://schemas.microsoft.com/office/powerpoint/2010/main" val="3433539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sz="2000" kern="1200" dirty="0">
              <a:solidFill>
                <a:schemeClr val="tx1"/>
              </a:solidFill>
              <a:latin typeface="+mn-lt"/>
              <a:ea typeface="+mn-ea"/>
              <a:cs typeface="+mn-cs"/>
            </a:endParaRPr>
          </a:p>
        </p:txBody>
      </p:sp>
      <p:sp>
        <p:nvSpPr>
          <p:cNvPr id="4" name="Marcador de número de diapositiva 3"/>
          <p:cNvSpPr>
            <a:spLocks noGrp="1"/>
          </p:cNvSpPr>
          <p:nvPr>
            <p:ph type="sldNum" sz="quarter" idx="5"/>
          </p:nvPr>
        </p:nvSpPr>
        <p:spPr/>
        <p:txBody>
          <a:bodyPr/>
          <a:lstStyle/>
          <a:p>
            <a:fld id="{CA077768-21C8-4125-A345-258E48D2EED0}" type="slidenum">
              <a:rPr lang="es-AR" smtClean="0"/>
              <a:pPr/>
              <a:t>24</a:t>
            </a:fld>
            <a:endParaRPr lang="es-AR" dirty="0"/>
          </a:p>
        </p:txBody>
      </p:sp>
    </p:spTree>
    <p:extLst>
      <p:ext uri="{BB962C8B-B14F-4D97-AF65-F5344CB8AC3E}">
        <p14:creationId xmlns:p14="http://schemas.microsoft.com/office/powerpoint/2010/main" val="2732561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38740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33768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045547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095001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36482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8478667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633436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8566010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Título y texto">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s-ES" dirty="0"/>
              <a:t>Haga clic para modificar el estilo de título del patrón</a:t>
            </a:r>
          </a:p>
        </p:txBody>
      </p:sp>
      <p:sp>
        <p:nvSpPr>
          <p:cNvPr id="8" name="Date Placeholder 7"/>
          <p:cNvSpPr>
            <a:spLocks noGrp="1"/>
          </p:cNvSpPr>
          <p:nvPr>
            <p:ph type="dt" sz="half" idx="10"/>
          </p:nvPr>
        </p:nvSpPr>
        <p:spPr/>
        <p:txBody>
          <a:bodyPr/>
          <a:lstStyle/>
          <a:p>
            <a:fld id="{E42B05C5-CE77-4679-A3C5-FA13B9071FBC}" type="datetime1">
              <a:rPr lang="es-ES" smtClean="0"/>
              <a:t>09/10/2024</a:t>
            </a:fld>
            <a:endParaRPr lang="es-ES" dirty="0"/>
          </a:p>
        </p:txBody>
      </p:sp>
      <p:sp>
        <p:nvSpPr>
          <p:cNvPr id="11" name="Footer Placeholder 10"/>
          <p:cNvSpPr>
            <a:spLocks noGrp="1"/>
          </p:cNvSpPr>
          <p:nvPr>
            <p:ph type="ftr" sz="quarter" idx="12"/>
          </p:nvPr>
        </p:nvSpPr>
        <p:spPr/>
        <p:txBody>
          <a:bodyPr/>
          <a:lstStyle/>
          <a:p>
            <a:endParaRPr lang="es-ES" dirty="0"/>
          </a:p>
        </p:txBody>
      </p:sp>
    </p:spTree>
    <p:extLst>
      <p:ext uri="{BB962C8B-B14F-4D97-AF65-F5344CB8AC3E}">
        <p14:creationId xmlns:p14="http://schemas.microsoft.com/office/powerpoint/2010/main" val="10865958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Title and Body">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74637"/>
            <a:ext cx="8229600" cy="11432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2" name="Shape 12"/>
          <p:cNvSpPr txBox="1">
            <a:spLocks noGrp="1"/>
          </p:cNvSpPr>
          <p:nvPr>
            <p:ph type="body" idx="1"/>
          </p:nvPr>
        </p:nvSpPr>
        <p:spPr>
          <a:xfrm>
            <a:off x="457200" y="1600201"/>
            <a:ext cx="8229600" cy="49675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extLst>
      <p:ext uri="{BB962C8B-B14F-4D97-AF65-F5344CB8AC3E}">
        <p14:creationId xmlns:p14="http://schemas.microsoft.com/office/powerpoint/2010/main" val="1171217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077174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35118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048904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8" name="Footer Placeholder 7"/>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73975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46652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191845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106980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10/9/2024</a:t>
            </a:fld>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22455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gs>
            <a:gs pos="35000">
              <a:schemeClr val="accent6">
                <a:lumMod val="0"/>
                <a:lumOff val="100000"/>
              </a:schemeClr>
            </a:gs>
            <a:gs pos="100000">
              <a:schemeClr val="accent6">
                <a:lumMod val="10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10/9/2024</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Tree>
    <p:extLst>
      <p:ext uri="{BB962C8B-B14F-4D97-AF65-F5344CB8AC3E}">
        <p14:creationId xmlns:p14="http://schemas.microsoft.com/office/powerpoint/2010/main" val="408071298"/>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 id="2147483688" r:id="rId18"/>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3" Type="http://schemas.openxmlformats.org/officeDocument/2006/relationships/hyperlink" Target="http://www.tierradelazaro.com/public/libros/des.pdf" TargetMode="External"/><Relationship Id="rId2" Type="http://schemas.openxmlformats.org/officeDocument/2006/relationships/hyperlink" Target="http://www.septem.es/files/CRIPresumen.pdf" TargetMode="Externa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ctrTitle"/>
          </p:nvPr>
        </p:nvSpPr>
        <p:spPr>
          <a:xfrm>
            <a:off x="714348" y="1714488"/>
            <a:ext cx="7577814" cy="1470025"/>
          </a:xfrm>
        </p:spPr>
        <p:txBody>
          <a:bodyPr>
            <a:normAutofit fontScale="90000"/>
          </a:bodyPr>
          <a:lstStyle/>
          <a:p>
            <a:pPr algn="ctr"/>
            <a:r>
              <a:rPr lang="es-ES" b="1" dirty="0">
                <a:latin typeface="Arial" pitchFamily="34" charset="0"/>
                <a:cs typeface="Arial" pitchFamily="34" charset="0"/>
              </a:rPr>
              <a:t>Seguridad en Sistemas</a:t>
            </a:r>
            <a:br>
              <a:rPr lang="es-ES" b="1" dirty="0">
                <a:latin typeface="Arial" pitchFamily="34" charset="0"/>
                <a:cs typeface="Arial" pitchFamily="34" charset="0"/>
              </a:rPr>
            </a:br>
            <a:br>
              <a:rPr lang="es-ES" b="1" dirty="0">
                <a:latin typeface="Arial" pitchFamily="34" charset="0"/>
                <a:cs typeface="Arial" pitchFamily="34" charset="0"/>
              </a:rPr>
            </a:br>
            <a:r>
              <a:rPr lang="es-ES" dirty="0">
                <a:latin typeface="Arial" pitchFamily="34" charset="0"/>
                <a:cs typeface="Arial" pitchFamily="34" charset="0"/>
              </a:rPr>
              <a:t>Auditoria Informática</a:t>
            </a:r>
            <a:endParaRPr b="1">
              <a:latin typeface="Arial" pitchFamily="34" charset="0"/>
              <a:cs typeface="Arial" pitchFamily="34" charset="0"/>
            </a:endParaRPr>
          </a:p>
        </p:txBody>
      </p:sp>
      <p:sp>
        <p:nvSpPr>
          <p:cNvPr id="2" name="Subtitle 1"/>
          <p:cNvSpPr>
            <a:spLocks noGrp="1"/>
          </p:cNvSpPr>
          <p:nvPr>
            <p:ph type="subTitle" idx="1"/>
          </p:nvPr>
        </p:nvSpPr>
        <p:spPr>
          <a:xfrm>
            <a:off x="1357290" y="3571876"/>
            <a:ext cx="6194066" cy="925223"/>
          </a:xfrm>
        </p:spPr>
        <p:txBody>
          <a:bodyPr>
            <a:normAutofit/>
          </a:bodyPr>
          <a:lstStyle/>
          <a:p>
            <a:pPr algn="ctr"/>
            <a:r>
              <a:rPr lang="es-ES" b="1" dirty="0">
                <a:latin typeface="Arial" pitchFamily="34" charset="0"/>
                <a:cs typeface="Arial" pitchFamily="34" charset="0"/>
              </a:rPr>
              <a:t>Criptografía</a:t>
            </a:r>
            <a:endParaRPr dirty="0">
              <a:latin typeface="Arial" pitchFamily="34" charset="0"/>
              <a:cs typeface="Arial" pitchFamily="34" charset="0"/>
            </a:endParaRPr>
          </a:p>
        </p:txBody>
      </p:sp>
      <p:sp>
        <p:nvSpPr>
          <p:cNvPr id="4" name="Subtitle 1"/>
          <p:cNvSpPr txBox="1">
            <a:spLocks/>
          </p:cNvSpPr>
          <p:nvPr/>
        </p:nvSpPr>
        <p:spPr>
          <a:xfrm>
            <a:off x="1214414" y="5286388"/>
            <a:ext cx="6194066" cy="925223"/>
          </a:xfrm>
          <a:prstGeom prst="rect">
            <a:avLst/>
          </a:prstGeom>
        </p:spPr>
        <p:txBody>
          <a:bodyP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Ing. María Aparicio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23528" y="116632"/>
            <a:ext cx="8229600" cy="720080"/>
          </a:xfrm>
        </p:spPr>
        <p:txBody>
          <a:bodyPr>
            <a:noAutofit/>
          </a:bodyPr>
          <a:lstStyle/>
          <a:p>
            <a:pPr lvl="1" algn="l" rtl="0">
              <a:spcBef>
                <a:spcPct val="0"/>
              </a:spcBef>
            </a:pPr>
            <a:r>
              <a:rPr lang="es-ES" sz="2500" b="1" kern="1200" cap="small" dirty="0">
                <a:solidFill>
                  <a:schemeClr val="tx1"/>
                </a:solidFill>
                <a:latin typeface="Arial" pitchFamily="34" charset="0"/>
                <a:ea typeface="+mj-ea"/>
                <a:cs typeface="Arial" pitchFamily="34" charset="0"/>
              </a:rPr>
              <a:t>Componentes de un Sistema Criptográfico o </a:t>
            </a:r>
            <a:r>
              <a:rPr lang="es-ES" sz="2500" b="1" kern="1200" cap="small" dirty="0" err="1">
                <a:solidFill>
                  <a:schemeClr val="tx1"/>
                </a:solidFill>
                <a:latin typeface="Arial" pitchFamily="34" charset="0"/>
                <a:ea typeface="+mj-ea"/>
                <a:cs typeface="Arial" pitchFamily="34" charset="0"/>
              </a:rPr>
              <a:t>Criptosistema</a:t>
            </a:r>
            <a:endParaRPr lang="es-AR" sz="2500" b="1" kern="1200" cap="small" dirty="0">
              <a:solidFill>
                <a:schemeClr val="tx1"/>
              </a:solidFill>
              <a:latin typeface="Arial" pitchFamily="34" charset="0"/>
              <a:ea typeface="+mj-ea"/>
              <a:cs typeface="Arial" pitchFamily="34" charset="0"/>
            </a:endParaRPr>
          </a:p>
        </p:txBody>
      </p:sp>
      <p:sp>
        <p:nvSpPr>
          <p:cNvPr id="36" name="35 Rectángulo"/>
          <p:cNvSpPr/>
          <p:nvPr/>
        </p:nvSpPr>
        <p:spPr>
          <a:xfrm>
            <a:off x="467544" y="980728"/>
            <a:ext cx="8208912" cy="5986254"/>
          </a:xfrm>
          <a:prstGeom prst="rect">
            <a:avLst/>
          </a:prstGeom>
        </p:spPr>
        <p:txBody>
          <a:bodyPr wrap="square">
            <a:spAutoFit/>
          </a:bodyPr>
          <a:lstStyle/>
          <a:p>
            <a:pPr algn="just">
              <a:spcBef>
                <a:spcPts val="600"/>
              </a:spcBef>
              <a:spcAft>
                <a:spcPts val="600"/>
              </a:spcAft>
            </a:pPr>
            <a:r>
              <a:rPr lang="es-ES" b="1" dirty="0"/>
              <a:t>Emisor</a:t>
            </a:r>
            <a:r>
              <a:rPr lang="es-ES" dirty="0"/>
              <a:t>: quien realiza el proceso de cifrado.</a:t>
            </a:r>
            <a:endParaRPr lang="es-AR" dirty="0"/>
          </a:p>
          <a:p>
            <a:pPr algn="just">
              <a:spcBef>
                <a:spcPts val="600"/>
              </a:spcBef>
              <a:spcAft>
                <a:spcPts val="600"/>
              </a:spcAft>
            </a:pPr>
            <a:r>
              <a:rPr lang="es-ES" b="1" dirty="0"/>
              <a:t>Receptor</a:t>
            </a:r>
            <a:r>
              <a:rPr lang="es-ES" dirty="0"/>
              <a:t>: quien realiza el proceso de descifrado.</a:t>
            </a:r>
            <a:endParaRPr lang="es-AR" dirty="0"/>
          </a:p>
          <a:p>
            <a:pPr algn="just">
              <a:spcBef>
                <a:spcPts val="600"/>
              </a:spcBef>
              <a:spcAft>
                <a:spcPts val="600"/>
              </a:spcAft>
            </a:pPr>
            <a:r>
              <a:rPr lang="es-ES" b="1" dirty="0"/>
              <a:t>Medio de transmisión</a:t>
            </a:r>
            <a:r>
              <a:rPr lang="es-ES" dirty="0"/>
              <a:t>: canal utilizado para intercambiar información. Por definición es </a:t>
            </a:r>
            <a:r>
              <a:rPr lang="es-ES" b="1" i="1" dirty="0"/>
              <a:t>inseguro</a:t>
            </a:r>
            <a:r>
              <a:rPr lang="es-ES" dirty="0"/>
              <a:t>.</a:t>
            </a:r>
            <a:endParaRPr lang="es-AR" dirty="0"/>
          </a:p>
          <a:p>
            <a:pPr algn="just">
              <a:spcBef>
                <a:spcPts val="600"/>
              </a:spcBef>
              <a:spcAft>
                <a:spcPts val="600"/>
              </a:spcAft>
            </a:pPr>
            <a:r>
              <a:rPr lang="es-ES" b="1" dirty="0"/>
              <a:t>Mensaje (M)</a:t>
            </a:r>
            <a:r>
              <a:rPr lang="es-ES" dirty="0"/>
              <a:t>: información que se desea ocultar (texto, audio, video, etc.). También llamado </a:t>
            </a:r>
            <a:r>
              <a:rPr lang="es-ES" b="1" dirty="0"/>
              <a:t>texto plano, texto base, o texto en claro</a:t>
            </a:r>
            <a:r>
              <a:rPr lang="es-ES" dirty="0"/>
              <a:t>. </a:t>
            </a:r>
          </a:p>
          <a:p>
            <a:pPr algn="just">
              <a:spcBef>
                <a:spcPts val="600"/>
              </a:spcBef>
              <a:spcAft>
                <a:spcPts val="600"/>
              </a:spcAft>
            </a:pPr>
            <a:r>
              <a:rPr lang="es-ES" b="1" dirty="0"/>
              <a:t>Criptograma (C)</a:t>
            </a:r>
            <a:r>
              <a:rPr lang="es-ES" dirty="0"/>
              <a:t>: documento cifrado (cifra: escritura secreta). Mensaje transformado, también llamado mensaje cifrado.</a:t>
            </a:r>
            <a:endParaRPr lang="es-AR" dirty="0"/>
          </a:p>
          <a:p>
            <a:pPr algn="just">
              <a:spcBef>
                <a:spcPts val="600"/>
              </a:spcBef>
              <a:spcAft>
                <a:spcPts val="600"/>
              </a:spcAft>
            </a:pPr>
            <a:r>
              <a:rPr lang="es-AR" b="1" dirty="0"/>
              <a:t>Clave (k)</a:t>
            </a:r>
            <a:r>
              <a:rPr lang="es-AR" dirty="0"/>
              <a:t>: pieza de información que aplicada al algoritmo, permite transformar el mensaje en criptograma y viceversa.</a:t>
            </a:r>
          </a:p>
          <a:p>
            <a:pPr algn="just">
              <a:spcBef>
                <a:spcPts val="600"/>
              </a:spcBef>
              <a:spcAft>
                <a:spcPts val="600"/>
              </a:spcAft>
            </a:pPr>
            <a:r>
              <a:rPr lang="es-AR" b="1" dirty="0"/>
              <a:t>Transformaciones de cifrado: </a:t>
            </a:r>
            <a:r>
              <a:rPr lang="es-AR" dirty="0"/>
              <a:t>Hace uso de una clave k que actúa sobre el mensaje M y lo trasforma en el criptograma C. Existe una transformación </a:t>
            </a:r>
            <a:r>
              <a:rPr lang="es-AR" dirty="0" err="1"/>
              <a:t>E</a:t>
            </a:r>
            <a:r>
              <a:rPr lang="es-AR" baseline="-25000" dirty="0" err="1"/>
              <a:t>k</a:t>
            </a:r>
            <a:r>
              <a:rPr lang="es-AR" dirty="0"/>
              <a:t> diferente para cada valor posible de la clave k. El algoritmo de cifrado puede ser público o privado</a:t>
            </a:r>
          </a:p>
          <a:p>
            <a:pPr algn="just">
              <a:spcBef>
                <a:spcPts val="600"/>
              </a:spcBef>
              <a:spcAft>
                <a:spcPts val="600"/>
              </a:spcAft>
            </a:pPr>
            <a:r>
              <a:rPr lang="es-AR" b="1" dirty="0"/>
              <a:t>Transformaciones de descifrado</a:t>
            </a:r>
            <a:r>
              <a:rPr lang="es-AR" dirty="0"/>
              <a:t>: Hace uso de una clave k que actúa sobre el criptograma C y lo trasforma en el mensaje M.</a:t>
            </a:r>
          </a:p>
          <a:p>
            <a:endParaRPr lang="es-AR" sz="2000" dirty="0">
              <a:latin typeface="Arial" pitchFamily="34" charset="0"/>
              <a:cs typeface="Arial" pitchFamily="34" charset="0"/>
            </a:endParaRPr>
          </a:p>
        </p:txBody>
      </p:sp>
    </p:spTree>
    <p:extLst>
      <p:ext uri="{BB962C8B-B14F-4D97-AF65-F5344CB8AC3E}">
        <p14:creationId xmlns:p14="http://schemas.microsoft.com/office/powerpoint/2010/main" val="4126551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434767" y="332656"/>
            <a:ext cx="8229600" cy="720080"/>
          </a:xfrm>
        </p:spPr>
        <p:txBody>
          <a:bodyPr>
            <a:noAutofit/>
          </a:bodyPr>
          <a:lstStyle/>
          <a:p>
            <a:pPr lvl="1" algn="l" rtl="0">
              <a:spcBef>
                <a:spcPct val="0"/>
              </a:spcBef>
            </a:pPr>
            <a:r>
              <a:rPr lang="es-ES" sz="2500" b="1" kern="1200" cap="small" dirty="0">
                <a:solidFill>
                  <a:schemeClr val="tx1"/>
                </a:solidFill>
                <a:latin typeface="Arial" pitchFamily="34" charset="0"/>
                <a:ea typeface="+mj-ea"/>
                <a:cs typeface="Arial" pitchFamily="34" charset="0"/>
              </a:rPr>
              <a:t>Ejemplos de criptografía clásica </a:t>
            </a:r>
            <a:endParaRPr lang="es-AR" sz="2500" b="1" kern="1200" cap="small" dirty="0">
              <a:solidFill>
                <a:schemeClr val="tx1"/>
              </a:solidFill>
              <a:latin typeface="Arial" pitchFamily="34" charset="0"/>
              <a:ea typeface="+mj-ea"/>
              <a:cs typeface="Arial" pitchFamily="34" charset="0"/>
            </a:endParaRPr>
          </a:p>
        </p:txBody>
      </p:sp>
      <p:sp>
        <p:nvSpPr>
          <p:cNvPr id="36" name="35 Rectángulo"/>
          <p:cNvSpPr/>
          <p:nvPr/>
        </p:nvSpPr>
        <p:spPr>
          <a:xfrm>
            <a:off x="462149" y="1700808"/>
            <a:ext cx="8208912" cy="2246769"/>
          </a:xfrm>
          <a:prstGeom prst="rect">
            <a:avLst/>
          </a:prstGeom>
        </p:spPr>
        <p:txBody>
          <a:bodyPr wrap="square">
            <a:spAutoFit/>
          </a:bodyPr>
          <a:lstStyle/>
          <a:p>
            <a:pPr marL="342900" indent="-342900">
              <a:spcBef>
                <a:spcPts val="600"/>
              </a:spcBef>
              <a:spcAft>
                <a:spcPts val="600"/>
              </a:spcAft>
              <a:buFont typeface="Arial" panose="020B0604020202020204" pitchFamily="34" charset="0"/>
              <a:buChar char="•"/>
            </a:pPr>
            <a:r>
              <a:rPr lang="es-AR" sz="2000" b="1" dirty="0"/>
              <a:t>Excítalo Lacedemonio</a:t>
            </a:r>
          </a:p>
          <a:p>
            <a:pPr marL="342900" indent="-342900">
              <a:spcBef>
                <a:spcPts val="600"/>
              </a:spcBef>
              <a:spcAft>
                <a:spcPts val="600"/>
              </a:spcAft>
              <a:buFont typeface="Arial" panose="020B0604020202020204" pitchFamily="34" charset="0"/>
              <a:buChar char="•"/>
            </a:pPr>
            <a:r>
              <a:rPr lang="es-AR" sz="2000" b="1" dirty="0"/>
              <a:t>Cifrado cesar</a:t>
            </a:r>
          </a:p>
          <a:p>
            <a:pPr marL="342900" indent="-342900">
              <a:spcBef>
                <a:spcPts val="600"/>
              </a:spcBef>
              <a:spcAft>
                <a:spcPts val="600"/>
              </a:spcAft>
              <a:buFont typeface="Arial" panose="020B0604020202020204" pitchFamily="34" charset="0"/>
              <a:buChar char="•"/>
            </a:pPr>
            <a:r>
              <a:rPr lang="es-AR" sz="2000" b="1" dirty="0"/>
              <a:t>Matricial simple (</a:t>
            </a:r>
            <a:r>
              <a:rPr lang="es-AR" sz="2000" b="1" dirty="0" err="1"/>
              <a:t>Polybios</a:t>
            </a:r>
            <a:r>
              <a:rPr lang="es-AR" sz="2000" b="1" dirty="0"/>
              <a:t>)</a:t>
            </a:r>
          </a:p>
          <a:p>
            <a:pPr marL="342900" indent="-342900">
              <a:spcBef>
                <a:spcPts val="600"/>
              </a:spcBef>
              <a:spcAft>
                <a:spcPts val="600"/>
              </a:spcAft>
              <a:buFont typeface="Arial" panose="020B0604020202020204" pitchFamily="34" charset="0"/>
              <a:buChar char="•"/>
            </a:pPr>
            <a:r>
              <a:rPr lang="es-AR" sz="2000" b="1" dirty="0"/>
              <a:t>Matricial con clave (</a:t>
            </a:r>
            <a:r>
              <a:rPr lang="es-AR" sz="2000" b="1" dirty="0" err="1"/>
              <a:t>Polybios</a:t>
            </a:r>
            <a:r>
              <a:rPr lang="es-AR" sz="2000" b="1" dirty="0"/>
              <a:t> con clave)</a:t>
            </a:r>
          </a:p>
          <a:p>
            <a:pPr marL="342900" indent="-342900">
              <a:spcBef>
                <a:spcPts val="600"/>
              </a:spcBef>
              <a:spcAft>
                <a:spcPts val="600"/>
              </a:spcAft>
              <a:buFont typeface="Arial" panose="020B0604020202020204" pitchFamily="34" charset="0"/>
              <a:buChar char="•"/>
            </a:pPr>
            <a:r>
              <a:rPr lang="es-ES" sz="2000" b="1" dirty="0"/>
              <a:t>Cifrado </a:t>
            </a:r>
            <a:r>
              <a:rPr lang="es-ES" sz="2000" b="1" dirty="0" err="1"/>
              <a:t>Vernam</a:t>
            </a:r>
            <a:r>
              <a:rPr lang="es-ES" sz="2000" b="1" dirty="0"/>
              <a:t> o Binario</a:t>
            </a:r>
            <a:endParaRPr lang="es-AR" sz="2000" dirty="0">
              <a:latin typeface="Arial" pitchFamily="34" charset="0"/>
              <a:cs typeface="Arial" pitchFamily="34" charset="0"/>
            </a:endParaRPr>
          </a:p>
        </p:txBody>
      </p:sp>
    </p:spTree>
    <p:extLst>
      <p:ext uri="{BB962C8B-B14F-4D97-AF65-F5344CB8AC3E}">
        <p14:creationId xmlns:p14="http://schemas.microsoft.com/office/powerpoint/2010/main" val="3304088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593745"/>
          </a:xfrm>
        </p:spPr>
        <p:txBody>
          <a:bodyPr>
            <a:normAutofit/>
          </a:bodyPr>
          <a:lstStyle/>
          <a:p>
            <a:r>
              <a:rPr lang="es-AR" sz="2400" b="1" dirty="0">
                <a:solidFill>
                  <a:schemeClr val="tx1"/>
                </a:solidFill>
                <a:latin typeface="Arial" pitchFamily="34" charset="0"/>
                <a:cs typeface="Arial" pitchFamily="34" charset="0"/>
              </a:rPr>
              <a:t>Cifrado en Bloque</a:t>
            </a:r>
          </a:p>
        </p:txBody>
      </p:sp>
      <p:sp>
        <p:nvSpPr>
          <p:cNvPr id="36" name="35 Rectángulo"/>
          <p:cNvSpPr/>
          <p:nvPr/>
        </p:nvSpPr>
        <p:spPr>
          <a:xfrm>
            <a:off x="467544" y="1196752"/>
            <a:ext cx="8208912" cy="3170099"/>
          </a:xfrm>
          <a:prstGeom prst="rect">
            <a:avLst/>
          </a:prstGeom>
        </p:spPr>
        <p:txBody>
          <a:bodyPr wrap="square">
            <a:spAutoFit/>
          </a:bodyPr>
          <a:lstStyle/>
          <a:p>
            <a:pPr algn="just">
              <a:spcBef>
                <a:spcPts val="600"/>
              </a:spcBef>
              <a:spcAft>
                <a:spcPts val="600"/>
              </a:spcAft>
            </a:pPr>
            <a:r>
              <a:rPr lang="es-AR" sz="2000" dirty="0">
                <a:latin typeface="Arial" pitchFamily="34" charset="0"/>
                <a:cs typeface="Arial" pitchFamily="34" charset="0"/>
              </a:rPr>
              <a:t>Este tipo de </a:t>
            </a:r>
            <a:r>
              <a:rPr lang="es-AR" sz="2000" dirty="0" err="1">
                <a:latin typeface="Arial" pitchFamily="34" charset="0"/>
                <a:cs typeface="Arial" pitchFamily="34" charset="0"/>
              </a:rPr>
              <a:t>cifradores</a:t>
            </a:r>
            <a:r>
              <a:rPr lang="es-AR" sz="2000" dirty="0">
                <a:latin typeface="Arial" pitchFamily="34" charset="0"/>
                <a:cs typeface="Arial" pitchFamily="34" charset="0"/>
              </a:rPr>
              <a:t>, realizan el cifrado por bloques uniformes de información  homogénea (caracteres, bit, byte pixeles, </a:t>
            </a:r>
            <a:r>
              <a:rPr lang="es-AR" sz="2000" dirty="0" err="1">
                <a:latin typeface="Arial" pitchFamily="34" charset="0"/>
                <a:cs typeface="Arial" pitchFamily="34" charset="0"/>
              </a:rPr>
              <a:t>etc</a:t>
            </a:r>
            <a:r>
              <a:rPr lang="es-AR" sz="2000" dirty="0">
                <a:latin typeface="Arial" pitchFamily="34" charset="0"/>
                <a:cs typeface="Arial" pitchFamily="34" charset="0"/>
              </a:rPr>
              <a:t>) usando la misma clave (Clave simétrica)</a:t>
            </a:r>
          </a:p>
          <a:p>
            <a:pPr algn="just">
              <a:spcBef>
                <a:spcPts val="600"/>
              </a:spcBef>
              <a:spcAft>
                <a:spcPts val="600"/>
              </a:spcAft>
            </a:pPr>
            <a:r>
              <a:rPr lang="es-ES" sz="2000" dirty="0">
                <a:latin typeface="Arial" pitchFamily="34" charset="0"/>
                <a:cs typeface="Arial" pitchFamily="34" charset="0"/>
              </a:rPr>
              <a:t>Los algoritmos de cifrado por bloques toman bloques de tamaño fijo del texto en claro y producen un bloque de tamaño fijo de texto cifrado, generalmente del mismo tamaño que la entrada. </a:t>
            </a:r>
          </a:p>
          <a:p>
            <a:pPr algn="just">
              <a:spcBef>
                <a:spcPts val="600"/>
              </a:spcBef>
              <a:spcAft>
                <a:spcPts val="600"/>
              </a:spcAft>
            </a:pPr>
            <a:r>
              <a:rPr lang="es-ES" sz="2000" dirty="0">
                <a:latin typeface="Arial" pitchFamily="34" charset="0"/>
                <a:cs typeface="Arial" pitchFamily="34" charset="0"/>
              </a:rPr>
              <a:t>Para la asignación de bloques los algoritmos de cifrado simétrico realizan </a:t>
            </a:r>
            <a:r>
              <a:rPr lang="es-ES" sz="2000" i="1" dirty="0">
                <a:latin typeface="Arial" pitchFamily="34" charset="0"/>
                <a:cs typeface="Arial" pitchFamily="34" charset="0"/>
              </a:rPr>
              <a:t>sustituciones</a:t>
            </a:r>
            <a:r>
              <a:rPr lang="es-ES" sz="2000" dirty="0">
                <a:latin typeface="Arial" pitchFamily="34" charset="0"/>
                <a:cs typeface="Arial" pitchFamily="34" charset="0"/>
              </a:rPr>
              <a:t> y </a:t>
            </a:r>
            <a:r>
              <a:rPr lang="es-ES" sz="2000" i="1" dirty="0">
                <a:latin typeface="Arial" pitchFamily="34" charset="0"/>
                <a:cs typeface="Arial" pitchFamily="34" charset="0"/>
              </a:rPr>
              <a:t>permutaciones</a:t>
            </a:r>
            <a:r>
              <a:rPr lang="es-ES" sz="2000" dirty="0">
                <a:latin typeface="Arial" pitchFamily="34" charset="0"/>
                <a:cs typeface="Arial" pitchFamily="34" charset="0"/>
              </a:rPr>
              <a:t> en el texto en claro hasta obtener el texto cifrado. </a:t>
            </a:r>
          </a:p>
        </p:txBody>
      </p:sp>
    </p:spTree>
    <p:extLst>
      <p:ext uri="{BB962C8B-B14F-4D97-AF65-F5344CB8AC3E}">
        <p14:creationId xmlns:p14="http://schemas.microsoft.com/office/powerpoint/2010/main" val="593069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398223" y="188641"/>
            <a:ext cx="7918193" cy="576063"/>
          </a:xfrm>
        </p:spPr>
        <p:txBody>
          <a:bodyPr>
            <a:noAutofit/>
          </a:bodyPr>
          <a:lstStyle/>
          <a:p>
            <a:r>
              <a:rPr lang="es-AR" sz="2500" b="1" dirty="0">
                <a:solidFill>
                  <a:schemeClr val="tx1"/>
                </a:solidFill>
                <a:latin typeface="Arial" pitchFamily="34" charset="0"/>
                <a:cs typeface="Arial" pitchFamily="34" charset="0"/>
              </a:rPr>
              <a:t>Cifrado en bloque</a:t>
            </a:r>
          </a:p>
        </p:txBody>
      </p:sp>
      <p:pic>
        <p:nvPicPr>
          <p:cNvPr id="41" name="40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641" y="3032812"/>
            <a:ext cx="6226283" cy="2664296"/>
          </a:xfrm>
          <a:prstGeom prst="rect">
            <a:avLst/>
          </a:prstGeom>
        </p:spPr>
      </p:pic>
      <p:sp>
        <p:nvSpPr>
          <p:cNvPr id="4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sp>
        <p:nvSpPr>
          <p:cNvPr id="3" name="CuadroTexto 2"/>
          <p:cNvSpPr txBox="1"/>
          <p:nvPr/>
        </p:nvSpPr>
        <p:spPr>
          <a:xfrm>
            <a:off x="611560" y="1026409"/>
            <a:ext cx="7704856" cy="2015936"/>
          </a:xfrm>
          <a:prstGeom prst="rect">
            <a:avLst/>
          </a:prstGeom>
          <a:noFill/>
        </p:spPr>
        <p:txBody>
          <a:bodyPr wrap="square" rtlCol="0">
            <a:spAutoFit/>
          </a:bodyPr>
          <a:lstStyle/>
          <a:p>
            <a:pPr algn="just">
              <a:spcBef>
                <a:spcPts val="600"/>
              </a:spcBef>
              <a:spcAft>
                <a:spcPts val="600"/>
              </a:spcAft>
            </a:pPr>
            <a:r>
              <a:rPr lang="es-AR" dirty="0">
                <a:latin typeface="Arial" pitchFamily="34" charset="0"/>
                <a:cs typeface="Arial" pitchFamily="34" charset="0"/>
              </a:rPr>
              <a:t>Ventajas:</a:t>
            </a:r>
          </a:p>
          <a:p>
            <a:pPr algn="just">
              <a:spcBef>
                <a:spcPts val="600"/>
              </a:spcBef>
              <a:spcAft>
                <a:spcPts val="600"/>
              </a:spcAft>
            </a:pPr>
            <a:r>
              <a:rPr lang="es-AR" dirty="0">
                <a:latin typeface="Arial" pitchFamily="34" charset="0"/>
                <a:cs typeface="Arial" pitchFamily="34" charset="0"/>
              </a:rPr>
              <a:t> Alta difusión de los elementos en el criptograma</a:t>
            </a:r>
          </a:p>
          <a:p>
            <a:pPr algn="just">
              <a:spcBef>
                <a:spcPts val="600"/>
              </a:spcBef>
              <a:spcAft>
                <a:spcPts val="600"/>
              </a:spcAft>
            </a:pPr>
            <a:r>
              <a:rPr lang="es-AR" dirty="0">
                <a:latin typeface="Arial" pitchFamily="34" charset="0"/>
                <a:cs typeface="Arial" pitchFamily="34" charset="0"/>
              </a:rPr>
              <a:t>Imposibilidad de introducir bloques extraños sin ser detectados.</a:t>
            </a:r>
          </a:p>
          <a:p>
            <a:pPr algn="just">
              <a:spcBef>
                <a:spcPts val="600"/>
              </a:spcBef>
              <a:spcAft>
                <a:spcPts val="600"/>
              </a:spcAft>
            </a:pPr>
            <a:r>
              <a:rPr lang="es-AR" dirty="0">
                <a:latin typeface="Arial" pitchFamily="34" charset="0"/>
                <a:cs typeface="Arial" pitchFamily="34" charset="0"/>
              </a:rPr>
              <a:t>Ejemplo:  Algoritmos DES (Data </a:t>
            </a:r>
            <a:r>
              <a:rPr lang="es-AR" dirty="0" err="1">
                <a:latin typeface="Arial" pitchFamily="34" charset="0"/>
                <a:cs typeface="Arial" pitchFamily="34" charset="0"/>
              </a:rPr>
              <a:t>Encryption</a:t>
            </a:r>
            <a:r>
              <a:rPr lang="es-AR" dirty="0">
                <a:latin typeface="Arial" pitchFamily="34" charset="0"/>
                <a:cs typeface="Arial" pitchFamily="34" charset="0"/>
              </a:rPr>
              <a:t> </a:t>
            </a:r>
            <a:r>
              <a:rPr lang="es-AR" dirty="0" err="1">
                <a:latin typeface="Arial" pitchFamily="34" charset="0"/>
                <a:cs typeface="Arial" pitchFamily="34" charset="0"/>
              </a:rPr>
              <a:t>Standart</a:t>
            </a:r>
            <a:r>
              <a:rPr lang="es-AR" dirty="0">
                <a:latin typeface="Arial" pitchFamily="34" charset="0"/>
                <a:cs typeface="Arial" pitchFamily="34" charset="0"/>
              </a:rPr>
              <a:t>)</a:t>
            </a:r>
          </a:p>
          <a:p>
            <a:endParaRPr lang="es-AR" dirty="0"/>
          </a:p>
        </p:txBody>
      </p:sp>
    </p:spTree>
    <p:extLst>
      <p:ext uri="{BB962C8B-B14F-4D97-AF65-F5344CB8AC3E}">
        <p14:creationId xmlns:p14="http://schemas.microsoft.com/office/powerpoint/2010/main" val="3693043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593745"/>
          </a:xfrm>
        </p:spPr>
        <p:txBody>
          <a:bodyPr>
            <a:normAutofit/>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Cifrado en Flujo (en serie)</a:t>
            </a:r>
          </a:p>
        </p:txBody>
      </p:sp>
      <p:sp>
        <p:nvSpPr>
          <p:cNvPr id="36" name="35 Rectángulo"/>
          <p:cNvSpPr/>
          <p:nvPr/>
        </p:nvSpPr>
        <p:spPr>
          <a:xfrm>
            <a:off x="467544" y="1052736"/>
            <a:ext cx="8208912" cy="4093428"/>
          </a:xfrm>
          <a:prstGeom prst="rect">
            <a:avLst/>
          </a:prstGeom>
        </p:spPr>
        <p:txBody>
          <a:bodyPr wrap="square">
            <a:spAutoFit/>
          </a:bodyPr>
          <a:lstStyle/>
          <a:p>
            <a:pPr algn="just">
              <a:spcBef>
                <a:spcPts val="600"/>
              </a:spcBef>
              <a:spcAft>
                <a:spcPts val="600"/>
              </a:spcAft>
            </a:pPr>
            <a:r>
              <a:rPr lang="es-AR" sz="2000" dirty="0">
                <a:latin typeface="Arial" pitchFamily="34" charset="0"/>
                <a:cs typeface="Arial" pitchFamily="34" charset="0"/>
              </a:rPr>
              <a:t>El algoritmo se aplica a </a:t>
            </a:r>
            <a:r>
              <a:rPr lang="es-AR" sz="2000" b="1" dirty="0">
                <a:latin typeface="Arial" pitchFamily="34" charset="0"/>
                <a:cs typeface="Arial" pitchFamily="34" charset="0"/>
              </a:rPr>
              <a:t>un</a:t>
            </a:r>
            <a:r>
              <a:rPr lang="es-AR" sz="2000" dirty="0">
                <a:latin typeface="Arial" pitchFamily="34" charset="0"/>
                <a:cs typeface="Arial" pitchFamily="34" charset="0"/>
              </a:rPr>
              <a:t> elemento de información (bits, bytes, caracteres, pixeles, </a:t>
            </a:r>
            <a:r>
              <a:rPr lang="es-AR" sz="2000" dirty="0" err="1">
                <a:latin typeface="Arial" pitchFamily="34" charset="0"/>
                <a:cs typeface="Arial" pitchFamily="34" charset="0"/>
              </a:rPr>
              <a:t>etc</a:t>
            </a:r>
            <a:r>
              <a:rPr lang="es-AR" sz="2000" dirty="0">
                <a:latin typeface="Arial" pitchFamily="34" charset="0"/>
                <a:cs typeface="Arial" pitchFamily="34" charset="0"/>
              </a:rPr>
              <a:t>) mediante un flujo de claves aleatorio. </a:t>
            </a:r>
          </a:p>
          <a:p>
            <a:pPr algn="just">
              <a:spcBef>
                <a:spcPts val="600"/>
              </a:spcBef>
              <a:spcAft>
                <a:spcPts val="600"/>
              </a:spcAft>
            </a:pPr>
            <a:r>
              <a:rPr lang="es-AR" sz="2000" dirty="0">
                <a:latin typeface="Arial" pitchFamily="34" charset="0"/>
                <a:cs typeface="Arial" pitchFamily="34" charset="0"/>
              </a:rPr>
              <a:t>Son algoritmos de cifrado que pueden realizar el cifrado incrementalmente, convirtiendo el texto en claro en texto cifrado bit a bit.</a:t>
            </a:r>
          </a:p>
          <a:p>
            <a:pPr algn="just">
              <a:spcBef>
                <a:spcPts val="600"/>
              </a:spcBef>
              <a:spcAft>
                <a:spcPts val="600"/>
              </a:spcAft>
            </a:pPr>
            <a:r>
              <a:rPr lang="es-AR" sz="2000" dirty="0">
                <a:latin typeface="Arial" pitchFamily="34" charset="0"/>
                <a:cs typeface="Arial" pitchFamily="34" charset="0"/>
              </a:rPr>
              <a:t>Esto se logra construyendo un generador de flujo de clave, que es una secuencia de bits de tamaño arbitrario que puede emplearse para oscurecer los contenidos de un flujo de datos combinando el flujo de clave.</a:t>
            </a:r>
          </a:p>
          <a:p>
            <a:pPr algn="just">
              <a:spcBef>
                <a:spcPts val="600"/>
              </a:spcBef>
              <a:spcAft>
                <a:spcPts val="600"/>
              </a:spcAft>
            </a:pPr>
            <a:r>
              <a:rPr lang="es-AR" sz="2000" dirty="0">
                <a:latin typeface="Arial" pitchFamily="34" charset="0"/>
                <a:cs typeface="Arial" pitchFamily="34" charset="0"/>
              </a:rPr>
              <a:t>Si el flujo de clave es seguro, el flujo de datos cifrados también lo será.</a:t>
            </a:r>
          </a:p>
          <a:p>
            <a:pPr algn="just">
              <a:spcBef>
                <a:spcPts val="600"/>
              </a:spcBef>
              <a:spcAft>
                <a:spcPts val="600"/>
              </a:spcAft>
            </a:pPr>
            <a:endParaRPr lang="es-AR" sz="2000" dirty="0">
              <a:latin typeface="Arial" pitchFamily="34" charset="0"/>
              <a:cs typeface="Arial" pitchFamily="34" charset="0"/>
            </a:endParaRPr>
          </a:p>
        </p:txBody>
      </p:sp>
    </p:spTree>
    <p:extLst>
      <p:ext uri="{BB962C8B-B14F-4D97-AF65-F5344CB8AC3E}">
        <p14:creationId xmlns:p14="http://schemas.microsoft.com/office/powerpoint/2010/main" val="886113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398223" y="188641"/>
            <a:ext cx="7918193" cy="576063"/>
          </a:xfrm>
        </p:spPr>
        <p:txBody>
          <a:bodyPr>
            <a:noAutofit/>
          </a:bodyPr>
          <a:lstStyle/>
          <a:p>
            <a:r>
              <a:rPr lang="es-AR" sz="2500" b="1" dirty="0">
                <a:solidFill>
                  <a:schemeClr val="tx1"/>
                </a:solidFill>
                <a:latin typeface="Arial" pitchFamily="34" charset="0"/>
                <a:cs typeface="Arial" pitchFamily="34" charset="0"/>
              </a:rPr>
              <a:t>Cifrado en flujo</a:t>
            </a:r>
          </a:p>
        </p:txBody>
      </p:sp>
      <p:sp>
        <p:nvSpPr>
          <p:cNvPr id="4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3070180"/>
            <a:ext cx="6840760" cy="2231028"/>
          </a:xfrm>
          <a:prstGeom prst="rect">
            <a:avLst/>
          </a:prstGeom>
        </p:spPr>
      </p:pic>
      <p:sp>
        <p:nvSpPr>
          <p:cNvPr id="6" name="CuadroTexto 5"/>
          <p:cNvSpPr txBox="1"/>
          <p:nvPr/>
        </p:nvSpPr>
        <p:spPr>
          <a:xfrm>
            <a:off x="1043608" y="1115688"/>
            <a:ext cx="7417415" cy="1585049"/>
          </a:xfrm>
          <a:prstGeom prst="rect">
            <a:avLst/>
          </a:prstGeom>
          <a:noFill/>
        </p:spPr>
        <p:txBody>
          <a:bodyPr wrap="none" rtlCol="0">
            <a:spAutoFit/>
          </a:bodyPr>
          <a:lstStyle/>
          <a:p>
            <a:pPr algn="just">
              <a:spcBef>
                <a:spcPts val="600"/>
              </a:spcBef>
              <a:spcAft>
                <a:spcPts val="600"/>
              </a:spcAft>
            </a:pPr>
            <a:r>
              <a:rPr lang="es-AR" dirty="0">
                <a:latin typeface="Arial" pitchFamily="34" charset="0"/>
                <a:cs typeface="Arial" pitchFamily="34" charset="0"/>
              </a:rPr>
              <a:t>Ventajas: </a:t>
            </a:r>
          </a:p>
          <a:p>
            <a:pPr algn="just">
              <a:spcBef>
                <a:spcPts val="600"/>
              </a:spcBef>
              <a:spcAft>
                <a:spcPts val="600"/>
              </a:spcAft>
            </a:pPr>
            <a:r>
              <a:rPr lang="es-AR" dirty="0">
                <a:latin typeface="Arial" pitchFamily="34" charset="0"/>
                <a:cs typeface="Arial" pitchFamily="34" charset="0"/>
              </a:rPr>
              <a:t>Muy alta velocidad de cifrado </a:t>
            </a:r>
          </a:p>
          <a:p>
            <a:pPr algn="just">
              <a:spcBef>
                <a:spcPts val="600"/>
              </a:spcBef>
              <a:spcAft>
                <a:spcPts val="600"/>
              </a:spcAft>
            </a:pPr>
            <a:r>
              <a:rPr lang="es-AR" dirty="0">
                <a:latin typeface="Arial" pitchFamily="34" charset="0"/>
                <a:cs typeface="Arial" pitchFamily="34" charset="0"/>
              </a:rPr>
              <a:t>Resistencia a errores: cada cifra es independiente para cada elemento</a:t>
            </a:r>
          </a:p>
          <a:p>
            <a:endParaRPr lang="es-AR" dirty="0"/>
          </a:p>
        </p:txBody>
      </p:sp>
    </p:spTree>
    <p:extLst>
      <p:ext uri="{BB962C8B-B14F-4D97-AF65-F5344CB8AC3E}">
        <p14:creationId xmlns:p14="http://schemas.microsoft.com/office/powerpoint/2010/main" val="1510033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593745"/>
          </a:xfrm>
        </p:spPr>
        <p:txBody>
          <a:bodyPr>
            <a:normAutofit/>
          </a:bodyPr>
          <a:lstStyle/>
          <a:p>
            <a:r>
              <a:rPr lang="es-AR" sz="2500" b="1" dirty="0">
                <a:solidFill>
                  <a:schemeClr val="tx1"/>
                </a:solidFill>
                <a:latin typeface="Arial" pitchFamily="34" charset="0"/>
                <a:cs typeface="Arial" pitchFamily="34" charset="0"/>
              </a:rPr>
              <a:t>Ataque por fuerza bruta</a:t>
            </a:r>
          </a:p>
        </p:txBody>
      </p:sp>
      <p:sp>
        <p:nvSpPr>
          <p:cNvPr id="36" name="35 Rectángulo"/>
          <p:cNvSpPr/>
          <p:nvPr/>
        </p:nvSpPr>
        <p:spPr>
          <a:xfrm>
            <a:off x="467544" y="1052736"/>
            <a:ext cx="8208912" cy="4555093"/>
          </a:xfrm>
          <a:prstGeom prst="rect">
            <a:avLst/>
          </a:prstGeom>
        </p:spPr>
        <p:txBody>
          <a:bodyPr wrap="square">
            <a:spAutoFit/>
          </a:bodyPr>
          <a:lstStyle/>
          <a:p>
            <a:pPr marL="342900" lvl="0" indent="-342900" algn="just">
              <a:spcBef>
                <a:spcPts val="600"/>
              </a:spcBef>
              <a:spcAft>
                <a:spcPts val="600"/>
              </a:spcAft>
              <a:buFont typeface="Arial" panose="020B0604020202020204" pitchFamily="34" charset="0"/>
              <a:buChar char="•"/>
            </a:pPr>
            <a:r>
              <a:rPr lang="es-AR" sz="2000" dirty="0"/>
              <a:t>Un algoritmo está bien diseñado si la forma más simple de ataque es la búsqueda exhaustiva de claves.</a:t>
            </a:r>
          </a:p>
          <a:p>
            <a:pPr marL="342900" lvl="0" indent="-342900" algn="just">
              <a:spcBef>
                <a:spcPts val="600"/>
              </a:spcBef>
              <a:spcAft>
                <a:spcPts val="600"/>
              </a:spcAft>
              <a:buFont typeface="Arial" panose="020B0604020202020204" pitchFamily="34" charset="0"/>
              <a:buChar char="•"/>
            </a:pPr>
            <a:r>
              <a:rPr lang="es-AR" sz="2000" dirty="0"/>
              <a:t>Los ataques de fuerza bruta o de búsqueda exhaustiva de claves consisten en probar una a una todas las posibles combinaciones de la clave.</a:t>
            </a:r>
          </a:p>
          <a:p>
            <a:pPr marL="342900" lvl="0" indent="-342900" algn="just">
              <a:spcBef>
                <a:spcPts val="600"/>
              </a:spcBef>
              <a:spcAft>
                <a:spcPts val="600"/>
              </a:spcAft>
              <a:buFont typeface="Arial" panose="020B0604020202020204" pitchFamily="34" charset="0"/>
              <a:buChar char="•"/>
            </a:pPr>
            <a:r>
              <a:rPr lang="es-AR" sz="2000" dirty="0"/>
              <a:t>Para una clave de n bits, el número total de claves posibles (o el tamaño del espacio de claves) es igual a 2 </a:t>
            </a:r>
            <a:r>
              <a:rPr lang="es-AR" sz="2000" baseline="30000" dirty="0"/>
              <a:t>n</a:t>
            </a:r>
            <a:r>
              <a:rPr lang="es-AR" sz="2000" dirty="0"/>
              <a:t>.</a:t>
            </a:r>
          </a:p>
          <a:p>
            <a:pPr marL="342900" lvl="0" indent="-342900" algn="just">
              <a:spcBef>
                <a:spcPts val="600"/>
              </a:spcBef>
              <a:spcAft>
                <a:spcPts val="600"/>
              </a:spcAft>
              <a:buFont typeface="Arial" panose="020B0604020202020204" pitchFamily="34" charset="0"/>
              <a:buChar char="•"/>
            </a:pPr>
            <a:r>
              <a:rPr lang="es-AR" sz="2000" dirty="0"/>
              <a:t>En promedio, habrá que probar la mitad de claves hasta dar con la correcta.</a:t>
            </a:r>
          </a:p>
          <a:p>
            <a:pPr marL="342900" lvl="0" indent="-342900" algn="just">
              <a:spcBef>
                <a:spcPts val="600"/>
              </a:spcBef>
              <a:spcAft>
                <a:spcPts val="600"/>
              </a:spcAft>
              <a:buFont typeface="Arial" panose="020B0604020202020204" pitchFamily="34" charset="0"/>
              <a:buChar char="•"/>
            </a:pPr>
            <a:r>
              <a:rPr lang="es-AR" sz="2000" dirty="0"/>
              <a:t>Hoy para que el ataque sea computacionalmente irrealizable se recomienda una longitud mínima de 128 bits de clave.</a:t>
            </a:r>
          </a:p>
          <a:p>
            <a:pPr algn="just">
              <a:spcBef>
                <a:spcPts val="600"/>
              </a:spcBef>
              <a:spcAft>
                <a:spcPts val="600"/>
              </a:spcAft>
            </a:pPr>
            <a:endParaRPr lang="es-AR" sz="2000" dirty="0">
              <a:latin typeface="Arial" pitchFamily="34" charset="0"/>
              <a:cs typeface="Arial" pitchFamily="34" charset="0"/>
            </a:endParaRPr>
          </a:p>
        </p:txBody>
      </p:sp>
    </p:spTree>
    <p:extLst>
      <p:ext uri="{BB962C8B-B14F-4D97-AF65-F5344CB8AC3E}">
        <p14:creationId xmlns:p14="http://schemas.microsoft.com/office/powerpoint/2010/main" val="734078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593745"/>
          </a:xfrm>
        </p:spPr>
        <p:txBody>
          <a:bodyPr>
            <a:normAutofit fontScale="90000"/>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Simétricos – Clave Privada o Secreta</a:t>
            </a:r>
          </a:p>
        </p:txBody>
      </p:sp>
      <p:sp>
        <p:nvSpPr>
          <p:cNvPr id="19" name="18 Rectángulo"/>
          <p:cNvSpPr/>
          <p:nvPr/>
        </p:nvSpPr>
        <p:spPr>
          <a:xfrm>
            <a:off x="539552" y="1196752"/>
            <a:ext cx="7920880" cy="2092881"/>
          </a:xfrm>
          <a:prstGeom prst="rect">
            <a:avLst/>
          </a:prstGeom>
        </p:spPr>
        <p:txBody>
          <a:bodyPr wrap="square">
            <a:spAutoFit/>
          </a:bodyPr>
          <a:lstStyle/>
          <a:p>
            <a:pPr algn="just">
              <a:spcBef>
                <a:spcPts val="600"/>
              </a:spcBef>
              <a:spcAft>
                <a:spcPts val="600"/>
              </a:spcAft>
            </a:pPr>
            <a:r>
              <a:rPr lang="es-AR" sz="2000" dirty="0">
                <a:latin typeface="Arial" pitchFamily="34" charset="0"/>
                <a:cs typeface="Arial" pitchFamily="34" charset="0"/>
              </a:rPr>
              <a:t>El cifrado simétrico (cifrado de clave privada o cifrado de clave secreta) consiste en utilizar la misma clave para el cifrado y el descifrado.</a:t>
            </a:r>
          </a:p>
          <a:p>
            <a:pPr algn="just">
              <a:spcBef>
                <a:spcPts val="600"/>
              </a:spcBef>
              <a:spcAft>
                <a:spcPts val="600"/>
              </a:spcAft>
            </a:pPr>
            <a:r>
              <a:rPr lang="es-AR" sz="2000" dirty="0">
                <a:latin typeface="Arial" pitchFamily="34" charset="0"/>
                <a:cs typeface="Arial" pitchFamily="34" charset="0"/>
              </a:rPr>
              <a:t>El cifrado consiste en aplicar una operación (algoritmo) a los datos que se desea cifrar utilizando una clave privada para hacerlos ininteligibles. </a:t>
            </a:r>
          </a:p>
        </p:txBody>
      </p:sp>
      <p:sp>
        <p:nvSpPr>
          <p:cNvPr id="17" name="16 Rectángulo"/>
          <p:cNvSpPr/>
          <p:nvPr/>
        </p:nvSpPr>
        <p:spPr>
          <a:xfrm>
            <a:off x="683568" y="5733256"/>
            <a:ext cx="7920880" cy="1015663"/>
          </a:xfrm>
          <a:prstGeom prst="rect">
            <a:avLst/>
          </a:prstGeom>
        </p:spPr>
        <p:txBody>
          <a:bodyPr wrap="square">
            <a:spAutoFit/>
          </a:bodyPr>
          <a:lstStyle/>
          <a:p>
            <a:r>
              <a:rPr lang="es-AR" sz="2000" dirty="0"/>
              <a:t>Con este tipo de criptografía se logra la confidencialidad e integridad al mismo tiempo siempre y cuando se mantenga en secreto la clave de cifrado.</a:t>
            </a:r>
          </a:p>
        </p:txBody>
      </p:sp>
      <p:pic>
        <p:nvPicPr>
          <p:cNvPr id="18" name="0 Imagen"/>
          <p:cNvPicPr/>
          <p:nvPr/>
        </p:nvPicPr>
        <p:blipFill>
          <a:blip r:embed="rId2">
            <a:extLst>
              <a:ext uri="{28A0092B-C50C-407E-A947-70E740481C1C}">
                <a14:useLocalDpi xmlns:a14="http://schemas.microsoft.com/office/drawing/2010/main" val="0"/>
              </a:ext>
            </a:extLst>
          </a:blip>
          <a:stretch>
            <a:fillRect/>
          </a:stretch>
        </p:blipFill>
        <p:spPr>
          <a:xfrm>
            <a:off x="1403648" y="3289633"/>
            <a:ext cx="6336704" cy="2451128"/>
          </a:xfrm>
          <a:prstGeom prst="rect">
            <a:avLst/>
          </a:prstGeom>
        </p:spPr>
      </p:pic>
    </p:spTree>
    <p:extLst>
      <p:ext uri="{BB962C8B-B14F-4D97-AF65-F5344CB8AC3E}">
        <p14:creationId xmlns:p14="http://schemas.microsoft.com/office/powerpoint/2010/main" val="2652400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188640"/>
            <a:ext cx="8229600" cy="593745"/>
          </a:xfrm>
        </p:spPr>
        <p:txBody>
          <a:bodyPr>
            <a:normAutofit/>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Sistema Lucifer - DES</a:t>
            </a:r>
          </a:p>
        </p:txBody>
      </p:sp>
      <p:sp>
        <p:nvSpPr>
          <p:cNvPr id="4" name="3 Marcador de número de diapositiva"/>
          <p:cNvSpPr>
            <a:spLocks noGrp="1"/>
          </p:cNvSpPr>
          <p:nvPr>
            <p:ph type="sldNum" sz="quarter" idx="4294967295"/>
          </p:nvPr>
        </p:nvSpPr>
        <p:spPr>
          <a:xfrm>
            <a:off x="511228" y="787783"/>
            <a:ext cx="584978" cy="365125"/>
          </a:xfrm>
          <a:prstGeom prst="rect">
            <a:avLst/>
          </a:prstGeom>
        </p:spPr>
        <p:txBody>
          <a:bodyPr/>
          <a:lstStyle/>
          <a:p>
            <a:pPr algn="r"/>
            <a:fld id="{D4C49B74-5DB2-4B03-B1D2-7F6A3C51C318}" type="slidenum">
              <a:rPr lang="es-AR" smtClean="0"/>
              <a:pPr algn="r"/>
              <a:t>18</a:t>
            </a:fld>
            <a:endParaRPr lang="es-AR" dirty="0"/>
          </a:p>
        </p:txBody>
      </p:sp>
      <p:sp>
        <p:nvSpPr>
          <p:cNvPr id="19" name="18 Rectángulo"/>
          <p:cNvSpPr/>
          <p:nvPr/>
        </p:nvSpPr>
        <p:spPr>
          <a:xfrm>
            <a:off x="251520" y="764704"/>
            <a:ext cx="8136904" cy="5940088"/>
          </a:xfrm>
          <a:prstGeom prst="rect">
            <a:avLst/>
          </a:prstGeom>
        </p:spPr>
        <p:txBody>
          <a:bodyPr wrap="square">
            <a:spAutoFit/>
          </a:bodyPr>
          <a:lstStyle/>
          <a:p>
            <a:pPr algn="just"/>
            <a:r>
              <a:rPr lang="es-AR" sz="2000" dirty="0"/>
              <a:t>Se basa en el algoritmo llamado Lucifer, desarrollado por IBM a principio de los años 70. En 1.976 DES se declara como estándar por el gobierno de EE. UU. Este algoritmo estuvo vigente más de 20 años y fue el más usado mundialmente.</a:t>
            </a:r>
          </a:p>
          <a:p>
            <a:endParaRPr lang="es-AR" sz="2000" dirty="0"/>
          </a:p>
          <a:p>
            <a:pPr algn="just"/>
            <a:r>
              <a:rPr lang="es-AR" sz="2000" dirty="0"/>
              <a:t>El proceso de cifrado trabaja con: </a:t>
            </a:r>
          </a:p>
          <a:p>
            <a:pPr marL="342900" lvl="0" indent="-342900" algn="just">
              <a:buFont typeface="Arial" panose="020B0604020202020204" pitchFamily="34" charset="0"/>
              <a:buChar char="•"/>
            </a:pPr>
            <a:r>
              <a:rPr lang="es-AR" sz="2000" dirty="0"/>
              <a:t>Bloques de 64 bits</a:t>
            </a:r>
          </a:p>
          <a:p>
            <a:pPr marL="342900" lvl="0" indent="-342900" algn="just">
              <a:buFont typeface="Arial" panose="020B0604020202020204" pitchFamily="34" charset="0"/>
              <a:buChar char="•"/>
            </a:pPr>
            <a:r>
              <a:rPr lang="es-AR" sz="2000" dirty="0"/>
              <a:t>Clave de otros 64 bits (56 bits claves, 8 bits de paridad impar para detección de errores) </a:t>
            </a:r>
          </a:p>
          <a:p>
            <a:pPr marL="342900" lvl="0" indent="-342900" algn="just">
              <a:buFont typeface="Arial" panose="020B0604020202020204" pitchFamily="34" charset="0"/>
              <a:buChar char="•"/>
            </a:pPr>
            <a:r>
              <a:rPr lang="es-AR" sz="2000" dirty="0"/>
              <a:t>Se toma el bloque de entrada de 64 bits y se realiza una permutación inicial, conocida como IP, según una determinada tabla fija. </a:t>
            </a:r>
          </a:p>
          <a:p>
            <a:pPr marL="342900" lvl="0" indent="-342900" algn="just">
              <a:buFont typeface="Arial" panose="020B0604020202020204" pitchFamily="34" charset="0"/>
              <a:buChar char="•"/>
            </a:pPr>
            <a:r>
              <a:rPr lang="es-AR" sz="2000" dirty="0"/>
              <a:t>El bloque resultante se divide en 2 mitades de 32 bits, donde la mitad izquierda se denominará L0y la derecha R0</a:t>
            </a:r>
          </a:p>
          <a:p>
            <a:pPr marL="342900" lvl="0" indent="-342900" algn="just">
              <a:buFont typeface="Arial" panose="020B0604020202020204" pitchFamily="34" charset="0"/>
              <a:buChar char="•"/>
            </a:pPr>
            <a:r>
              <a:rPr lang="es-AR" sz="2000" dirty="0"/>
              <a:t>A partir de estos 2 bloques se realizan 16 pasos en cada uno de los cuales se efectúa un complejo cálculo que depende de la entrada y de la clave introducida </a:t>
            </a:r>
          </a:p>
          <a:p>
            <a:pPr marL="342900" lvl="0" indent="-342900" algn="just">
              <a:buFont typeface="Arial" panose="020B0604020202020204" pitchFamily="34" charset="0"/>
              <a:buChar char="•"/>
            </a:pPr>
            <a:r>
              <a:rPr lang="es-AR" sz="2000" dirty="0"/>
              <a:t>Al final se realiza una permutación inversa de la inicial denominada IP -1 , cuya salida son los 64 bits cifrados. </a:t>
            </a:r>
          </a:p>
        </p:txBody>
      </p:sp>
    </p:spTree>
    <p:extLst>
      <p:ext uri="{BB962C8B-B14F-4D97-AF65-F5344CB8AC3E}">
        <p14:creationId xmlns:p14="http://schemas.microsoft.com/office/powerpoint/2010/main" val="1670651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3071" y="1149075"/>
            <a:ext cx="2885391" cy="5376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2 Título"/>
          <p:cNvSpPr>
            <a:spLocks noGrp="1"/>
          </p:cNvSpPr>
          <p:nvPr>
            <p:ph type="title"/>
          </p:nvPr>
        </p:nvSpPr>
        <p:spPr>
          <a:xfrm>
            <a:off x="395536" y="44624"/>
            <a:ext cx="8229600" cy="593745"/>
          </a:xfrm>
        </p:spPr>
        <p:txBody>
          <a:bodyPr>
            <a:normAutofit/>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Sistema Lucifer - DES</a:t>
            </a:r>
          </a:p>
        </p:txBody>
      </p:sp>
      <p:sp>
        <p:nvSpPr>
          <p:cNvPr id="5" name="4 Rectángulo"/>
          <p:cNvSpPr/>
          <p:nvPr/>
        </p:nvSpPr>
        <p:spPr>
          <a:xfrm>
            <a:off x="251520" y="744054"/>
            <a:ext cx="5328592" cy="6186309"/>
          </a:xfrm>
          <a:prstGeom prst="rect">
            <a:avLst/>
          </a:prstGeom>
        </p:spPr>
        <p:txBody>
          <a:bodyPr wrap="square">
            <a:spAutoFit/>
          </a:bodyPr>
          <a:lstStyle/>
          <a:p>
            <a:pPr algn="just"/>
            <a:r>
              <a:rPr lang="es-AR" dirty="0">
                <a:latin typeface="Arial" panose="020B0604020202020204" pitchFamily="34" charset="0"/>
                <a:cs typeface="Arial" panose="020B0604020202020204" pitchFamily="34" charset="0"/>
              </a:rPr>
              <a:t>El cálculo que se efectúa en cada paso viene determinado por dos funciones: </a:t>
            </a:r>
          </a:p>
          <a:p>
            <a:pPr lvl="0" algn="just"/>
            <a:r>
              <a:rPr lang="es-AR" dirty="0">
                <a:latin typeface="Arial" panose="020B0604020202020204" pitchFamily="34" charset="0"/>
                <a:cs typeface="Arial" panose="020B0604020202020204" pitchFamily="34" charset="0"/>
              </a:rPr>
              <a:t>f : función de cifrado. </a:t>
            </a:r>
          </a:p>
          <a:p>
            <a:pPr lvl="0" algn="just"/>
            <a:r>
              <a:rPr lang="es-AR" dirty="0">
                <a:latin typeface="Arial" panose="020B0604020202020204" pitchFamily="34" charset="0"/>
                <a:cs typeface="Arial" panose="020B0604020202020204" pitchFamily="34" charset="0"/>
              </a:rPr>
              <a:t>KS : función de generación de Claves </a:t>
            </a:r>
            <a:r>
              <a:rPr lang="es-AR" dirty="0" err="1">
                <a:latin typeface="Arial" panose="020B0604020202020204" pitchFamily="34" charset="0"/>
                <a:cs typeface="Arial" panose="020B0604020202020204" pitchFamily="34" charset="0"/>
              </a:rPr>
              <a:t>ki</a:t>
            </a:r>
            <a:r>
              <a:rPr lang="es-AR" dirty="0">
                <a:latin typeface="Arial" panose="020B0604020202020204" pitchFamily="34" charset="0"/>
                <a:cs typeface="Arial" panose="020B0604020202020204" pitchFamily="34" charset="0"/>
              </a:rPr>
              <a:t>, cada una de 48 bits, según la cual:</a:t>
            </a:r>
          </a:p>
          <a:p>
            <a:pPr lvl="0" algn="just"/>
            <a:endParaRPr lang="es-AR" dirty="0">
              <a:latin typeface="Arial" panose="020B0604020202020204" pitchFamily="34" charset="0"/>
              <a:cs typeface="Arial" panose="020B0604020202020204" pitchFamily="34" charset="0"/>
            </a:endParaRPr>
          </a:p>
          <a:p>
            <a:pPr algn="just"/>
            <a:r>
              <a:rPr lang="es-AR" b="1" dirty="0">
                <a:latin typeface="Arial" panose="020B0604020202020204" pitchFamily="34" charset="0"/>
                <a:cs typeface="Arial" panose="020B0604020202020204" pitchFamily="34" charset="0"/>
              </a:rPr>
              <a:t>Cifrado</a:t>
            </a:r>
            <a:endParaRPr lang="es-AR" dirty="0">
              <a:latin typeface="Arial" panose="020B0604020202020204" pitchFamily="34" charset="0"/>
              <a:cs typeface="Arial" panose="020B0604020202020204" pitchFamily="34" charset="0"/>
            </a:endParaRPr>
          </a:p>
          <a:p>
            <a:pPr algn="just"/>
            <a:r>
              <a:rPr lang="es-AR" dirty="0">
                <a:latin typeface="Arial" panose="020B0604020202020204" pitchFamily="34" charset="0"/>
                <a:cs typeface="Arial" panose="020B0604020202020204" pitchFamily="34" charset="0"/>
              </a:rPr>
              <a:t>Li = R i-1</a:t>
            </a:r>
          </a:p>
          <a:p>
            <a:pPr algn="just"/>
            <a:r>
              <a:rPr lang="es-AR" dirty="0" err="1">
                <a:latin typeface="Arial" panose="020B0604020202020204" pitchFamily="34" charset="0"/>
                <a:cs typeface="Arial" panose="020B0604020202020204" pitchFamily="34" charset="0"/>
              </a:rPr>
              <a:t>Ri</a:t>
            </a:r>
            <a:r>
              <a:rPr lang="es-AR" dirty="0">
                <a:latin typeface="Arial" panose="020B0604020202020204" pitchFamily="34" charset="0"/>
                <a:cs typeface="Arial" panose="020B0604020202020204" pitchFamily="34" charset="0"/>
              </a:rPr>
              <a:t> =  L i-1 ⊕ ,f(R i-1 , Ki)</a:t>
            </a:r>
            <a:r>
              <a:rPr lang="es-AR" b="1" dirty="0">
                <a:latin typeface="Arial" panose="020B0604020202020204" pitchFamily="34" charset="0"/>
                <a:cs typeface="Arial" panose="020B0604020202020204" pitchFamily="34" charset="0"/>
              </a:rPr>
              <a:t> </a:t>
            </a:r>
            <a:r>
              <a:rPr lang="es-AR" dirty="0">
                <a:latin typeface="Arial" panose="020B0604020202020204" pitchFamily="34" charset="0"/>
                <a:cs typeface="Arial" panose="020B0604020202020204" pitchFamily="34" charset="0"/>
              </a:rPr>
              <a:t>donde i es el número del paso o iteración que irá desde 1 a 16. </a:t>
            </a:r>
          </a:p>
          <a:p>
            <a:pPr algn="just"/>
            <a:endParaRPr lang="es-AR" dirty="0">
              <a:latin typeface="Arial" panose="020B0604020202020204" pitchFamily="34" charset="0"/>
              <a:cs typeface="Arial" panose="020B0604020202020204" pitchFamily="34" charset="0"/>
            </a:endParaRPr>
          </a:p>
          <a:p>
            <a:r>
              <a:rPr lang="es-AR" b="1" dirty="0">
                <a:latin typeface="Arial" panose="020B0604020202020204" pitchFamily="34" charset="0"/>
                <a:cs typeface="Arial" panose="020B0604020202020204" pitchFamily="34" charset="0"/>
              </a:rPr>
              <a:t>Descifrado</a:t>
            </a:r>
            <a:endParaRPr lang="es-AR" dirty="0">
              <a:latin typeface="Arial" panose="020B0604020202020204" pitchFamily="34" charset="0"/>
              <a:cs typeface="Arial" panose="020B0604020202020204" pitchFamily="34" charset="0"/>
            </a:endParaRPr>
          </a:p>
          <a:p>
            <a:r>
              <a:rPr lang="es-AR" dirty="0">
                <a:latin typeface="Arial" panose="020B0604020202020204" pitchFamily="34" charset="0"/>
                <a:cs typeface="Arial" panose="020B0604020202020204" pitchFamily="34" charset="0"/>
              </a:rPr>
              <a:t>Tras la permutación inicial se partirá de los bloques R16 y L16 siendo L0 y R0 , los bloques obtenidos en el último paso. </a:t>
            </a:r>
          </a:p>
          <a:p>
            <a:r>
              <a:rPr lang="es-AR" dirty="0">
                <a:latin typeface="Arial" panose="020B0604020202020204" pitchFamily="34" charset="0"/>
                <a:cs typeface="Arial" panose="020B0604020202020204" pitchFamily="34" charset="0"/>
              </a:rPr>
              <a:t>La primera clave que utilizará la función f será  K16 y la última K1, por lo tanto, las expresiones que definen el cálculo realizado en cada paso serán las siguientes: ƒ</a:t>
            </a:r>
          </a:p>
          <a:p>
            <a:r>
              <a:rPr lang="en-US" dirty="0">
                <a:latin typeface="Arial" panose="020B0604020202020204" pitchFamily="34" charset="0"/>
                <a:cs typeface="Arial" panose="020B0604020202020204" pitchFamily="34" charset="0"/>
              </a:rPr>
              <a:t>R i-1 = L </a:t>
            </a:r>
            <a:r>
              <a:rPr lang="en-US" dirty="0" err="1">
                <a:latin typeface="Arial" panose="020B0604020202020204" pitchFamily="34" charset="0"/>
                <a:cs typeface="Arial" panose="020B0604020202020204" pitchFamily="34" charset="0"/>
              </a:rPr>
              <a:t>i</a:t>
            </a:r>
            <a:endParaRPr lang="es-AR"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L i-1 = R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 f (L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K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a:t>
            </a:r>
            <a:endParaRPr lang="es-AR" dirty="0">
              <a:latin typeface="Arial" panose="020B0604020202020204" pitchFamily="34" charset="0"/>
              <a:cs typeface="Arial" panose="020B0604020202020204" pitchFamily="34" charset="0"/>
            </a:endParaRPr>
          </a:p>
          <a:p>
            <a:pPr algn="just"/>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0537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395536" y="1268760"/>
            <a:ext cx="8229600" cy="4968552"/>
          </a:xfrm>
        </p:spPr>
        <p:txBody>
          <a:bodyPr>
            <a:noAutofit/>
          </a:bodyPr>
          <a:lstStyle/>
          <a:p>
            <a:pPr algn="just">
              <a:spcBef>
                <a:spcPts val="600"/>
              </a:spcBef>
              <a:spcAft>
                <a:spcPts val="600"/>
              </a:spcAft>
              <a:buNone/>
            </a:pPr>
            <a:r>
              <a:rPr lang="es-AR" sz="2000" dirty="0">
                <a:latin typeface="Arial" pitchFamily="34" charset="0"/>
                <a:cs typeface="Arial" pitchFamily="34" charset="0"/>
              </a:rPr>
              <a:t>Actualmente la </a:t>
            </a:r>
            <a:r>
              <a:rPr lang="es-AR" sz="2000" dirty="0" err="1">
                <a:latin typeface="Arial" pitchFamily="34" charset="0"/>
                <a:cs typeface="Arial" pitchFamily="34" charset="0"/>
              </a:rPr>
              <a:t>Criptología</a:t>
            </a:r>
            <a:r>
              <a:rPr lang="es-AR" sz="2000" dirty="0">
                <a:latin typeface="Arial" pitchFamily="34" charset="0"/>
                <a:cs typeface="Arial" pitchFamily="34" charset="0"/>
              </a:rPr>
              <a:t> Moderna se enfoca en el diseño y evaluación de un creciente conjunto de métodos y técnicas para la protección de la información.</a:t>
            </a:r>
          </a:p>
          <a:p>
            <a:pPr algn="just">
              <a:spcBef>
                <a:spcPts val="600"/>
              </a:spcBef>
              <a:spcAft>
                <a:spcPts val="600"/>
              </a:spcAft>
              <a:buNone/>
            </a:pPr>
            <a:r>
              <a:rPr lang="es-AR" sz="2000" dirty="0">
                <a:latin typeface="Arial" pitchFamily="34" charset="0"/>
                <a:cs typeface="Arial" pitchFamily="34" charset="0"/>
              </a:rPr>
              <a:t>Consta de tres partes:</a:t>
            </a:r>
          </a:p>
          <a:p>
            <a:pPr algn="just">
              <a:spcBef>
                <a:spcPts val="600"/>
              </a:spcBef>
              <a:spcAft>
                <a:spcPts val="600"/>
              </a:spcAft>
            </a:pPr>
            <a:r>
              <a:rPr lang="es-AR" sz="2000" dirty="0">
                <a:latin typeface="Arial" pitchFamily="34" charset="0"/>
                <a:cs typeface="Arial" pitchFamily="34" charset="0"/>
              </a:rPr>
              <a:t>Criptografía: Trata el diseño de algoritmos protocolos y sistemas que utilizan para proteger la información contra amenazas especificas.</a:t>
            </a:r>
          </a:p>
          <a:p>
            <a:pPr algn="just">
              <a:spcBef>
                <a:spcPts val="600"/>
              </a:spcBef>
              <a:spcAft>
                <a:spcPts val="600"/>
              </a:spcAft>
            </a:pPr>
            <a:r>
              <a:rPr lang="es-AR" sz="2000" dirty="0">
                <a:latin typeface="Arial" pitchFamily="34" charset="0"/>
                <a:cs typeface="Arial" pitchFamily="34" charset="0"/>
              </a:rPr>
              <a:t>Criptoanálisis: es la ciencia de descifrar las comunicaciones cifradas sin conocer las claves adecuadas.</a:t>
            </a:r>
          </a:p>
          <a:p>
            <a:pPr algn="just">
              <a:spcBef>
                <a:spcPts val="600"/>
              </a:spcBef>
              <a:spcAft>
                <a:spcPts val="600"/>
              </a:spcAft>
            </a:pPr>
            <a:r>
              <a:rPr lang="es-AR" sz="2000" dirty="0" err="1">
                <a:latin typeface="Arial" pitchFamily="34" charset="0"/>
                <a:cs typeface="Arial" pitchFamily="34" charset="0"/>
              </a:rPr>
              <a:t>Esteganografía</a:t>
            </a:r>
            <a:r>
              <a:rPr lang="es-AR" sz="2000" dirty="0">
                <a:latin typeface="Arial" pitchFamily="34" charset="0"/>
                <a:cs typeface="Arial" pitchFamily="34" charset="0"/>
              </a:rPr>
              <a:t>: Proveniente de las palabras griegas “</a:t>
            </a:r>
            <a:r>
              <a:rPr lang="es-AR" sz="2000" dirty="0" err="1">
                <a:latin typeface="Arial" pitchFamily="34" charset="0"/>
                <a:cs typeface="Arial" pitchFamily="34" charset="0"/>
              </a:rPr>
              <a:t>esteganos</a:t>
            </a:r>
            <a:r>
              <a:rPr lang="es-AR" sz="2000" dirty="0">
                <a:latin typeface="Arial" pitchFamily="34" charset="0"/>
                <a:cs typeface="Arial" pitchFamily="34" charset="0"/>
              </a:rPr>
              <a:t>” (encubierto) y </a:t>
            </a:r>
            <a:r>
              <a:rPr lang="el-GR" sz="2000" dirty="0">
                <a:latin typeface="Arial" pitchFamily="34" charset="0"/>
                <a:cs typeface="Arial" pitchFamily="34" charset="0"/>
              </a:rPr>
              <a:t>“</a:t>
            </a:r>
            <a:r>
              <a:rPr lang="es-AR" sz="2000" dirty="0" err="1">
                <a:latin typeface="Arial" pitchFamily="34" charset="0"/>
                <a:cs typeface="Arial" pitchFamily="34" charset="0"/>
              </a:rPr>
              <a:t>graphos</a:t>
            </a:r>
            <a:r>
              <a:rPr lang="el-GR" sz="2000" dirty="0">
                <a:latin typeface="Arial" pitchFamily="34" charset="0"/>
                <a:cs typeface="Arial" pitchFamily="34" charset="0"/>
              </a:rPr>
              <a:t>” (</a:t>
            </a:r>
            <a:r>
              <a:rPr lang="es-AR" sz="2000" dirty="0">
                <a:latin typeface="Arial" pitchFamily="34" charset="0"/>
                <a:cs typeface="Arial" pitchFamily="34" charset="0"/>
              </a:rPr>
              <a:t>escritura). Escritura encubierta, tratan de ocultar la información en si en vez de ocultar solo su contenido o significado.</a:t>
            </a:r>
          </a:p>
        </p:txBody>
      </p:sp>
      <p:sp>
        <p:nvSpPr>
          <p:cNvPr id="3" name="2 Título"/>
          <p:cNvSpPr>
            <a:spLocks noGrp="1"/>
          </p:cNvSpPr>
          <p:nvPr>
            <p:ph type="title"/>
          </p:nvPr>
        </p:nvSpPr>
        <p:spPr>
          <a:xfrm>
            <a:off x="395536" y="332656"/>
            <a:ext cx="8229600" cy="593745"/>
          </a:xfrm>
        </p:spPr>
        <p:txBody>
          <a:bodyPr>
            <a:normAutofit/>
          </a:bodyPr>
          <a:lstStyle/>
          <a:p>
            <a:r>
              <a:rPr lang="es-AR" sz="2800" b="1" dirty="0" err="1">
                <a:solidFill>
                  <a:schemeClr val="tx1"/>
                </a:solidFill>
                <a:latin typeface="Arial" pitchFamily="34" charset="0"/>
                <a:cs typeface="Arial" pitchFamily="34" charset="0"/>
              </a:rPr>
              <a:t>Criptologia</a:t>
            </a:r>
            <a:r>
              <a:rPr lang="es-AR" sz="2800" b="1" dirty="0">
                <a:solidFill>
                  <a:schemeClr val="tx1"/>
                </a:solidFill>
                <a:latin typeface="Arial" pitchFamily="34" charset="0"/>
                <a:cs typeface="Arial" pitchFamily="34" charset="0"/>
              </a:rPr>
              <a:t> Moderna - Definiciones</a:t>
            </a:r>
          </a:p>
        </p:txBody>
      </p:sp>
    </p:spTree>
    <p:extLst>
      <p:ext uri="{BB962C8B-B14F-4D97-AF65-F5344CB8AC3E}">
        <p14:creationId xmlns:p14="http://schemas.microsoft.com/office/powerpoint/2010/main" val="29762288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2 Título"/>
          <p:cNvSpPr>
            <a:spLocks noGrp="1"/>
          </p:cNvSpPr>
          <p:nvPr>
            <p:ph type="title"/>
          </p:nvPr>
        </p:nvSpPr>
        <p:spPr>
          <a:xfrm>
            <a:off x="374848" y="332656"/>
            <a:ext cx="8229600" cy="593745"/>
          </a:xfrm>
        </p:spPr>
        <p:txBody>
          <a:bodyPr>
            <a:normAutofit/>
          </a:bodyPr>
          <a:lstStyle/>
          <a:p>
            <a:pPr algn="ctr"/>
            <a:r>
              <a:rPr lang="es-AR" sz="2800" b="1" dirty="0">
                <a:solidFill>
                  <a:schemeClr val="tx1"/>
                </a:solidFill>
                <a:latin typeface="Arial" pitchFamily="34" charset="0"/>
                <a:cs typeface="Arial" pitchFamily="34" charset="0"/>
              </a:rPr>
              <a:t>DES CHALLENGE</a:t>
            </a:r>
          </a:p>
        </p:txBody>
      </p:sp>
      <p:sp>
        <p:nvSpPr>
          <p:cNvPr id="5" name="4 Rectángulo"/>
          <p:cNvSpPr/>
          <p:nvPr/>
        </p:nvSpPr>
        <p:spPr>
          <a:xfrm>
            <a:off x="179512" y="1052736"/>
            <a:ext cx="8424936" cy="4308872"/>
          </a:xfrm>
          <a:prstGeom prst="rect">
            <a:avLst/>
          </a:prstGeom>
        </p:spPr>
        <p:txBody>
          <a:bodyPr wrap="square">
            <a:spAutoFit/>
          </a:bodyPr>
          <a:lstStyle/>
          <a:p>
            <a:pPr algn="just"/>
            <a:r>
              <a:rPr lang="es-AR" sz="2000" dirty="0">
                <a:latin typeface="Arial" panose="020B0604020202020204" pitchFamily="34" charset="0"/>
                <a:cs typeface="Arial" panose="020B0604020202020204" pitchFamily="34" charset="0"/>
              </a:rPr>
              <a:t>Fue el desafío que proponía quebrar la seguridad de DES.</a:t>
            </a:r>
          </a:p>
          <a:p>
            <a:pPr algn="just"/>
            <a:endParaRPr lang="es-AR"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AR" sz="2000" dirty="0">
                <a:latin typeface="Arial" panose="020B0604020202020204" pitchFamily="34" charset="0"/>
                <a:cs typeface="Arial" panose="020B0604020202020204" pitchFamily="34" charset="0"/>
              </a:rPr>
              <a:t>DES </a:t>
            </a:r>
            <a:r>
              <a:rPr lang="es-AR" sz="2000" dirty="0" err="1">
                <a:latin typeface="Arial" panose="020B0604020202020204" pitchFamily="34" charset="0"/>
                <a:cs typeface="Arial" panose="020B0604020202020204" pitchFamily="34" charset="0"/>
              </a:rPr>
              <a:t>Challenge</a:t>
            </a:r>
            <a:r>
              <a:rPr lang="es-AR" sz="2000" dirty="0">
                <a:latin typeface="Arial" panose="020B0604020202020204" pitchFamily="34" charset="0"/>
                <a:cs typeface="Arial" panose="020B0604020202020204" pitchFamily="34" charset="0"/>
              </a:rPr>
              <a:t> I: fue en 1.997 y logro romper la clave en 96 días con 80.000 </a:t>
            </a:r>
            <a:r>
              <a:rPr lang="es-AR" sz="2000" dirty="0" err="1">
                <a:latin typeface="Arial" panose="020B0604020202020204" pitchFamily="34" charset="0"/>
                <a:cs typeface="Arial" panose="020B0604020202020204" pitchFamily="34" charset="0"/>
              </a:rPr>
              <a:t>PCs</a:t>
            </a:r>
            <a:r>
              <a:rPr lang="es-AR" sz="2000" dirty="0">
                <a:latin typeface="Arial" panose="020B0604020202020204" pitchFamily="34" charset="0"/>
                <a:cs typeface="Arial" panose="020B0604020202020204" pitchFamily="34" charset="0"/>
              </a:rPr>
              <a:t> distribuidas en internet evaluando 7.000 millones de claves/ </a:t>
            </a:r>
            <a:r>
              <a:rPr lang="es-AR" sz="2000" dirty="0" err="1">
                <a:latin typeface="Arial" panose="020B0604020202020204" pitchFamily="34" charset="0"/>
                <a:cs typeface="Arial" panose="020B0604020202020204" pitchFamily="34" charset="0"/>
              </a:rPr>
              <a:t>seg</a:t>
            </a:r>
            <a:r>
              <a:rPr lang="es-AR" sz="2000" dirty="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es-AR" sz="2000" dirty="0">
                <a:latin typeface="Arial" panose="020B0604020202020204" pitchFamily="34" charset="0"/>
                <a:cs typeface="Arial" panose="020B0604020202020204" pitchFamily="34" charset="0"/>
              </a:rPr>
              <a:t>DES </a:t>
            </a:r>
            <a:r>
              <a:rPr lang="es-AR" sz="2000" dirty="0" err="1">
                <a:latin typeface="Arial" panose="020B0604020202020204" pitchFamily="34" charset="0"/>
                <a:cs typeface="Arial" panose="020B0604020202020204" pitchFamily="34" charset="0"/>
              </a:rPr>
              <a:t>Challenge</a:t>
            </a:r>
            <a:r>
              <a:rPr lang="es-AR" sz="2000" dirty="0">
                <a:latin typeface="Arial" panose="020B0604020202020204" pitchFamily="34" charset="0"/>
                <a:cs typeface="Arial" panose="020B0604020202020204" pitchFamily="34" charset="0"/>
              </a:rPr>
              <a:t> II: Enero de 1.998 se rompió la clave en 39 días con un ataque distribuido por distributed.net, a 34.000 millones de claves/</a:t>
            </a:r>
            <a:r>
              <a:rPr lang="es-AR" sz="2000" dirty="0" err="1">
                <a:latin typeface="Arial" panose="020B0604020202020204" pitchFamily="34" charset="0"/>
                <a:cs typeface="Arial" panose="020B0604020202020204" pitchFamily="34" charset="0"/>
              </a:rPr>
              <a:t>seg</a:t>
            </a:r>
            <a:r>
              <a:rPr lang="es-AR" sz="2000" dirty="0">
                <a:latin typeface="Arial" panose="020B0604020202020204" pitchFamily="34" charset="0"/>
                <a:cs typeface="Arial" panose="020B0604020202020204" pitchFamily="34" charset="0"/>
              </a:rPr>
              <a:t>. Julio de 1.998, la EFF (</a:t>
            </a:r>
            <a:r>
              <a:rPr lang="es-AR" sz="2000" dirty="0" err="1">
                <a:latin typeface="Arial" panose="020B0604020202020204" pitchFamily="34" charset="0"/>
                <a:cs typeface="Arial" panose="020B0604020202020204" pitchFamily="34" charset="0"/>
              </a:rPr>
              <a:t>Electronic</a:t>
            </a:r>
            <a:r>
              <a:rPr lang="es-AR" sz="2000" dirty="0">
                <a:latin typeface="Arial" panose="020B0604020202020204" pitchFamily="34" charset="0"/>
                <a:cs typeface="Arial" panose="020B0604020202020204" pitchFamily="34" charset="0"/>
              </a:rPr>
              <a:t> </a:t>
            </a:r>
            <a:r>
              <a:rPr lang="es-AR" sz="2000" dirty="0" err="1">
                <a:latin typeface="Arial" panose="020B0604020202020204" pitchFamily="34" charset="0"/>
                <a:cs typeface="Arial" panose="020B0604020202020204" pitchFamily="34" charset="0"/>
              </a:rPr>
              <a:t>Frontier</a:t>
            </a:r>
            <a:r>
              <a:rPr lang="es-AR" sz="2000" dirty="0">
                <a:latin typeface="Arial" panose="020B0604020202020204" pitchFamily="34" charset="0"/>
                <a:cs typeface="Arial" panose="020B0604020202020204" pitchFamily="34" charset="0"/>
              </a:rPr>
              <a:t> </a:t>
            </a:r>
            <a:r>
              <a:rPr lang="es-AR" sz="2000" dirty="0" err="1">
                <a:latin typeface="Arial" panose="020B0604020202020204" pitchFamily="34" charset="0"/>
                <a:cs typeface="Arial" panose="020B0604020202020204" pitchFamily="34" charset="0"/>
              </a:rPr>
              <a:t>Foundation</a:t>
            </a:r>
            <a:r>
              <a:rPr lang="es-AR" sz="2000" dirty="0">
                <a:latin typeface="Arial" panose="020B0604020202020204" pitchFamily="34" charset="0"/>
                <a:cs typeface="Arial" panose="020B0604020202020204" pitchFamily="34" charset="0"/>
              </a:rPr>
              <a:t>) utilizo DES Cracker (un hardware especial) y lo quebró en 96 horas a 90.000 millones de claves/</a:t>
            </a:r>
            <a:r>
              <a:rPr lang="es-AR" sz="2000" dirty="0" err="1">
                <a:latin typeface="Arial" panose="020B0604020202020204" pitchFamily="34" charset="0"/>
                <a:cs typeface="Arial" panose="020B0604020202020204" pitchFamily="34" charset="0"/>
              </a:rPr>
              <a:t>seg</a:t>
            </a:r>
            <a:r>
              <a:rPr lang="es-AR" sz="2000" dirty="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es-AR" sz="2000" dirty="0">
                <a:latin typeface="Arial" panose="020B0604020202020204" pitchFamily="34" charset="0"/>
                <a:cs typeface="Arial" panose="020B0604020202020204" pitchFamily="34" charset="0"/>
              </a:rPr>
              <a:t>DES </a:t>
            </a:r>
            <a:r>
              <a:rPr lang="es-AR" sz="2000" dirty="0" err="1">
                <a:latin typeface="Arial" panose="020B0604020202020204" pitchFamily="34" charset="0"/>
                <a:cs typeface="Arial" panose="020B0604020202020204" pitchFamily="34" charset="0"/>
              </a:rPr>
              <a:t>Challenge</a:t>
            </a:r>
            <a:r>
              <a:rPr lang="es-AR" sz="2000" dirty="0">
                <a:latin typeface="Arial" panose="020B0604020202020204" pitchFamily="34" charset="0"/>
                <a:cs typeface="Arial" panose="020B0604020202020204" pitchFamily="34" charset="0"/>
              </a:rPr>
              <a:t> III: se unieron DES Cracker y distributed.net con 100.000 </a:t>
            </a:r>
            <a:r>
              <a:rPr lang="es-AR" sz="2000" dirty="0" err="1">
                <a:latin typeface="Arial" panose="020B0604020202020204" pitchFamily="34" charset="0"/>
                <a:cs typeface="Arial" panose="020B0604020202020204" pitchFamily="34" charset="0"/>
              </a:rPr>
              <a:t>PCs</a:t>
            </a:r>
            <a:r>
              <a:rPr lang="es-AR" sz="2000" dirty="0">
                <a:latin typeface="Arial" panose="020B0604020202020204" pitchFamily="34" charset="0"/>
                <a:cs typeface="Arial" panose="020B0604020202020204" pitchFamily="34" charset="0"/>
              </a:rPr>
              <a:t> conectadas a internet, rompieron la clave en 22 horas, evaluando 245.000 millones de claves/</a:t>
            </a:r>
            <a:r>
              <a:rPr lang="es-AR" sz="2000" dirty="0" err="1">
                <a:latin typeface="Arial" panose="020B0604020202020204" pitchFamily="34" charset="0"/>
                <a:cs typeface="Arial" panose="020B0604020202020204" pitchFamily="34" charset="0"/>
              </a:rPr>
              <a:t>seg</a:t>
            </a:r>
            <a:r>
              <a:rPr lang="es-AR" sz="2000" dirty="0">
                <a:latin typeface="Arial" panose="020B0604020202020204" pitchFamily="34" charset="0"/>
                <a:cs typeface="Arial" panose="020B0604020202020204" pitchFamily="34" charset="0"/>
              </a:rPr>
              <a:t>.</a:t>
            </a:r>
          </a:p>
          <a:p>
            <a:pPr algn="just"/>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3489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720080"/>
          </a:xfrm>
        </p:spPr>
        <p:txBody>
          <a:bodyPr>
            <a:normAutofit fontScale="90000"/>
          </a:bodyPr>
          <a:lstStyle/>
          <a:p>
            <a:r>
              <a:rPr lang="es-AR" sz="2800" b="1" dirty="0">
                <a:solidFill>
                  <a:schemeClr val="tx1"/>
                </a:solidFill>
                <a:latin typeface="Arial" pitchFamily="34" charset="0"/>
                <a:cs typeface="Arial" pitchFamily="34" charset="0"/>
              </a:rPr>
              <a:t>Principales inconvenientes de la criptografía simétrica</a:t>
            </a:r>
          </a:p>
        </p:txBody>
      </p:sp>
      <p:sp>
        <p:nvSpPr>
          <p:cNvPr id="19" name="18 Rectángulo"/>
          <p:cNvSpPr/>
          <p:nvPr/>
        </p:nvSpPr>
        <p:spPr>
          <a:xfrm>
            <a:off x="539552" y="1196752"/>
            <a:ext cx="7920880" cy="4708981"/>
          </a:xfrm>
          <a:prstGeom prst="rect">
            <a:avLst/>
          </a:prstGeom>
        </p:spPr>
        <p:txBody>
          <a:bodyPr wrap="square">
            <a:spAutoFit/>
          </a:bodyPr>
          <a:lstStyle/>
          <a:p>
            <a:pPr lvl="0" algn="just">
              <a:spcBef>
                <a:spcPts val="1200"/>
              </a:spcBef>
              <a:spcAft>
                <a:spcPts val="1200"/>
              </a:spcAft>
            </a:pPr>
            <a:r>
              <a:rPr lang="es-AR" sz="2000" b="1" dirty="0"/>
              <a:t>Circulación de las claves</a:t>
            </a:r>
            <a:r>
              <a:rPr lang="es-AR" sz="2000" dirty="0"/>
              <a:t>. Si emisor y receptor se encuentran en persona ambos pueden acordar la clave y memorizarla. Si el emisor y el receptor se encuentran en diferentes ciudades o países ¿Cómo se enviará la clave? No se puede usar el medio de transmisión porque es inseguro, si fuera seguro entonces no habría necesidad de cifrar la información.</a:t>
            </a:r>
          </a:p>
          <a:p>
            <a:pPr lvl="0" algn="just">
              <a:spcBef>
                <a:spcPts val="1200"/>
              </a:spcBef>
              <a:spcAft>
                <a:spcPts val="1200"/>
              </a:spcAft>
            </a:pPr>
            <a:r>
              <a:rPr lang="es-AR" sz="2000" b="1" dirty="0"/>
              <a:t>Cantidad de claves necesarias</a:t>
            </a:r>
            <a:r>
              <a:rPr lang="es-AR" sz="2000" dirty="0"/>
              <a:t>. Para n usuarios existen n*(n-1)/2 claves diferentes. Con una red de 5 usuarios existe un total de 10 claves. Para 100 usuarios existen 4.950 claves.</a:t>
            </a:r>
          </a:p>
          <a:p>
            <a:pPr lvl="0" algn="just">
              <a:spcBef>
                <a:spcPts val="1200"/>
              </a:spcBef>
              <a:spcAft>
                <a:spcPts val="1200"/>
              </a:spcAft>
            </a:pPr>
            <a:r>
              <a:rPr lang="es-AR" sz="2000" b="1" dirty="0"/>
              <a:t>Cantidad de claves a mantener en secreto por cada usuario</a:t>
            </a:r>
            <a:r>
              <a:rPr lang="es-AR" sz="2000" dirty="0"/>
              <a:t>. Si un usuario quiere comunicarse con otros 10 usuarios necesita guardar en secreto 9 claves, con 100 usuarios 99, por lo tanto, para </a:t>
            </a:r>
            <a:r>
              <a:rPr lang="es-AR" sz="2000" b="1" dirty="0"/>
              <a:t>n</a:t>
            </a:r>
            <a:r>
              <a:rPr lang="es-AR" sz="2000" dirty="0"/>
              <a:t> usuarios necesita mantener en secreto  </a:t>
            </a:r>
            <a:r>
              <a:rPr lang="es-AR" sz="2000" b="1" dirty="0"/>
              <a:t>n – 1 claves</a:t>
            </a:r>
            <a:r>
              <a:rPr lang="es-AR" sz="2000" dirty="0"/>
              <a:t>.</a:t>
            </a:r>
          </a:p>
        </p:txBody>
      </p:sp>
    </p:spTree>
    <p:extLst>
      <p:ext uri="{BB962C8B-B14F-4D97-AF65-F5344CB8AC3E}">
        <p14:creationId xmlns:p14="http://schemas.microsoft.com/office/powerpoint/2010/main" val="29859049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99392"/>
            <a:ext cx="8229600" cy="720080"/>
          </a:xfrm>
        </p:spPr>
        <p:txBody>
          <a:bodyPr>
            <a:normAutofit/>
          </a:bodyPr>
          <a:lstStyle/>
          <a:p>
            <a:r>
              <a:rPr lang="es-AR" sz="2800" b="1" dirty="0">
                <a:solidFill>
                  <a:schemeClr val="tx1"/>
                </a:solidFill>
                <a:latin typeface="Arial" pitchFamily="34" charset="0"/>
                <a:cs typeface="Arial" pitchFamily="34" charset="0"/>
              </a:rPr>
              <a:t>Funciones unidireccionales y funciones hash</a:t>
            </a:r>
          </a:p>
        </p:txBody>
      </p:sp>
      <p:sp>
        <p:nvSpPr>
          <p:cNvPr id="19" name="18 Rectángulo"/>
          <p:cNvSpPr/>
          <p:nvPr/>
        </p:nvSpPr>
        <p:spPr>
          <a:xfrm>
            <a:off x="430162" y="620688"/>
            <a:ext cx="7920880" cy="1631216"/>
          </a:xfrm>
          <a:prstGeom prst="rect">
            <a:avLst/>
          </a:prstGeom>
        </p:spPr>
        <p:txBody>
          <a:bodyPr wrap="square">
            <a:spAutoFit/>
          </a:bodyPr>
          <a:lstStyle/>
          <a:p>
            <a:pPr algn="just">
              <a:spcBef>
                <a:spcPts val="600"/>
              </a:spcBef>
              <a:spcAft>
                <a:spcPts val="600"/>
              </a:spcAft>
            </a:pPr>
            <a:r>
              <a:rPr lang="es-ES" sz="2000" dirty="0"/>
              <a:t>Una </a:t>
            </a:r>
            <a:r>
              <a:rPr lang="es-ES" sz="2000" b="1" dirty="0"/>
              <a:t>función unidireccional </a:t>
            </a:r>
            <a:r>
              <a:rPr lang="es-ES" sz="2000" dirty="0"/>
              <a:t>es una función matemática que es fácil de calcular en una dirección, pero difícil de invertir. Es decir, dado un valor de entrada x, es fácil calcular f(x), pero dado y=f(x), es difícil encontrar x tal que f(x)=y</a:t>
            </a:r>
            <a:br>
              <a:rPr lang="es-ES" sz="2000" dirty="0"/>
            </a:br>
            <a:endParaRPr lang="es-AR" sz="2000" dirty="0"/>
          </a:p>
        </p:txBody>
      </p:sp>
      <p:sp>
        <p:nvSpPr>
          <p:cNvPr id="4" name="18 Rectángulo">
            <a:extLst>
              <a:ext uri="{FF2B5EF4-FFF2-40B4-BE49-F238E27FC236}">
                <a16:creationId xmlns:a16="http://schemas.microsoft.com/office/drawing/2014/main" id="{B8227BEA-BD24-4BC1-9183-88309001CCCE}"/>
              </a:ext>
            </a:extLst>
          </p:cNvPr>
          <p:cNvSpPr/>
          <p:nvPr/>
        </p:nvSpPr>
        <p:spPr>
          <a:xfrm>
            <a:off x="395536" y="1916832"/>
            <a:ext cx="8043349" cy="2862322"/>
          </a:xfrm>
          <a:prstGeom prst="rect">
            <a:avLst/>
          </a:prstGeom>
        </p:spPr>
        <p:txBody>
          <a:bodyPr wrap="square">
            <a:spAutoFit/>
          </a:bodyPr>
          <a:lstStyle/>
          <a:p>
            <a:pPr algn="l"/>
            <a:r>
              <a:rPr lang="es-ES" sz="2000" b="1" dirty="0"/>
              <a:t>Características</a:t>
            </a:r>
          </a:p>
          <a:p>
            <a:pPr algn="l">
              <a:buFont typeface="+mj-lt"/>
              <a:buAutoNum type="arabicPeriod"/>
            </a:pPr>
            <a:r>
              <a:rPr lang="es-ES" sz="2000" b="1" dirty="0"/>
              <a:t>Facilidad de Cálculo</a:t>
            </a:r>
            <a:r>
              <a:rPr lang="es-ES" sz="2000" dirty="0"/>
              <a:t>: Es computacionalmente sencillo calcular f(x) para cualquier x.</a:t>
            </a:r>
          </a:p>
          <a:p>
            <a:pPr algn="l">
              <a:buFont typeface="+mj-lt"/>
              <a:buAutoNum type="arabicPeriod"/>
            </a:pPr>
            <a:r>
              <a:rPr lang="es-ES" sz="2000" b="1" dirty="0"/>
              <a:t>Dificultad de Inversión</a:t>
            </a:r>
            <a:r>
              <a:rPr lang="es-ES" sz="2000" dirty="0"/>
              <a:t>: Es computacionalmente inviable encontrar x dado y donde y=f(x).</a:t>
            </a:r>
          </a:p>
          <a:p>
            <a:pPr>
              <a:buFont typeface="+mj-lt"/>
              <a:buAutoNum type="arabicPeriod"/>
            </a:pPr>
            <a:r>
              <a:rPr lang="es-ES" sz="2000" b="1" dirty="0"/>
              <a:t>Resistencia la inversión múltiple</a:t>
            </a:r>
            <a:r>
              <a:rPr lang="es-ES" sz="2000" dirty="0"/>
              <a:t>: Incluso si se conoce f(x)=y, encontrar un x diferente pero válido que también produzca y es extremadamente difícil.</a:t>
            </a:r>
          </a:p>
          <a:p>
            <a:pPr algn="l">
              <a:buFont typeface="+mj-lt"/>
              <a:buAutoNum type="arabicPeriod"/>
            </a:pPr>
            <a:endParaRPr lang="es-ES" sz="2000" b="0" i="0" dirty="0">
              <a:solidFill>
                <a:srgbClr val="282523"/>
              </a:solidFill>
              <a:effectLst/>
              <a:latin typeface="Ginto"/>
            </a:endParaRPr>
          </a:p>
        </p:txBody>
      </p:sp>
      <p:sp>
        <p:nvSpPr>
          <p:cNvPr id="2" name="CuadroTexto 1">
            <a:extLst>
              <a:ext uri="{FF2B5EF4-FFF2-40B4-BE49-F238E27FC236}">
                <a16:creationId xmlns:a16="http://schemas.microsoft.com/office/drawing/2014/main" id="{1B7F78AE-C205-4BC5-962F-1FC460EBB31D}"/>
              </a:ext>
            </a:extLst>
          </p:cNvPr>
          <p:cNvSpPr txBox="1"/>
          <p:nvPr/>
        </p:nvSpPr>
        <p:spPr>
          <a:xfrm>
            <a:off x="419381" y="4437112"/>
            <a:ext cx="8019504" cy="2246769"/>
          </a:xfrm>
          <a:prstGeom prst="rect">
            <a:avLst/>
          </a:prstGeom>
          <a:noFill/>
        </p:spPr>
        <p:txBody>
          <a:bodyPr wrap="square" rtlCol="0">
            <a:spAutoFit/>
          </a:bodyPr>
          <a:lstStyle/>
          <a:p>
            <a:pPr algn="just"/>
            <a:r>
              <a:rPr lang="es-ES" sz="2000" b="1" dirty="0"/>
              <a:t>Ejemplos</a:t>
            </a:r>
          </a:p>
          <a:p>
            <a:pPr algn="just"/>
            <a:r>
              <a:rPr lang="es-ES" sz="2000" b="1" dirty="0"/>
              <a:t>Multiplicación de Números Grandes</a:t>
            </a:r>
            <a:r>
              <a:rPr lang="es-ES" sz="2000" dirty="0"/>
              <a:t>: Multiplicar dos números grandes es fácil, pero factorizar el producto (encontrar los factores originales) es difícil.</a:t>
            </a:r>
          </a:p>
          <a:p>
            <a:pPr algn="just"/>
            <a:r>
              <a:rPr lang="es-ES" sz="2000" b="1" dirty="0"/>
              <a:t>Problema del Logaritmo Discreto</a:t>
            </a:r>
            <a:r>
              <a:rPr lang="es-ES" sz="2000" dirty="0"/>
              <a:t>: Es sencillo calcular potencias de un número, pero es complicado calcular el exponente dado el resultado.</a:t>
            </a:r>
            <a:endParaRPr lang="es-AR" sz="2000" dirty="0"/>
          </a:p>
        </p:txBody>
      </p:sp>
    </p:spTree>
    <p:extLst>
      <p:ext uri="{BB962C8B-B14F-4D97-AF65-F5344CB8AC3E}">
        <p14:creationId xmlns:p14="http://schemas.microsoft.com/office/powerpoint/2010/main" val="2316281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99392"/>
            <a:ext cx="8229600" cy="720080"/>
          </a:xfrm>
        </p:spPr>
        <p:txBody>
          <a:bodyPr>
            <a:normAutofit/>
          </a:bodyPr>
          <a:lstStyle/>
          <a:p>
            <a:r>
              <a:rPr lang="es-AR" sz="2800" b="1" dirty="0">
                <a:solidFill>
                  <a:schemeClr val="tx1"/>
                </a:solidFill>
                <a:latin typeface="Arial" pitchFamily="34" charset="0"/>
                <a:cs typeface="Arial" pitchFamily="34" charset="0"/>
              </a:rPr>
              <a:t>Funciones unidireccionales y funciones hash</a:t>
            </a:r>
          </a:p>
        </p:txBody>
      </p:sp>
      <p:sp>
        <p:nvSpPr>
          <p:cNvPr id="19" name="18 Rectángulo"/>
          <p:cNvSpPr/>
          <p:nvPr/>
        </p:nvSpPr>
        <p:spPr>
          <a:xfrm>
            <a:off x="430162" y="620688"/>
            <a:ext cx="8194974" cy="1938992"/>
          </a:xfrm>
          <a:prstGeom prst="rect">
            <a:avLst/>
          </a:prstGeom>
        </p:spPr>
        <p:txBody>
          <a:bodyPr wrap="square">
            <a:spAutoFit/>
          </a:bodyPr>
          <a:lstStyle/>
          <a:p>
            <a:pPr>
              <a:spcBef>
                <a:spcPts val="600"/>
              </a:spcBef>
              <a:spcAft>
                <a:spcPts val="600"/>
              </a:spcAft>
            </a:pPr>
            <a:r>
              <a:rPr lang="es-ES" sz="2000" dirty="0"/>
              <a:t>Una </a:t>
            </a:r>
            <a:r>
              <a:rPr lang="es-ES" sz="2000" b="1" dirty="0"/>
              <a:t>función hash</a:t>
            </a:r>
            <a:r>
              <a:rPr lang="es-ES" sz="2000" dirty="0"/>
              <a:t> toma una entrada (o 'mensaje') y devuelve un valor de longitud fija, a menudo llamado valor hash o resumen del mensaje. Las funciones hash criptográficas son un subconjunto de funciones hash con propiedades adicionales de seguridad.</a:t>
            </a:r>
            <a:br>
              <a:rPr lang="es-ES" sz="2000" dirty="0"/>
            </a:br>
            <a:endParaRPr lang="es-AR" sz="2000" dirty="0"/>
          </a:p>
        </p:txBody>
      </p:sp>
      <p:sp>
        <p:nvSpPr>
          <p:cNvPr id="4" name="18 Rectángulo">
            <a:extLst>
              <a:ext uri="{FF2B5EF4-FFF2-40B4-BE49-F238E27FC236}">
                <a16:creationId xmlns:a16="http://schemas.microsoft.com/office/drawing/2014/main" id="{B8227BEA-BD24-4BC1-9183-88309001CCCE}"/>
              </a:ext>
            </a:extLst>
          </p:cNvPr>
          <p:cNvSpPr/>
          <p:nvPr/>
        </p:nvSpPr>
        <p:spPr>
          <a:xfrm>
            <a:off x="419937" y="2276872"/>
            <a:ext cx="8475827" cy="1323439"/>
          </a:xfrm>
          <a:prstGeom prst="rect">
            <a:avLst/>
          </a:prstGeom>
        </p:spPr>
        <p:txBody>
          <a:bodyPr wrap="square">
            <a:spAutoFit/>
          </a:bodyPr>
          <a:lstStyle/>
          <a:p>
            <a:r>
              <a:rPr lang="es-ES" sz="2000" b="1" dirty="0"/>
              <a:t>Características</a:t>
            </a:r>
          </a:p>
          <a:p>
            <a:pPr>
              <a:buFont typeface="+mj-lt"/>
              <a:buAutoNum type="arabicPeriod"/>
            </a:pPr>
            <a:r>
              <a:rPr lang="es-ES" sz="2000" b="1" dirty="0"/>
              <a:t>Determinismo</a:t>
            </a:r>
            <a:r>
              <a:rPr lang="es-ES" sz="2000" dirty="0"/>
              <a:t>: La misma entrada siempre produce el mismo valor hash.</a:t>
            </a:r>
          </a:p>
          <a:p>
            <a:pPr>
              <a:buFont typeface="+mj-lt"/>
              <a:buAutoNum type="arabicPeriod"/>
            </a:pPr>
            <a:r>
              <a:rPr lang="es-ES" sz="2000" b="1" dirty="0"/>
              <a:t>Eficiencia</a:t>
            </a:r>
            <a:r>
              <a:rPr lang="es-ES" sz="2000" dirty="0"/>
              <a:t>: La función es rápida y eficiente de calcular.</a:t>
            </a:r>
          </a:p>
        </p:txBody>
      </p:sp>
      <p:sp>
        <p:nvSpPr>
          <p:cNvPr id="5" name="CuadroTexto 4">
            <a:extLst>
              <a:ext uri="{FF2B5EF4-FFF2-40B4-BE49-F238E27FC236}">
                <a16:creationId xmlns:a16="http://schemas.microsoft.com/office/drawing/2014/main" id="{189DD5D7-E66B-4B13-9AD5-10DEC38AD35E}"/>
              </a:ext>
            </a:extLst>
          </p:cNvPr>
          <p:cNvSpPr txBox="1"/>
          <p:nvPr/>
        </p:nvSpPr>
        <p:spPr>
          <a:xfrm>
            <a:off x="412849" y="3501008"/>
            <a:ext cx="8229600" cy="3170099"/>
          </a:xfrm>
          <a:prstGeom prst="rect">
            <a:avLst/>
          </a:prstGeom>
          <a:noFill/>
        </p:spPr>
        <p:txBody>
          <a:bodyPr wrap="square" rtlCol="0">
            <a:spAutoFit/>
          </a:bodyPr>
          <a:lstStyle/>
          <a:p>
            <a:r>
              <a:rPr lang="es-ES" sz="2000" b="1" dirty="0"/>
              <a:t>Ejemplos</a:t>
            </a:r>
          </a:p>
          <a:p>
            <a:r>
              <a:rPr lang="es-ES" sz="2000" b="1" dirty="0"/>
              <a:t>MD5 (</a:t>
            </a:r>
            <a:r>
              <a:rPr lang="es-ES" sz="2000" b="1" dirty="0" err="1"/>
              <a:t>Message</a:t>
            </a:r>
            <a:r>
              <a:rPr lang="es-ES" sz="2000" b="1" dirty="0"/>
              <a:t> </a:t>
            </a:r>
            <a:r>
              <a:rPr lang="es-ES" sz="2000" b="1" dirty="0" err="1"/>
              <a:t>Digest</a:t>
            </a:r>
            <a:r>
              <a:rPr lang="es-ES" sz="2000" b="1" dirty="0"/>
              <a:t> </a:t>
            </a:r>
            <a:r>
              <a:rPr lang="es-ES" sz="2000" b="1" dirty="0" err="1"/>
              <a:t>Algorithm</a:t>
            </a:r>
            <a:r>
              <a:rPr lang="es-ES" sz="2000" b="1" dirty="0"/>
              <a:t> 5)</a:t>
            </a:r>
            <a:r>
              <a:rPr lang="es-ES" sz="2000" dirty="0"/>
              <a:t>: Produce un valor hash de 128 bits. No se recomienda para aplicaciones modernas debido a vulnerabilidades encontradas.</a:t>
            </a:r>
          </a:p>
          <a:p>
            <a:r>
              <a:rPr lang="es-ES" sz="2000" b="1" dirty="0"/>
              <a:t>SHA-256 (</a:t>
            </a:r>
            <a:r>
              <a:rPr lang="es-ES" sz="2000" b="1" dirty="0" err="1"/>
              <a:t>Secure</a:t>
            </a:r>
            <a:r>
              <a:rPr lang="es-ES" sz="2000" b="1" dirty="0"/>
              <a:t> Hash </a:t>
            </a:r>
            <a:r>
              <a:rPr lang="es-ES" sz="2000" b="1" dirty="0" err="1"/>
              <a:t>Algorithm</a:t>
            </a:r>
            <a:r>
              <a:rPr lang="es-ES" sz="2000" b="1" dirty="0"/>
              <a:t> 256 bits)</a:t>
            </a:r>
            <a:r>
              <a:rPr lang="es-ES" sz="2000" dirty="0"/>
              <a:t>: Produce un valor hash de 256 bits y es ampliamente utilizado en diversas aplicaciones, incluyendo Bitcoin y otras criptomonedas.</a:t>
            </a:r>
          </a:p>
          <a:p>
            <a:r>
              <a:rPr lang="es-ES" sz="2000" b="1" dirty="0"/>
              <a:t>SHA-3</a:t>
            </a:r>
            <a:r>
              <a:rPr lang="es-ES" sz="2000" dirty="0"/>
              <a:t>: versión más reciente  de algoritmos SHA, ofrece mayor seguridad y diferentes variantes según la longitud del valor hash deseado.</a:t>
            </a:r>
            <a:endParaRPr lang="es-AR" sz="2000" dirty="0"/>
          </a:p>
        </p:txBody>
      </p:sp>
    </p:spTree>
    <p:extLst>
      <p:ext uri="{BB962C8B-B14F-4D97-AF65-F5344CB8AC3E}">
        <p14:creationId xmlns:p14="http://schemas.microsoft.com/office/powerpoint/2010/main" val="19889706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99392"/>
            <a:ext cx="8229600" cy="720080"/>
          </a:xfrm>
        </p:spPr>
        <p:txBody>
          <a:bodyPr>
            <a:normAutofit/>
          </a:bodyPr>
          <a:lstStyle/>
          <a:p>
            <a:r>
              <a:rPr lang="es-AR" sz="2800" b="1" dirty="0">
                <a:solidFill>
                  <a:schemeClr val="tx1"/>
                </a:solidFill>
                <a:latin typeface="Arial" pitchFamily="34" charset="0"/>
                <a:cs typeface="Arial" pitchFamily="34" charset="0"/>
              </a:rPr>
              <a:t>Usos y aplicaciones de funciones hash</a:t>
            </a:r>
          </a:p>
        </p:txBody>
      </p:sp>
      <p:sp>
        <p:nvSpPr>
          <p:cNvPr id="19" name="18 Rectángulo"/>
          <p:cNvSpPr/>
          <p:nvPr/>
        </p:nvSpPr>
        <p:spPr>
          <a:xfrm>
            <a:off x="395536" y="908720"/>
            <a:ext cx="8194974" cy="3785652"/>
          </a:xfrm>
          <a:prstGeom prst="rect">
            <a:avLst/>
          </a:prstGeom>
        </p:spPr>
        <p:txBody>
          <a:bodyPr wrap="square">
            <a:spAutoFit/>
          </a:bodyPr>
          <a:lstStyle/>
          <a:p>
            <a:pPr>
              <a:spcBef>
                <a:spcPts val="600"/>
              </a:spcBef>
              <a:spcAft>
                <a:spcPts val="600"/>
              </a:spcAft>
            </a:pPr>
            <a:r>
              <a:rPr lang="es-ES" sz="2000" b="1" dirty="0"/>
              <a:t>Verificación de Integridad</a:t>
            </a:r>
            <a:r>
              <a:rPr lang="es-ES" sz="2000" dirty="0"/>
              <a:t>: Los valores hash aseguran que los datos no han sido alterados. Por ejemplo, descargar un archivo y verificar su hash para asegurar que no ha sido modificado.</a:t>
            </a:r>
          </a:p>
          <a:p>
            <a:pPr>
              <a:spcBef>
                <a:spcPts val="600"/>
              </a:spcBef>
              <a:spcAft>
                <a:spcPts val="600"/>
              </a:spcAft>
            </a:pPr>
            <a:r>
              <a:rPr lang="es-ES" sz="2000" b="1" dirty="0"/>
              <a:t>Firmas Digitales</a:t>
            </a:r>
            <a:r>
              <a:rPr lang="es-ES" sz="2000" dirty="0"/>
              <a:t>: Las funciones hash se utilizan para crear un resumen del mensaje que se cifra con una clave privada, permitiendo verificar la autenticidad del mensaje.</a:t>
            </a:r>
          </a:p>
          <a:p>
            <a:pPr>
              <a:spcBef>
                <a:spcPts val="600"/>
              </a:spcBef>
              <a:spcAft>
                <a:spcPts val="600"/>
              </a:spcAft>
            </a:pPr>
            <a:r>
              <a:rPr lang="es-ES" sz="2000" b="1" dirty="0"/>
              <a:t>Almacenamiento de Contraseñas</a:t>
            </a:r>
            <a:r>
              <a:rPr lang="es-ES" sz="2000" dirty="0"/>
              <a:t>: Las contraseñas se almacenan como valores hash en lugar de texto claro. Incluso si la base de datos es comprometida, las contraseñas no son fácilmente recuperables.</a:t>
            </a:r>
            <a:br>
              <a:rPr lang="es-ES" sz="2000" dirty="0"/>
            </a:br>
            <a:endParaRPr lang="es-AR" sz="2000" dirty="0"/>
          </a:p>
        </p:txBody>
      </p:sp>
    </p:spTree>
    <p:extLst>
      <p:ext uri="{BB962C8B-B14F-4D97-AF65-F5344CB8AC3E}">
        <p14:creationId xmlns:p14="http://schemas.microsoft.com/office/powerpoint/2010/main" val="18337988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720080"/>
          </a:xfrm>
        </p:spPr>
        <p:txBody>
          <a:bodyPr>
            <a:normAutofit/>
          </a:bodyPr>
          <a:lstStyle/>
          <a:p>
            <a:r>
              <a:rPr lang="es-AR" sz="2800" b="1" dirty="0">
                <a:solidFill>
                  <a:schemeClr val="tx1"/>
                </a:solidFill>
                <a:latin typeface="Arial" pitchFamily="34" charset="0"/>
                <a:cs typeface="Arial" pitchFamily="34" charset="0"/>
              </a:rPr>
              <a:t>Funciones unidireccionales y funciones hash</a:t>
            </a:r>
          </a:p>
        </p:txBody>
      </p:sp>
      <p:sp>
        <p:nvSpPr>
          <p:cNvPr id="19" name="18 Rectángulo"/>
          <p:cNvSpPr/>
          <p:nvPr/>
        </p:nvSpPr>
        <p:spPr>
          <a:xfrm>
            <a:off x="539552" y="1196752"/>
            <a:ext cx="7920880" cy="5324535"/>
          </a:xfrm>
          <a:prstGeom prst="rect">
            <a:avLst/>
          </a:prstGeom>
        </p:spPr>
        <p:txBody>
          <a:bodyPr wrap="square">
            <a:spAutoFit/>
          </a:bodyPr>
          <a:lstStyle/>
          <a:p>
            <a:pPr algn="just"/>
            <a:r>
              <a:rPr lang="es-AR" sz="2000" dirty="0"/>
              <a:t>Una función que acepta un mensaje </a:t>
            </a:r>
            <a:r>
              <a:rPr lang="es-AR" sz="2000" b="1" dirty="0"/>
              <a:t>M</a:t>
            </a:r>
            <a:r>
              <a:rPr lang="es-AR" sz="2000" dirty="0"/>
              <a:t> de entrada y genera un valor </a:t>
            </a:r>
            <a:r>
              <a:rPr lang="es-AR" sz="2000" b="1" dirty="0"/>
              <a:t>h(M)</a:t>
            </a:r>
            <a:r>
              <a:rPr lang="es-AR" sz="2000" dirty="0"/>
              <a:t> de salida es una función hash unidireccional si tiene las siguientes propiedades:</a:t>
            </a:r>
          </a:p>
          <a:p>
            <a:pPr marL="342900" lvl="0" indent="-342900" algn="just">
              <a:buFont typeface="Arial" panose="020B0604020202020204" pitchFamily="34" charset="0"/>
              <a:buChar char="•"/>
            </a:pPr>
            <a:r>
              <a:rPr lang="es-AR" sz="2000" dirty="0"/>
              <a:t>Dado un mensaje </a:t>
            </a:r>
            <a:r>
              <a:rPr lang="es-AR" sz="2000" b="1" dirty="0"/>
              <a:t>M</a:t>
            </a:r>
            <a:r>
              <a:rPr lang="es-AR" sz="2000" dirty="0"/>
              <a:t> de cualquier longitud, el hash </a:t>
            </a:r>
            <a:r>
              <a:rPr lang="es-AR" sz="2000" b="1" dirty="0"/>
              <a:t>h(M) </a:t>
            </a:r>
            <a:r>
              <a:rPr lang="es-AR" sz="2000" dirty="0"/>
              <a:t>debe tener una longitud fija.</a:t>
            </a:r>
          </a:p>
          <a:p>
            <a:pPr marL="342900" lvl="0" indent="-342900" algn="just">
              <a:buFont typeface="Arial" panose="020B0604020202020204" pitchFamily="34" charset="0"/>
              <a:buChar char="•"/>
            </a:pPr>
            <a:r>
              <a:rPr lang="es-AR" sz="2000" dirty="0"/>
              <a:t>Debe ser fácil calcular </a:t>
            </a:r>
            <a:r>
              <a:rPr lang="es-AR" sz="2000" b="1" dirty="0"/>
              <a:t>h(M) </a:t>
            </a:r>
            <a:r>
              <a:rPr lang="es-AR" sz="2000" dirty="0"/>
              <a:t>a partir de un mensaje </a:t>
            </a:r>
            <a:r>
              <a:rPr lang="es-AR" sz="2000" b="1" dirty="0"/>
              <a:t>M</a:t>
            </a:r>
            <a:r>
              <a:rPr lang="es-AR" sz="2000" dirty="0"/>
              <a:t>.</a:t>
            </a:r>
          </a:p>
          <a:p>
            <a:pPr marL="342900" lvl="0" indent="-342900" algn="just">
              <a:buFont typeface="Arial" panose="020B0604020202020204" pitchFamily="34" charset="0"/>
              <a:buChar char="•"/>
            </a:pPr>
            <a:r>
              <a:rPr lang="es-AR" sz="2000" dirty="0"/>
              <a:t>Dado un resumen </a:t>
            </a:r>
            <a:r>
              <a:rPr lang="es-AR" sz="2000" b="1" dirty="0"/>
              <a:t>h(m)</a:t>
            </a:r>
            <a:r>
              <a:rPr lang="es-AR" sz="2000" dirty="0"/>
              <a:t>, es computacionalmente imposible encontrar </a:t>
            </a:r>
            <a:r>
              <a:rPr lang="es-AR" sz="2000" b="1" dirty="0"/>
              <a:t>M</a:t>
            </a:r>
            <a:r>
              <a:rPr lang="es-AR" sz="2000" dirty="0"/>
              <a:t> a partir del valor de </a:t>
            </a:r>
            <a:r>
              <a:rPr lang="es-AR" sz="2000" b="1" dirty="0"/>
              <a:t>h(M)</a:t>
            </a:r>
            <a:r>
              <a:rPr lang="es-AR" sz="2000" dirty="0"/>
              <a:t>.</a:t>
            </a:r>
          </a:p>
          <a:p>
            <a:pPr marL="342900" lvl="0" indent="-342900" algn="just">
              <a:buFont typeface="Arial" panose="020B0604020202020204" pitchFamily="34" charset="0"/>
              <a:buChar char="•"/>
            </a:pPr>
            <a:r>
              <a:rPr lang="es-AR" sz="2000" dirty="0"/>
              <a:t>Debe ser computacionalmente imposible que partiendo de un mensaje m encontrar otro mensaje m’ que sea modificación del primero y cuyos resúmenes sean iguales.</a:t>
            </a:r>
          </a:p>
          <a:p>
            <a:pPr marL="342900" lvl="0" indent="-342900" algn="just">
              <a:buFont typeface="Arial" panose="020B0604020202020204" pitchFamily="34" charset="0"/>
              <a:buChar char="•"/>
            </a:pPr>
            <a:r>
              <a:rPr lang="es-AR" sz="2000" dirty="0"/>
              <a:t>Es computacionalmente difícil encontrar dos mensajes distintos que generen el mismo valor de resumen, es decir, si </a:t>
            </a:r>
            <a:r>
              <a:rPr lang="es-AR" sz="2000" b="1" dirty="0"/>
              <a:t>M</a:t>
            </a:r>
            <a:r>
              <a:rPr lang="es-AR" sz="2000" dirty="0"/>
              <a:t> ≠ </a:t>
            </a:r>
            <a:r>
              <a:rPr lang="es-AR" sz="2000" b="1" dirty="0"/>
              <a:t>M</a:t>
            </a:r>
            <a:r>
              <a:rPr lang="es-AR" sz="2000" dirty="0"/>
              <a:t>’ entonces es difícil que </a:t>
            </a:r>
            <a:r>
              <a:rPr lang="es-AR" sz="2000" b="1" dirty="0"/>
              <a:t>h(M) </a:t>
            </a:r>
            <a:r>
              <a:rPr lang="es-AR" sz="2000" dirty="0"/>
              <a:t>= </a:t>
            </a:r>
            <a:r>
              <a:rPr lang="es-AR" sz="2000" b="1" dirty="0"/>
              <a:t>h(M’) </a:t>
            </a:r>
            <a:r>
              <a:rPr lang="es-AR" sz="2000" dirty="0"/>
              <a:t>(colisión fuerte). </a:t>
            </a:r>
          </a:p>
          <a:p>
            <a:pPr marL="342900" lvl="0" indent="-342900" algn="just">
              <a:buFont typeface="Arial" panose="020B0604020202020204" pitchFamily="34" charset="0"/>
              <a:buChar char="•"/>
            </a:pPr>
            <a:r>
              <a:rPr lang="es-AR" sz="2000" dirty="0"/>
              <a:t>Cualquier modificación del mensaje </a:t>
            </a:r>
            <a:r>
              <a:rPr lang="es-AR" sz="2000" b="1" dirty="0"/>
              <a:t>M</a:t>
            </a:r>
            <a:r>
              <a:rPr lang="es-AR" sz="2000" dirty="0"/>
              <a:t>, por pequeño que sea, genera un </a:t>
            </a:r>
            <a:r>
              <a:rPr lang="es-AR" sz="2000" b="1" dirty="0"/>
              <a:t>h(M)</a:t>
            </a:r>
            <a:r>
              <a:rPr lang="es-AR" sz="2000" dirty="0"/>
              <a:t> completamente distinto (difusión).</a:t>
            </a:r>
          </a:p>
          <a:p>
            <a:endParaRPr lang="es-AR" sz="2000" dirty="0"/>
          </a:p>
        </p:txBody>
      </p:sp>
    </p:spTree>
    <p:extLst>
      <p:ext uri="{BB962C8B-B14F-4D97-AF65-F5344CB8AC3E}">
        <p14:creationId xmlns:p14="http://schemas.microsoft.com/office/powerpoint/2010/main" val="3910632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720080"/>
          </a:xfrm>
        </p:spPr>
        <p:txBody>
          <a:bodyPr>
            <a:normAutofit/>
          </a:bodyPr>
          <a:lstStyle/>
          <a:p>
            <a:r>
              <a:rPr lang="es-AR" sz="2800" b="1" dirty="0">
                <a:solidFill>
                  <a:schemeClr val="tx1"/>
                </a:solidFill>
                <a:latin typeface="Arial" pitchFamily="34" charset="0"/>
                <a:cs typeface="Arial" pitchFamily="34" charset="0"/>
              </a:rPr>
              <a:t>Funciones unidireccionales y funciones hash</a:t>
            </a:r>
          </a:p>
        </p:txBody>
      </p:sp>
      <p:sp>
        <p:nvSpPr>
          <p:cNvPr id="19" name="18 Rectángulo"/>
          <p:cNvSpPr/>
          <p:nvPr/>
        </p:nvSpPr>
        <p:spPr>
          <a:xfrm>
            <a:off x="539552" y="1196752"/>
            <a:ext cx="7920880" cy="4170372"/>
          </a:xfrm>
          <a:prstGeom prst="rect">
            <a:avLst/>
          </a:prstGeom>
        </p:spPr>
        <p:txBody>
          <a:bodyPr wrap="square">
            <a:spAutoFit/>
          </a:bodyPr>
          <a:lstStyle/>
          <a:p>
            <a:pPr algn="just">
              <a:spcBef>
                <a:spcPts val="600"/>
              </a:spcBef>
              <a:spcAft>
                <a:spcPts val="600"/>
              </a:spcAft>
            </a:pPr>
            <a:r>
              <a:rPr lang="es-AR" sz="2000" dirty="0"/>
              <a:t>Las funciones hash más utilizados son MD5 y SHA-1. Ambos reciben un mensaje </a:t>
            </a:r>
            <a:r>
              <a:rPr lang="es-AR" sz="2000" b="1" dirty="0"/>
              <a:t>M</a:t>
            </a:r>
            <a:r>
              <a:rPr lang="es-AR" sz="2000" dirty="0"/>
              <a:t> de cualquier tipo y tamaño, como ser: un texto, un video, un archivo de audio, etc. y producen una salida fija de 128 bits para el caso de MD5 y 160 bits en el caso de SHA-1.</a:t>
            </a:r>
          </a:p>
          <a:p>
            <a:pPr algn="just">
              <a:spcBef>
                <a:spcPts val="600"/>
              </a:spcBef>
              <a:spcAft>
                <a:spcPts val="600"/>
              </a:spcAft>
            </a:pPr>
            <a:r>
              <a:rPr lang="es-AR" sz="2000" dirty="0"/>
              <a:t>En el 2.005 MD5 fue declarado obsoleto y en la actualidad se recomienda usar SHA-1 y sus distintas variantes como ser SHA-256 y SHA-512.</a:t>
            </a:r>
          </a:p>
          <a:p>
            <a:pPr algn="just">
              <a:spcBef>
                <a:spcPts val="600"/>
              </a:spcBef>
              <a:spcAft>
                <a:spcPts val="600"/>
              </a:spcAft>
            </a:pPr>
            <a:r>
              <a:rPr lang="es-AR" sz="2000" dirty="0"/>
              <a:t>Además de servir de base para los algoritmos y protocolos criptográficos, los usos más comunes de las funciones hash son para el almacenamiento de contraseñas en base de datos y la de realizar verificaciones de integridad en archivos.</a:t>
            </a:r>
          </a:p>
          <a:p>
            <a:endParaRPr lang="es-AR" sz="2000" dirty="0"/>
          </a:p>
        </p:txBody>
      </p:sp>
    </p:spTree>
    <p:extLst>
      <p:ext uri="{BB962C8B-B14F-4D97-AF65-F5344CB8AC3E}">
        <p14:creationId xmlns:p14="http://schemas.microsoft.com/office/powerpoint/2010/main" val="2012568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456104" y="116632"/>
            <a:ext cx="8229600" cy="593745"/>
          </a:xfrm>
        </p:spPr>
        <p:txBody>
          <a:bodyPr>
            <a:normAutofit/>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a:t>
            </a:r>
            <a:r>
              <a:rPr lang="es-AR" sz="2800" b="1" dirty="0" err="1">
                <a:solidFill>
                  <a:schemeClr val="tx1"/>
                </a:solidFill>
                <a:latin typeface="Arial" pitchFamily="34" charset="0"/>
                <a:cs typeface="Arial" pitchFamily="34" charset="0"/>
              </a:rPr>
              <a:t>Asimetricos</a:t>
            </a:r>
            <a:r>
              <a:rPr lang="es-AR" sz="2800" b="1" dirty="0">
                <a:solidFill>
                  <a:schemeClr val="tx1"/>
                </a:solidFill>
                <a:latin typeface="Arial" pitchFamily="34" charset="0"/>
                <a:cs typeface="Arial" pitchFamily="34" charset="0"/>
              </a:rPr>
              <a:t> – Clave Publica</a:t>
            </a:r>
          </a:p>
        </p:txBody>
      </p:sp>
      <p:sp>
        <p:nvSpPr>
          <p:cNvPr id="19" name="18 Rectángulo"/>
          <p:cNvSpPr/>
          <p:nvPr/>
        </p:nvSpPr>
        <p:spPr>
          <a:xfrm>
            <a:off x="456104" y="620688"/>
            <a:ext cx="7920880" cy="5416868"/>
          </a:xfrm>
          <a:prstGeom prst="rect">
            <a:avLst/>
          </a:prstGeom>
        </p:spPr>
        <p:txBody>
          <a:bodyPr wrap="square">
            <a:spAutoFit/>
          </a:bodyPr>
          <a:lstStyle/>
          <a:p>
            <a:pPr algn="just">
              <a:spcBef>
                <a:spcPts val="600"/>
              </a:spcBef>
              <a:spcAft>
                <a:spcPts val="600"/>
              </a:spcAft>
            </a:pPr>
            <a:r>
              <a:rPr lang="es-AR" dirty="0"/>
              <a:t>Los algoritmos de clave pública están basados en funciones matemáticas y no en simples operaciones sobre los patrones de bits. En este tipo de criptografía cada usuario posee </a:t>
            </a:r>
            <a:r>
              <a:rPr lang="es-AR" b="1" dirty="0"/>
              <a:t>dos claves</a:t>
            </a:r>
            <a:r>
              <a:rPr lang="es-AR" dirty="0"/>
              <a:t>, una pública y otra privada. Ambas claves están matemáticamente relacionadas de manera que </a:t>
            </a:r>
            <a:r>
              <a:rPr lang="es-AR" b="1" dirty="0"/>
              <a:t>lo que se cifra con una clave solo puede ser descifrado con la otra</a:t>
            </a:r>
            <a:r>
              <a:rPr lang="es-AR" dirty="0"/>
              <a:t>.</a:t>
            </a:r>
          </a:p>
          <a:p>
            <a:pPr algn="just">
              <a:spcBef>
                <a:spcPts val="600"/>
              </a:spcBef>
              <a:spcAft>
                <a:spcPts val="600"/>
              </a:spcAft>
            </a:pPr>
            <a:r>
              <a:rPr lang="es-AR" dirty="0"/>
              <a:t>Este tipo de criptografía trabaja del siguiente modo:</a:t>
            </a:r>
          </a:p>
          <a:p>
            <a:pPr marL="342900" lvl="0" indent="-342900" algn="just">
              <a:spcBef>
                <a:spcPts val="600"/>
              </a:spcBef>
              <a:spcAft>
                <a:spcPts val="600"/>
              </a:spcAft>
              <a:buFont typeface="Arial" panose="020B0604020202020204" pitchFamily="34" charset="0"/>
              <a:buChar char="•"/>
            </a:pPr>
            <a:r>
              <a:rPr lang="es-AR" dirty="0"/>
              <a:t>Usando un algoritmo de clave pública, cada usuario genera dos claves relacionadas entre sí. Una clave pública y otra privada. </a:t>
            </a:r>
          </a:p>
          <a:p>
            <a:pPr marL="342900" lvl="0" indent="-342900" algn="just">
              <a:spcBef>
                <a:spcPts val="600"/>
              </a:spcBef>
              <a:spcAft>
                <a:spcPts val="600"/>
              </a:spcAft>
              <a:buFont typeface="Arial" panose="020B0604020202020204" pitchFamily="34" charset="0"/>
              <a:buChar char="•"/>
            </a:pPr>
            <a:r>
              <a:rPr lang="es-AR" dirty="0"/>
              <a:t>La clave pública puede ser conocida por cualquier usuario. La clave privada es secreta y solo debe ser conocida por su dueño.</a:t>
            </a:r>
          </a:p>
          <a:p>
            <a:pPr marL="342900" lvl="0" indent="-342900" algn="just">
              <a:spcBef>
                <a:spcPts val="600"/>
              </a:spcBef>
              <a:spcAft>
                <a:spcPts val="600"/>
              </a:spcAft>
              <a:buFont typeface="Arial" panose="020B0604020202020204" pitchFamily="34" charset="0"/>
              <a:buChar char="•"/>
            </a:pPr>
            <a:r>
              <a:rPr lang="es-AR" dirty="0"/>
              <a:t>El emisor obtiene la clave pública del receptor. Con esa clave y el mensaje a enviar, aplica el algoritmo asimétrico (encriptado) obteniendo un criptograma, el cual es enviado por el medio de transmisión inseguro. El receptor recibe el criptograma, al cual le aplica el algoritmo junto con su propia clave privada, obteniendo así el mensaje original (</a:t>
            </a:r>
            <a:r>
              <a:rPr lang="es-AR" dirty="0" err="1"/>
              <a:t>desencriptado</a:t>
            </a:r>
            <a:r>
              <a:rPr lang="es-AR" dirty="0"/>
              <a:t>).</a:t>
            </a:r>
            <a:endParaRPr lang="es-ES" dirty="0">
              <a:latin typeface="Arial" pitchFamily="34" charset="0"/>
              <a:cs typeface="Arial" pitchFamily="34" charset="0"/>
            </a:endParaRPr>
          </a:p>
        </p:txBody>
      </p:sp>
    </p:spTree>
    <p:extLst>
      <p:ext uri="{BB962C8B-B14F-4D97-AF65-F5344CB8AC3E}">
        <p14:creationId xmlns:p14="http://schemas.microsoft.com/office/powerpoint/2010/main" val="1106029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593745"/>
          </a:xfrm>
        </p:spPr>
        <p:txBody>
          <a:bodyPr>
            <a:normAutofit/>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a:t>
            </a:r>
            <a:r>
              <a:rPr lang="es-AR" sz="2800" b="1" dirty="0" err="1">
                <a:solidFill>
                  <a:schemeClr val="tx1"/>
                </a:solidFill>
                <a:latin typeface="Arial" pitchFamily="34" charset="0"/>
                <a:cs typeface="Arial" pitchFamily="34" charset="0"/>
              </a:rPr>
              <a:t>Asimetricos</a:t>
            </a:r>
            <a:r>
              <a:rPr lang="es-AR" sz="2800" b="1" dirty="0">
                <a:solidFill>
                  <a:schemeClr val="tx1"/>
                </a:solidFill>
                <a:latin typeface="Arial" pitchFamily="34" charset="0"/>
                <a:cs typeface="Arial" pitchFamily="34" charset="0"/>
              </a:rPr>
              <a:t> – Clave Publica</a:t>
            </a:r>
          </a:p>
        </p:txBody>
      </p:sp>
      <p:pic>
        <p:nvPicPr>
          <p:cNvPr id="20" name="0 Imagen"/>
          <p:cNvPicPr/>
          <p:nvPr/>
        </p:nvPicPr>
        <p:blipFill>
          <a:blip r:embed="rId2">
            <a:extLst>
              <a:ext uri="{28A0092B-C50C-407E-A947-70E740481C1C}">
                <a14:useLocalDpi xmlns:a14="http://schemas.microsoft.com/office/drawing/2010/main" val="0"/>
              </a:ext>
            </a:extLst>
          </a:blip>
          <a:stretch>
            <a:fillRect/>
          </a:stretch>
        </p:blipFill>
        <p:spPr>
          <a:xfrm>
            <a:off x="1205608" y="1412776"/>
            <a:ext cx="6732785" cy="4104456"/>
          </a:xfrm>
          <a:prstGeom prst="rect">
            <a:avLst/>
          </a:prstGeom>
        </p:spPr>
      </p:pic>
    </p:spTree>
    <p:extLst>
      <p:ext uri="{BB962C8B-B14F-4D97-AF65-F5344CB8AC3E}">
        <p14:creationId xmlns:p14="http://schemas.microsoft.com/office/powerpoint/2010/main" val="25046069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35213" y="116632"/>
            <a:ext cx="8229600" cy="593745"/>
          </a:xfrm>
        </p:spPr>
        <p:txBody>
          <a:bodyPr>
            <a:normAutofit/>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a:t>
            </a:r>
            <a:r>
              <a:rPr lang="es-AR" sz="2800" b="1" dirty="0" err="1">
                <a:solidFill>
                  <a:schemeClr val="tx1"/>
                </a:solidFill>
                <a:latin typeface="Arial" pitchFamily="34" charset="0"/>
                <a:cs typeface="Arial" pitchFamily="34" charset="0"/>
              </a:rPr>
              <a:t>Asimetricos</a:t>
            </a:r>
            <a:r>
              <a:rPr lang="es-AR" sz="2800" b="1" dirty="0">
                <a:solidFill>
                  <a:schemeClr val="tx1"/>
                </a:solidFill>
                <a:latin typeface="Arial" pitchFamily="34" charset="0"/>
                <a:cs typeface="Arial" pitchFamily="34" charset="0"/>
              </a:rPr>
              <a:t> – Clave Publica</a:t>
            </a:r>
          </a:p>
        </p:txBody>
      </p:sp>
      <p:sp>
        <p:nvSpPr>
          <p:cNvPr id="19" name="18 Rectángulo"/>
          <p:cNvSpPr/>
          <p:nvPr/>
        </p:nvSpPr>
        <p:spPr>
          <a:xfrm>
            <a:off x="335213" y="752978"/>
            <a:ext cx="7920880" cy="1631216"/>
          </a:xfrm>
          <a:prstGeom prst="rect">
            <a:avLst/>
          </a:prstGeom>
        </p:spPr>
        <p:txBody>
          <a:bodyPr wrap="square">
            <a:spAutoFit/>
          </a:bodyPr>
          <a:lstStyle/>
          <a:p>
            <a:pPr algn="just"/>
            <a:r>
              <a:rPr lang="es-ES" sz="2000" dirty="0">
                <a:latin typeface="Arial" pitchFamily="34" charset="0"/>
                <a:cs typeface="Arial" pitchFamily="34" charset="0"/>
              </a:rPr>
              <a:t>Si el propietario del par de claves usa su clave privada para cifrar el mensaje, cualquiera puede descifrarlo utilizando su clave pública. En este caso se consigue por tanto la </a:t>
            </a:r>
            <a:r>
              <a:rPr lang="es-ES" sz="2000" b="1" i="1" dirty="0">
                <a:latin typeface="Arial" pitchFamily="34" charset="0"/>
                <a:cs typeface="Arial" pitchFamily="34" charset="0"/>
              </a:rPr>
              <a:t>identificación</a:t>
            </a:r>
            <a:r>
              <a:rPr lang="es-ES" sz="2000" b="1" dirty="0">
                <a:latin typeface="Arial" pitchFamily="34" charset="0"/>
                <a:cs typeface="Arial" pitchFamily="34" charset="0"/>
              </a:rPr>
              <a:t> y </a:t>
            </a:r>
            <a:r>
              <a:rPr lang="es-ES" sz="2000" b="1" i="1" dirty="0">
                <a:latin typeface="Arial" pitchFamily="34" charset="0"/>
                <a:cs typeface="Arial" pitchFamily="34" charset="0"/>
              </a:rPr>
              <a:t>autentificación</a:t>
            </a:r>
            <a:r>
              <a:rPr lang="es-ES" sz="2000" b="1" dirty="0">
                <a:latin typeface="Arial" pitchFamily="34" charset="0"/>
                <a:cs typeface="Arial" pitchFamily="34" charset="0"/>
              </a:rPr>
              <a:t> </a:t>
            </a:r>
            <a:r>
              <a:rPr lang="es-ES" sz="2000" dirty="0">
                <a:latin typeface="Arial" pitchFamily="34" charset="0"/>
                <a:cs typeface="Arial" pitchFamily="34" charset="0"/>
              </a:rPr>
              <a:t>del remitente, ya que se sabe que sólo pudo haber sido él quien empleó su clave privada. </a:t>
            </a: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188" y="2420888"/>
            <a:ext cx="7105650" cy="4105275"/>
          </a:xfrm>
          <a:prstGeom prst="rect">
            <a:avLst/>
          </a:prstGeom>
        </p:spPr>
      </p:pic>
    </p:spTree>
    <p:extLst>
      <p:ext uri="{BB962C8B-B14F-4D97-AF65-F5344CB8AC3E}">
        <p14:creationId xmlns:p14="http://schemas.microsoft.com/office/powerpoint/2010/main" val="3074578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10" name="Subtitle 1"/>
          <p:cNvSpPr>
            <a:spLocks noGrp="1"/>
          </p:cNvSpPr>
          <p:nvPr>
            <p:ph type="subTitle" idx="4294967295"/>
          </p:nvPr>
        </p:nvSpPr>
        <p:spPr>
          <a:xfrm>
            <a:off x="0" y="1258888"/>
            <a:ext cx="5286375" cy="500062"/>
          </a:xfrm>
        </p:spPr>
        <p:txBody>
          <a:bodyPr>
            <a:normAutofit/>
          </a:bodyPr>
          <a:lstStyle/>
          <a:p>
            <a:pPr algn="just">
              <a:spcBef>
                <a:spcPts val="600"/>
              </a:spcBef>
              <a:spcAft>
                <a:spcPts val="600"/>
              </a:spcAft>
            </a:pPr>
            <a:r>
              <a:rPr lang="es-ES_tradnl" sz="2000" b="1" dirty="0">
                <a:latin typeface="Arial" pitchFamily="34" charset="0"/>
                <a:cs typeface="Arial" pitchFamily="34" charset="0"/>
              </a:rPr>
              <a:t>Definición</a:t>
            </a:r>
          </a:p>
          <a:p>
            <a:pPr algn="just">
              <a:spcBef>
                <a:spcPts val="600"/>
              </a:spcBef>
              <a:spcAft>
                <a:spcPts val="600"/>
              </a:spcAft>
            </a:pPr>
            <a:endParaRPr sz="2000" b="1"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E</a:t>
            </a:r>
            <a:r>
              <a:rPr kumimoji="0" lang="es-ES" sz="2400" b="1" i="0" u="none" strike="noStrike" kern="0" cap="none" spc="0" normalizeH="0" baseline="0" noProof="0" dirty="0" err="1">
                <a:ln>
                  <a:noFill/>
                </a:ln>
                <a:solidFill>
                  <a:sysClr val="windowText" lastClr="000000"/>
                </a:solidFill>
                <a:effectLst/>
                <a:uLnTx/>
                <a:uFillTx/>
                <a:latin typeface="Arial" pitchFamily="34" charset="0"/>
                <a:cs typeface="Arial" pitchFamily="34" charset="0"/>
              </a:rPr>
              <a:t>steganografía</a:t>
            </a: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607191" y="1980217"/>
            <a:ext cx="7929618"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itchFamily="34" charset="0"/>
                <a:cs typeface="Arial" pitchFamily="34" charset="0"/>
              </a:rPr>
              <a:t>Proviene de las palabras </a:t>
            </a:r>
            <a:r>
              <a:rPr lang="es-ES" b="1" dirty="0" err="1">
                <a:latin typeface="Arial" pitchFamily="34" charset="0"/>
                <a:cs typeface="Arial" pitchFamily="34" charset="0"/>
              </a:rPr>
              <a:t>Esteganos</a:t>
            </a:r>
            <a:r>
              <a:rPr lang="es-ES" b="1" dirty="0">
                <a:latin typeface="Arial" pitchFamily="34" charset="0"/>
                <a:cs typeface="Arial" pitchFamily="34" charset="0"/>
              </a:rPr>
              <a:t> =</a:t>
            </a:r>
            <a:r>
              <a:rPr lang="es-ES" dirty="0">
                <a:latin typeface="Arial" pitchFamily="34" charset="0"/>
                <a:cs typeface="Arial" pitchFamily="34" charset="0"/>
              </a:rPr>
              <a:t> esconder, encubrir y </a:t>
            </a:r>
            <a:r>
              <a:rPr lang="es-ES" b="1" dirty="0" err="1">
                <a:latin typeface="Arial" pitchFamily="34" charset="0"/>
                <a:cs typeface="Arial" pitchFamily="34" charset="0"/>
              </a:rPr>
              <a:t>Graphos</a:t>
            </a:r>
            <a:r>
              <a:rPr lang="es-ES" dirty="0">
                <a:latin typeface="Arial" pitchFamily="34" charset="0"/>
                <a:cs typeface="Arial" pitchFamily="34" charset="0"/>
              </a:rPr>
              <a:t>: escribir =&gt; </a:t>
            </a:r>
            <a:r>
              <a:rPr lang="es-ES" b="1" dirty="0" err="1">
                <a:latin typeface="Arial" pitchFamily="34" charset="0"/>
                <a:cs typeface="Arial" pitchFamily="34" charset="0"/>
              </a:rPr>
              <a:t>Esteganografia</a:t>
            </a:r>
            <a:r>
              <a:rPr lang="es-ES" dirty="0">
                <a:latin typeface="Arial" pitchFamily="34" charset="0"/>
                <a:cs typeface="Arial" pitchFamily="34" charset="0"/>
              </a:rPr>
              <a:t> = “escritura encubierta”</a:t>
            </a:r>
          </a:p>
          <a:p>
            <a:pPr algn="just">
              <a:spcBef>
                <a:spcPts val="600"/>
              </a:spcBef>
              <a:spcAft>
                <a:spcPts val="600"/>
              </a:spcAft>
            </a:pPr>
            <a:r>
              <a:rPr lang="es-ES" dirty="0">
                <a:latin typeface="Arial" pitchFamily="34" charset="0"/>
                <a:cs typeface="Arial" pitchFamily="34" charset="0"/>
              </a:rPr>
              <a:t>La </a:t>
            </a:r>
            <a:r>
              <a:rPr lang="es-ES" dirty="0" err="1">
                <a:latin typeface="Arial" panose="020B0604020202020204" pitchFamily="34" charset="0"/>
                <a:cs typeface="Arial" panose="020B0604020202020204" pitchFamily="34" charset="0"/>
              </a:rPr>
              <a:t>esteganografía</a:t>
            </a:r>
            <a:r>
              <a:rPr lang="es-ES" dirty="0">
                <a:latin typeface="Arial" panose="020B0604020202020204" pitchFamily="34" charset="0"/>
                <a:cs typeface="Arial" panose="020B0604020202020204" pitchFamily="34" charset="0"/>
              </a:rPr>
              <a:t> estudia el conjunto de técnicas cuyo fin es insertar información sensible dentro de otro fichero. A este fichero se le denomina fichero contenedor (gráficos, documentos, programas ejecutables, etc.). </a:t>
            </a:r>
          </a:p>
          <a:p>
            <a:pPr algn="just">
              <a:spcBef>
                <a:spcPts val="600"/>
              </a:spcBef>
              <a:spcAft>
                <a:spcPts val="600"/>
              </a:spcAft>
            </a:pPr>
            <a:r>
              <a:rPr lang="es-ES" dirty="0">
                <a:latin typeface="Arial" panose="020B0604020202020204" pitchFamily="34" charset="0"/>
                <a:cs typeface="Arial" panose="020B0604020202020204" pitchFamily="34" charset="0"/>
              </a:rPr>
              <a:t>En Seguridad Informática, trata el estudio y aplicación de técnicas que permiten ocultar mensajes u objetos, dentro de otros, llamados </a:t>
            </a:r>
            <a:r>
              <a:rPr lang="es-ES" b="1" dirty="0">
                <a:latin typeface="Arial" pitchFamily="34" charset="0"/>
                <a:cs typeface="Arial" pitchFamily="34" charset="0"/>
              </a:rPr>
              <a:t>portadores</a:t>
            </a:r>
            <a:r>
              <a:rPr lang="es-ES" dirty="0">
                <a:latin typeface="Arial" pitchFamily="34" charset="0"/>
                <a:cs typeface="Arial" pitchFamily="34" charset="0"/>
              </a:rPr>
              <a:t>, de modo que no se perciba su existencia.</a:t>
            </a:r>
          </a:p>
          <a:p>
            <a:pPr algn="just">
              <a:spcBef>
                <a:spcPts val="600"/>
              </a:spcBef>
              <a:spcAft>
                <a:spcPts val="600"/>
              </a:spcAft>
            </a:pPr>
            <a:endParaRPr lang="es-ES" dirty="0">
              <a:latin typeface="Arial" pitchFamily="34" charset="0"/>
              <a:cs typeface="Arial" pitchFamily="34" charset="0"/>
            </a:endParaRPr>
          </a:p>
        </p:txBody>
      </p:sp>
    </p:spTree>
    <p:extLst>
      <p:ext uri="{BB962C8B-B14F-4D97-AF65-F5344CB8AC3E}">
        <p14:creationId xmlns:p14="http://schemas.microsoft.com/office/powerpoint/2010/main" val="2518671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593745"/>
          </a:xfrm>
        </p:spPr>
        <p:txBody>
          <a:bodyPr>
            <a:normAutofit fontScale="90000"/>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RSA (</a:t>
            </a:r>
            <a:r>
              <a:rPr lang="es-AR" sz="2800" b="1" dirty="0" err="1">
                <a:solidFill>
                  <a:schemeClr val="tx1"/>
                </a:solidFill>
                <a:latin typeface="Arial" pitchFamily="34" charset="0"/>
                <a:cs typeface="Arial" pitchFamily="34" charset="0"/>
              </a:rPr>
              <a:t>Riverst</a:t>
            </a:r>
            <a:r>
              <a:rPr lang="es-AR" sz="2800" b="1" dirty="0">
                <a:solidFill>
                  <a:schemeClr val="tx1"/>
                </a:solidFill>
                <a:latin typeface="Arial" pitchFamily="34" charset="0"/>
                <a:cs typeface="Arial" pitchFamily="34" charset="0"/>
              </a:rPr>
              <a:t> – Shamir – Adleman)</a:t>
            </a:r>
          </a:p>
        </p:txBody>
      </p:sp>
      <p:sp>
        <p:nvSpPr>
          <p:cNvPr id="19" name="18 Rectángulo"/>
          <p:cNvSpPr/>
          <p:nvPr/>
        </p:nvSpPr>
        <p:spPr>
          <a:xfrm>
            <a:off x="539552" y="1196752"/>
            <a:ext cx="7920880" cy="5247590"/>
          </a:xfrm>
          <a:prstGeom prst="rect">
            <a:avLst/>
          </a:prstGeom>
        </p:spPr>
        <p:txBody>
          <a:bodyPr wrap="square">
            <a:spAutoFit/>
          </a:bodyPr>
          <a:lstStyle/>
          <a:p>
            <a:pPr algn="just"/>
            <a:r>
              <a:rPr lang="es-ES" sz="2000" b="1" dirty="0">
                <a:latin typeface="Arial" pitchFamily="34" charset="0"/>
                <a:cs typeface="Arial" pitchFamily="34" charset="0"/>
              </a:rPr>
              <a:t>RSA</a:t>
            </a:r>
            <a:r>
              <a:rPr lang="es-ES" sz="2000" dirty="0">
                <a:latin typeface="Arial" pitchFamily="34" charset="0"/>
                <a:cs typeface="Arial" pitchFamily="34" charset="0"/>
              </a:rPr>
              <a:t> es un sistema criptográfico de clave publica, es el primer y más utilizado algoritmo de este tipo y es válido tanto para cifrar como para firmar digitalmente. </a:t>
            </a:r>
          </a:p>
          <a:p>
            <a:pPr algn="just">
              <a:spcBef>
                <a:spcPts val="600"/>
              </a:spcBef>
              <a:spcAft>
                <a:spcPts val="600"/>
              </a:spcAft>
            </a:pPr>
            <a:r>
              <a:rPr lang="es-ES" sz="2000" dirty="0">
                <a:latin typeface="Arial" pitchFamily="34" charset="0"/>
                <a:cs typeface="Arial" pitchFamily="34" charset="0"/>
              </a:rPr>
              <a:t>La seguridad de este algoritmo radica en el problema de la factorización de números enteros.</a:t>
            </a:r>
          </a:p>
          <a:p>
            <a:pPr algn="just">
              <a:spcBef>
                <a:spcPts val="600"/>
              </a:spcBef>
              <a:spcAft>
                <a:spcPts val="600"/>
              </a:spcAft>
            </a:pPr>
            <a:r>
              <a:rPr lang="es-ES" sz="2000" dirty="0">
                <a:latin typeface="Arial" pitchFamily="34" charset="0"/>
                <a:cs typeface="Arial" pitchFamily="34" charset="0"/>
              </a:rPr>
              <a:t>Los mensajes enviados se representan mediante números, y el funcionamiento se basa en el producto conocido, de dos números primos grandes elegidos al azar y mantenidos en secreto.</a:t>
            </a:r>
          </a:p>
          <a:p>
            <a:pPr algn="just">
              <a:spcBef>
                <a:spcPts val="600"/>
              </a:spcBef>
              <a:spcAft>
                <a:spcPts val="600"/>
              </a:spcAft>
            </a:pPr>
            <a:r>
              <a:rPr lang="es-ES" sz="2000" dirty="0">
                <a:latin typeface="Arial" pitchFamily="34" charset="0"/>
                <a:cs typeface="Arial" pitchFamily="34" charset="0"/>
              </a:rPr>
              <a:t>Como en todo sistema de clave pública, cada usuario posee dos claves de cifrado: una pública y otra privada. Cuando se quiere enviar un mensaje, el emisor busca la clave pública del receptor, cifra su mensaje con esa clave, y una vez que el mensaje cifrado llega al receptor, este se ocupa de descifrarlo usando su clave privada.</a:t>
            </a:r>
          </a:p>
          <a:p>
            <a:pPr algn="just">
              <a:spcBef>
                <a:spcPts val="600"/>
              </a:spcBef>
              <a:spcAft>
                <a:spcPts val="600"/>
              </a:spcAft>
            </a:pPr>
            <a:endParaRPr lang="es-ES" sz="2000" dirty="0">
              <a:latin typeface="Arial" pitchFamily="34" charset="0"/>
              <a:cs typeface="Arial" pitchFamily="34" charset="0"/>
            </a:endParaRPr>
          </a:p>
        </p:txBody>
      </p:sp>
    </p:spTree>
    <p:extLst>
      <p:ext uri="{BB962C8B-B14F-4D97-AF65-F5344CB8AC3E}">
        <p14:creationId xmlns:p14="http://schemas.microsoft.com/office/powerpoint/2010/main" val="4079824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593745"/>
          </a:xfrm>
        </p:spPr>
        <p:txBody>
          <a:bodyPr>
            <a:normAutofit fontScale="90000"/>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RSA (</a:t>
            </a:r>
            <a:r>
              <a:rPr lang="es-AR" sz="2800" b="1" dirty="0" err="1">
                <a:solidFill>
                  <a:schemeClr val="tx1"/>
                </a:solidFill>
                <a:latin typeface="Arial" pitchFamily="34" charset="0"/>
                <a:cs typeface="Arial" pitchFamily="34" charset="0"/>
              </a:rPr>
              <a:t>Riverst</a:t>
            </a:r>
            <a:r>
              <a:rPr lang="es-AR" sz="2800" b="1" dirty="0">
                <a:solidFill>
                  <a:schemeClr val="tx1"/>
                </a:solidFill>
                <a:latin typeface="Arial" pitchFamily="34" charset="0"/>
                <a:cs typeface="Arial" pitchFamily="34" charset="0"/>
              </a:rPr>
              <a:t> – Shamir – Adleman)</a:t>
            </a:r>
          </a:p>
        </p:txBody>
      </p:sp>
      <p:sp>
        <p:nvSpPr>
          <p:cNvPr id="19" name="18 Rectángulo"/>
          <p:cNvSpPr/>
          <p:nvPr/>
        </p:nvSpPr>
        <p:spPr>
          <a:xfrm>
            <a:off x="539552" y="1268760"/>
            <a:ext cx="7920880" cy="4632037"/>
          </a:xfrm>
          <a:prstGeom prst="rect">
            <a:avLst/>
          </a:prstGeom>
        </p:spPr>
        <p:txBody>
          <a:bodyPr wrap="square">
            <a:spAutoFit/>
          </a:bodyPr>
          <a:lstStyle/>
          <a:p>
            <a:pPr algn="just"/>
            <a:r>
              <a:rPr lang="es-ES" sz="2000" dirty="0">
                <a:latin typeface="Arial" pitchFamily="34" charset="0"/>
                <a:cs typeface="Arial" pitchFamily="34" charset="0"/>
              </a:rPr>
              <a:t>1.- Se eligen 2 números primos grandes </a:t>
            </a:r>
            <a:r>
              <a:rPr lang="es-ES" sz="2000" i="1" dirty="0">
                <a:latin typeface="Arial" pitchFamily="34" charset="0"/>
                <a:cs typeface="Arial" pitchFamily="34" charset="0"/>
              </a:rPr>
              <a:t>(p y q) </a:t>
            </a:r>
            <a:r>
              <a:rPr lang="es-ES" sz="2000" dirty="0">
                <a:latin typeface="Arial" pitchFamily="34" charset="0"/>
                <a:cs typeface="Arial" pitchFamily="34" charset="0"/>
              </a:rPr>
              <a:t>aleatorios</a:t>
            </a:r>
          </a:p>
          <a:p>
            <a:pPr algn="ctr"/>
            <a:r>
              <a:rPr lang="es-ES" sz="2000" dirty="0">
                <a:latin typeface="Arial" pitchFamily="34" charset="0"/>
                <a:cs typeface="Arial" pitchFamily="34" charset="0"/>
              </a:rPr>
              <a:t>            tal que   </a:t>
            </a:r>
            <a:r>
              <a:rPr lang="es-ES" sz="2000" i="1" dirty="0">
                <a:latin typeface="Arial" pitchFamily="34" charset="0"/>
                <a:cs typeface="Arial" pitchFamily="34" charset="0"/>
              </a:rPr>
              <a:t>n=p * q</a:t>
            </a:r>
          </a:p>
          <a:p>
            <a:pPr algn="just"/>
            <a:endParaRPr lang="es-ES" sz="2000" i="1" dirty="0">
              <a:latin typeface="Arial" pitchFamily="34" charset="0"/>
              <a:cs typeface="Arial" pitchFamily="34" charset="0"/>
            </a:endParaRPr>
          </a:p>
          <a:p>
            <a:pPr algn="just"/>
            <a:r>
              <a:rPr lang="es-ES" sz="2000" dirty="0">
                <a:latin typeface="Arial" pitchFamily="34" charset="0"/>
                <a:cs typeface="Arial" pitchFamily="34" charset="0"/>
              </a:rPr>
              <a:t>2.- Se escoge la llave de encriptación </a:t>
            </a:r>
            <a:r>
              <a:rPr lang="es-ES" sz="2000" i="1" dirty="0">
                <a:latin typeface="Arial" pitchFamily="34" charset="0"/>
                <a:cs typeface="Arial" pitchFamily="34" charset="0"/>
              </a:rPr>
              <a:t>(e) </a:t>
            </a:r>
            <a:r>
              <a:rPr lang="es-ES" sz="2000" dirty="0">
                <a:latin typeface="Arial" pitchFamily="34" charset="0"/>
                <a:cs typeface="Arial" pitchFamily="34" charset="0"/>
              </a:rPr>
              <a:t>también de forma aleatoria</a:t>
            </a:r>
            <a:r>
              <a:rPr lang="es-ES" sz="2000" i="1" dirty="0">
                <a:latin typeface="Arial" pitchFamily="34" charset="0"/>
                <a:cs typeface="Arial" pitchFamily="34" charset="0"/>
              </a:rPr>
              <a:t> </a:t>
            </a:r>
          </a:p>
          <a:p>
            <a:pPr algn="ctr">
              <a:spcBef>
                <a:spcPts val="600"/>
              </a:spcBef>
              <a:spcAft>
                <a:spcPts val="600"/>
              </a:spcAft>
            </a:pPr>
            <a:r>
              <a:rPr lang="es-ES" sz="2000" dirty="0">
                <a:latin typeface="Arial" pitchFamily="34" charset="0"/>
                <a:cs typeface="Arial" pitchFamily="34" charset="0"/>
              </a:rPr>
              <a:t>tal que </a:t>
            </a:r>
            <a:r>
              <a:rPr lang="es-ES" sz="2000" i="1" dirty="0">
                <a:latin typeface="Arial" pitchFamily="34" charset="0"/>
                <a:cs typeface="Arial" pitchFamily="34" charset="0"/>
              </a:rPr>
              <a:t>(p-1) * (q-1) y e</a:t>
            </a:r>
            <a:r>
              <a:rPr lang="es-ES" sz="2000" dirty="0">
                <a:latin typeface="Arial" pitchFamily="34" charset="0"/>
                <a:cs typeface="Arial" pitchFamily="34" charset="0"/>
              </a:rPr>
              <a:t> sean primos relativos (</a:t>
            </a:r>
            <a:r>
              <a:rPr lang="es-ES" sz="2000" dirty="0" err="1">
                <a:latin typeface="Arial" pitchFamily="34" charset="0"/>
                <a:cs typeface="Arial" pitchFamily="34" charset="0"/>
              </a:rPr>
              <a:t>mcd</a:t>
            </a:r>
            <a:r>
              <a:rPr lang="es-ES" sz="2000" dirty="0">
                <a:latin typeface="Arial" pitchFamily="34" charset="0"/>
                <a:cs typeface="Arial" pitchFamily="34" charset="0"/>
              </a:rPr>
              <a:t> entre ellos = 1)</a:t>
            </a:r>
          </a:p>
          <a:p>
            <a:pPr algn="ctr">
              <a:spcBef>
                <a:spcPts val="600"/>
              </a:spcBef>
              <a:spcAft>
                <a:spcPts val="600"/>
              </a:spcAft>
            </a:pPr>
            <a:endParaRPr lang="es-ES" sz="2000" dirty="0">
              <a:latin typeface="Arial" pitchFamily="34" charset="0"/>
              <a:cs typeface="Arial" pitchFamily="34" charset="0"/>
            </a:endParaRPr>
          </a:p>
          <a:p>
            <a:pPr algn="just">
              <a:spcBef>
                <a:spcPts val="600"/>
              </a:spcBef>
              <a:spcAft>
                <a:spcPts val="600"/>
              </a:spcAft>
            </a:pPr>
            <a:r>
              <a:rPr lang="es-ES" sz="2000" dirty="0">
                <a:latin typeface="Arial" pitchFamily="34" charset="0"/>
                <a:cs typeface="Arial" pitchFamily="34" charset="0"/>
              </a:rPr>
              <a:t>3.- La llave de </a:t>
            </a:r>
            <a:r>
              <a:rPr lang="es-ES" sz="2000" dirty="0" err="1">
                <a:latin typeface="Arial" pitchFamily="34" charset="0"/>
                <a:cs typeface="Arial" pitchFamily="34" charset="0"/>
              </a:rPr>
              <a:t>desencriptación</a:t>
            </a:r>
            <a:r>
              <a:rPr lang="es-ES" sz="2000" dirty="0">
                <a:latin typeface="Arial" pitchFamily="34" charset="0"/>
                <a:cs typeface="Arial" pitchFamily="34" charset="0"/>
              </a:rPr>
              <a:t>  </a:t>
            </a:r>
            <a:r>
              <a:rPr lang="es-ES" sz="2000" i="1" dirty="0">
                <a:latin typeface="Arial" pitchFamily="34" charset="0"/>
                <a:cs typeface="Arial" pitchFamily="34" charset="0"/>
              </a:rPr>
              <a:t>(d)  </a:t>
            </a:r>
            <a:r>
              <a:rPr lang="es-ES" sz="2000" dirty="0">
                <a:latin typeface="Arial" pitchFamily="34" charset="0"/>
                <a:cs typeface="Arial" pitchFamily="34" charset="0"/>
              </a:rPr>
              <a:t>será  obtenida despejando de la ecuación </a:t>
            </a:r>
          </a:p>
          <a:p>
            <a:pPr algn="ctr">
              <a:spcBef>
                <a:spcPts val="600"/>
              </a:spcBef>
              <a:spcAft>
                <a:spcPts val="600"/>
              </a:spcAft>
            </a:pPr>
            <a:r>
              <a:rPr lang="es-ES" sz="2000" i="1" dirty="0">
                <a:latin typeface="Arial" pitchFamily="34" charset="0"/>
                <a:cs typeface="Arial" pitchFamily="34" charset="0"/>
              </a:rPr>
              <a:t>e*d= 1 MOD (p-1) * (q-1)    =&gt;    d = e </a:t>
            </a:r>
            <a:r>
              <a:rPr lang="es-ES" sz="2000" i="1" baseline="30000" dirty="0">
                <a:latin typeface="Arial" pitchFamily="34" charset="0"/>
                <a:cs typeface="Arial" pitchFamily="34" charset="0"/>
              </a:rPr>
              <a:t>-1</a:t>
            </a:r>
            <a:r>
              <a:rPr lang="es-ES" sz="2000" i="1" dirty="0">
                <a:latin typeface="Arial" pitchFamily="34" charset="0"/>
                <a:cs typeface="Arial" pitchFamily="34" charset="0"/>
              </a:rPr>
              <a:t> MOD (p-1) * (q-1) </a:t>
            </a:r>
          </a:p>
          <a:p>
            <a:pPr>
              <a:spcBef>
                <a:spcPts val="600"/>
              </a:spcBef>
              <a:spcAft>
                <a:spcPts val="600"/>
              </a:spcAft>
            </a:pPr>
            <a:r>
              <a:rPr lang="es-ES" sz="2000" dirty="0">
                <a:latin typeface="Arial" pitchFamily="34" charset="0"/>
                <a:cs typeface="Arial" pitchFamily="34" charset="0"/>
              </a:rPr>
              <a:t>4.- Los números </a:t>
            </a:r>
            <a:r>
              <a:rPr lang="es-ES" sz="2000" i="1" dirty="0">
                <a:latin typeface="Arial" pitchFamily="34" charset="0"/>
                <a:cs typeface="Arial" pitchFamily="34" charset="0"/>
              </a:rPr>
              <a:t>e</a:t>
            </a:r>
            <a:r>
              <a:rPr lang="es-ES" sz="2000" dirty="0">
                <a:latin typeface="Arial" pitchFamily="34" charset="0"/>
                <a:cs typeface="Arial" pitchFamily="34" charset="0"/>
              </a:rPr>
              <a:t> - </a:t>
            </a:r>
            <a:r>
              <a:rPr lang="es-ES" sz="2000" i="1" dirty="0">
                <a:latin typeface="Arial" pitchFamily="34" charset="0"/>
                <a:cs typeface="Arial" pitchFamily="34" charset="0"/>
              </a:rPr>
              <a:t>n </a:t>
            </a:r>
            <a:r>
              <a:rPr lang="es-ES" sz="2000" dirty="0">
                <a:latin typeface="Arial" pitchFamily="34" charset="0"/>
                <a:cs typeface="Arial" pitchFamily="34" charset="0"/>
              </a:rPr>
              <a:t>componen la clave pública</a:t>
            </a:r>
            <a:r>
              <a:rPr lang="es-ES" sz="2000" dirty="0">
                <a:solidFill>
                  <a:srgbClr val="FF0000"/>
                </a:solidFill>
                <a:latin typeface="Arial" pitchFamily="34" charset="0"/>
                <a:cs typeface="Arial" pitchFamily="34" charset="0"/>
              </a:rPr>
              <a:t> </a:t>
            </a:r>
            <a:r>
              <a:rPr lang="es-ES" sz="2000" dirty="0">
                <a:latin typeface="Arial" pitchFamily="34" charset="0"/>
                <a:cs typeface="Arial" pitchFamily="34" charset="0"/>
              </a:rPr>
              <a:t>y </a:t>
            </a:r>
            <a:r>
              <a:rPr lang="es-ES" sz="2000" i="1" dirty="0">
                <a:latin typeface="Arial" pitchFamily="34" charset="0"/>
                <a:cs typeface="Arial" pitchFamily="34" charset="0"/>
              </a:rPr>
              <a:t>d - n</a:t>
            </a:r>
            <a:r>
              <a:rPr lang="es-ES" sz="2000" dirty="0">
                <a:latin typeface="Arial" pitchFamily="34" charset="0"/>
                <a:cs typeface="Arial" pitchFamily="34" charset="0"/>
              </a:rPr>
              <a:t> la clave privada.</a:t>
            </a:r>
          </a:p>
          <a:p>
            <a:pPr>
              <a:spcBef>
                <a:spcPts val="600"/>
              </a:spcBef>
              <a:spcAft>
                <a:spcPts val="600"/>
              </a:spcAft>
            </a:pPr>
            <a:endParaRPr lang="es-ES" sz="2000" dirty="0">
              <a:latin typeface="Arial" pitchFamily="34" charset="0"/>
              <a:cs typeface="Arial" pitchFamily="34" charset="0"/>
            </a:endParaRPr>
          </a:p>
        </p:txBody>
      </p:sp>
    </p:spTree>
    <p:extLst>
      <p:ext uri="{BB962C8B-B14F-4D97-AF65-F5344CB8AC3E}">
        <p14:creationId xmlns:p14="http://schemas.microsoft.com/office/powerpoint/2010/main" val="19678309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593745"/>
          </a:xfrm>
        </p:spPr>
        <p:txBody>
          <a:bodyPr>
            <a:normAutofit fontScale="90000"/>
          </a:bodyPr>
          <a:lstStyle/>
          <a:p>
            <a:r>
              <a:rPr lang="es-AR" sz="2800" b="1" dirty="0" err="1">
                <a:solidFill>
                  <a:schemeClr val="tx1"/>
                </a:solidFill>
                <a:latin typeface="Arial" pitchFamily="34" charset="0"/>
                <a:cs typeface="Arial" pitchFamily="34" charset="0"/>
              </a:rPr>
              <a:t>Criptosistema</a:t>
            </a:r>
            <a:r>
              <a:rPr lang="es-AR" sz="2800" b="1" dirty="0">
                <a:solidFill>
                  <a:schemeClr val="tx1"/>
                </a:solidFill>
                <a:latin typeface="Arial" pitchFamily="34" charset="0"/>
                <a:cs typeface="Arial" pitchFamily="34" charset="0"/>
              </a:rPr>
              <a:t> – RSA (</a:t>
            </a:r>
            <a:r>
              <a:rPr lang="es-AR" sz="2800" b="1" dirty="0" err="1">
                <a:solidFill>
                  <a:schemeClr val="tx1"/>
                </a:solidFill>
                <a:latin typeface="Arial" pitchFamily="34" charset="0"/>
                <a:cs typeface="Arial" pitchFamily="34" charset="0"/>
              </a:rPr>
              <a:t>Riverst</a:t>
            </a:r>
            <a:r>
              <a:rPr lang="es-AR" sz="2800" b="1" dirty="0">
                <a:solidFill>
                  <a:schemeClr val="tx1"/>
                </a:solidFill>
                <a:latin typeface="Arial" pitchFamily="34" charset="0"/>
                <a:cs typeface="Arial" pitchFamily="34" charset="0"/>
              </a:rPr>
              <a:t> – Shamir – Adleman)</a:t>
            </a:r>
          </a:p>
        </p:txBody>
      </p:sp>
      <p:sp>
        <p:nvSpPr>
          <p:cNvPr id="19" name="18 Rectángulo"/>
          <p:cNvSpPr/>
          <p:nvPr/>
        </p:nvSpPr>
        <p:spPr>
          <a:xfrm>
            <a:off x="539552" y="1196752"/>
            <a:ext cx="7920880" cy="2862322"/>
          </a:xfrm>
          <a:prstGeom prst="rect">
            <a:avLst/>
          </a:prstGeom>
        </p:spPr>
        <p:txBody>
          <a:bodyPr wrap="square">
            <a:spAutoFit/>
          </a:bodyPr>
          <a:lstStyle/>
          <a:p>
            <a:pPr algn="just"/>
            <a:r>
              <a:rPr lang="es-ES" sz="2000" dirty="0">
                <a:latin typeface="Arial" pitchFamily="34" charset="0"/>
                <a:cs typeface="Arial" pitchFamily="34" charset="0"/>
              </a:rPr>
              <a:t>5.- a la hora de encriptar un mensaje m este debe ser dividido en bloques mas pequeños que </a:t>
            </a:r>
            <a:r>
              <a:rPr lang="es-ES" sz="2000" i="1" dirty="0">
                <a:latin typeface="Arial" pitchFamily="34" charset="0"/>
                <a:cs typeface="Arial" pitchFamily="34" charset="0"/>
              </a:rPr>
              <a:t>n</a:t>
            </a:r>
            <a:r>
              <a:rPr lang="es-ES" sz="2000" dirty="0">
                <a:latin typeface="Arial" pitchFamily="34" charset="0"/>
                <a:cs typeface="Arial" pitchFamily="34" charset="0"/>
              </a:rPr>
              <a:t> </a:t>
            </a:r>
            <a:r>
              <a:rPr lang="es-ES" sz="2000" baseline="30000" dirty="0">
                <a:latin typeface="Arial" pitchFamily="34" charset="0"/>
                <a:cs typeface="Arial" pitchFamily="34" charset="0"/>
              </a:rPr>
              <a:t>y</a:t>
            </a:r>
            <a:r>
              <a:rPr lang="es-ES" sz="2000" dirty="0">
                <a:latin typeface="Arial" pitchFamily="34" charset="0"/>
                <a:cs typeface="Arial" pitchFamily="34" charset="0"/>
              </a:rPr>
              <a:t> cada parte del mensaje cifrado </a:t>
            </a:r>
            <a:r>
              <a:rPr lang="es-ES" sz="2000" i="1" dirty="0">
                <a:latin typeface="Arial" pitchFamily="34" charset="0"/>
                <a:cs typeface="Arial" pitchFamily="34" charset="0"/>
              </a:rPr>
              <a:t>(c)</a:t>
            </a:r>
            <a:r>
              <a:rPr lang="es-ES" sz="2000" dirty="0">
                <a:latin typeface="Arial" pitchFamily="34" charset="0"/>
                <a:cs typeface="Arial" pitchFamily="34" charset="0"/>
              </a:rPr>
              <a:t> se obtendrá mediante:</a:t>
            </a:r>
          </a:p>
          <a:p>
            <a:pPr algn="just"/>
            <a:endParaRPr lang="es-ES" sz="2000" i="1" dirty="0">
              <a:latin typeface="Arial" pitchFamily="34" charset="0"/>
              <a:cs typeface="Arial" pitchFamily="34" charset="0"/>
            </a:endParaRPr>
          </a:p>
          <a:p>
            <a:pPr algn="ctr"/>
            <a:r>
              <a:rPr lang="es-ES" sz="2000" i="1" dirty="0">
                <a:latin typeface="Arial" pitchFamily="34" charset="0"/>
                <a:cs typeface="Arial" pitchFamily="34" charset="0"/>
              </a:rPr>
              <a:t>c</a:t>
            </a:r>
            <a:r>
              <a:rPr lang="es-ES" sz="2000" i="1" baseline="-25000" dirty="0">
                <a:latin typeface="Arial" pitchFamily="34" charset="0"/>
                <a:cs typeface="Arial" pitchFamily="34" charset="0"/>
              </a:rPr>
              <a:t> i</a:t>
            </a:r>
            <a:r>
              <a:rPr lang="es-ES" sz="2000" i="1" dirty="0">
                <a:latin typeface="Arial" pitchFamily="34" charset="0"/>
                <a:cs typeface="Arial" pitchFamily="34" charset="0"/>
              </a:rPr>
              <a:t> = m</a:t>
            </a:r>
            <a:r>
              <a:rPr lang="es-ES" sz="2000" i="1" baseline="-25000" dirty="0">
                <a:latin typeface="Arial" pitchFamily="34" charset="0"/>
                <a:cs typeface="Arial" pitchFamily="34" charset="0"/>
              </a:rPr>
              <a:t> i</a:t>
            </a:r>
            <a:r>
              <a:rPr lang="es-ES" sz="2000" i="1" baseline="30000" dirty="0">
                <a:latin typeface="Arial" pitchFamily="34" charset="0"/>
                <a:cs typeface="Arial" pitchFamily="34" charset="0"/>
              </a:rPr>
              <a:t> e</a:t>
            </a:r>
            <a:r>
              <a:rPr lang="es-ES" sz="2000" i="1" dirty="0">
                <a:latin typeface="Arial" pitchFamily="34" charset="0"/>
                <a:cs typeface="Arial" pitchFamily="34" charset="0"/>
              </a:rPr>
              <a:t> MOD n    </a:t>
            </a:r>
          </a:p>
          <a:p>
            <a:pPr algn="just"/>
            <a:endParaRPr lang="es-ES" sz="2000" dirty="0">
              <a:latin typeface="Arial" pitchFamily="34" charset="0"/>
              <a:cs typeface="Arial" pitchFamily="34" charset="0"/>
            </a:endParaRPr>
          </a:p>
          <a:p>
            <a:pPr algn="just"/>
            <a:r>
              <a:rPr lang="es-ES" sz="2000" dirty="0">
                <a:latin typeface="Arial" pitchFamily="34" charset="0"/>
                <a:cs typeface="Arial" pitchFamily="34" charset="0"/>
              </a:rPr>
              <a:t>6.- y para la </a:t>
            </a:r>
            <a:r>
              <a:rPr lang="es-ES" sz="2000" dirty="0" err="1">
                <a:latin typeface="Arial" pitchFamily="34" charset="0"/>
                <a:cs typeface="Arial" pitchFamily="34" charset="0"/>
              </a:rPr>
              <a:t>desencriptación</a:t>
            </a:r>
            <a:r>
              <a:rPr lang="es-ES" sz="2000" dirty="0">
                <a:latin typeface="Arial" pitchFamily="34" charset="0"/>
                <a:cs typeface="Arial" pitchFamily="34" charset="0"/>
              </a:rPr>
              <a:t>:</a:t>
            </a:r>
          </a:p>
          <a:p>
            <a:pPr algn="just"/>
            <a:endParaRPr lang="es-ES" sz="2000" dirty="0">
              <a:latin typeface="Arial" pitchFamily="34" charset="0"/>
              <a:cs typeface="Arial" pitchFamily="34" charset="0"/>
            </a:endParaRPr>
          </a:p>
          <a:p>
            <a:pPr algn="ctr"/>
            <a:r>
              <a:rPr lang="es-ES" sz="2000" i="1" dirty="0">
                <a:latin typeface="Arial" pitchFamily="34" charset="0"/>
                <a:cs typeface="Arial" pitchFamily="34" charset="0"/>
              </a:rPr>
              <a:t>m</a:t>
            </a:r>
            <a:r>
              <a:rPr lang="es-ES" sz="2000" i="1" baseline="-25000" dirty="0">
                <a:latin typeface="Arial" pitchFamily="34" charset="0"/>
                <a:cs typeface="Arial" pitchFamily="34" charset="0"/>
              </a:rPr>
              <a:t> i</a:t>
            </a:r>
            <a:r>
              <a:rPr lang="es-ES" sz="2000" i="1" dirty="0">
                <a:latin typeface="Arial" pitchFamily="34" charset="0"/>
                <a:cs typeface="Arial" pitchFamily="34" charset="0"/>
              </a:rPr>
              <a:t> = c</a:t>
            </a:r>
            <a:r>
              <a:rPr lang="es-ES" sz="2000" i="1" baseline="-25000" dirty="0">
                <a:latin typeface="Arial" pitchFamily="34" charset="0"/>
                <a:cs typeface="Arial" pitchFamily="34" charset="0"/>
              </a:rPr>
              <a:t> i</a:t>
            </a:r>
            <a:r>
              <a:rPr lang="es-ES" sz="2000" i="1" baseline="30000" dirty="0">
                <a:latin typeface="Arial" pitchFamily="34" charset="0"/>
                <a:cs typeface="Arial" pitchFamily="34" charset="0"/>
              </a:rPr>
              <a:t> d</a:t>
            </a:r>
            <a:r>
              <a:rPr lang="es-ES" sz="2000" i="1" dirty="0">
                <a:latin typeface="Arial" pitchFamily="34" charset="0"/>
                <a:cs typeface="Arial" pitchFamily="34" charset="0"/>
              </a:rPr>
              <a:t> MOD n    </a:t>
            </a:r>
          </a:p>
        </p:txBody>
      </p:sp>
    </p:spTree>
    <p:extLst>
      <p:ext uri="{BB962C8B-B14F-4D97-AF65-F5344CB8AC3E}">
        <p14:creationId xmlns:p14="http://schemas.microsoft.com/office/powerpoint/2010/main" val="22017862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332656"/>
            <a:ext cx="8229600" cy="593745"/>
          </a:xfrm>
        </p:spPr>
        <p:txBody>
          <a:bodyPr>
            <a:normAutofit/>
          </a:bodyPr>
          <a:lstStyle/>
          <a:p>
            <a:pPr algn="ctr"/>
            <a:r>
              <a:rPr lang="es-AR" sz="2800" b="1" dirty="0" err="1">
                <a:solidFill>
                  <a:schemeClr val="tx1"/>
                </a:solidFill>
                <a:latin typeface="Arial" pitchFamily="34" charset="0"/>
                <a:cs typeface="Arial" pitchFamily="34" charset="0"/>
              </a:rPr>
              <a:t>Rsa</a:t>
            </a:r>
            <a:r>
              <a:rPr lang="es-AR" sz="2800" b="1" dirty="0">
                <a:solidFill>
                  <a:schemeClr val="tx1"/>
                </a:solidFill>
                <a:latin typeface="Arial" pitchFamily="34" charset="0"/>
                <a:cs typeface="Arial" pitchFamily="34" charset="0"/>
              </a:rPr>
              <a:t> en la practica</a:t>
            </a:r>
          </a:p>
        </p:txBody>
      </p:sp>
      <p:sp>
        <p:nvSpPr>
          <p:cNvPr id="4" name="3 Marcador de número de diapositiva"/>
          <p:cNvSpPr>
            <a:spLocks noGrp="1"/>
          </p:cNvSpPr>
          <p:nvPr>
            <p:ph type="sldNum" sz="quarter" idx="4294967295"/>
          </p:nvPr>
        </p:nvSpPr>
        <p:spPr>
          <a:xfrm>
            <a:off x="8455051" y="6342781"/>
            <a:ext cx="584978" cy="365125"/>
          </a:xfrm>
          <a:prstGeom prst="rect">
            <a:avLst/>
          </a:prstGeom>
        </p:spPr>
        <p:txBody>
          <a:bodyPr/>
          <a:lstStyle/>
          <a:p>
            <a:pPr algn="r"/>
            <a:fld id="{D4C49B74-5DB2-4B03-B1D2-7F6A3C51C318}" type="slidenum">
              <a:rPr lang="es-AR" smtClean="0"/>
              <a:pPr algn="r"/>
              <a:t>33</a:t>
            </a:fld>
            <a:endParaRPr lang="es-AR" dirty="0"/>
          </a:p>
        </p:txBody>
      </p:sp>
      <p:sp>
        <p:nvSpPr>
          <p:cNvPr id="19" name="18 Rectángulo"/>
          <p:cNvSpPr/>
          <p:nvPr/>
        </p:nvSpPr>
        <p:spPr>
          <a:xfrm>
            <a:off x="539552" y="1052736"/>
            <a:ext cx="7920880" cy="4093428"/>
          </a:xfrm>
          <a:prstGeom prst="rect">
            <a:avLst/>
          </a:prstGeom>
        </p:spPr>
        <p:txBody>
          <a:bodyPr wrap="square">
            <a:spAutoFit/>
          </a:bodyPr>
          <a:lstStyle/>
          <a:p>
            <a:pPr marL="342900" indent="-342900" algn="just">
              <a:buFont typeface="Arial" panose="020B0604020202020204" pitchFamily="34" charset="0"/>
              <a:buChar char="•"/>
            </a:pPr>
            <a:r>
              <a:rPr lang="es-AR" sz="2000" dirty="0"/>
              <a:t>M no es un mensaje sino un número natural de una centena de bits. Esto se debe a que el cifrado asimétrico es muy lento y seria costoso en tiempo cifrar mensajes de miles o cientos de bytes.</a:t>
            </a:r>
          </a:p>
          <a:p>
            <a:pPr marL="342900" indent="-342900" algn="just">
              <a:buFont typeface="Arial" panose="020B0604020202020204" pitchFamily="34" charset="0"/>
              <a:buChar char="•"/>
            </a:pPr>
            <a:r>
              <a:rPr lang="es-AR" sz="2000" dirty="0"/>
              <a:t>Se recomienda que los números p y q tengan como mínimo 1.024 bits cada uno (310 dígitos aprox.).</a:t>
            </a:r>
          </a:p>
          <a:p>
            <a:pPr marL="342900" indent="-342900" algn="just">
              <a:buFont typeface="Arial" panose="020B0604020202020204" pitchFamily="34" charset="0"/>
              <a:buChar char="•"/>
            </a:pPr>
            <a:r>
              <a:rPr lang="es-AR" sz="2000" dirty="0"/>
              <a:t>Para el valor de </a:t>
            </a:r>
            <a:r>
              <a:rPr lang="es-AR" sz="2000" b="1" dirty="0"/>
              <a:t>e</a:t>
            </a:r>
            <a:r>
              <a:rPr lang="es-AR" sz="2000" dirty="0"/>
              <a:t> se usa un número llamado “El número 4 de Fermat o F</a:t>
            </a:r>
            <a:r>
              <a:rPr lang="es-AR" sz="2000" baseline="-25000" dirty="0"/>
              <a:t>4</a:t>
            </a:r>
            <a:r>
              <a:rPr lang="es-AR" sz="2000" dirty="0"/>
              <a:t>”. Este número es 65.537. Se usa este número porque: es primo, es relativamente pequeño al tener 17 bits, su representación en binario tiene muchos ceros (10000000000000001) lo que permite una operación de cifrado mucho más rápido. Por estas y otras razones más, este número es usado como clave pública e por defecto en la las aplicaciones comerciales que usan RSA.</a:t>
            </a:r>
          </a:p>
        </p:txBody>
      </p:sp>
    </p:spTree>
    <p:extLst>
      <p:ext uri="{BB962C8B-B14F-4D97-AF65-F5344CB8AC3E}">
        <p14:creationId xmlns:p14="http://schemas.microsoft.com/office/powerpoint/2010/main" val="14806047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85192" y="188640"/>
            <a:ext cx="8229600" cy="593745"/>
          </a:xfrm>
        </p:spPr>
        <p:txBody>
          <a:bodyPr>
            <a:normAutofit/>
          </a:bodyPr>
          <a:lstStyle/>
          <a:p>
            <a:r>
              <a:rPr lang="es-AR" sz="2800" b="1" dirty="0">
                <a:solidFill>
                  <a:schemeClr val="tx1"/>
                </a:solidFill>
                <a:latin typeface="Arial" pitchFamily="34" charset="0"/>
                <a:cs typeface="Arial" pitchFamily="34" charset="0"/>
              </a:rPr>
              <a:t>Fortalezas de la criptografía asimétrica</a:t>
            </a:r>
          </a:p>
        </p:txBody>
      </p:sp>
      <p:sp>
        <p:nvSpPr>
          <p:cNvPr id="19" name="18 Rectángulo"/>
          <p:cNvSpPr/>
          <p:nvPr/>
        </p:nvSpPr>
        <p:spPr>
          <a:xfrm>
            <a:off x="495783" y="782385"/>
            <a:ext cx="7920880" cy="5416868"/>
          </a:xfrm>
          <a:prstGeom prst="rect">
            <a:avLst/>
          </a:prstGeom>
        </p:spPr>
        <p:txBody>
          <a:bodyPr wrap="square">
            <a:spAutoFit/>
          </a:bodyPr>
          <a:lstStyle/>
          <a:p>
            <a:pPr marL="285750" lvl="0" indent="-285750" algn="just">
              <a:spcBef>
                <a:spcPts val="600"/>
              </a:spcBef>
              <a:spcAft>
                <a:spcPts val="600"/>
              </a:spcAft>
              <a:buFont typeface="Arial" panose="020B0604020202020204" pitchFamily="34" charset="0"/>
              <a:buChar char="•"/>
            </a:pPr>
            <a:r>
              <a:rPr lang="es-AR" dirty="0"/>
              <a:t>La clave pública es conocida por todos pero deducir la clave privada a partir de la clave pública es computacionalmente imposible. Es así porque este tipo de criptografía usa  funciones unidireccionales en su funcionamiento interno.</a:t>
            </a:r>
          </a:p>
          <a:p>
            <a:pPr marL="285750" lvl="0" indent="-285750" algn="just">
              <a:spcBef>
                <a:spcPts val="600"/>
              </a:spcBef>
              <a:spcAft>
                <a:spcPts val="600"/>
              </a:spcAft>
              <a:buFont typeface="Arial" panose="020B0604020202020204" pitchFamily="34" charset="0"/>
              <a:buChar char="•"/>
            </a:pPr>
            <a:r>
              <a:rPr lang="es-AR" dirty="0"/>
              <a:t>Este tipo de criptografía resuelve el problema de circulación de claves. Al utilizar una clave que es publica esta puede ser enviada por un canal inseguro o ser almacenada en algún servidor para que esté al alcance de cualquier usuario, lo que hace innecesario que haya un intercambio seguro de claves. </a:t>
            </a:r>
          </a:p>
          <a:p>
            <a:pPr marL="285750" lvl="0" indent="-285750" algn="just">
              <a:spcBef>
                <a:spcPts val="600"/>
              </a:spcBef>
              <a:spcAft>
                <a:spcPts val="600"/>
              </a:spcAft>
              <a:buFont typeface="Arial" panose="020B0604020202020204" pitchFamily="34" charset="0"/>
              <a:buChar char="•"/>
            </a:pPr>
            <a:r>
              <a:rPr lang="es-AR" dirty="0"/>
              <a:t>Permite conseguir autenticación y no repudio del mensaje.</a:t>
            </a:r>
          </a:p>
          <a:p>
            <a:pPr marL="285750" lvl="0" indent="-285750" algn="just">
              <a:spcBef>
                <a:spcPts val="600"/>
              </a:spcBef>
              <a:spcAft>
                <a:spcPts val="600"/>
              </a:spcAft>
              <a:buFont typeface="Arial" panose="020B0604020202020204" pitchFamily="34" charset="0"/>
              <a:buChar char="•"/>
            </a:pPr>
            <a:r>
              <a:rPr lang="es-AR" dirty="0"/>
              <a:t>Cada usuario debe mantener en secreto una sola clave (su propia clave privada). Cuando necesita enviar un mensaje cifrado solo debe usar la clave pública del receptor, la cual no hace falta mantenerla en secreto.</a:t>
            </a:r>
          </a:p>
          <a:p>
            <a:pPr marL="285750" lvl="0" indent="-285750" algn="just">
              <a:spcBef>
                <a:spcPts val="600"/>
              </a:spcBef>
              <a:spcAft>
                <a:spcPts val="600"/>
              </a:spcAft>
              <a:buFont typeface="Arial" panose="020B0604020202020204" pitchFamily="34" charset="0"/>
              <a:buChar char="•"/>
            </a:pPr>
            <a:r>
              <a:rPr lang="es-AR" dirty="0"/>
              <a:t>Si el emisor cifra el mensaje con su clave privada, se obtiene lo que se conoce como firma digital. El receptor puede descifrar el criptograma usando la clave pública del emisor, con lo cual sabrá que el emisor es quien dice ser.</a:t>
            </a:r>
            <a:endParaRPr lang="es-ES" sz="2000" dirty="0">
              <a:latin typeface="Arial" pitchFamily="34" charset="0"/>
              <a:cs typeface="Arial" pitchFamily="34" charset="0"/>
            </a:endParaRPr>
          </a:p>
        </p:txBody>
      </p:sp>
    </p:spTree>
    <p:extLst>
      <p:ext uri="{BB962C8B-B14F-4D97-AF65-F5344CB8AC3E}">
        <p14:creationId xmlns:p14="http://schemas.microsoft.com/office/powerpoint/2010/main" val="23558418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Título"/>
          <p:cNvSpPr>
            <a:spLocks noGrp="1"/>
          </p:cNvSpPr>
          <p:nvPr>
            <p:ph type="title"/>
          </p:nvPr>
        </p:nvSpPr>
        <p:spPr>
          <a:xfrm>
            <a:off x="385192" y="188640"/>
            <a:ext cx="8229600" cy="593745"/>
          </a:xfrm>
        </p:spPr>
        <p:txBody>
          <a:bodyPr>
            <a:normAutofit/>
          </a:bodyPr>
          <a:lstStyle/>
          <a:p>
            <a:r>
              <a:rPr lang="es-AR" sz="2800" b="1" dirty="0">
                <a:solidFill>
                  <a:schemeClr val="tx1"/>
                </a:solidFill>
                <a:latin typeface="Arial" pitchFamily="34" charset="0"/>
                <a:cs typeface="Arial" pitchFamily="34" charset="0"/>
              </a:rPr>
              <a:t>Inconvenientes de la criptografía asimétrica</a:t>
            </a:r>
          </a:p>
        </p:txBody>
      </p:sp>
      <p:sp>
        <p:nvSpPr>
          <p:cNvPr id="19" name="18 Rectángulo"/>
          <p:cNvSpPr/>
          <p:nvPr/>
        </p:nvSpPr>
        <p:spPr>
          <a:xfrm>
            <a:off x="323528" y="1052736"/>
            <a:ext cx="7920880" cy="4401205"/>
          </a:xfrm>
          <a:prstGeom prst="rect">
            <a:avLst/>
          </a:prstGeom>
        </p:spPr>
        <p:txBody>
          <a:bodyPr wrap="square">
            <a:spAutoFit/>
          </a:bodyPr>
          <a:lstStyle/>
          <a:p>
            <a:pPr marL="342900" lvl="0" indent="-342900" algn="just">
              <a:spcBef>
                <a:spcPts val="600"/>
              </a:spcBef>
              <a:spcAft>
                <a:spcPts val="600"/>
              </a:spcAft>
              <a:buFont typeface="Arial" panose="020B0604020202020204" pitchFamily="34" charset="0"/>
              <a:buChar char="•"/>
            </a:pPr>
            <a:r>
              <a:rPr lang="es-AR" sz="2000" dirty="0"/>
              <a:t>Los algoritmos son más lentos (hasta mil veces) que los de la criptografía simétrica, por lo cual no se suelen utilizar para cifrar gran cantidad de datos. La lentitud se debe a que las claves deben ser muy grandes para asegurar la independencia matemática entre ellas.</a:t>
            </a:r>
          </a:p>
          <a:p>
            <a:pPr marL="342900" lvl="0" indent="-342900" algn="just">
              <a:spcBef>
                <a:spcPts val="600"/>
              </a:spcBef>
              <a:spcAft>
                <a:spcPts val="600"/>
              </a:spcAft>
              <a:buFont typeface="Arial" panose="020B0604020202020204" pitchFamily="34" charset="0"/>
              <a:buChar char="•"/>
            </a:pPr>
            <a:r>
              <a:rPr lang="es-AR" sz="2000" dirty="0"/>
              <a:t>Para una gran cantidad de usuarios se necesita un sistema de certificación de la autenticidad de las claves públicas, esto permite saber que una clave pública pertenece al usuario en cuestión y no a un atacante del sistema.</a:t>
            </a:r>
          </a:p>
          <a:p>
            <a:pPr marL="342900" lvl="0" indent="-342900" algn="just">
              <a:spcBef>
                <a:spcPts val="600"/>
              </a:spcBef>
              <a:spcAft>
                <a:spcPts val="600"/>
              </a:spcAft>
              <a:buFont typeface="Arial" panose="020B0604020202020204" pitchFamily="34" charset="0"/>
              <a:buChar char="•"/>
            </a:pPr>
            <a:r>
              <a:rPr lang="es-AR" sz="2000" dirty="0"/>
              <a:t>Longitudes de clave mucho mayores. Para los algoritmos simétricos se considera segura una clave de 128 bit pero para los algoritmos asimétricos es segura una clave de, al menos, 1024 bits.</a:t>
            </a:r>
            <a:endParaRPr lang="es-ES" sz="2000" dirty="0">
              <a:latin typeface="Arial" pitchFamily="34" charset="0"/>
              <a:cs typeface="Arial" pitchFamily="34" charset="0"/>
            </a:endParaRPr>
          </a:p>
        </p:txBody>
      </p:sp>
    </p:spTree>
    <p:extLst>
      <p:ext uri="{BB962C8B-B14F-4D97-AF65-F5344CB8AC3E}">
        <p14:creationId xmlns:p14="http://schemas.microsoft.com/office/powerpoint/2010/main" val="18823797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395536" y="1268760"/>
            <a:ext cx="8229600" cy="4525963"/>
          </a:xfrm>
        </p:spPr>
        <p:txBody>
          <a:bodyPr>
            <a:normAutofit fontScale="85000" lnSpcReduction="20000"/>
          </a:bodyPr>
          <a:lstStyle/>
          <a:p>
            <a:pPr>
              <a:buNone/>
            </a:pPr>
            <a:r>
              <a:rPr lang="es-AR" sz="2000" b="1" dirty="0">
                <a:latin typeface="Arial" pitchFamily="34" charset="0"/>
                <a:cs typeface="Arial" pitchFamily="34" charset="0"/>
              </a:rPr>
              <a:t>BIBLIOGRAFIA</a:t>
            </a:r>
          </a:p>
          <a:p>
            <a:pPr>
              <a:buNone/>
            </a:pPr>
            <a:endParaRPr lang="es-AR" sz="2000" b="1" dirty="0">
              <a:latin typeface="Arial" pitchFamily="34" charset="0"/>
              <a:cs typeface="Arial" pitchFamily="34" charset="0"/>
            </a:endParaRPr>
          </a:p>
          <a:p>
            <a:pPr>
              <a:buNone/>
            </a:pPr>
            <a:r>
              <a:rPr lang="es-AR" sz="2000" dirty="0">
                <a:latin typeface="Arial" pitchFamily="34" charset="0"/>
                <a:cs typeface="Arial" pitchFamily="34" charset="0"/>
              </a:rPr>
              <a:t>Apuntes </a:t>
            </a:r>
            <a:r>
              <a:rPr lang="es-AR" sz="2000" dirty="0" err="1">
                <a:latin typeface="Arial" pitchFamily="34" charset="0"/>
                <a:cs typeface="Arial" pitchFamily="34" charset="0"/>
              </a:rPr>
              <a:t>Ing</a:t>
            </a:r>
            <a:r>
              <a:rPr lang="es-AR" sz="2000" dirty="0">
                <a:latin typeface="Arial" pitchFamily="34" charset="0"/>
                <a:cs typeface="Arial" pitchFamily="34" charset="0"/>
              </a:rPr>
              <a:t> </a:t>
            </a:r>
            <a:r>
              <a:rPr lang="es-AR" sz="2000" dirty="0" err="1">
                <a:latin typeface="Arial" pitchFamily="34" charset="0"/>
                <a:cs typeface="Arial" pitchFamily="34" charset="0"/>
              </a:rPr>
              <a:t>Gimenez</a:t>
            </a:r>
            <a:r>
              <a:rPr lang="es-AR" sz="2000" dirty="0">
                <a:latin typeface="Arial" pitchFamily="34" charset="0"/>
                <a:cs typeface="Arial" pitchFamily="34" charset="0"/>
              </a:rPr>
              <a:t>  </a:t>
            </a:r>
          </a:p>
          <a:p>
            <a:pPr>
              <a:buNone/>
            </a:pPr>
            <a:r>
              <a:rPr lang="es-AR" sz="2000" dirty="0">
                <a:latin typeface="Arial" pitchFamily="34" charset="0"/>
                <a:cs typeface="Arial" pitchFamily="34" charset="0"/>
              </a:rPr>
              <a:t>Apuntes </a:t>
            </a:r>
            <a:r>
              <a:rPr lang="es-AR" sz="2000" dirty="0" err="1">
                <a:latin typeface="Arial" pitchFamily="34" charset="0"/>
                <a:cs typeface="Arial" pitchFamily="34" charset="0"/>
              </a:rPr>
              <a:t>Ing</a:t>
            </a:r>
            <a:r>
              <a:rPr lang="es-AR" sz="2000" dirty="0">
                <a:latin typeface="Arial" pitchFamily="34" charset="0"/>
                <a:cs typeface="Arial" pitchFamily="34" charset="0"/>
              </a:rPr>
              <a:t> </a:t>
            </a:r>
            <a:r>
              <a:rPr lang="es-AR" sz="2000" dirty="0" err="1">
                <a:latin typeface="Arial" pitchFamily="34" charset="0"/>
                <a:cs typeface="Arial" pitchFamily="34" charset="0"/>
              </a:rPr>
              <a:t>Zackour</a:t>
            </a:r>
            <a:endParaRPr lang="es-AR" sz="2000" dirty="0">
              <a:latin typeface="Arial" pitchFamily="34" charset="0"/>
              <a:cs typeface="Arial" pitchFamily="34" charset="0"/>
            </a:endParaRPr>
          </a:p>
          <a:p>
            <a:pPr>
              <a:buNone/>
            </a:pPr>
            <a:endParaRPr lang="es-AR" sz="2000" dirty="0">
              <a:latin typeface="Arial" pitchFamily="34" charset="0"/>
              <a:cs typeface="Arial" pitchFamily="34" charset="0"/>
            </a:endParaRPr>
          </a:p>
          <a:p>
            <a:pPr>
              <a:buNone/>
            </a:pPr>
            <a:r>
              <a:rPr lang="es-AR" sz="2000" dirty="0">
                <a:latin typeface="Arial" pitchFamily="34" charset="0"/>
                <a:cs typeface="Arial" pitchFamily="34" charset="0"/>
              </a:rPr>
              <a:t>CRIPTOGRAFIA.  Técnicas de desarrollo para profesionales – Ariel </a:t>
            </a:r>
            <a:r>
              <a:rPr lang="es-AR" sz="2000" dirty="0" err="1">
                <a:latin typeface="Arial" pitchFamily="34" charset="0"/>
                <a:cs typeface="Arial" pitchFamily="34" charset="0"/>
              </a:rPr>
              <a:t>Maiorano</a:t>
            </a:r>
            <a:endParaRPr lang="es-AR" sz="2000" dirty="0">
              <a:latin typeface="Arial" pitchFamily="34" charset="0"/>
              <a:cs typeface="Arial" pitchFamily="34" charset="0"/>
            </a:endParaRPr>
          </a:p>
          <a:p>
            <a:pPr>
              <a:buNone/>
            </a:pPr>
            <a:r>
              <a:rPr lang="es-AR" sz="2000" dirty="0">
                <a:latin typeface="Arial" pitchFamily="34" charset="0"/>
                <a:cs typeface="Arial" pitchFamily="34" charset="0"/>
              </a:rPr>
              <a:t>SEGURIDAD DE LA INFORMACION . Redes, Informática y sistemas de Información – Javier </a:t>
            </a:r>
            <a:r>
              <a:rPr lang="es-AR" sz="2000" dirty="0" err="1">
                <a:latin typeface="Arial" pitchFamily="34" charset="0"/>
                <a:cs typeface="Arial" pitchFamily="34" charset="0"/>
              </a:rPr>
              <a:t>Areitio</a:t>
            </a:r>
            <a:r>
              <a:rPr lang="es-AR" sz="2000" dirty="0">
                <a:latin typeface="Arial" pitchFamily="34" charset="0"/>
                <a:cs typeface="Arial" pitchFamily="34" charset="0"/>
              </a:rPr>
              <a:t> (Capitulo 9).</a:t>
            </a:r>
          </a:p>
          <a:p>
            <a:pPr>
              <a:buNone/>
            </a:pPr>
            <a:endParaRPr lang="es-AR" sz="2000" dirty="0">
              <a:latin typeface="Arial" pitchFamily="34" charset="0"/>
              <a:cs typeface="Arial" pitchFamily="34" charset="0"/>
            </a:endParaRPr>
          </a:p>
          <a:p>
            <a:pPr>
              <a:buNone/>
            </a:pPr>
            <a:r>
              <a:rPr lang="es-AR" sz="2000" dirty="0">
                <a:latin typeface="Arial" pitchFamily="34" charset="0"/>
                <a:cs typeface="Arial" pitchFamily="34" charset="0"/>
              </a:rPr>
              <a:t>Criptografía Clásica y Moderna – Roberto de Miguel </a:t>
            </a:r>
            <a:r>
              <a:rPr lang="es-AR" sz="2000" dirty="0" err="1">
                <a:latin typeface="Arial" pitchFamily="34" charset="0"/>
                <a:cs typeface="Arial" pitchFamily="34" charset="0"/>
              </a:rPr>
              <a:t>Garcia</a:t>
            </a:r>
            <a:endParaRPr lang="es-AR" sz="2000" dirty="0">
              <a:latin typeface="Arial" pitchFamily="34" charset="0"/>
              <a:cs typeface="Arial" pitchFamily="34" charset="0"/>
            </a:endParaRPr>
          </a:p>
          <a:p>
            <a:pPr>
              <a:buNone/>
            </a:pPr>
            <a:r>
              <a:rPr lang="es-AR" sz="2000" dirty="0">
                <a:latin typeface="Arial" pitchFamily="34" charset="0"/>
                <a:cs typeface="Arial" pitchFamily="34" charset="0"/>
                <a:hlinkClick r:id="rId2"/>
              </a:rPr>
              <a:t>http://www.septem.es/files/CRIPresumen.pdf</a:t>
            </a:r>
            <a:endParaRPr lang="es-AR" sz="2000" dirty="0">
              <a:latin typeface="Arial" pitchFamily="34" charset="0"/>
              <a:cs typeface="Arial" pitchFamily="34" charset="0"/>
            </a:endParaRPr>
          </a:p>
          <a:p>
            <a:pPr>
              <a:buNone/>
            </a:pPr>
            <a:endParaRPr lang="es-AR" sz="2000" dirty="0">
              <a:latin typeface="Arial" pitchFamily="34" charset="0"/>
              <a:cs typeface="Arial" pitchFamily="34" charset="0"/>
            </a:endParaRPr>
          </a:p>
          <a:p>
            <a:pPr>
              <a:buNone/>
            </a:pPr>
            <a:r>
              <a:rPr lang="es-AR" sz="2000" dirty="0" err="1">
                <a:latin typeface="Arial" pitchFamily="34" charset="0"/>
                <a:cs typeface="Arial" pitchFamily="34" charset="0"/>
              </a:rPr>
              <a:t>Descripcion</a:t>
            </a:r>
            <a:r>
              <a:rPr lang="es-AR" sz="2000" dirty="0">
                <a:latin typeface="Arial" pitchFamily="34" charset="0"/>
                <a:cs typeface="Arial" pitchFamily="34" charset="0"/>
              </a:rPr>
              <a:t> del Algoritmo DES – </a:t>
            </a:r>
            <a:r>
              <a:rPr lang="es-AR" sz="2000" dirty="0" err="1">
                <a:latin typeface="Arial" pitchFamily="34" charset="0"/>
                <a:cs typeface="Arial" pitchFamily="34" charset="0"/>
              </a:rPr>
              <a:t>Jose</a:t>
            </a:r>
            <a:r>
              <a:rPr lang="es-AR" sz="2000" dirty="0">
                <a:latin typeface="Arial" pitchFamily="34" charset="0"/>
                <a:cs typeface="Arial" pitchFamily="34" charset="0"/>
              </a:rPr>
              <a:t> </a:t>
            </a:r>
            <a:r>
              <a:rPr lang="es-AR" sz="2000" dirty="0" err="1">
                <a:latin typeface="Arial" pitchFamily="34" charset="0"/>
                <a:cs typeface="Arial" pitchFamily="34" charset="0"/>
              </a:rPr>
              <a:t>Sanchez</a:t>
            </a:r>
            <a:r>
              <a:rPr lang="es-AR" sz="2000" dirty="0">
                <a:latin typeface="Arial" pitchFamily="34" charset="0"/>
                <a:cs typeface="Arial" pitchFamily="34" charset="0"/>
              </a:rPr>
              <a:t> </a:t>
            </a:r>
            <a:r>
              <a:rPr lang="es-AR" sz="2000" dirty="0" err="1">
                <a:latin typeface="Arial" pitchFamily="34" charset="0"/>
                <a:cs typeface="Arial" pitchFamily="34" charset="0"/>
              </a:rPr>
              <a:t>Arriazu</a:t>
            </a:r>
            <a:endParaRPr lang="es-AR" sz="2000" dirty="0">
              <a:latin typeface="Arial" pitchFamily="34" charset="0"/>
              <a:cs typeface="Arial" pitchFamily="34" charset="0"/>
            </a:endParaRPr>
          </a:p>
          <a:p>
            <a:pPr>
              <a:buNone/>
            </a:pPr>
            <a:r>
              <a:rPr lang="es-AR" sz="2000" dirty="0">
                <a:latin typeface="Arial" pitchFamily="34" charset="0"/>
                <a:cs typeface="Arial" pitchFamily="34" charset="0"/>
                <a:hlinkClick r:id="rId3"/>
              </a:rPr>
              <a:t>www.tierradelazaro.com/public/libros/des.pdf</a:t>
            </a:r>
            <a:endParaRPr lang="es-AR" sz="2000" dirty="0">
              <a:latin typeface="Arial" pitchFamily="34" charset="0"/>
              <a:cs typeface="Arial" pitchFamily="34" charset="0"/>
            </a:endParaRPr>
          </a:p>
          <a:p>
            <a:pPr>
              <a:buNone/>
            </a:pPr>
            <a:endParaRPr lang="es-AR" sz="2000" dirty="0">
              <a:latin typeface="Arial" pitchFamily="34" charset="0"/>
              <a:cs typeface="Arial" pitchFamily="34" charset="0"/>
            </a:endParaRPr>
          </a:p>
          <a:p>
            <a:pPr>
              <a:buNone/>
            </a:pPr>
            <a:endParaRPr lang="es-AR" sz="1800" dirty="0">
              <a:latin typeface="Arial" pitchFamily="34" charset="0"/>
              <a:cs typeface="Arial" pitchFamily="34" charset="0"/>
            </a:endParaRPr>
          </a:p>
        </p:txBody>
      </p:sp>
      <p:sp>
        <p:nvSpPr>
          <p:cNvPr id="3" name="2 Título"/>
          <p:cNvSpPr>
            <a:spLocks noGrp="1"/>
          </p:cNvSpPr>
          <p:nvPr>
            <p:ph type="title"/>
          </p:nvPr>
        </p:nvSpPr>
        <p:spPr>
          <a:xfrm>
            <a:off x="395536" y="332656"/>
            <a:ext cx="8229600" cy="593745"/>
          </a:xfrm>
        </p:spPr>
        <p:txBody>
          <a:bodyPr>
            <a:normAutofit/>
          </a:bodyPr>
          <a:lstStyle/>
          <a:p>
            <a:r>
              <a:rPr lang="es-AR" sz="2800" dirty="0">
                <a:latin typeface="Arial" pitchFamily="34" charset="0"/>
                <a:cs typeface="Arial" pitchFamily="34" charset="0"/>
              </a:rPr>
              <a:t>Criptografía Moderna</a:t>
            </a:r>
          </a:p>
        </p:txBody>
      </p:sp>
    </p:spTree>
    <p:extLst>
      <p:ext uri="{BB962C8B-B14F-4D97-AF65-F5344CB8AC3E}">
        <p14:creationId xmlns:p14="http://schemas.microsoft.com/office/powerpoint/2010/main" val="1761284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E</a:t>
            </a:r>
            <a:r>
              <a:rPr kumimoji="0" lang="es-ES" sz="2400" b="1" i="0" u="none" strike="noStrike" kern="0" cap="none" spc="0" normalizeH="0" baseline="0" noProof="0" dirty="0" err="1">
                <a:ln>
                  <a:noFill/>
                </a:ln>
                <a:solidFill>
                  <a:sysClr val="windowText" lastClr="000000"/>
                </a:solidFill>
                <a:effectLst/>
                <a:uLnTx/>
                <a:uFillTx/>
                <a:latin typeface="Arial" pitchFamily="34" charset="0"/>
                <a:cs typeface="Arial" pitchFamily="34" charset="0"/>
              </a:rPr>
              <a:t>steganografía</a:t>
            </a:r>
            <a:r>
              <a:rPr kumimoji="0" lang="es-ES" sz="2400" b="1" i="0" u="none" strike="noStrike" kern="0" cap="none" spc="0" normalizeH="0" baseline="0" noProof="0" dirty="0">
                <a:ln>
                  <a:noFill/>
                </a:ln>
                <a:solidFill>
                  <a:sysClr val="windowText" lastClr="000000"/>
                </a:solidFill>
                <a:effectLst/>
                <a:uLnTx/>
                <a:uFillTx/>
                <a:latin typeface="Arial" pitchFamily="34" charset="0"/>
                <a:cs typeface="Arial" pitchFamily="34" charset="0"/>
              </a:rPr>
              <a:t> - Actores</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607191" y="1165574"/>
            <a:ext cx="7929618" cy="54168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b="1" dirty="0">
                <a:latin typeface="Arial" panose="020B0604020202020204" pitchFamily="34" charset="0"/>
                <a:cs typeface="Arial" panose="020B0604020202020204" pitchFamily="34" charset="0"/>
              </a:rPr>
              <a:t>Objeto contenedor: </a:t>
            </a:r>
            <a:r>
              <a:rPr lang="es-ES" dirty="0">
                <a:latin typeface="Arial" panose="020B0604020202020204" pitchFamily="34" charset="0"/>
                <a:cs typeface="Arial" panose="020B0604020202020204" pitchFamily="34" charset="0"/>
              </a:rPr>
              <a:t>se trata de la entidad que se emplea para portar el mensaje oculto, por ejemplo, una foto.</a:t>
            </a:r>
          </a:p>
          <a:p>
            <a:pPr algn="just">
              <a:spcBef>
                <a:spcPts val="600"/>
              </a:spcBef>
              <a:spcAft>
                <a:spcPts val="600"/>
              </a:spcAft>
            </a:pPr>
            <a:r>
              <a:rPr lang="es-ES" b="1" dirty="0" err="1">
                <a:latin typeface="Arial" panose="020B0604020202020204" pitchFamily="34" charset="0"/>
                <a:cs typeface="Arial" panose="020B0604020202020204" pitchFamily="34" charset="0"/>
              </a:rPr>
              <a:t>Estego</a:t>
            </a:r>
            <a:r>
              <a:rPr lang="es-ES" b="1" dirty="0">
                <a:latin typeface="Arial" panose="020B0604020202020204" pitchFamily="34" charset="0"/>
                <a:cs typeface="Arial" panose="020B0604020202020204" pitchFamily="34" charset="0"/>
              </a:rPr>
              <a:t>-objeto: </a:t>
            </a:r>
            <a:r>
              <a:rPr lang="es-ES" dirty="0">
                <a:latin typeface="Arial" panose="020B0604020202020204" pitchFamily="34" charset="0"/>
                <a:cs typeface="Arial" panose="020B0604020202020204" pitchFamily="34" charset="0"/>
              </a:rPr>
              <a:t>se trata del objeto contenedor más el mensaje encubierto. Siguiendo con el ejemplo, se trata de la foto y el mensaje que se quiere esconder. </a:t>
            </a:r>
          </a:p>
          <a:p>
            <a:pPr algn="just">
              <a:spcBef>
                <a:spcPts val="600"/>
              </a:spcBef>
              <a:spcAft>
                <a:spcPts val="600"/>
              </a:spcAft>
            </a:pPr>
            <a:r>
              <a:rPr lang="es-ES" b="1" dirty="0">
                <a:latin typeface="Arial" panose="020B0604020202020204" pitchFamily="34" charset="0"/>
                <a:cs typeface="Arial" panose="020B0604020202020204" pitchFamily="34" charset="0"/>
              </a:rPr>
              <a:t>Adversario: </a:t>
            </a:r>
            <a:r>
              <a:rPr lang="es-ES" dirty="0">
                <a:latin typeface="Arial" panose="020B0604020202020204" pitchFamily="34" charset="0"/>
                <a:cs typeface="Arial" panose="020B0604020202020204" pitchFamily="34" charset="0"/>
              </a:rPr>
              <a:t>son todos aquellos entes a los que se trata de ocultar la información encubierta. En el ejemplo de la prisión, se trata del guardia que entrega los mensajes a uno y otro prisionero. </a:t>
            </a:r>
          </a:p>
          <a:p>
            <a:pPr algn="just">
              <a:spcBef>
                <a:spcPts val="600"/>
              </a:spcBef>
              <a:spcAft>
                <a:spcPts val="600"/>
              </a:spcAft>
            </a:pPr>
            <a:r>
              <a:rPr lang="es-ES" dirty="0">
                <a:latin typeface="Arial" panose="020B0604020202020204" pitchFamily="34" charset="0"/>
                <a:cs typeface="Arial" panose="020B0604020202020204" pitchFamily="34" charset="0"/>
              </a:rPr>
              <a:t>Este adversario puede ser pasivo o activo. Un adversario pasivo sospecha que se puede estar produciendo una comunicación encubierta y trata de descubrir el algoritmo, sin modificar dicho objeto. Un adversario activo, además de tratar de hallar el algoritmo, modifica el </a:t>
            </a:r>
            <a:r>
              <a:rPr lang="es-ES" dirty="0" err="1">
                <a:latin typeface="Arial" panose="020B0604020202020204" pitchFamily="34" charset="0"/>
                <a:cs typeface="Arial" panose="020B0604020202020204" pitchFamily="34" charset="0"/>
              </a:rPr>
              <a:t>estego</a:t>
            </a:r>
            <a:r>
              <a:rPr lang="es-ES" dirty="0">
                <a:latin typeface="Arial" panose="020B0604020202020204" pitchFamily="34" charset="0"/>
                <a:cs typeface="Arial" panose="020B0604020202020204" pitchFamily="34" charset="0"/>
              </a:rPr>
              <a:t>-objeto con el fin de corromper cualquier intento de mensajería subliminal. </a:t>
            </a:r>
          </a:p>
          <a:p>
            <a:pPr algn="just">
              <a:spcBef>
                <a:spcPts val="600"/>
              </a:spcBef>
              <a:spcAft>
                <a:spcPts val="600"/>
              </a:spcAft>
            </a:pPr>
            <a:r>
              <a:rPr lang="es-ES" b="1" dirty="0" err="1">
                <a:latin typeface="Arial" panose="020B0604020202020204" pitchFamily="34" charset="0"/>
                <a:cs typeface="Arial" panose="020B0604020202020204" pitchFamily="34" charset="0"/>
              </a:rPr>
              <a:t>Estegoanálisis</a:t>
            </a:r>
            <a:r>
              <a:rPr lang="es-ES" b="1" dirty="0">
                <a:latin typeface="Arial" panose="020B0604020202020204" pitchFamily="34" charset="0"/>
                <a:cs typeface="Arial" panose="020B0604020202020204" pitchFamily="34" charset="0"/>
              </a:rPr>
              <a:t>: </a:t>
            </a:r>
            <a:r>
              <a:rPr lang="es-ES" dirty="0">
                <a:latin typeface="Arial" panose="020B0604020202020204" pitchFamily="34" charset="0"/>
                <a:cs typeface="Arial" panose="020B0604020202020204" pitchFamily="34" charset="0"/>
              </a:rPr>
              <a:t>ciencia que estudia la detección (ataques pasivos) y/o anulación (ataques activos) de información oculta en distintas tapaderas, así como la posibilidad de localizar la información útil dentro de la misma (existencia y tamaño</a:t>
            </a:r>
            <a:r>
              <a:rPr lang="es-ES" dirty="0"/>
              <a:t>). </a:t>
            </a:r>
            <a:endParaRPr lang="es-ES" dirty="0">
              <a:latin typeface="Arial" pitchFamily="34" charset="0"/>
              <a:cs typeface="Arial" pitchFamily="34" charset="0"/>
            </a:endParaRPr>
          </a:p>
        </p:txBody>
      </p:sp>
    </p:spTree>
    <p:extLst>
      <p:ext uri="{BB962C8B-B14F-4D97-AF65-F5344CB8AC3E}">
        <p14:creationId xmlns:p14="http://schemas.microsoft.com/office/powerpoint/2010/main" val="1173849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395536" y="1268760"/>
            <a:ext cx="8229600" cy="4525963"/>
          </a:xfrm>
        </p:spPr>
        <p:txBody>
          <a:bodyPr>
            <a:normAutofit fontScale="92500" lnSpcReduction="10000"/>
          </a:bodyPr>
          <a:lstStyle/>
          <a:p>
            <a:pPr algn="just">
              <a:buNone/>
            </a:pPr>
            <a:r>
              <a:rPr lang="es-AR" sz="2000" dirty="0">
                <a:latin typeface="Arial" pitchFamily="34" charset="0"/>
                <a:cs typeface="Arial" pitchFamily="34" charset="0"/>
              </a:rPr>
              <a:t>Según la Real Academia Española…</a:t>
            </a:r>
          </a:p>
          <a:p>
            <a:pPr algn="just">
              <a:buNone/>
            </a:pPr>
            <a:endParaRPr lang="es-AR" sz="2000" dirty="0">
              <a:latin typeface="Arial" pitchFamily="34" charset="0"/>
              <a:cs typeface="Arial" pitchFamily="34" charset="0"/>
            </a:endParaRPr>
          </a:p>
          <a:p>
            <a:pPr algn="just">
              <a:buNone/>
            </a:pPr>
            <a:r>
              <a:rPr lang="es-AR" sz="2000" dirty="0">
                <a:latin typeface="Arial" pitchFamily="34" charset="0"/>
                <a:cs typeface="Arial" pitchFamily="34" charset="0"/>
              </a:rPr>
              <a:t>“La </a:t>
            </a:r>
            <a:r>
              <a:rPr lang="es-AR" sz="2000" b="1" dirty="0">
                <a:latin typeface="Arial" pitchFamily="34" charset="0"/>
                <a:cs typeface="Arial" pitchFamily="34" charset="0"/>
              </a:rPr>
              <a:t>CRIPTOGRAFÍA</a:t>
            </a:r>
            <a:r>
              <a:rPr lang="es-AR" sz="2000" dirty="0">
                <a:latin typeface="Arial" pitchFamily="34" charset="0"/>
                <a:cs typeface="Arial" pitchFamily="34" charset="0"/>
              </a:rPr>
              <a:t> es el arte de escribir con clave secreta o de un modo enigmático”  </a:t>
            </a:r>
            <a:r>
              <a:rPr lang="es-AR" sz="2000" dirty="0" err="1">
                <a:latin typeface="Arial" pitchFamily="34" charset="0"/>
                <a:cs typeface="Arial" pitchFamily="34" charset="0"/>
              </a:rPr>
              <a:t>Kryptos</a:t>
            </a:r>
            <a:r>
              <a:rPr lang="es-AR" sz="2000" dirty="0">
                <a:latin typeface="Arial" pitchFamily="34" charset="0"/>
                <a:cs typeface="Arial" pitchFamily="34" charset="0"/>
              </a:rPr>
              <a:t> (ocultar) y </a:t>
            </a:r>
            <a:r>
              <a:rPr lang="es-AR" sz="2000" dirty="0" err="1">
                <a:latin typeface="Arial" pitchFamily="34" charset="0"/>
                <a:cs typeface="Arial" pitchFamily="34" charset="0"/>
              </a:rPr>
              <a:t>Graphos</a:t>
            </a:r>
            <a:r>
              <a:rPr lang="es-AR" sz="2000" dirty="0">
                <a:latin typeface="Arial" pitchFamily="34" charset="0"/>
                <a:cs typeface="Arial" pitchFamily="34" charset="0"/>
              </a:rPr>
              <a:t> (escribir).</a:t>
            </a:r>
          </a:p>
          <a:p>
            <a:pPr algn="just">
              <a:buNone/>
            </a:pPr>
            <a:endParaRPr lang="es-AR" sz="2000" dirty="0">
              <a:latin typeface="Arial" pitchFamily="34" charset="0"/>
              <a:cs typeface="Arial" pitchFamily="34" charset="0"/>
            </a:endParaRPr>
          </a:p>
          <a:p>
            <a:pPr algn="just">
              <a:buNone/>
            </a:pPr>
            <a:r>
              <a:rPr lang="es-AR" sz="2000" dirty="0">
                <a:latin typeface="Arial" pitchFamily="34" charset="0"/>
                <a:cs typeface="Arial" pitchFamily="34" charset="0"/>
              </a:rPr>
              <a:t> </a:t>
            </a:r>
          </a:p>
          <a:p>
            <a:pPr algn="just">
              <a:buNone/>
            </a:pPr>
            <a:r>
              <a:rPr lang="es-AR" sz="2000" dirty="0">
                <a:latin typeface="Arial" pitchFamily="34" charset="0"/>
                <a:cs typeface="Arial" pitchFamily="34" charset="0"/>
              </a:rPr>
              <a:t>Según </a:t>
            </a:r>
            <a:r>
              <a:rPr lang="es-AR" sz="2000" dirty="0" err="1">
                <a:latin typeface="Arial" pitchFamily="34" charset="0"/>
                <a:cs typeface="Arial" pitchFamily="34" charset="0"/>
              </a:rPr>
              <a:t>Menezes</a:t>
            </a:r>
            <a:r>
              <a:rPr lang="es-AR" sz="2000" dirty="0">
                <a:latin typeface="Arial" pitchFamily="34" charset="0"/>
                <a:cs typeface="Arial" pitchFamily="34" charset="0"/>
              </a:rPr>
              <a:t>, Van </a:t>
            </a:r>
            <a:r>
              <a:rPr lang="es-AR" sz="2000" dirty="0" err="1">
                <a:latin typeface="Arial" pitchFamily="34" charset="0"/>
                <a:cs typeface="Arial" pitchFamily="34" charset="0"/>
              </a:rPr>
              <a:t>Oorschot</a:t>
            </a:r>
            <a:r>
              <a:rPr lang="es-AR" sz="2000" dirty="0">
                <a:latin typeface="Arial" pitchFamily="34" charset="0"/>
                <a:cs typeface="Arial" pitchFamily="34" charset="0"/>
              </a:rPr>
              <a:t> y </a:t>
            </a:r>
            <a:r>
              <a:rPr lang="es-AR" sz="2000" dirty="0" err="1">
                <a:latin typeface="Arial" pitchFamily="34" charset="0"/>
                <a:cs typeface="Arial" pitchFamily="34" charset="0"/>
              </a:rPr>
              <a:t>Vanstone</a:t>
            </a:r>
            <a:r>
              <a:rPr lang="es-AR" sz="2000" dirty="0">
                <a:latin typeface="Arial" pitchFamily="34" charset="0"/>
                <a:cs typeface="Arial" pitchFamily="34" charset="0"/>
              </a:rPr>
              <a:t>…</a:t>
            </a:r>
          </a:p>
          <a:p>
            <a:pPr algn="just">
              <a:buNone/>
            </a:pPr>
            <a:endParaRPr lang="es-AR" sz="2000" dirty="0">
              <a:latin typeface="Arial" pitchFamily="34" charset="0"/>
              <a:cs typeface="Arial" pitchFamily="34" charset="0"/>
            </a:endParaRPr>
          </a:p>
          <a:p>
            <a:pPr algn="just">
              <a:buNone/>
            </a:pPr>
            <a:r>
              <a:rPr lang="es-AR" sz="2000" dirty="0">
                <a:latin typeface="Arial" pitchFamily="34" charset="0"/>
                <a:cs typeface="Arial" pitchFamily="34" charset="0"/>
              </a:rPr>
              <a:t>“ La </a:t>
            </a:r>
            <a:r>
              <a:rPr lang="es-AR" sz="2000" b="1" dirty="0">
                <a:latin typeface="Arial" pitchFamily="34" charset="0"/>
                <a:cs typeface="Arial" pitchFamily="34" charset="0"/>
              </a:rPr>
              <a:t>CRIPTOGRAFÍA</a:t>
            </a:r>
            <a:r>
              <a:rPr lang="es-AR" sz="2000" dirty="0">
                <a:latin typeface="Arial" pitchFamily="34" charset="0"/>
                <a:cs typeface="Arial" pitchFamily="34" charset="0"/>
              </a:rPr>
              <a:t> es el estudio de técnicas matemáticas relacionadas con los aspectos de la seguridad de la información tales como la confidencialidad, la integridad de los datos, la autenticación de entidad y de origen. La criptografía no comprende solo a los medios para proveer seguridad de información, sino a un conjunto de técnicas”.</a:t>
            </a:r>
          </a:p>
          <a:p>
            <a:pPr>
              <a:buNone/>
            </a:pPr>
            <a:endParaRPr lang="es-AR" sz="2000" dirty="0">
              <a:latin typeface="Arial" pitchFamily="34" charset="0"/>
              <a:cs typeface="Arial" pitchFamily="34" charset="0"/>
            </a:endParaRPr>
          </a:p>
        </p:txBody>
      </p:sp>
      <p:sp>
        <p:nvSpPr>
          <p:cNvPr id="3" name="2 Título"/>
          <p:cNvSpPr>
            <a:spLocks noGrp="1"/>
          </p:cNvSpPr>
          <p:nvPr>
            <p:ph type="title"/>
          </p:nvPr>
        </p:nvSpPr>
        <p:spPr>
          <a:xfrm>
            <a:off x="395536" y="332656"/>
            <a:ext cx="8229600" cy="593745"/>
          </a:xfrm>
        </p:spPr>
        <p:txBody>
          <a:bodyPr>
            <a:normAutofit/>
          </a:bodyPr>
          <a:lstStyle/>
          <a:p>
            <a:r>
              <a:rPr lang="es-AR" sz="2800" b="1" dirty="0">
                <a:solidFill>
                  <a:schemeClr val="tx1"/>
                </a:solidFill>
                <a:latin typeface="Arial" pitchFamily="34" charset="0"/>
                <a:cs typeface="Arial" pitchFamily="34" charset="0"/>
              </a:rPr>
              <a:t>Criptografía - Definiciones</a:t>
            </a:r>
          </a:p>
        </p:txBody>
      </p:sp>
    </p:spTree>
    <p:extLst>
      <p:ext uri="{BB962C8B-B14F-4D97-AF65-F5344CB8AC3E}">
        <p14:creationId xmlns:p14="http://schemas.microsoft.com/office/powerpoint/2010/main" val="3124225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116632"/>
            <a:ext cx="7467600" cy="796950"/>
          </a:xfrm>
        </p:spPr>
        <p:txBody>
          <a:bodyPr>
            <a:normAutofit/>
          </a:bodyPr>
          <a:lstStyle/>
          <a:p>
            <a:r>
              <a:rPr lang="es-AR" sz="2500" b="1" dirty="0">
                <a:solidFill>
                  <a:schemeClr val="tx1"/>
                </a:solidFill>
                <a:latin typeface="Arial" pitchFamily="34" charset="0"/>
                <a:cs typeface="Arial" pitchFamily="34" charset="0"/>
              </a:rPr>
              <a:t>Clasificación de los criptosistemas</a:t>
            </a:r>
          </a:p>
        </p:txBody>
      </p:sp>
      <p:sp>
        <p:nvSpPr>
          <p:cNvPr id="4" name="3 Marcador de contenido"/>
          <p:cNvSpPr>
            <a:spLocks noGrp="1"/>
          </p:cNvSpPr>
          <p:nvPr>
            <p:ph sz="half" idx="1"/>
          </p:nvPr>
        </p:nvSpPr>
        <p:spPr>
          <a:xfrm>
            <a:off x="395536" y="1196752"/>
            <a:ext cx="3822192" cy="1584176"/>
          </a:xfrm>
          <a:prstGeom prst="rect">
            <a:avLst/>
          </a:prstGeom>
        </p:spPr>
        <p:txBody>
          <a:bodyPr>
            <a:normAutofit/>
          </a:bodyPr>
          <a:lstStyle/>
          <a:p>
            <a:pPr marL="0" indent="0">
              <a:buNone/>
            </a:pPr>
            <a:r>
              <a:rPr lang="es-AR" b="1" dirty="0"/>
              <a:t>Según su época</a:t>
            </a:r>
          </a:p>
          <a:p>
            <a:pPr marL="651510" lvl="1" indent="-285750">
              <a:buClrTx/>
              <a:buFont typeface="Arial" panose="020B0604020202020204" pitchFamily="34" charset="0"/>
              <a:buChar char="•"/>
            </a:pPr>
            <a:r>
              <a:rPr lang="es-AR" sz="2400" dirty="0"/>
              <a:t>Clásicos</a:t>
            </a:r>
          </a:p>
          <a:p>
            <a:pPr marL="651510" lvl="1" indent="-285750">
              <a:buClrTx/>
              <a:buFont typeface="Arial" panose="020B0604020202020204" pitchFamily="34" charset="0"/>
              <a:buChar char="•"/>
            </a:pPr>
            <a:r>
              <a:rPr lang="es-AR" sz="2400" dirty="0"/>
              <a:t>Modernos</a:t>
            </a:r>
          </a:p>
          <a:p>
            <a:pPr marL="0" indent="0">
              <a:buNone/>
            </a:pPr>
            <a:endParaRPr lang="es-AR" dirty="0"/>
          </a:p>
        </p:txBody>
      </p:sp>
      <p:sp>
        <p:nvSpPr>
          <p:cNvPr id="5" name="4 Marcador de contenido"/>
          <p:cNvSpPr>
            <a:spLocks noGrp="1"/>
          </p:cNvSpPr>
          <p:nvPr>
            <p:ph sz="half" idx="2"/>
          </p:nvPr>
        </p:nvSpPr>
        <p:spPr>
          <a:xfrm>
            <a:off x="4499992" y="1196752"/>
            <a:ext cx="3822192" cy="2472275"/>
          </a:xfrm>
          <a:prstGeom prst="rect">
            <a:avLst/>
          </a:prstGeom>
        </p:spPr>
        <p:txBody>
          <a:bodyPr/>
          <a:lstStyle/>
          <a:p>
            <a:pPr marL="0" indent="0">
              <a:buNone/>
            </a:pPr>
            <a:r>
              <a:rPr lang="es-AR" b="1" dirty="0"/>
              <a:t>Según el algoritmo (Tipo de llave)</a:t>
            </a:r>
          </a:p>
          <a:p>
            <a:pPr marL="651510" lvl="1" indent="-285750">
              <a:buClrTx/>
              <a:buFont typeface="Arial" panose="020B0604020202020204" pitchFamily="34" charset="0"/>
              <a:buChar char="•"/>
            </a:pPr>
            <a:r>
              <a:rPr lang="es-AR" sz="2400" dirty="0"/>
              <a:t>Sistemas de clave secreta o privada</a:t>
            </a:r>
          </a:p>
          <a:p>
            <a:pPr marL="651510" lvl="1" indent="-285750">
              <a:buClrTx/>
              <a:buFont typeface="Arial" panose="020B0604020202020204" pitchFamily="34" charset="0"/>
              <a:buChar char="•"/>
            </a:pPr>
            <a:r>
              <a:rPr lang="es-AR" sz="2400" dirty="0"/>
              <a:t>Sistemas de clave pública</a:t>
            </a:r>
          </a:p>
          <a:p>
            <a:pPr marL="0" indent="0">
              <a:buNone/>
            </a:pPr>
            <a:endParaRPr lang="es-AR" dirty="0"/>
          </a:p>
        </p:txBody>
      </p:sp>
      <p:sp>
        <p:nvSpPr>
          <p:cNvPr id="8" name="7 Marcador de número de diapositiva"/>
          <p:cNvSpPr>
            <a:spLocks noGrp="1"/>
          </p:cNvSpPr>
          <p:nvPr>
            <p:ph type="sldNum" sz="quarter" idx="4294967295"/>
          </p:nvPr>
        </p:nvSpPr>
        <p:spPr>
          <a:xfrm>
            <a:off x="8322184" y="6385218"/>
            <a:ext cx="584978" cy="365125"/>
          </a:xfrm>
          <a:prstGeom prst="rect">
            <a:avLst/>
          </a:prstGeom>
        </p:spPr>
        <p:txBody>
          <a:bodyPr/>
          <a:lstStyle/>
          <a:p>
            <a:pPr algn="r"/>
            <a:fld id="{D4C49B74-5DB2-4B03-B1D2-7F6A3C51C318}" type="slidenum">
              <a:rPr lang="es-ES" smtClean="0"/>
              <a:pPr algn="r"/>
              <a:t>6</a:t>
            </a:fld>
            <a:endParaRPr lang="es-ES" sz="1000" dirty="0"/>
          </a:p>
        </p:txBody>
      </p:sp>
      <p:sp>
        <p:nvSpPr>
          <p:cNvPr id="6" name="4 Marcador de contenido"/>
          <p:cNvSpPr>
            <a:spLocks noGrp="1"/>
          </p:cNvSpPr>
          <p:nvPr>
            <p:ph sz="quarter" idx="4294967295"/>
          </p:nvPr>
        </p:nvSpPr>
        <p:spPr>
          <a:xfrm>
            <a:off x="4606818" y="3716338"/>
            <a:ext cx="3744912" cy="2952750"/>
          </a:xfrm>
          <a:prstGeom prst="rect">
            <a:avLst/>
          </a:prstGeom>
        </p:spPr>
        <p:txBody>
          <a:bodyPr>
            <a:normAutofit lnSpcReduction="10000"/>
          </a:bodyPr>
          <a:lstStyle/>
          <a:p>
            <a:pPr marL="0" indent="0">
              <a:buNone/>
            </a:pPr>
            <a:r>
              <a:rPr lang="es-AR" b="1" dirty="0"/>
              <a:t>Conocimiento sobre el algoritmo</a:t>
            </a:r>
          </a:p>
          <a:p>
            <a:pPr marL="651510" lvl="1" indent="-285750">
              <a:buClrTx/>
              <a:buFont typeface="Arial" panose="020B0604020202020204" pitchFamily="34" charset="0"/>
              <a:buChar char="•"/>
            </a:pPr>
            <a:r>
              <a:rPr lang="es-AR" sz="2400" dirty="0"/>
              <a:t>Público</a:t>
            </a:r>
          </a:p>
          <a:p>
            <a:pPr marL="651510" lvl="1" indent="-285750">
              <a:buClrTx/>
              <a:buFont typeface="Arial" panose="020B0604020202020204" pitchFamily="34" charset="0"/>
              <a:buChar char="•"/>
            </a:pPr>
            <a:r>
              <a:rPr lang="es-AR" sz="2400" dirty="0"/>
              <a:t>Estándar</a:t>
            </a:r>
          </a:p>
          <a:p>
            <a:pPr marL="651510" lvl="1" indent="-285750">
              <a:buClrTx/>
              <a:buFont typeface="Arial" panose="020B0604020202020204" pitchFamily="34" charset="0"/>
              <a:buChar char="•"/>
            </a:pPr>
            <a:r>
              <a:rPr lang="es-AR" sz="2400" dirty="0"/>
              <a:t>Propietario</a:t>
            </a:r>
          </a:p>
          <a:p>
            <a:pPr marL="651510" lvl="1" indent="-285750">
              <a:buClrTx/>
              <a:buFont typeface="Arial" panose="020B0604020202020204" pitchFamily="34" charset="0"/>
              <a:buChar char="•"/>
            </a:pPr>
            <a:r>
              <a:rPr lang="es-AR" sz="2400" dirty="0"/>
              <a:t>Personalizado o comercial</a:t>
            </a:r>
          </a:p>
          <a:p>
            <a:pPr marL="0" indent="0">
              <a:buNone/>
            </a:pPr>
            <a:endParaRPr lang="es-AR" dirty="0"/>
          </a:p>
        </p:txBody>
      </p:sp>
      <p:sp>
        <p:nvSpPr>
          <p:cNvPr id="7" name="4 Marcador de contenido"/>
          <p:cNvSpPr>
            <a:spLocks noGrp="1"/>
          </p:cNvSpPr>
          <p:nvPr>
            <p:ph sz="quarter" idx="4294967295"/>
          </p:nvPr>
        </p:nvSpPr>
        <p:spPr>
          <a:xfrm>
            <a:off x="539179" y="3716338"/>
            <a:ext cx="3960813" cy="2233612"/>
          </a:xfrm>
          <a:prstGeom prst="rect">
            <a:avLst/>
          </a:prstGeom>
        </p:spPr>
        <p:txBody>
          <a:bodyPr>
            <a:normAutofit/>
          </a:bodyPr>
          <a:lstStyle/>
          <a:p>
            <a:pPr marL="0" indent="0">
              <a:buNone/>
            </a:pPr>
            <a:r>
              <a:rPr lang="es-AR" b="1" dirty="0"/>
              <a:t>Según el procesamiento de la información (Cifrado)</a:t>
            </a:r>
          </a:p>
          <a:p>
            <a:pPr marL="651510" lvl="1" indent="-285750">
              <a:buClrTx/>
              <a:buFont typeface="Arial" panose="020B0604020202020204" pitchFamily="34" charset="0"/>
              <a:buChar char="•"/>
            </a:pPr>
            <a:r>
              <a:rPr lang="es-AR" sz="2400" dirty="0"/>
              <a:t>Bloque  </a:t>
            </a:r>
          </a:p>
          <a:p>
            <a:pPr marL="651510" lvl="1" indent="-285750">
              <a:buClrTx/>
              <a:buFont typeface="Arial" panose="020B0604020202020204" pitchFamily="34" charset="0"/>
              <a:buChar char="•"/>
            </a:pPr>
            <a:r>
              <a:rPr lang="es-AR" sz="2400" dirty="0"/>
              <a:t>Flujo</a:t>
            </a:r>
          </a:p>
          <a:p>
            <a:pPr marL="0" indent="0">
              <a:buNone/>
            </a:pPr>
            <a:endParaRPr lang="es-AR" dirty="0"/>
          </a:p>
        </p:txBody>
      </p:sp>
    </p:spTree>
    <p:extLst>
      <p:ext uri="{BB962C8B-B14F-4D97-AF65-F5344CB8AC3E}">
        <p14:creationId xmlns:p14="http://schemas.microsoft.com/office/powerpoint/2010/main" val="2453937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179512" y="764704"/>
            <a:ext cx="8445624" cy="6093296"/>
          </a:xfrm>
        </p:spPr>
        <p:txBody>
          <a:bodyPr>
            <a:normAutofit fontScale="85000" lnSpcReduction="10000"/>
          </a:bodyPr>
          <a:lstStyle/>
          <a:p>
            <a:pPr marL="274320" lvl="2" indent="-274320" algn="just">
              <a:spcBef>
                <a:spcPts val="600"/>
              </a:spcBef>
              <a:buClr>
                <a:schemeClr val="accent1"/>
              </a:buClr>
              <a:buSzPct val="70000"/>
              <a:buNone/>
            </a:pPr>
            <a:r>
              <a:rPr lang="es-ES" sz="1800" b="1" dirty="0"/>
              <a:t>Difusión</a:t>
            </a:r>
            <a:endParaRPr lang="es-AR" sz="1800" b="1" dirty="0"/>
          </a:p>
          <a:p>
            <a:pPr algn="just">
              <a:buClrTx/>
              <a:buFont typeface="Arial" panose="020B0604020202020204" pitchFamily="34" charset="0"/>
              <a:buChar char="•"/>
            </a:pPr>
            <a:r>
              <a:rPr lang="es-AR" sz="1900" dirty="0"/>
              <a:t>Dispersa la redundancia del texto plano repartiéndola a lo largo del texto cifrado. Oculta las relaciones estadísticas entre el texto en claro y el texto cifrado.</a:t>
            </a:r>
          </a:p>
          <a:p>
            <a:pPr algn="just">
              <a:buClrTx/>
              <a:buFont typeface="Arial" panose="020B0604020202020204" pitchFamily="34" charset="0"/>
              <a:buChar char="•"/>
            </a:pPr>
            <a:r>
              <a:rPr lang="es-AR" sz="1900" dirty="0"/>
              <a:t>Se aplican al texto en claro operaciones de transposición o permutación de caracteres, bytes o bloques determinados, de manera que los elementos del mensaje aparecerán dispersos o desordenados en el criptograma, naciendo de esta manera los algoritmos de cifrado por </a:t>
            </a:r>
            <a:r>
              <a:rPr lang="es-AR" sz="1900" b="1" dirty="0"/>
              <a:t>transposición</a:t>
            </a:r>
          </a:p>
          <a:p>
            <a:pPr algn="just">
              <a:buClrTx/>
              <a:buFont typeface="Arial" panose="020B0604020202020204" pitchFamily="34" charset="0"/>
              <a:buChar char="•"/>
            </a:pPr>
            <a:r>
              <a:rPr lang="es-AR" sz="1900" dirty="0"/>
              <a:t>Con la difusión un pequeño cambio en el texto en claro debería producir un cambio del 50% del texto cifrado resultante.</a:t>
            </a:r>
          </a:p>
          <a:p>
            <a:pPr algn="just">
              <a:buNone/>
            </a:pPr>
            <a:r>
              <a:rPr lang="es-AR" sz="1800" b="1" dirty="0"/>
              <a:t>Confusión</a:t>
            </a:r>
          </a:p>
          <a:p>
            <a:pPr algn="just">
              <a:buClrTx/>
              <a:buSzPct val="80000"/>
              <a:buFont typeface="Arial" panose="020B0604020202020204" pitchFamily="34" charset="0"/>
              <a:buChar char="•"/>
            </a:pPr>
            <a:r>
              <a:rPr lang="es-AR" sz="1900" dirty="0"/>
              <a:t>Es la propiedad que consiste en tratar de ocultar cualquier relación entre la clave y el texto cifrado con el objetivo de dificultar el descubrimiento de la clave con análisis estadístico. El texto cifrado debe dar la apariencia de ser totalmente aleatorio.</a:t>
            </a:r>
          </a:p>
          <a:p>
            <a:pPr algn="just">
              <a:buClrTx/>
              <a:buSzPct val="80000"/>
              <a:buFont typeface="Arial" panose="020B0604020202020204" pitchFamily="34" charset="0"/>
              <a:buChar char="•"/>
            </a:pPr>
            <a:r>
              <a:rPr lang="es-AR" sz="1900" dirty="0"/>
              <a:t>Se aplican al texto en claro operaciones de sustitución de un carácter, byte o bloques determinados, por otros elementos similares, naciendo de esta manera los algoritmos de cifrado por </a:t>
            </a:r>
            <a:r>
              <a:rPr lang="es-AR" sz="1900" b="1" dirty="0"/>
              <a:t>sustitución</a:t>
            </a:r>
            <a:r>
              <a:rPr lang="es-AR" sz="1900" dirty="0"/>
              <a:t>.</a:t>
            </a:r>
          </a:p>
          <a:p>
            <a:pPr lvl="1" algn="just" defTabSz="0">
              <a:lnSpc>
                <a:spcPct val="120000"/>
              </a:lnSpc>
              <a:spcBef>
                <a:spcPts val="0"/>
              </a:spcBef>
              <a:buClrTx/>
            </a:pPr>
            <a:r>
              <a:rPr lang="es-AR" sz="1900" dirty="0"/>
              <a:t>							Un pequeño cambio en la clave debería producir un cambio del 50% del texto cifrado resultante.</a:t>
            </a:r>
          </a:p>
          <a:p>
            <a:pPr lvl="1" algn="just" defTabSz="0">
              <a:lnSpc>
                <a:spcPct val="120000"/>
              </a:lnSpc>
              <a:spcBef>
                <a:spcPts val="0"/>
              </a:spcBef>
              <a:buClrTx/>
            </a:pPr>
            <a:r>
              <a:rPr lang="es-AR" sz="1900" dirty="0"/>
              <a:t>	Un atacante haciendo una búsqueda exhaustiva de claves no recibirá ninguna señal de que está acercándose a la clave correcta.</a:t>
            </a:r>
          </a:p>
          <a:p>
            <a:pPr algn="just">
              <a:buNone/>
            </a:pPr>
            <a:endParaRPr lang="es-AR" sz="2000" dirty="0">
              <a:latin typeface="Arial" pitchFamily="34" charset="0"/>
              <a:cs typeface="Arial" pitchFamily="34" charset="0"/>
            </a:endParaRPr>
          </a:p>
        </p:txBody>
      </p:sp>
      <p:sp>
        <p:nvSpPr>
          <p:cNvPr id="3" name="2 Título"/>
          <p:cNvSpPr>
            <a:spLocks noGrp="1"/>
          </p:cNvSpPr>
          <p:nvPr>
            <p:ph type="title"/>
          </p:nvPr>
        </p:nvSpPr>
        <p:spPr>
          <a:xfrm>
            <a:off x="467544" y="116632"/>
            <a:ext cx="8229600" cy="593745"/>
          </a:xfrm>
        </p:spPr>
        <p:txBody>
          <a:bodyPr>
            <a:normAutofit/>
          </a:bodyPr>
          <a:lstStyle/>
          <a:p>
            <a:r>
              <a:rPr lang="es-AR" sz="2800" b="1" dirty="0">
                <a:solidFill>
                  <a:schemeClr val="tx1"/>
                </a:solidFill>
                <a:latin typeface="Arial" pitchFamily="34" charset="0"/>
                <a:cs typeface="Arial" pitchFamily="34" charset="0"/>
              </a:rPr>
              <a:t>Conceptos importantes</a:t>
            </a:r>
          </a:p>
        </p:txBody>
      </p:sp>
    </p:spTree>
    <p:extLst>
      <p:ext uri="{BB962C8B-B14F-4D97-AF65-F5344CB8AC3E}">
        <p14:creationId xmlns:p14="http://schemas.microsoft.com/office/powerpoint/2010/main" val="3363184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179512" y="764704"/>
            <a:ext cx="8445624" cy="6093296"/>
          </a:xfrm>
        </p:spPr>
        <p:txBody>
          <a:bodyPr>
            <a:normAutofit fontScale="85000" lnSpcReduction="20000"/>
          </a:bodyPr>
          <a:lstStyle/>
          <a:p>
            <a:pPr marL="274320" lvl="2" indent="-274320" algn="just">
              <a:spcBef>
                <a:spcPts val="600"/>
              </a:spcBef>
              <a:buClr>
                <a:schemeClr val="accent1"/>
              </a:buClr>
              <a:buSzPct val="70000"/>
              <a:buNone/>
            </a:pPr>
            <a:r>
              <a:rPr lang="es-ES" sz="2200" b="1" dirty="0"/>
              <a:t>Difusión</a:t>
            </a:r>
            <a:endParaRPr lang="es-AR" sz="2200" b="1" dirty="0"/>
          </a:p>
          <a:p>
            <a:pPr marL="0" indent="0" algn="just">
              <a:buClrTx/>
              <a:buNone/>
            </a:pPr>
            <a:r>
              <a:rPr lang="es-ES" sz="2500" dirty="0"/>
              <a:t>La difusión en criptografía se refiere a la técnica de dispersar la estructura estadística del texto claro en todo el texto cifrado. La idea es que un pequeño cambio en el texto claro (como cambiar un solo bit) debería resultar en cambios significativos y aparentemente aleatorios en el texto cifrado, dificultando los análisis criptográficos.</a:t>
            </a:r>
          </a:p>
          <a:p>
            <a:pPr marL="0" indent="0" algn="just">
              <a:buClrTx/>
              <a:buNone/>
            </a:pPr>
            <a:r>
              <a:rPr lang="es-ES" sz="2500" dirty="0"/>
              <a:t>Ejemplo de Difusión:</a:t>
            </a:r>
          </a:p>
          <a:p>
            <a:pPr marL="0" indent="0" algn="just">
              <a:buClrTx/>
              <a:buNone/>
            </a:pPr>
            <a:r>
              <a:rPr lang="es-ES" sz="2500" dirty="0"/>
              <a:t>Teniendo el siguiente texto claro: HELLO.</a:t>
            </a:r>
          </a:p>
          <a:p>
            <a:pPr marL="0" indent="0" algn="just">
              <a:buClrTx/>
              <a:buNone/>
            </a:pPr>
            <a:r>
              <a:rPr lang="es-ES" sz="2500" dirty="0"/>
              <a:t>Si se aplica un algoritmo de cifrado con alta difusión, y se cambia una letra, como por ejemplo, cambiar HELLO a HALLO, el texto cifrado resultante debería ser completamente diferente.</a:t>
            </a:r>
          </a:p>
          <a:p>
            <a:pPr marL="0" indent="0" algn="just">
              <a:buClrTx/>
              <a:buNone/>
            </a:pPr>
            <a:r>
              <a:rPr lang="es-ES" sz="2500" dirty="0"/>
              <a:t>Suponiendo que HELLO se cifra como XYBZO y HALLO se cifra como MZLQP. A pesar de que solo se cambio una letra, el resultado cifrado es drásticamente diferente, mostrando una buena difusión.</a:t>
            </a:r>
            <a:r>
              <a:rPr lang="es-AR" sz="2500" dirty="0"/>
              <a:t>Con la difusión un pequeño cambio en el texto en claro debería producir un cambio del 50% del texto cifrado resultante.</a:t>
            </a:r>
          </a:p>
          <a:p>
            <a:pPr algn="just">
              <a:buNone/>
            </a:pPr>
            <a:endParaRPr lang="es-AR" sz="2000" dirty="0">
              <a:latin typeface="Arial" pitchFamily="34" charset="0"/>
              <a:cs typeface="Arial" pitchFamily="34" charset="0"/>
            </a:endParaRPr>
          </a:p>
        </p:txBody>
      </p:sp>
      <p:sp>
        <p:nvSpPr>
          <p:cNvPr id="3" name="2 Título"/>
          <p:cNvSpPr>
            <a:spLocks noGrp="1"/>
          </p:cNvSpPr>
          <p:nvPr>
            <p:ph type="title"/>
          </p:nvPr>
        </p:nvSpPr>
        <p:spPr>
          <a:xfrm>
            <a:off x="467544" y="116632"/>
            <a:ext cx="8229600" cy="593745"/>
          </a:xfrm>
        </p:spPr>
        <p:txBody>
          <a:bodyPr>
            <a:normAutofit/>
          </a:bodyPr>
          <a:lstStyle/>
          <a:p>
            <a:r>
              <a:rPr lang="es-AR" sz="2800" b="1" dirty="0">
                <a:solidFill>
                  <a:schemeClr val="tx1"/>
                </a:solidFill>
                <a:latin typeface="Arial" pitchFamily="34" charset="0"/>
                <a:cs typeface="Arial" pitchFamily="34" charset="0"/>
              </a:rPr>
              <a:t>Conceptos importantes</a:t>
            </a:r>
          </a:p>
        </p:txBody>
      </p:sp>
    </p:spTree>
    <p:extLst>
      <p:ext uri="{BB962C8B-B14F-4D97-AF65-F5344CB8AC3E}">
        <p14:creationId xmlns:p14="http://schemas.microsoft.com/office/powerpoint/2010/main" val="321859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179512" y="764704"/>
            <a:ext cx="8445624" cy="6093296"/>
          </a:xfrm>
        </p:spPr>
        <p:txBody>
          <a:bodyPr>
            <a:normAutofit/>
          </a:bodyPr>
          <a:lstStyle/>
          <a:p>
            <a:pPr algn="just">
              <a:buNone/>
            </a:pPr>
            <a:r>
              <a:rPr lang="es-AR" sz="1800" b="1" dirty="0"/>
              <a:t>Confusión</a:t>
            </a:r>
          </a:p>
          <a:p>
            <a:pPr marL="0" indent="0" algn="just">
              <a:buClrTx/>
              <a:buSzPct val="80000"/>
              <a:buNone/>
            </a:pPr>
            <a:r>
              <a:rPr lang="es-ES" sz="1900" dirty="0"/>
              <a:t>La confusión busca hacer la relación entre el texto claro y el texto cifrado lo más compleja posible. El objetivo es que cualquier intento de deducir la clave o el texto claro a partir del texto cifrado sea extremadamente difícil, creando una "confusión" en el atacante.</a:t>
            </a:r>
          </a:p>
          <a:p>
            <a:pPr marL="0" indent="0" algn="just">
              <a:buClrTx/>
              <a:buSzPct val="80000"/>
              <a:buNone/>
            </a:pPr>
            <a:r>
              <a:rPr lang="es-ES" sz="1900" b="1" dirty="0"/>
              <a:t>Ejemplo de Confusión</a:t>
            </a:r>
            <a:r>
              <a:rPr lang="es-ES" sz="1900" dirty="0"/>
              <a:t>:</a:t>
            </a:r>
          </a:p>
          <a:p>
            <a:pPr marL="0" indent="0" algn="just">
              <a:buClrTx/>
              <a:buSzPct val="80000"/>
              <a:buNone/>
            </a:pPr>
            <a:r>
              <a:rPr lang="es-ES" sz="1900" dirty="0"/>
              <a:t>Usando un algoritmo de sustitución, tomemos el texto claro HELLO nuevamente. Supongamos que la clave de sustitución cambia cada letra al siguiente en el alfabeto (H -&gt; I, E -&gt; F, etc.) y luego se aplica una segunda ronda de sustitución diferente.</a:t>
            </a:r>
          </a:p>
          <a:p>
            <a:pPr marL="0" indent="0" algn="just">
              <a:buClrTx/>
              <a:buSzPct val="80000"/>
              <a:buNone/>
            </a:pPr>
            <a:r>
              <a:rPr lang="es-ES" sz="1900" dirty="0"/>
              <a:t>HELLO se convierte en IFMMP (1ª ronda de sustitución).</a:t>
            </a:r>
          </a:p>
          <a:p>
            <a:pPr marL="0" indent="0" algn="just">
              <a:buClrTx/>
              <a:buSzPct val="80000"/>
              <a:buNone/>
            </a:pPr>
            <a:r>
              <a:rPr lang="es-ES" sz="1900" dirty="0"/>
              <a:t>IFMMP se convierte en JGNNQ (2ª ronda de sustitución).</a:t>
            </a:r>
          </a:p>
          <a:p>
            <a:pPr marL="0" indent="0" algn="just">
              <a:buClrTx/>
              <a:buSzPct val="80000"/>
              <a:buNone/>
            </a:pPr>
            <a:r>
              <a:rPr lang="es-ES" sz="1900" dirty="0"/>
              <a:t>La relación entre HELLO y el texto cifrado JGNNQ es mucho más difícil de deducir debido a la confusión añadida por las sustituciones múltiples y no lineales.</a:t>
            </a:r>
            <a:endParaRPr lang="es-AR" sz="1900" dirty="0"/>
          </a:p>
          <a:p>
            <a:pPr algn="just">
              <a:buNone/>
            </a:pPr>
            <a:endParaRPr lang="es-AR" sz="2000" dirty="0">
              <a:latin typeface="Arial" pitchFamily="34" charset="0"/>
              <a:cs typeface="Arial" pitchFamily="34" charset="0"/>
            </a:endParaRPr>
          </a:p>
        </p:txBody>
      </p:sp>
      <p:sp>
        <p:nvSpPr>
          <p:cNvPr id="3" name="2 Título"/>
          <p:cNvSpPr>
            <a:spLocks noGrp="1"/>
          </p:cNvSpPr>
          <p:nvPr>
            <p:ph type="title"/>
          </p:nvPr>
        </p:nvSpPr>
        <p:spPr>
          <a:xfrm>
            <a:off x="467544" y="116632"/>
            <a:ext cx="8229600" cy="593745"/>
          </a:xfrm>
        </p:spPr>
        <p:txBody>
          <a:bodyPr>
            <a:normAutofit/>
          </a:bodyPr>
          <a:lstStyle/>
          <a:p>
            <a:r>
              <a:rPr lang="es-AR" sz="2800" b="1" dirty="0">
                <a:solidFill>
                  <a:schemeClr val="tx1"/>
                </a:solidFill>
                <a:latin typeface="Arial" pitchFamily="34" charset="0"/>
                <a:cs typeface="Arial" pitchFamily="34" charset="0"/>
              </a:rPr>
              <a:t>Conceptos importantes</a:t>
            </a:r>
          </a:p>
        </p:txBody>
      </p:sp>
    </p:spTree>
    <p:extLst>
      <p:ext uri="{BB962C8B-B14F-4D97-AF65-F5344CB8AC3E}">
        <p14:creationId xmlns:p14="http://schemas.microsoft.com/office/powerpoint/2010/main" val="795914236"/>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DE95A0C693CEB341887D38A4A2B58B45040072C752107C5A7B47AA91A1EE638E6F1F" ma:contentTypeVersion="24" ma:contentTypeDescription="Create a new document." ma:contentTypeScope="" ma:versionID="0c22a9e4ee5a4d59bacc0eca4cef97cb"/>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file>

<file path=customXml/itemProps1.xml><?xml version="1.0" encoding="utf-8"?>
<ds:datastoreItem xmlns:ds="http://schemas.openxmlformats.org/officeDocument/2006/customXml" ds:itemID="{68EF03C4-44DE-46A6-83B9-F81098DF0B89}">
  <ds:schemaRefs>
    <ds:schemaRef ds:uri="http://schemas.microsoft.com/office/2006/metadata/contentType"/>
    <ds:schemaRef ds:uri="http://schemas.microsoft.com/office/2006/metadata/properties/metaAttributes"/>
  </ds:schemaRefs>
</ds:datastoreItem>
</file>

<file path=customXml/itemProps2.xml><?xml version="1.0" encoding="utf-8"?>
<ds:datastoreItem xmlns:ds="http://schemas.openxmlformats.org/officeDocument/2006/customXml" ds:itemID="{3722D8BD-807B-4A41-93C9-0E581F3C4C1F}">
  <ds:schemaRefs>
    <ds:schemaRef ds:uri="http://schemas.microsoft.com/sharepoint/v3/contenttype/forms"/>
  </ds:schemaRefs>
</ds:datastoreItem>
</file>

<file path=customXml/itemProps3.xml><?xml version="1.0" encoding="utf-8"?>
<ds:datastoreItem xmlns:ds="http://schemas.openxmlformats.org/officeDocument/2006/customXml" ds:itemID="{E84655DC-E572-4564-A9C9-0B9D8003F12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10375</TotalTime>
  <Words>4340</Words>
  <Application>Microsoft Office PowerPoint</Application>
  <PresentationFormat>Presentación en pantalla (4:3)</PresentationFormat>
  <Paragraphs>254</Paragraphs>
  <Slides>36</Slides>
  <Notes>9</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36</vt:i4>
      </vt:variant>
    </vt:vector>
  </HeadingPairs>
  <TitlesOfParts>
    <vt:vector size="42" baseType="lpstr">
      <vt:lpstr>Arial</vt:lpstr>
      <vt:lpstr>Calibri</vt:lpstr>
      <vt:lpstr>Century Gothic</vt:lpstr>
      <vt:lpstr>Ginto</vt:lpstr>
      <vt:lpstr>Wingdings 3</vt:lpstr>
      <vt:lpstr>Espiral</vt:lpstr>
      <vt:lpstr>Seguridad en Sistemas  Auditoria Informática</vt:lpstr>
      <vt:lpstr>Criptologia Moderna - Definiciones</vt:lpstr>
      <vt:lpstr>Presentación de PowerPoint</vt:lpstr>
      <vt:lpstr>Presentación de PowerPoint</vt:lpstr>
      <vt:lpstr>Criptografía - Definiciones</vt:lpstr>
      <vt:lpstr>Clasificación de los criptosistemas</vt:lpstr>
      <vt:lpstr>Conceptos importantes</vt:lpstr>
      <vt:lpstr>Conceptos importantes</vt:lpstr>
      <vt:lpstr>Conceptos importantes</vt:lpstr>
      <vt:lpstr>Componentes de un Sistema Criptográfico o Criptosistema</vt:lpstr>
      <vt:lpstr>Ejemplos de criptografía clásica </vt:lpstr>
      <vt:lpstr>Cifrado en Bloque</vt:lpstr>
      <vt:lpstr>Cifrado en bloque</vt:lpstr>
      <vt:lpstr>Criptosistema – Cifrado en Flujo (en serie)</vt:lpstr>
      <vt:lpstr>Cifrado en flujo</vt:lpstr>
      <vt:lpstr>Ataque por fuerza bruta</vt:lpstr>
      <vt:lpstr>Criptosistema – Simétricos – Clave Privada o Secreta</vt:lpstr>
      <vt:lpstr>Criptosistema – Sistema Lucifer - DES</vt:lpstr>
      <vt:lpstr>Criptosistema – Sistema Lucifer - DES</vt:lpstr>
      <vt:lpstr>DES CHALLENGE</vt:lpstr>
      <vt:lpstr>Principales inconvenientes de la criptografía simétrica</vt:lpstr>
      <vt:lpstr>Funciones unidireccionales y funciones hash</vt:lpstr>
      <vt:lpstr>Funciones unidireccionales y funciones hash</vt:lpstr>
      <vt:lpstr>Usos y aplicaciones de funciones hash</vt:lpstr>
      <vt:lpstr>Funciones unidireccionales y funciones hash</vt:lpstr>
      <vt:lpstr>Funciones unidireccionales y funciones hash</vt:lpstr>
      <vt:lpstr>Criptosistema – Asimetricos – Clave Publica</vt:lpstr>
      <vt:lpstr>Criptosistema – Asimetricos – Clave Publica</vt:lpstr>
      <vt:lpstr>Criptosistema – Asimetricos – Clave Publica</vt:lpstr>
      <vt:lpstr>Criptosistema – RSA (Riverst – Shamir – Adleman)</vt:lpstr>
      <vt:lpstr>Criptosistema – RSA (Riverst – Shamir – Adleman)</vt:lpstr>
      <vt:lpstr>Criptosistema – RSA (Riverst – Shamir – Adleman)</vt:lpstr>
      <vt:lpstr>Rsa en la practica</vt:lpstr>
      <vt:lpstr>Fortalezas de la criptografía asimétrica</vt:lpstr>
      <vt:lpstr>Inconvenientes de la criptografía asimétrica</vt:lpstr>
      <vt:lpstr>Criptografía Moderna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Tecnologias de la Informacion y de la Comunicacion</dc:title>
  <dc:creator>User OEM</dc:creator>
  <cp:lastModifiedBy>Jose</cp:lastModifiedBy>
  <cp:revision>440</cp:revision>
  <dcterms:created xsi:type="dcterms:W3CDTF">2011-08-28T12:11:05Z</dcterms:created>
  <dcterms:modified xsi:type="dcterms:W3CDTF">2024-10-10T10:59:27Z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