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345" r:id="rId3"/>
    <p:sldId id="346" r:id="rId4"/>
    <p:sldId id="347" r:id="rId5"/>
    <p:sldId id="348" r:id="rId6"/>
    <p:sldId id="349" r:id="rId7"/>
    <p:sldId id="350" r:id="rId8"/>
    <p:sldId id="351" r:id="rId9"/>
    <p:sldId id="352" r:id="rId10"/>
    <p:sldId id="353" r:id="rId11"/>
    <p:sldId id="354" r:id="rId12"/>
    <p:sldId id="355" r:id="rId13"/>
    <p:sldId id="356" r:id="rId14"/>
    <p:sldId id="357" r:id="rId15"/>
    <p:sldId id="358" r:id="rId16"/>
    <p:sldId id="359" r:id="rId17"/>
    <p:sldId id="360" r:id="rId18"/>
    <p:sldId id="344" r:id="rId19"/>
  </p:sldIdLst>
  <p:sldSz cx="9144000" cy="6858000" type="screen4x3"/>
  <p:notesSz cx="7099300" cy="10234613"/>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40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4021138" y="0"/>
            <a:ext cx="3076575" cy="511175"/>
          </a:xfrm>
          <a:prstGeom prst="rect">
            <a:avLst/>
          </a:prstGeom>
        </p:spPr>
        <p:txBody>
          <a:bodyPr vert="horz" lIns="91440" tIns="45720" rIns="91440" bIns="45720" rtlCol="0"/>
          <a:lstStyle>
            <a:lvl1pPr algn="r">
              <a:defRPr sz="1200"/>
            </a:lvl1pPr>
          </a:lstStyle>
          <a:p>
            <a:fld id="{EADDF816-57B7-4E10-8D18-617957F975A8}" type="datetimeFigureOut">
              <a:rPr lang="es-AR" smtClean="0"/>
              <a:pPr/>
              <a:t>09/06/2014</a:t>
            </a:fld>
            <a:endParaRPr lang="es-AR"/>
          </a:p>
        </p:txBody>
      </p:sp>
      <p:sp>
        <p:nvSpPr>
          <p:cNvPr id="4" name="3 Marcador de imagen de diapositiva"/>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709613" y="4860925"/>
            <a:ext cx="5680075" cy="4605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9721850"/>
            <a:ext cx="3076575" cy="511175"/>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4021138" y="9721850"/>
            <a:ext cx="3076575" cy="511175"/>
          </a:xfrm>
          <a:prstGeom prst="rect">
            <a:avLst/>
          </a:prstGeom>
        </p:spPr>
        <p:txBody>
          <a:bodyPr vert="horz" lIns="91440" tIns="45720" rIns="91440" bIns="45720" rtlCol="0" anchor="b"/>
          <a:lstStyle>
            <a:lvl1pPr algn="r">
              <a:defRPr sz="1200"/>
            </a:lvl1pPr>
          </a:lstStyle>
          <a:p>
            <a:fld id="{A7517495-9B6D-4D2D-BDD5-135DB309C2E6}" type="slidenum">
              <a:rPr lang="es-AR" smtClean="0"/>
              <a:pPr/>
              <a:t>‹Nº›</a:t>
            </a:fld>
            <a:endParaRPr lang="es-AR"/>
          </a:p>
        </p:txBody>
      </p:sp>
    </p:spTree>
    <p:extLst>
      <p:ext uri="{BB962C8B-B14F-4D97-AF65-F5344CB8AC3E}">
        <p14:creationId xmlns:p14="http://schemas.microsoft.com/office/powerpoint/2010/main" val="3608186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Marcador de imagen de diapositiva 1"/>
          <p:cNvSpPr>
            <a:spLocks noGrp="1" noRot="1" noChangeAspect="1"/>
          </p:cNvSpPr>
          <p:nvPr>
            <p:ph type="sldImg"/>
          </p:nvPr>
        </p:nvSpPr>
        <p:spPr bwMode="auto">
          <a:noFill/>
          <a:ln>
            <a:solidFill>
              <a:srgbClr val="000000"/>
            </a:solidFill>
            <a:miter lim="800000"/>
            <a:headEnd/>
            <a:tailEnd/>
          </a:ln>
        </p:spPr>
      </p:sp>
      <p:sp>
        <p:nvSpPr>
          <p:cNvPr id="28674"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s-MX" b="1" smtClean="0"/>
              <a:t>Seguridad y confidencialidad</a:t>
            </a:r>
            <a:endParaRPr lang="es-AR" b="1" i="1" smtClean="0"/>
          </a:p>
          <a:p>
            <a:pPr>
              <a:spcBef>
                <a:spcPct val="0"/>
              </a:spcBef>
            </a:pPr>
            <a:r>
              <a:rPr lang="es-ES" smtClean="0"/>
              <a:t>Durante las primeras décadas de su existencia, las redes de computadoras fueron usadas principalmente por investigadores universitarios para el envío de correo electrónico, y por empleados corporativos para compartir impresoras.</a:t>
            </a:r>
            <a:endParaRPr lang="es-AR" smtClean="0"/>
          </a:p>
          <a:p>
            <a:pPr>
              <a:spcBef>
                <a:spcPct val="0"/>
              </a:spcBef>
            </a:pPr>
            <a:r>
              <a:rPr lang="es-ES" smtClean="0"/>
              <a:t>Con el advenimiento de las redes, la situación cambió radicalmente. Nadie puede supervisar manualmente los millones de bits de datos que diariamente se mueven entre los ordenadores en una red. Además, las organizaciones no tienen ninguna manera de asegurar que sus datos no se puedan copiar secretamente, mediante la intercepción de líneas telefónicas o algún otro medio, en el camino que siguen hasta llegar a su destino . Por esto surge la necesidad de algún tipo de puesta en clave (cifrado), con objeto de hacer que los datos sean ininteligibles para todo el mundo, exceptuando aquéllos a los cuales se desea hacer llegar dichos datos.</a:t>
            </a:r>
            <a:endParaRPr lang="es-AR" smtClean="0"/>
          </a:p>
          <a:p>
            <a:pPr>
              <a:spcBef>
                <a:spcPct val="0"/>
              </a:spcBef>
            </a:pPr>
            <a:r>
              <a:rPr lang="es-ES" smtClean="0"/>
              <a:t>Existen, por lo menos, cuatro servicios de seguridad relacionados con la seguridad en la conexión entre redes:</a:t>
            </a:r>
            <a:endParaRPr lang="es-AR" smtClean="0"/>
          </a:p>
          <a:p>
            <a:pPr>
              <a:spcBef>
                <a:spcPct val="0"/>
              </a:spcBef>
            </a:pPr>
            <a:r>
              <a:rPr lang="es-ES" smtClean="0"/>
              <a:t>Proteger los datos para que no puedan ser leídos por personas que no tienen autorización para hacerlo.</a:t>
            </a:r>
            <a:endParaRPr lang="es-AR" smtClean="0"/>
          </a:p>
          <a:p>
            <a:pPr>
              <a:spcBef>
                <a:spcPct val="0"/>
              </a:spcBef>
            </a:pPr>
            <a:r>
              <a:rPr lang="es-ES" smtClean="0"/>
              <a:t>Impedir que las personas sin autorización inserten o borren mensajes.</a:t>
            </a:r>
            <a:endParaRPr lang="es-AR" smtClean="0"/>
          </a:p>
          <a:p>
            <a:pPr>
              <a:spcBef>
                <a:spcPct val="0"/>
              </a:spcBef>
            </a:pPr>
            <a:r>
              <a:rPr lang="es-ES" smtClean="0"/>
              <a:t>Verificar el emisor de cada uno de los mensajes.</a:t>
            </a:r>
            <a:endParaRPr lang="es-AR" smtClean="0"/>
          </a:p>
          <a:p>
            <a:pPr>
              <a:spcBef>
                <a:spcPct val="0"/>
              </a:spcBef>
            </a:pPr>
            <a:r>
              <a:rPr lang="es-ES" smtClean="0"/>
              <a:t>Hacer posible que los usuarios transmitan electrónicamente documentos firmados.</a:t>
            </a:r>
            <a:endParaRPr lang="es-AR" smtClean="0"/>
          </a:p>
          <a:p>
            <a:pPr>
              <a:spcBef>
                <a:spcPct val="0"/>
              </a:spcBef>
            </a:pPr>
            <a:r>
              <a:rPr lang="es-ES" smtClean="0"/>
              <a:t>La puesta en clave, puede utilizarse efectivamente para todos estos objetivos. Si bien el cifrado puede realzarse en cualquier capa del modelo OSI, el planteamiento más sofisticado consiste en colocarla en la capa de presentación, para que sólo aquellas estructuras o campos que necesiten cifrarse sufran la sobrecarga correspondiente.</a:t>
            </a:r>
            <a:endParaRPr lang="es-AR" smtClean="0"/>
          </a:p>
          <a:p>
            <a:pPr>
              <a:spcBef>
                <a:spcPct val="0"/>
              </a:spcBef>
            </a:pPr>
            <a:endParaRPr lang="es-AR" smtClean="0"/>
          </a:p>
        </p:txBody>
      </p:sp>
      <p:sp>
        <p:nvSpPr>
          <p:cNvPr id="28675"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Marcador de imagen de diapositiva 1"/>
          <p:cNvSpPr>
            <a:spLocks noGrp="1" noRot="1" noChangeAspect="1"/>
          </p:cNvSpPr>
          <p:nvPr>
            <p:ph type="sldImg"/>
          </p:nvPr>
        </p:nvSpPr>
        <p:spPr bwMode="auto">
          <a:noFill/>
          <a:ln>
            <a:solidFill>
              <a:srgbClr val="000000"/>
            </a:solidFill>
            <a:miter lim="800000"/>
            <a:headEnd/>
            <a:tailEnd/>
          </a:ln>
        </p:spPr>
      </p:sp>
      <p:sp>
        <p:nvSpPr>
          <p:cNvPr id="47106"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s-ES" u="sng" smtClean="0"/>
              <a:t>Firma digital de clave pública</a:t>
            </a:r>
            <a:endParaRPr lang="es-AR" smtClean="0"/>
          </a:p>
          <a:p>
            <a:pPr>
              <a:spcBef>
                <a:spcPct val="0"/>
              </a:spcBef>
            </a:pPr>
            <a:r>
              <a:rPr lang="es-ES" smtClean="0"/>
              <a:t>Esta propuesta utiliza un algoritmo de cifrado (con clave), E, y el algoritmo de descifrado (con clave), D. E y D deben cumplir los siguientes requisitos:</a:t>
            </a:r>
            <a:endParaRPr lang="es-AR" smtClean="0"/>
          </a:p>
          <a:p>
            <a:pPr>
              <a:spcBef>
                <a:spcPct val="0"/>
              </a:spcBef>
            </a:pPr>
            <a:r>
              <a:rPr lang="es-ES" smtClean="0"/>
              <a:t>D(E(P)) = P</a:t>
            </a:r>
            <a:endParaRPr lang="es-AR" smtClean="0"/>
          </a:p>
          <a:p>
            <a:pPr>
              <a:spcBef>
                <a:spcPct val="0"/>
              </a:spcBef>
            </a:pPr>
            <a:r>
              <a:rPr lang="es-ES" smtClean="0"/>
              <a:t>Es excesivamente difícil deducir D de E.</a:t>
            </a:r>
            <a:endParaRPr lang="es-AR" smtClean="0"/>
          </a:p>
          <a:p>
            <a:pPr>
              <a:spcBef>
                <a:spcPct val="0"/>
              </a:spcBef>
            </a:pPr>
            <a:r>
              <a:rPr lang="es-ES" smtClean="0"/>
              <a:t>E no puede descifrarse mediante un ataque de texto normal seleccionado.</a:t>
            </a:r>
            <a:endParaRPr lang="es-AR" smtClean="0"/>
          </a:p>
          <a:p>
            <a:pPr>
              <a:spcBef>
                <a:spcPct val="0"/>
              </a:spcBef>
            </a:pPr>
            <a:r>
              <a:rPr lang="es-ES" smtClean="0"/>
              <a:t>El primer requisito dice que, si aplicamos D a un mensaje cifrado, E(P), obtenemos nuevamente el mensaje de texto original P. El tercero es necesario porque los intrusos pueden experimentar a placer con el algoritmo.</a:t>
            </a:r>
            <a:endParaRPr lang="es-AR" smtClean="0"/>
          </a:p>
          <a:p>
            <a:pPr>
              <a:spcBef>
                <a:spcPct val="0"/>
              </a:spcBef>
            </a:pPr>
            <a:r>
              <a:rPr lang="es-ES" smtClean="0"/>
              <a:t>El método funciona de la siguiente manera. Una persona, diseña dos algoritmos, E y D, que cumplan los requisitos anteriores. El algoritmo de cifrado y la clave , E, se hacen públicos, de ahí el nombre de </a:t>
            </a:r>
            <a:r>
              <a:rPr lang="es-ES" b="1" smtClean="0"/>
              <a:t>criptografía de clave pública</a:t>
            </a:r>
            <a:r>
              <a:rPr lang="es-ES" smtClean="0"/>
              <a:t>., pero se mantiene secreta la clave de descifrado. Este método requiere siempre que cada usuario tenga dos claves: una pública, usada por todo el mundo para cifrar mensajes a enviar a ese usuario, y una privada, que el usuario necesita para descifrar los mensajes.</a:t>
            </a:r>
            <a:endParaRPr lang="es-AR" smtClean="0"/>
          </a:p>
          <a:p>
            <a:pPr>
              <a:spcBef>
                <a:spcPct val="0"/>
              </a:spcBef>
            </a:pPr>
            <a:endParaRPr lang="es-ES_tradnl" smtClean="0"/>
          </a:p>
        </p:txBody>
      </p:sp>
      <p:sp>
        <p:nvSpPr>
          <p:cNvPr id="47107"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Marcador de imagen de diapositiva 1"/>
          <p:cNvSpPr>
            <a:spLocks noGrp="1" noRot="1" noChangeAspect="1"/>
          </p:cNvSpPr>
          <p:nvPr>
            <p:ph type="sldImg"/>
          </p:nvPr>
        </p:nvSpPr>
        <p:spPr bwMode="auto">
          <a:noFill/>
          <a:ln>
            <a:solidFill>
              <a:srgbClr val="000000"/>
            </a:solidFill>
            <a:miter lim="800000"/>
            <a:headEnd/>
            <a:tailEnd/>
          </a:ln>
        </p:spPr>
      </p:sp>
      <p:sp>
        <p:nvSpPr>
          <p:cNvPr id="49154"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ES_tradnl" smtClean="0"/>
          </a:p>
        </p:txBody>
      </p:sp>
      <p:sp>
        <p:nvSpPr>
          <p:cNvPr id="49155"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Marcador de imagen de diapositiva 1"/>
          <p:cNvSpPr>
            <a:spLocks noGrp="1" noRot="1" noChangeAspect="1"/>
          </p:cNvSpPr>
          <p:nvPr>
            <p:ph type="sldImg"/>
          </p:nvPr>
        </p:nvSpPr>
        <p:spPr bwMode="auto">
          <a:noFill/>
          <a:ln>
            <a:solidFill>
              <a:srgbClr val="000000"/>
            </a:solidFill>
            <a:miter lim="800000"/>
            <a:headEnd/>
            <a:tailEnd/>
          </a:ln>
        </p:spPr>
      </p:sp>
      <p:sp>
        <p:nvSpPr>
          <p:cNvPr id="51202"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ES_tradnl" smtClean="0"/>
          </a:p>
        </p:txBody>
      </p:sp>
      <p:sp>
        <p:nvSpPr>
          <p:cNvPr id="51203"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Marcador de imagen de diapositiva 1"/>
          <p:cNvSpPr>
            <a:spLocks noGrp="1" noRot="1" noChangeAspect="1"/>
          </p:cNvSpPr>
          <p:nvPr>
            <p:ph type="sldImg"/>
          </p:nvPr>
        </p:nvSpPr>
        <p:spPr bwMode="auto">
          <a:noFill/>
          <a:ln>
            <a:solidFill>
              <a:srgbClr val="000000"/>
            </a:solidFill>
            <a:miter lim="800000"/>
            <a:headEnd/>
            <a:tailEnd/>
          </a:ln>
        </p:spPr>
      </p:sp>
      <p:sp>
        <p:nvSpPr>
          <p:cNvPr id="53250"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ES_tradnl" smtClean="0"/>
          </a:p>
        </p:txBody>
      </p:sp>
      <p:sp>
        <p:nvSpPr>
          <p:cNvPr id="53251"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Marcador de imagen de diapositiva 1"/>
          <p:cNvSpPr>
            <a:spLocks noGrp="1" noRot="1" noChangeAspect="1"/>
          </p:cNvSpPr>
          <p:nvPr>
            <p:ph type="sldImg"/>
          </p:nvPr>
        </p:nvSpPr>
        <p:spPr bwMode="auto">
          <a:noFill/>
          <a:ln>
            <a:solidFill>
              <a:srgbClr val="000000"/>
            </a:solidFill>
            <a:miter lim="800000"/>
            <a:headEnd/>
            <a:tailEnd/>
          </a:ln>
        </p:spPr>
      </p:sp>
      <p:sp>
        <p:nvSpPr>
          <p:cNvPr id="32770"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s-MX" b="1" smtClean="0"/>
              <a:t>Criptografía tradicional</a:t>
            </a:r>
            <a:endParaRPr lang="es-AR" b="1" i="1" smtClean="0"/>
          </a:p>
          <a:p>
            <a:pPr>
              <a:spcBef>
                <a:spcPct val="0"/>
              </a:spcBef>
            </a:pPr>
            <a:r>
              <a:rPr lang="es-ES" smtClean="0"/>
              <a:t>Hasta la llegada de las computadoras, una de las restricciones principales de la criptografía había sido la falta de los codificadores para efectuar las transformaciones necesarias, con frecuencia en campo de batalla y contando con poco equipo. Una restricción adicional, ha sido la dificultad para conmutar rápidamente de un método criptográfico a otro, dado que esto obligaría a reentrenar un gran número de personas. Sin embargo, el peligro de que un empleado fuera capturado por el enemigo ha hecho indispensable la capacidad de cambiar el método de cifrado al instante, de ser necesario. De estos requisitos en conflicto se deriva el siguiente modelo.</a:t>
            </a:r>
            <a:endParaRPr lang="es-AR" smtClean="0"/>
          </a:p>
          <a:p>
            <a:pPr>
              <a:spcBef>
                <a:spcPct val="0"/>
              </a:spcBef>
            </a:pPr>
            <a:r>
              <a:rPr lang="es-AR" smtClean="0"/>
              <a:t/>
            </a:r>
            <a:br>
              <a:rPr lang="es-AR" smtClean="0"/>
            </a:br>
            <a:r>
              <a:rPr lang="es-ES" smtClean="0"/>
              <a:t>Los mensajes que se tienen que poner en clave, conocidos como </a:t>
            </a:r>
            <a:r>
              <a:rPr lang="es-ES" b="1" smtClean="0"/>
              <a:t>texto normal</a:t>
            </a:r>
            <a:r>
              <a:rPr lang="es-ES" smtClean="0"/>
              <a:t>, se transforman mediante una función parametrizada por una </a:t>
            </a:r>
            <a:r>
              <a:rPr lang="es-ES" b="1" smtClean="0"/>
              <a:t>clave</a:t>
            </a:r>
            <a:r>
              <a:rPr lang="es-ES" smtClean="0"/>
              <a:t>. La salida del proceso de cifrado, conocida como </a:t>
            </a:r>
            <a:r>
              <a:rPr lang="es-ES" b="1" smtClean="0"/>
              <a:t>texto cifrado</a:t>
            </a:r>
            <a:r>
              <a:rPr lang="es-ES" smtClean="0"/>
              <a:t>, se transmite después, muchas veces mediante mensajero o radio. Suponemos que el </a:t>
            </a:r>
            <a:r>
              <a:rPr lang="es-ES" b="1" smtClean="0"/>
              <a:t>intruso</a:t>
            </a:r>
            <a:r>
              <a:rPr lang="es-ES" smtClean="0"/>
              <a:t> escucha y copia con exactitud el texto cifrado completo. Sin embargo, a diferencia del destinatario original, el intruso no conoce la clave de cifrado y no puede descifrar fácilmente el texto cifrado. A veces el intruso no sólo puede escuchar el canal de comunicación (intruso pasivo) sino que también puede registrar mensajes y reproducirlos después, inyectar sus propios mensajes y modificar los mensajes legítimos antes de que lleguen al destinatario (intruso activo). El arte de descifrar se llama </a:t>
            </a:r>
            <a:r>
              <a:rPr lang="es-ES" b="1" smtClean="0"/>
              <a:t>criptoanálisis</a:t>
            </a:r>
            <a:r>
              <a:rPr lang="es-ES" smtClean="0"/>
              <a:t>. Y el arte de diseñar cifradores (criptografía) y de descifrarlos (criptoanálisis) se conocen colectivamente como </a:t>
            </a:r>
            <a:r>
              <a:rPr lang="es-ES" b="1" smtClean="0"/>
              <a:t>criptología</a:t>
            </a:r>
            <a:r>
              <a:rPr lang="es-ES" smtClean="0"/>
              <a:t>.</a:t>
            </a:r>
            <a:endParaRPr lang="es-AR" smtClean="0"/>
          </a:p>
          <a:p>
            <a:pPr>
              <a:spcBef>
                <a:spcPct val="0"/>
              </a:spcBef>
            </a:pPr>
            <a:r>
              <a:rPr lang="es-ES" smtClean="0"/>
              <a:t>Utilizaremos como notación: C = E</a:t>
            </a:r>
            <a:r>
              <a:rPr lang="es-ES" baseline="-25000" smtClean="0"/>
              <a:t>k</a:t>
            </a:r>
            <a:r>
              <a:rPr lang="es-ES" smtClean="0"/>
              <a:t>(P) para indicar que el cifrado del texto normal P usando la clave k da el texto cifrado C. Del mismo modo, P = D</a:t>
            </a:r>
            <a:r>
              <a:rPr lang="es-ES" baseline="-25000" smtClean="0"/>
              <a:t>k</a:t>
            </a:r>
            <a:r>
              <a:rPr lang="es-ES" smtClean="0"/>
              <a:t>(C) representa el descifrado de C para obtener el texto normal nuevamente. Por tanto:</a:t>
            </a:r>
            <a:endParaRPr lang="es-AR" smtClean="0"/>
          </a:p>
          <a:p>
            <a:pPr>
              <a:spcBef>
                <a:spcPct val="0"/>
              </a:spcBef>
            </a:pPr>
            <a:r>
              <a:rPr lang="es-ES" smtClean="0"/>
              <a:t>D</a:t>
            </a:r>
            <a:r>
              <a:rPr lang="es-ES" baseline="-25000" smtClean="0"/>
              <a:t>k</a:t>
            </a:r>
            <a:r>
              <a:rPr lang="es-ES" smtClean="0"/>
              <a:t> (E</a:t>
            </a:r>
            <a:r>
              <a:rPr lang="es-ES" baseline="-25000" smtClean="0"/>
              <a:t>k</a:t>
            </a:r>
            <a:r>
              <a:rPr lang="es-ES" smtClean="0"/>
              <a:t> (P)) = P</a:t>
            </a:r>
            <a:endParaRPr lang="es-AR" smtClean="0"/>
          </a:p>
          <a:p>
            <a:pPr>
              <a:spcBef>
                <a:spcPct val="0"/>
              </a:spcBef>
            </a:pPr>
            <a:r>
              <a:rPr lang="es-ES" smtClean="0"/>
              <a:t>Esta notación sugiere que E y D son sólo funciones matemáticas, lo cual es cierto. El único truco es que ambas son funciones de dos parámetros, y hemos escrito uno de los parámetros (la clave) como subíndice, en lugar de cómo argumento, para distinguirlo del mensaje.</a:t>
            </a:r>
            <a:endParaRPr lang="es-AR" smtClean="0"/>
          </a:p>
          <a:p>
            <a:pPr>
              <a:spcBef>
                <a:spcPct val="0"/>
              </a:spcBef>
            </a:pPr>
            <a:r>
              <a:rPr lang="es-ES" smtClean="0"/>
              <a:t>La clave consiste en una cadena corta (relativamente) que selecciona uno de muchos cifrados potenciales y puede cambiarse con la frecuencia requerida.. Por tanto, el modelo básico es un método general estable y conocido públicamente pero parametrizado por una clave secreta y fácilmente cambiable.</a:t>
            </a:r>
            <a:endParaRPr lang="es-AR" smtClean="0"/>
          </a:p>
          <a:p>
            <a:pPr>
              <a:spcBef>
                <a:spcPct val="0"/>
              </a:spcBef>
            </a:pPr>
            <a:r>
              <a:rPr lang="es-ES" smtClean="0"/>
              <a:t>Cuanto más grande es la clave, mayor será el </a:t>
            </a:r>
            <a:r>
              <a:rPr lang="es-ES" b="1" smtClean="0"/>
              <a:t>factor de trabajo </a:t>
            </a:r>
            <a:r>
              <a:rPr lang="es-ES" smtClean="0"/>
              <a:t>que tendrá que enfrentar el criptoanalista. Este factor crece exponencialmente con la longitud de la clave. El secreto radica en tener un algoritmo robusto (pero público) y una clave larga.</a:t>
            </a:r>
            <a:endParaRPr lang="es-AR" smtClean="0"/>
          </a:p>
          <a:p>
            <a:pPr>
              <a:spcBef>
                <a:spcPct val="0"/>
              </a:spcBef>
            </a:pPr>
            <a:r>
              <a:rPr lang="es-ES" smtClean="0"/>
              <a:t>Los modelos de cifrado históricamente se dividen en dos categorías: cifrados por sustitución y cifrados por transposición.</a:t>
            </a:r>
            <a:endParaRPr lang="es-AR" smtClean="0"/>
          </a:p>
          <a:p>
            <a:pPr>
              <a:spcBef>
                <a:spcPct val="0"/>
              </a:spcBef>
            </a:pPr>
            <a:endParaRPr lang="es-ES_tradnl" smtClean="0"/>
          </a:p>
        </p:txBody>
      </p:sp>
      <p:sp>
        <p:nvSpPr>
          <p:cNvPr id="32771"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Marcador de imagen de diapositiva 1"/>
          <p:cNvSpPr>
            <a:spLocks noGrp="1" noRot="1" noChangeAspect="1"/>
          </p:cNvSpPr>
          <p:nvPr>
            <p:ph type="sldImg"/>
          </p:nvPr>
        </p:nvSpPr>
        <p:spPr bwMode="auto">
          <a:noFill/>
          <a:ln>
            <a:solidFill>
              <a:srgbClr val="000000"/>
            </a:solidFill>
            <a:miter lim="800000"/>
            <a:headEnd/>
            <a:tailEnd/>
          </a:ln>
        </p:spPr>
      </p:sp>
      <p:sp>
        <p:nvSpPr>
          <p:cNvPr id="34818"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s-AR" smtClean="0"/>
              <a:t>En criptografía, el </a:t>
            </a:r>
            <a:r>
              <a:rPr lang="es-AR" b="1" smtClean="0"/>
              <a:t>cifrado por sustitución</a:t>
            </a:r>
            <a:r>
              <a:rPr lang="es-AR" smtClean="0"/>
              <a:t> es un método de cifrado por el que unidades de texto plano son sustituidas con texto cifrado siguiendo un sistema regular; las "unidades" pueden ser una sola letra (el caso más común), pares de letras, tríos de letras, mezclas de lo anterior, entre otros. El receptor descifra el texto realizando la sustitución inversa.</a:t>
            </a:r>
          </a:p>
          <a:p>
            <a:pPr>
              <a:spcBef>
                <a:spcPct val="0"/>
              </a:spcBef>
            </a:pPr>
            <a:r>
              <a:rPr lang="es-AR" smtClean="0"/>
              <a:t>Los cifrados por sustitución son comparables a los cifrados por transposición. En un cifrado por transposición, las unidades del texto plano son cambiadas usando una ordenación diferente y normalmente bastante compleja, pero las unidades en sí mismas no son modificadas. Por el contrario, en un cifrado por sustitución, las unidades del texto plano mantienen el mismo orden, lo que se cambia son las propias unidades del texto plano.</a:t>
            </a:r>
          </a:p>
          <a:p>
            <a:pPr>
              <a:spcBef>
                <a:spcPct val="0"/>
              </a:spcBef>
            </a:pPr>
            <a:r>
              <a:rPr lang="es-AR" smtClean="0"/>
              <a:t>Existen diversos tipos de cifrados por sustitución. Si el cifrado opera sobre letras simples, se denomina </a:t>
            </a:r>
            <a:r>
              <a:rPr lang="es-AR" b="1" smtClean="0"/>
              <a:t>cifrado por sustitución simple</a:t>
            </a:r>
            <a:r>
              <a:rPr lang="es-AR" smtClean="0"/>
              <a:t>; un cifrado que opera sobre grupos de letras se denomina, </a:t>
            </a:r>
            <a:r>
              <a:rPr lang="es-AR" b="1" smtClean="0"/>
              <a:t>poligráfico</a:t>
            </a:r>
            <a:r>
              <a:rPr lang="es-AR" smtClean="0"/>
              <a:t>. Un </a:t>
            </a:r>
            <a:r>
              <a:rPr lang="es-AR" b="1" smtClean="0"/>
              <a:t>cifrado monoalfabético</a:t>
            </a:r>
            <a:r>
              <a:rPr lang="es-AR" smtClean="0"/>
              <a:t> usa una sustitución fija para todo el mensaje, mientras que un </a:t>
            </a:r>
            <a:r>
              <a:rPr lang="es-AR" b="1" smtClean="0"/>
              <a:t>cifrado polialfabético</a:t>
            </a:r>
            <a:r>
              <a:rPr lang="es-AR" smtClean="0"/>
              <a:t> usa diferentes sustituciones en diferentes momentos del mensaje-por ejemplo los </a:t>
            </a:r>
            <a:r>
              <a:rPr lang="es-AR" b="1" smtClean="0"/>
              <a:t>homófonos</a:t>
            </a:r>
            <a:r>
              <a:rPr lang="es-AR" smtClean="0"/>
              <a:t>, en los que una unidad del texto plano es sustituida por una de entre varias posibilidades existentes para el texto cifrado.</a:t>
            </a:r>
          </a:p>
          <a:p>
            <a:pPr>
              <a:spcBef>
                <a:spcPct val="0"/>
              </a:spcBef>
            </a:pPr>
            <a:endParaRPr lang="es-ES_tradnl" smtClean="0"/>
          </a:p>
        </p:txBody>
      </p:sp>
      <p:sp>
        <p:nvSpPr>
          <p:cNvPr id="34819"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Marcador de imagen de diapositiva 1"/>
          <p:cNvSpPr>
            <a:spLocks noGrp="1" noRot="1" noChangeAspect="1"/>
          </p:cNvSpPr>
          <p:nvPr>
            <p:ph type="sldImg"/>
          </p:nvPr>
        </p:nvSpPr>
        <p:spPr bwMode="auto">
          <a:noFill/>
          <a:ln>
            <a:solidFill>
              <a:srgbClr val="000000"/>
            </a:solidFill>
            <a:miter lim="800000"/>
            <a:headEnd/>
            <a:tailEnd/>
          </a:ln>
        </p:spPr>
      </p:sp>
      <p:sp>
        <p:nvSpPr>
          <p:cNvPr id="3" name="Marcador de notas 2"/>
          <p:cNvSpPr>
            <a:spLocks noGrp="1"/>
          </p:cNvSpPr>
          <p:nvPr>
            <p:ph type="body" idx="1"/>
          </p:nvPr>
        </p:nvSpPr>
        <p:spPr/>
        <p:txBody>
          <a:bodyPr/>
          <a:lstStyle/>
          <a:p>
            <a:pPr>
              <a:defRPr/>
            </a:pPr>
            <a:r>
              <a:rPr lang="es-ES" dirty="0" smtClean="0"/>
              <a:t>Este sistema general se llama </a:t>
            </a:r>
            <a:r>
              <a:rPr lang="es-ES" b="1" dirty="0" smtClean="0"/>
              <a:t>sustitución </a:t>
            </a:r>
            <a:r>
              <a:rPr lang="es-ES" b="1" dirty="0" err="1" smtClean="0"/>
              <a:t>monoalfabética</a:t>
            </a:r>
            <a:r>
              <a:rPr lang="es-ES" dirty="0" smtClean="0"/>
              <a:t>, siendo la clave la cadena de 26 letras correspondientes al alfabeto completo. Para la clave anterior, el texto normal </a:t>
            </a:r>
            <a:r>
              <a:rPr lang="es-ES" i="1" dirty="0" smtClean="0"/>
              <a:t>ataque</a:t>
            </a:r>
            <a:r>
              <a:rPr lang="es-ES" dirty="0" smtClean="0"/>
              <a:t> se transformaría en el texto cifrado </a:t>
            </a:r>
            <a:r>
              <a:rPr lang="es-ES" i="1" cap="all" dirty="0" err="1" smtClean="0"/>
              <a:t>qzqjxt</a:t>
            </a:r>
            <a:r>
              <a:rPr lang="es-ES" dirty="0" smtClean="0"/>
              <a:t>.</a:t>
            </a:r>
            <a:endParaRPr lang="es-AR" dirty="0" smtClean="0"/>
          </a:p>
          <a:p>
            <a:pPr>
              <a:defRPr/>
            </a:pPr>
            <a:r>
              <a:rPr lang="es-ES" dirty="0" smtClean="0"/>
              <a:t>A primera vista, esto podría parecer seguro, ya que aunque el </a:t>
            </a:r>
            <a:r>
              <a:rPr lang="es-ES" dirty="0" err="1" smtClean="0"/>
              <a:t>criptoanalista</a:t>
            </a:r>
            <a:r>
              <a:rPr lang="es-ES" dirty="0" smtClean="0"/>
              <a:t> conoce el sistema general, no sabe cuál de las 26! = 4 x 10</a:t>
            </a:r>
            <a:r>
              <a:rPr lang="es-ES" baseline="30000" dirty="0" smtClean="0"/>
              <a:t>26</a:t>
            </a:r>
            <a:r>
              <a:rPr lang="es-ES" dirty="0" smtClean="0"/>
              <a:t> claves posibles se está usando. No obstante, si se cuenta con una cantidad pequeña de texto cifrado, puede descifrarse fácilmente. La forma más común es aprovechar las propiedades estadísticas de los lenguajes naturales. Otro enfoque es tratar de adivinar una palabra o frase probable, dependiente del contexto.</a:t>
            </a:r>
            <a:endParaRPr lang="es-AR" dirty="0" smtClean="0"/>
          </a:p>
          <a:p>
            <a:pPr>
              <a:defRPr/>
            </a:pPr>
            <a:endParaRPr lang="es-ES_tradnl" dirty="0"/>
          </a:p>
        </p:txBody>
      </p:sp>
      <p:sp>
        <p:nvSpPr>
          <p:cNvPr id="36867"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Marcador de imagen de diapositiva 1"/>
          <p:cNvSpPr>
            <a:spLocks noGrp="1" noRot="1" noChangeAspect="1"/>
          </p:cNvSpPr>
          <p:nvPr>
            <p:ph type="sldImg"/>
          </p:nvPr>
        </p:nvSpPr>
        <p:spPr bwMode="auto">
          <a:noFill/>
          <a:ln>
            <a:solidFill>
              <a:srgbClr val="000000"/>
            </a:solidFill>
            <a:miter lim="800000"/>
            <a:headEnd/>
            <a:tailEnd/>
          </a:ln>
        </p:spPr>
      </p:sp>
      <p:sp>
        <p:nvSpPr>
          <p:cNvPr id="38914"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s-ES" smtClean="0"/>
              <a:t>La clave del cifrado es una palabra o frase que no contiene letras repetidas. El propósito de la clave es numerar las columnas, estando la columna 1 bajo la letra clave más cercana al inicio del alfabeto, y así sucesivamente. El texto normal se escribe horizontalmente, en filas. El texto cifrado se lee por columnas, comenzando por la columna cuya letra clave es la más baja.</a:t>
            </a:r>
            <a:endParaRPr lang="es-AR" smtClean="0"/>
          </a:p>
          <a:p>
            <a:pPr>
              <a:spcBef>
                <a:spcPct val="0"/>
              </a:spcBef>
            </a:pPr>
            <a:endParaRPr lang="es-ES_tradnl" smtClean="0"/>
          </a:p>
        </p:txBody>
      </p:sp>
      <p:sp>
        <p:nvSpPr>
          <p:cNvPr id="38915"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Marcador de imagen de diapositiva 1"/>
          <p:cNvSpPr>
            <a:spLocks noGrp="1" noRot="1" noChangeAspect="1"/>
          </p:cNvSpPr>
          <p:nvPr>
            <p:ph type="sldImg"/>
          </p:nvPr>
        </p:nvSpPr>
        <p:spPr bwMode="auto">
          <a:noFill/>
          <a:ln>
            <a:solidFill>
              <a:srgbClr val="000000"/>
            </a:solidFill>
            <a:miter lim="800000"/>
            <a:headEnd/>
            <a:tailEnd/>
          </a:ln>
        </p:spPr>
      </p:sp>
      <p:sp>
        <p:nvSpPr>
          <p:cNvPr id="40962"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s-MX" b="1" smtClean="0"/>
              <a:t>Autentificación y firmas digitales</a:t>
            </a:r>
            <a:endParaRPr lang="es-AR" b="1" i="1" smtClean="0"/>
          </a:p>
          <a:p>
            <a:pPr>
              <a:spcBef>
                <a:spcPct val="0"/>
              </a:spcBef>
            </a:pPr>
            <a:r>
              <a:rPr lang="es-ES" smtClean="0"/>
              <a:t>La autenticidad de numerosos documentos legales, financieros y de oto tipo se determina por la presencia o ausencia de una firma manuscrita autorizada. Las fotocopias no cuentan. Para que los sistemas computarizados de mensajes reemplacen el transporte físico de papel y tinta, debe encontrarse una solución a estos problemas.</a:t>
            </a:r>
            <a:endParaRPr lang="es-AR" smtClean="0"/>
          </a:p>
          <a:p>
            <a:pPr>
              <a:spcBef>
                <a:spcPct val="0"/>
              </a:spcBef>
            </a:pPr>
            <a:r>
              <a:rPr lang="es-ES" smtClean="0"/>
              <a:t>Por ejemplo, en una operación de compra de lingotes de ORO, para proteger al cliente en el caso de que el precio del oro suba mucho</a:t>
            </a:r>
            <a:endParaRPr lang="es-AR" smtClean="0"/>
          </a:p>
          <a:p>
            <a:pPr>
              <a:spcBef>
                <a:spcPct val="0"/>
              </a:spcBef>
            </a:pPr>
            <a:r>
              <a:rPr lang="es-ES" smtClean="0"/>
              <a:t>El receptor pueda verificar la identidad proclamada del transmisor. Ej. en los sistemas financieros.</a:t>
            </a:r>
            <a:endParaRPr lang="es-AR" smtClean="0"/>
          </a:p>
          <a:p>
            <a:pPr>
              <a:spcBef>
                <a:spcPct val="0"/>
              </a:spcBef>
            </a:pPr>
            <a:r>
              <a:rPr lang="es-ES" smtClean="0"/>
              <a:t>El transmisor no pueda repudiar después en contenido del mensaje. Ej. para proteger al banco contra fraudes</a:t>
            </a:r>
            <a:endParaRPr lang="es-AR" smtClean="0"/>
          </a:p>
          <a:p>
            <a:pPr>
              <a:spcBef>
                <a:spcPct val="0"/>
              </a:spcBef>
            </a:pPr>
            <a:r>
              <a:rPr lang="es-ES" smtClean="0"/>
              <a:t>El receptor no haya podido confeccionar el mensaje él mismo. Ej. para proteger al cliente en el caso de que el precio del oro suba mucho y que el banco trate de falsificar un mensaje firmado en el que el cliente solicitó un lingote de oro en lugar de una tonelada.</a:t>
            </a:r>
            <a:endParaRPr lang="es-AR" smtClean="0"/>
          </a:p>
          <a:p>
            <a:pPr>
              <a:spcBef>
                <a:spcPct val="0"/>
              </a:spcBef>
            </a:pPr>
            <a:r>
              <a:rPr lang="es-ES" u="sng" smtClean="0"/>
              <a:t>Autentificación</a:t>
            </a:r>
            <a:endParaRPr lang="es-AR" smtClean="0"/>
          </a:p>
          <a:p>
            <a:pPr>
              <a:spcBef>
                <a:spcPct val="0"/>
              </a:spcBef>
            </a:pPr>
            <a:r>
              <a:rPr lang="es-ES" smtClean="0"/>
              <a:t>En sistemas orientados a conexión, la autentificación puede realizarse en el momento en que se establece una sesión. El planteamiento tradicional consiste en hacer que el usuario compruebe su identidad, mediante la presentación de una contraseña. Este método no solamente expone al usuario a una intercepción pasiva, sino que también puede exigirle a la computadora que autentifica (por ejemplo, el banco) mantener una lista interna de contraseñas, lo cual, en sí mismo, viene a ser un problema potencial de seguridad. Este problema puede solucionarse mediante el empleo de las firmas digitales de clave secreta o pública.</a:t>
            </a:r>
            <a:endParaRPr lang="es-AR" smtClean="0"/>
          </a:p>
          <a:p>
            <a:pPr>
              <a:spcBef>
                <a:spcPct val="0"/>
              </a:spcBef>
            </a:pPr>
            <a:endParaRPr lang="es-ES_tradnl" smtClean="0"/>
          </a:p>
        </p:txBody>
      </p:sp>
      <p:sp>
        <p:nvSpPr>
          <p:cNvPr id="40963"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Marcador de imagen de diapositiva 1"/>
          <p:cNvSpPr>
            <a:spLocks noGrp="1" noRot="1" noChangeAspect="1"/>
          </p:cNvSpPr>
          <p:nvPr>
            <p:ph type="sldImg"/>
          </p:nvPr>
        </p:nvSpPr>
        <p:spPr bwMode="auto">
          <a:noFill/>
          <a:ln>
            <a:solidFill>
              <a:srgbClr val="000000"/>
            </a:solidFill>
            <a:miter lim="800000"/>
            <a:headEnd/>
            <a:tailEnd/>
          </a:ln>
        </p:spPr>
      </p:sp>
      <p:sp>
        <p:nvSpPr>
          <p:cNvPr id="40962"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s-MX" b="1" smtClean="0"/>
              <a:t>Autentificación y firmas digitales</a:t>
            </a:r>
            <a:endParaRPr lang="es-AR" b="1" i="1" smtClean="0"/>
          </a:p>
          <a:p>
            <a:pPr>
              <a:spcBef>
                <a:spcPct val="0"/>
              </a:spcBef>
            </a:pPr>
            <a:r>
              <a:rPr lang="es-ES" smtClean="0"/>
              <a:t>La autenticidad de numerosos documentos legales, financieros y de oto tipo se determina por la presencia o ausencia de una firma manuscrita autorizada. Las fotocopias no cuentan. Para que los sistemas computarizados de mensajes reemplacen el transporte físico de papel y tinta, debe encontrarse una solución a estos problemas.</a:t>
            </a:r>
            <a:endParaRPr lang="es-AR" smtClean="0"/>
          </a:p>
          <a:p>
            <a:pPr>
              <a:spcBef>
                <a:spcPct val="0"/>
              </a:spcBef>
            </a:pPr>
            <a:r>
              <a:rPr lang="es-ES" smtClean="0"/>
              <a:t>Por ejemplo, en una operación de compra de lingotes de ORO, para proteger al cliente en el caso de que el precio del oro suba mucho</a:t>
            </a:r>
            <a:endParaRPr lang="es-AR" smtClean="0"/>
          </a:p>
          <a:p>
            <a:pPr>
              <a:spcBef>
                <a:spcPct val="0"/>
              </a:spcBef>
            </a:pPr>
            <a:r>
              <a:rPr lang="es-ES" smtClean="0"/>
              <a:t>El receptor pueda verificar la identidad proclamada del transmisor. Ej. en los sistemas financieros.</a:t>
            </a:r>
            <a:endParaRPr lang="es-AR" smtClean="0"/>
          </a:p>
          <a:p>
            <a:pPr>
              <a:spcBef>
                <a:spcPct val="0"/>
              </a:spcBef>
            </a:pPr>
            <a:r>
              <a:rPr lang="es-ES" smtClean="0"/>
              <a:t>El transmisor no pueda repudiar después en contenido del mensaje. Ej. para proteger al banco contra fraudes</a:t>
            </a:r>
            <a:endParaRPr lang="es-AR" smtClean="0"/>
          </a:p>
          <a:p>
            <a:pPr>
              <a:spcBef>
                <a:spcPct val="0"/>
              </a:spcBef>
            </a:pPr>
            <a:r>
              <a:rPr lang="es-ES" smtClean="0"/>
              <a:t>El receptor no haya podido confeccionar el mensaje él mismo. Ej. para proteger al cliente en el caso de que el precio del oro suba mucho y que el banco trate de falsificar un mensaje firmado en el que el cliente solicitó un lingote de oro en lugar de una tonelada.</a:t>
            </a:r>
            <a:endParaRPr lang="es-AR" smtClean="0"/>
          </a:p>
          <a:p>
            <a:pPr>
              <a:spcBef>
                <a:spcPct val="0"/>
              </a:spcBef>
            </a:pPr>
            <a:r>
              <a:rPr lang="es-ES" u="sng" smtClean="0"/>
              <a:t>Autentificación</a:t>
            </a:r>
            <a:endParaRPr lang="es-AR" smtClean="0"/>
          </a:p>
          <a:p>
            <a:pPr>
              <a:spcBef>
                <a:spcPct val="0"/>
              </a:spcBef>
            </a:pPr>
            <a:r>
              <a:rPr lang="es-ES" smtClean="0"/>
              <a:t>En sistemas orientados a conexión, la autentificación puede realizarse en el momento en que se establece una sesión. El planteamiento tradicional consiste en hacer que el usuario compruebe su identidad, mediante la presentación de una contraseña. Este método no solamente expone al usuario a una intercepción pasiva, sino que también puede exigirle a la computadora que autentifica (por ejemplo, el banco) mantener una lista interna de contraseñas, lo cual, en sí mismo, viene a ser un problema potencial de seguridad. Este problema puede solucionarse mediante el empleo de las firmas digitales de clave secreta o pública.</a:t>
            </a:r>
            <a:endParaRPr lang="es-AR" smtClean="0"/>
          </a:p>
          <a:p>
            <a:pPr>
              <a:spcBef>
                <a:spcPct val="0"/>
              </a:spcBef>
            </a:pPr>
            <a:endParaRPr lang="es-ES_tradnl" smtClean="0"/>
          </a:p>
        </p:txBody>
      </p:sp>
      <p:sp>
        <p:nvSpPr>
          <p:cNvPr id="40963"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Marcador de imagen de diapositiva 1"/>
          <p:cNvSpPr>
            <a:spLocks noGrp="1" noRot="1" noChangeAspect="1"/>
          </p:cNvSpPr>
          <p:nvPr>
            <p:ph type="sldImg"/>
          </p:nvPr>
        </p:nvSpPr>
        <p:spPr bwMode="auto">
          <a:noFill/>
          <a:ln>
            <a:solidFill>
              <a:srgbClr val="000000"/>
            </a:solidFill>
            <a:miter lim="800000"/>
            <a:headEnd/>
            <a:tailEnd/>
          </a:ln>
        </p:spPr>
      </p:sp>
      <p:sp>
        <p:nvSpPr>
          <p:cNvPr id="43010"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s-ES" u="sng" smtClean="0"/>
              <a:t>Firma digital de clave secreta</a:t>
            </a:r>
            <a:endParaRPr lang="es-AR" smtClean="0"/>
          </a:p>
          <a:p>
            <a:pPr>
              <a:spcBef>
                <a:spcPct val="0"/>
              </a:spcBef>
            </a:pPr>
            <a:r>
              <a:rPr lang="es-ES" smtClean="0"/>
              <a:t>Un enfoque de las firmas digitales sería tener una autoridad central que sepa todo y en quien todos confíen, por ejemplo el </a:t>
            </a:r>
            <a:r>
              <a:rPr lang="es-ES" i="1" smtClean="0"/>
              <a:t>Big Brother</a:t>
            </a:r>
            <a:r>
              <a:rPr lang="es-ES" smtClean="0"/>
              <a:t> (BB). Cada usuario escoge una clave secreta y la lleva personalmente a las oficinas de BB. Por tanto sólo el usuario y BB conocen la clave secreta. </a:t>
            </a:r>
            <a:endParaRPr lang="es-AR" smtClean="0"/>
          </a:p>
          <a:p>
            <a:pPr>
              <a:spcBef>
                <a:spcPct val="0"/>
              </a:spcBef>
            </a:pPr>
            <a:r>
              <a:rPr lang="es-ES" smtClean="0"/>
              <a:t>Un problema potencial de este protocolo es que todos tienen que confiar en BB. Es más, el BB lee todos los mensajes firmados. Por ello es más confiable utilizar la criptografía de clave pública.</a:t>
            </a:r>
            <a:endParaRPr lang="es-AR" smtClean="0"/>
          </a:p>
          <a:p>
            <a:pPr>
              <a:spcBef>
                <a:spcPct val="0"/>
              </a:spcBef>
            </a:pPr>
            <a:endParaRPr lang="es-ES_tradnl" smtClean="0"/>
          </a:p>
        </p:txBody>
      </p:sp>
      <p:sp>
        <p:nvSpPr>
          <p:cNvPr id="43011"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Marcador de imagen de diapositiva 1"/>
          <p:cNvSpPr>
            <a:spLocks noGrp="1" noRot="1" noChangeAspect="1"/>
          </p:cNvSpPr>
          <p:nvPr>
            <p:ph type="sldImg"/>
          </p:nvPr>
        </p:nvSpPr>
        <p:spPr bwMode="auto">
          <a:noFill/>
          <a:ln>
            <a:solidFill>
              <a:srgbClr val="000000"/>
            </a:solidFill>
            <a:miter lim="800000"/>
            <a:headEnd/>
            <a:tailEnd/>
          </a:ln>
        </p:spPr>
      </p:sp>
      <p:sp>
        <p:nvSpPr>
          <p:cNvPr id="45058"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s-ES" u="sng" smtClean="0"/>
              <a:t>Firma digital de clave pública</a:t>
            </a:r>
            <a:endParaRPr lang="es-AR" smtClean="0"/>
          </a:p>
          <a:p>
            <a:pPr>
              <a:spcBef>
                <a:spcPct val="0"/>
              </a:spcBef>
            </a:pPr>
            <a:r>
              <a:rPr lang="es-ES" smtClean="0"/>
              <a:t>Esta propuesta utiliza un algoritmo de cifrado (con clave), E, y el algoritmo de descifrado (con clave), D. E y D deben cumplir los siguientes requisitos:</a:t>
            </a:r>
            <a:endParaRPr lang="es-AR" smtClean="0"/>
          </a:p>
          <a:p>
            <a:pPr>
              <a:spcBef>
                <a:spcPct val="0"/>
              </a:spcBef>
            </a:pPr>
            <a:r>
              <a:rPr lang="es-ES" smtClean="0"/>
              <a:t>D(E(P)) = P</a:t>
            </a:r>
            <a:endParaRPr lang="es-AR" smtClean="0"/>
          </a:p>
          <a:p>
            <a:pPr>
              <a:spcBef>
                <a:spcPct val="0"/>
              </a:spcBef>
            </a:pPr>
            <a:r>
              <a:rPr lang="es-ES" smtClean="0"/>
              <a:t>Es excesivamente difícil deducir D de E.</a:t>
            </a:r>
            <a:endParaRPr lang="es-AR" smtClean="0"/>
          </a:p>
          <a:p>
            <a:pPr>
              <a:spcBef>
                <a:spcPct val="0"/>
              </a:spcBef>
            </a:pPr>
            <a:r>
              <a:rPr lang="es-ES" smtClean="0"/>
              <a:t>E no puede descifrarse mediante un ataque de texto normal seleccionado.</a:t>
            </a:r>
            <a:endParaRPr lang="es-AR" smtClean="0"/>
          </a:p>
          <a:p>
            <a:pPr>
              <a:spcBef>
                <a:spcPct val="0"/>
              </a:spcBef>
            </a:pPr>
            <a:r>
              <a:rPr lang="es-ES" smtClean="0"/>
              <a:t>El primer requisito dice que, si aplicamos D a un mensaje cifrado, E(P), obtenemos nuevamente el mensaje de texto original P. El tercero es necesario porque los intrusos pueden experimentar a placer con el algoritmo.</a:t>
            </a:r>
            <a:endParaRPr lang="es-AR" smtClean="0"/>
          </a:p>
          <a:p>
            <a:pPr>
              <a:spcBef>
                <a:spcPct val="0"/>
              </a:spcBef>
            </a:pPr>
            <a:r>
              <a:rPr lang="es-ES" smtClean="0"/>
              <a:t>El método funciona de la siguiente manera. Una persona, diseña dos algoritmos, E y D, que cumplan los requisitos anteriores. El algoritmo de cifrado y la clave , E, se hacen públicos, de ahí el nombre de </a:t>
            </a:r>
            <a:r>
              <a:rPr lang="es-ES" b="1" smtClean="0"/>
              <a:t>criptografía de clave pública</a:t>
            </a:r>
            <a:r>
              <a:rPr lang="es-ES" smtClean="0"/>
              <a:t>., pero se mantiene secreta la clave de descifrado. Este método requiere siempre que cada usuario tenga dos claves: una pública, usada por todo el mundo para cifrar mensajes a enviar a ese usuario, y una privada, que el usuario necesita para descifrar los mensajes.</a:t>
            </a:r>
            <a:endParaRPr lang="es-AR" smtClean="0"/>
          </a:p>
          <a:p>
            <a:pPr>
              <a:spcBef>
                <a:spcPct val="0"/>
              </a:spcBef>
            </a:pPr>
            <a:endParaRPr lang="es-ES_tradnl" smtClean="0"/>
          </a:p>
        </p:txBody>
      </p:sp>
      <p:sp>
        <p:nvSpPr>
          <p:cNvPr id="45059" name="Marcador de número de diapositiva 3"/>
          <p:cNvSpPr>
            <a:spLocks noGrp="1"/>
          </p:cNvSpPr>
          <p:nvPr>
            <p:ph type="sldNum" sz="quarter" idx="4294967295"/>
          </p:nvPr>
        </p:nvSpPr>
        <p:spPr bwMode="auto">
          <a:xfrm>
            <a:off x="2483112" y="5884902"/>
            <a:ext cx="3076363" cy="2132211"/>
          </a:xfrm>
          <a:prstGeom prst="rect">
            <a:avLst/>
          </a:prstGeom>
          <a:noFill/>
          <a:ln>
            <a:miter lim="800000"/>
            <a:headEnd/>
            <a:tailEnd/>
          </a:ln>
        </p:spPr>
        <p:txBody>
          <a:bodyPr/>
          <a:lstStyle/>
          <a:p>
            <a:r>
              <a:rPr lang="es-AR">
                <a:latin typeface="Calibri" pitchFamily="34" charset="0"/>
              </a:rPr>
              <a:t>Protocolo definido entre cpas homonimas</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83FDD5DC-8AE9-4E79-85AD-B5E47A3FFC35}" type="datetimeFigureOut">
              <a:rPr lang="es-AR" smtClean="0"/>
              <a:pPr/>
              <a:t>09/06/2014</a:t>
            </a:fld>
            <a:endParaRPr lang="es-AR"/>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AR"/>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1BD92D93-2DFB-403E-8AC6-810DCC03AF8E}" type="slidenum">
              <a:rPr lang="es-AR" smtClean="0"/>
              <a:pPr/>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3FDD5DC-8AE9-4E79-85AD-B5E47A3FFC35}" type="datetimeFigureOut">
              <a:rPr lang="es-AR" smtClean="0"/>
              <a:pPr/>
              <a:t>09/06/2014</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3FDD5DC-8AE9-4E79-85AD-B5E47A3FFC35}" type="datetimeFigureOut">
              <a:rPr lang="es-AR" smtClean="0"/>
              <a:pPr/>
              <a:t>09/06/2014</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3FDD5DC-8AE9-4E79-85AD-B5E47A3FFC35}" type="datetimeFigureOut">
              <a:rPr lang="es-AR" smtClean="0"/>
              <a:pPr/>
              <a:t>09/06/2014</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83FDD5DC-8AE9-4E79-85AD-B5E47A3FFC35}" type="datetimeFigureOut">
              <a:rPr lang="es-AR" smtClean="0"/>
              <a:pPr/>
              <a:t>09/06/2014</a:t>
            </a:fld>
            <a:endParaRPr lang="es-AR"/>
          </a:p>
        </p:txBody>
      </p:sp>
      <p:sp>
        <p:nvSpPr>
          <p:cNvPr id="5" name="4 Marcador de pie de página"/>
          <p:cNvSpPr>
            <a:spLocks noGrp="1"/>
          </p:cNvSpPr>
          <p:nvPr>
            <p:ph type="ftr" sz="quarter" idx="11"/>
          </p:nvPr>
        </p:nvSpPr>
        <p:spPr/>
        <p:txBody>
          <a:bodyPr/>
          <a:lstStyle>
            <a:extLst/>
          </a:lstStyle>
          <a:p>
            <a:endParaRPr lang="es-AR"/>
          </a:p>
        </p:txBody>
      </p:sp>
      <p:sp>
        <p:nvSpPr>
          <p:cNvPr id="6" name="5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83FDD5DC-8AE9-4E79-85AD-B5E47A3FFC35}" type="datetimeFigureOut">
              <a:rPr lang="es-AR" smtClean="0"/>
              <a:pPr/>
              <a:t>09/06/2014</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83FDD5DC-8AE9-4E79-85AD-B5E47A3FFC35}" type="datetimeFigureOut">
              <a:rPr lang="es-AR" smtClean="0"/>
              <a:pPr/>
              <a:t>09/06/2014</a:t>
            </a:fld>
            <a:endParaRPr lang="es-AR"/>
          </a:p>
        </p:txBody>
      </p:sp>
      <p:sp>
        <p:nvSpPr>
          <p:cNvPr id="8" name="7 Marcador de pie de página"/>
          <p:cNvSpPr>
            <a:spLocks noGrp="1"/>
          </p:cNvSpPr>
          <p:nvPr>
            <p:ph type="ftr" sz="quarter" idx="11"/>
          </p:nvPr>
        </p:nvSpPr>
        <p:spPr/>
        <p:txBody>
          <a:bodyPr/>
          <a:lstStyle>
            <a:extLst/>
          </a:lstStyle>
          <a:p>
            <a:endParaRPr lang="es-AR"/>
          </a:p>
        </p:txBody>
      </p:sp>
      <p:sp>
        <p:nvSpPr>
          <p:cNvPr id="9" name="8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83FDD5DC-8AE9-4E79-85AD-B5E47A3FFC35}" type="datetimeFigureOut">
              <a:rPr lang="es-AR" smtClean="0"/>
              <a:pPr/>
              <a:t>09/06/2014</a:t>
            </a:fld>
            <a:endParaRPr lang="es-AR"/>
          </a:p>
        </p:txBody>
      </p:sp>
      <p:sp>
        <p:nvSpPr>
          <p:cNvPr id="4" name="3 Marcador de pie de página"/>
          <p:cNvSpPr>
            <a:spLocks noGrp="1"/>
          </p:cNvSpPr>
          <p:nvPr>
            <p:ph type="ftr" sz="quarter" idx="11"/>
          </p:nvPr>
        </p:nvSpPr>
        <p:spPr/>
        <p:txBody>
          <a:bodyPr/>
          <a:lstStyle>
            <a:extLst/>
          </a:lstStyle>
          <a:p>
            <a:endParaRPr lang="es-AR"/>
          </a:p>
        </p:txBody>
      </p:sp>
      <p:sp>
        <p:nvSpPr>
          <p:cNvPr id="5" name="4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83FDD5DC-8AE9-4E79-85AD-B5E47A3FFC35}" type="datetimeFigureOut">
              <a:rPr lang="es-AR" smtClean="0"/>
              <a:pPr/>
              <a:t>09/06/2014</a:t>
            </a:fld>
            <a:endParaRPr lang="es-AR"/>
          </a:p>
        </p:txBody>
      </p:sp>
      <p:sp>
        <p:nvSpPr>
          <p:cNvPr id="3" name="2 Marcador de pie de página"/>
          <p:cNvSpPr>
            <a:spLocks noGrp="1"/>
          </p:cNvSpPr>
          <p:nvPr>
            <p:ph type="ftr" sz="quarter" idx="11"/>
          </p:nvPr>
        </p:nvSpPr>
        <p:spPr/>
        <p:txBody>
          <a:bodyPr/>
          <a:lstStyle>
            <a:extLst/>
          </a:lstStyle>
          <a:p>
            <a:endParaRPr lang="es-AR"/>
          </a:p>
        </p:txBody>
      </p:sp>
      <p:sp>
        <p:nvSpPr>
          <p:cNvPr id="4" name="3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83FDD5DC-8AE9-4E79-85AD-B5E47A3FFC35}" type="datetimeFigureOut">
              <a:rPr lang="es-AR" smtClean="0"/>
              <a:pPr/>
              <a:t>09/06/2014</a:t>
            </a:fld>
            <a:endParaRPr lang="es-AR"/>
          </a:p>
        </p:txBody>
      </p:sp>
      <p:sp>
        <p:nvSpPr>
          <p:cNvPr id="6" name="5 Marcador de pie de página"/>
          <p:cNvSpPr>
            <a:spLocks noGrp="1"/>
          </p:cNvSpPr>
          <p:nvPr>
            <p:ph type="ftr" sz="quarter" idx="11"/>
          </p:nvPr>
        </p:nvSpPr>
        <p:spPr/>
        <p:txBody>
          <a:bodyPr/>
          <a:lstStyle>
            <a:extLst/>
          </a:lstStyle>
          <a:p>
            <a:endParaRPr lang="es-AR"/>
          </a:p>
        </p:txBody>
      </p:sp>
      <p:sp>
        <p:nvSpPr>
          <p:cNvPr id="7" name="6 Marcador de número de diapositiva"/>
          <p:cNvSpPr>
            <a:spLocks noGrp="1"/>
          </p:cNvSpPr>
          <p:nvPr>
            <p:ph type="sldNum" sz="quarter" idx="12"/>
          </p:nvPr>
        </p:nvSpPr>
        <p:spPr/>
        <p:txBody>
          <a:bodyPr/>
          <a:lstStyle>
            <a:extLst/>
          </a:lstStyle>
          <a:p>
            <a:fld id="{1BD92D93-2DFB-403E-8AC6-810DCC03AF8E}"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83FDD5DC-8AE9-4E79-85AD-B5E47A3FFC35}" type="datetimeFigureOut">
              <a:rPr lang="es-AR" smtClean="0"/>
              <a:pPr/>
              <a:t>09/06/2014</a:t>
            </a:fld>
            <a:endParaRPr lang="es-AR"/>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AR"/>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1BD92D93-2DFB-403E-8AC6-810DCC03AF8E}" type="slidenum">
              <a:rPr lang="es-AR" smtClean="0"/>
              <a:pPr/>
              <a:t>‹Nº›</a:t>
            </a:fld>
            <a:endParaRPr lang="es-AR"/>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3FDD5DC-8AE9-4E79-85AD-B5E47A3FFC35}" type="datetimeFigureOut">
              <a:rPr lang="es-AR" smtClean="0"/>
              <a:pPr/>
              <a:t>09/06/2014</a:t>
            </a:fld>
            <a:endParaRPr lang="es-AR"/>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AR"/>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BD92D93-2DFB-403E-8AC6-810DCC03AF8E}" type="slidenum">
              <a:rPr lang="es-AR" smtClean="0"/>
              <a:pPr/>
              <a:t>‹Nº›</a:t>
            </a:fld>
            <a:endParaRPr lang="es-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airsnort.sourceforge.net/" TargetMode="External"/><Relationship Id="rId2" Type="http://schemas.openxmlformats.org/officeDocument/2006/relationships/hyperlink" Target="http://www.wi-fiplanet.com/reviews/ST/article.php/1268971" TargetMode="External"/><Relationship Id="rId1" Type="http://schemas.openxmlformats.org/officeDocument/2006/relationships/slideLayout" Target="../slideLayouts/slideLayout4.xml"/><Relationship Id="rId4" Type="http://schemas.openxmlformats.org/officeDocument/2006/relationships/hyperlink" Target="http://www.airmagnet.com/products/index.htm"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AR" dirty="0" smtClean="0"/>
              <a:t>Redes I</a:t>
            </a:r>
            <a:endParaRPr lang="es-AR" dirty="0"/>
          </a:p>
        </p:txBody>
      </p:sp>
      <p:sp>
        <p:nvSpPr>
          <p:cNvPr id="3" name="2 Subtítulo"/>
          <p:cNvSpPr>
            <a:spLocks noGrp="1"/>
          </p:cNvSpPr>
          <p:nvPr>
            <p:ph type="subTitle" idx="1"/>
          </p:nvPr>
        </p:nvSpPr>
        <p:spPr/>
        <p:txBody>
          <a:bodyPr/>
          <a:lstStyle/>
          <a:p>
            <a:r>
              <a:rPr lang="es-AR" dirty="0" smtClean="0"/>
              <a:t>Unidad 7</a:t>
            </a:r>
            <a:endParaRPr lang="es-A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500063" y="214313"/>
            <a:ext cx="8305800" cy="685800"/>
          </a:xfrm>
        </p:spPr>
        <p:txBody>
          <a:bodyPr/>
          <a:lstStyle/>
          <a:p>
            <a:pPr>
              <a:spcAft>
                <a:spcPts val="600"/>
              </a:spcAft>
              <a:buFont typeface="Wingdings" pitchFamily="2" charset="2"/>
              <a:buNone/>
            </a:pPr>
            <a:r>
              <a:rPr lang="es-AR" sz="3200" smtClean="0"/>
              <a:t>Firma digital de Clave Pública</a:t>
            </a:r>
          </a:p>
          <a:p>
            <a:pPr lvl="1">
              <a:spcAft>
                <a:spcPts val="600"/>
              </a:spcAft>
              <a:buClrTx/>
              <a:buFont typeface="Wingdings" pitchFamily="2" charset="2"/>
              <a:buNone/>
            </a:pPr>
            <a:endParaRPr lang="es-AR" smtClean="0"/>
          </a:p>
          <a:p>
            <a:pPr>
              <a:spcAft>
                <a:spcPts val="600"/>
              </a:spcAft>
              <a:buFont typeface="Wingdings" pitchFamily="2" charset="2"/>
              <a:buNone/>
            </a:pPr>
            <a:endParaRPr lang="es-AR" sz="3200" smtClean="0"/>
          </a:p>
          <a:p>
            <a:pPr>
              <a:spcAft>
                <a:spcPts val="3000"/>
              </a:spcAft>
              <a:buFont typeface="Wingdings" pitchFamily="2" charset="2"/>
              <a:buNone/>
            </a:pPr>
            <a:endParaRPr lang="es-AR" sz="3200" smtClean="0"/>
          </a:p>
          <a:p>
            <a:pPr>
              <a:buFont typeface="Wingdings" pitchFamily="2" charset="2"/>
              <a:buNone/>
            </a:pPr>
            <a:endParaRPr lang="es-AR" sz="3200" smtClean="0"/>
          </a:p>
          <a:p>
            <a:pPr>
              <a:buFont typeface="Wingdings" pitchFamily="2" charset="2"/>
              <a:buNone/>
            </a:pPr>
            <a:endParaRPr lang="es-AR" sz="3200" smtClean="0"/>
          </a:p>
        </p:txBody>
      </p:sp>
      <p:sp>
        <p:nvSpPr>
          <p:cNvPr id="37" name="7 Marcador de contenido"/>
          <p:cNvSpPr>
            <a:spLocks noGrp="1"/>
          </p:cNvSpPr>
          <p:nvPr>
            <p:ph sz="half" idx="1"/>
          </p:nvPr>
        </p:nvSpPr>
        <p:spPr>
          <a:xfrm>
            <a:off x="142875" y="857250"/>
            <a:ext cx="8786813" cy="5357813"/>
          </a:xfrm>
        </p:spPr>
        <p:txBody>
          <a:bodyPr>
            <a:normAutofit lnSpcReduction="10000"/>
          </a:bodyPr>
          <a:lstStyle/>
          <a:p>
            <a:pPr marL="411480" fontAlgn="auto">
              <a:spcAft>
                <a:spcPts val="600"/>
              </a:spcAft>
              <a:buClr>
                <a:srgbClr val="FFFF00"/>
              </a:buClr>
              <a:buFont typeface="Wingdings"/>
              <a:buChar char=""/>
              <a:defRPr/>
            </a:pPr>
            <a:r>
              <a:rPr lang="es-AR" dirty="0" smtClean="0"/>
              <a:t>Se basa en la existencia de un par de algoritmos (</a:t>
            </a:r>
            <a:r>
              <a:rPr lang="es-AR" dirty="0" smtClean="0">
                <a:solidFill>
                  <a:srgbClr val="FFFF00"/>
                </a:solidFill>
              </a:rPr>
              <a:t>E</a:t>
            </a:r>
            <a:r>
              <a:rPr lang="es-AR" dirty="0" smtClean="0"/>
              <a:t> y </a:t>
            </a:r>
            <a:r>
              <a:rPr lang="es-AR" dirty="0" smtClean="0">
                <a:solidFill>
                  <a:srgbClr val="FFFF00"/>
                </a:solidFill>
              </a:rPr>
              <a:t>D</a:t>
            </a:r>
            <a:r>
              <a:rPr lang="es-AR" dirty="0" smtClean="0"/>
              <a:t>) que cumplan las siguientes premisas:</a:t>
            </a:r>
          </a:p>
          <a:p>
            <a:pPr marL="912114" lvl="1" indent="-457200" fontAlgn="auto">
              <a:spcAft>
                <a:spcPts val="0"/>
              </a:spcAft>
              <a:buClr>
                <a:srgbClr val="FFFF00"/>
              </a:buClr>
              <a:buFont typeface="+mj-lt"/>
              <a:buAutoNum type="arabicPeriod"/>
              <a:defRPr/>
            </a:pPr>
            <a:r>
              <a:rPr lang="es-ES" dirty="0" smtClean="0">
                <a:solidFill>
                  <a:srgbClr val="FFFF00"/>
                </a:solidFill>
              </a:rPr>
              <a:t>D</a:t>
            </a:r>
            <a:r>
              <a:rPr lang="es-ES" dirty="0" smtClean="0"/>
              <a:t>(</a:t>
            </a:r>
            <a:r>
              <a:rPr lang="es-ES" dirty="0" smtClean="0">
                <a:solidFill>
                  <a:srgbClr val="FFFF00"/>
                </a:solidFill>
              </a:rPr>
              <a:t>E</a:t>
            </a:r>
            <a:r>
              <a:rPr lang="es-ES" dirty="0" smtClean="0"/>
              <a:t>(P)) = P</a:t>
            </a:r>
            <a:endParaRPr lang="es-AR" sz="3200" dirty="0" smtClean="0"/>
          </a:p>
          <a:p>
            <a:pPr marL="912114" lvl="1" indent="-457200" fontAlgn="auto">
              <a:spcAft>
                <a:spcPts val="0"/>
              </a:spcAft>
              <a:buClr>
                <a:srgbClr val="FFFF00"/>
              </a:buClr>
              <a:buFont typeface="+mj-lt"/>
              <a:buAutoNum type="arabicPeriod"/>
              <a:defRPr/>
            </a:pPr>
            <a:r>
              <a:rPr lang="es-ES" dirty="0" smtClean="0"/>
              <a:t>Es excesivamente difícil deducir </a:t>
            </a:r>
            <a:r>
              <a:rPr lang="es-ES" dirty="0" smtClean="0">
                <a:solidFill>
                  <a:srgbClr val="FFFF00"/>
                </a:solidFill>
              </a:rPr>
              <a:t>D</a:t>
            </a:r>
            <a:r>
              <a:rPr lang="es-ES" dirty="0" smtClean="0"/>
              <a:t> de </a:t>
            </a:r>
            <a:r>
              <a:rPr lang="es-ES" dirty="0" smtClean="0">
                <a:solidFill>
                  <a:srgbClr val="FFFF00"/>
                </a:solidFill>
              </a:rPr>
              <a:t>E</a:t>
            </a:r>
            <a:r>
              <a:rPr lang="es-ES" dirty="0" smtClean="0"/>
              <a:t>.</a:t>
            </a:r>
            <a:endParaRPr lang="es-AR" sz="3200" dirty="0" smtClean="0"/>
          </a:p>
          <a:p>
            <a:pPr marL="912114" lvl="1" indent="-457200" fontAlgn="auto">
              <a:spcAft>
                <a:spcPts val="0"/>
              </a:spcAft>
              <a:buClr>
                <a:srgbClr val="FFFF00"/>
              </a:buClr>
              <a:buFont typeface="+mj-lt"/>
              <a:buAutoNum type="arabicPeriod"/>
              <a:defRPr/>
            </a:pPr>
            <a:r>
              <a:rPr lang="es-ES" dirty="0" smtClean="0">
                <a:solidFill>
                  <a:srgbClr val="FFFF00"/>
                </a:solidFill>
              </a:rPr>
              <a:t>E</a:t>
            </a:r>
            <a:r>
              <a:rPr lang="es-ES" dirty="0" smtClean="0"/>
              <a:t> no puede descifrarse mediante un ataque de texto normal seleccionado.</a:t>
            </a:r>
          </a:p>
          <a:p>
            <a:pPr marL="582930" indent="-457200" fontAlgn="auto">
              <a:spcAft>
                <a:spcPts val="0"/>
              </a:spcAft>
              <a:buClr>
                <a:srgbClr val="FFFF00"/>
              </a:buClr>
              <a:buFont typeface="Wingdings"/>
              <a:buNone/>
              <a:defRPr/>
            </a:pPr>
            <a:r>
              <a:rPr lang="es-ES" dirty="0" smtClean="0"/>
              <a:t>El primer requisito dice que, si aplicamos </a:t>
            </a:r>
            <a:r>
              <a:rPr lang="es-ES" dirty="0" smtClean="0">
                <a:solidFill>
                  <a:srgbClr val="FFFF00"/>
                </a:solidFill>
              </a:rPr>
              <a:t>D</a:t>
            </a:r>
            <a:r>
              <a:rPr lang="es-ES" dirty="0" smtClean="0"/>
              <a:t> a un mensaje cifrado, </a:t>
            </a:r>
            <a:r>
              <a:rPr lang="es-ES" dirty="0" smtClean="0">
                <a:solidFill>
                  <a:srgbClr val="FFFF00"/>
                </a:solidFill>
              </a:rPr>
              <a:t>E</a:t>
            </a:r>
            <a:r>
              <a:rPr lang="es-ES" dirty="0" smtClean="0"/>
              <a:t>(P), obtenemos nuevamente el mensaje de texto original P.</a:t>
            </a:r>
          </a:p>
          <a:p>
            <a:pPr marL="582930" indent="-457200" fontAlgn="auto">
              <a:spcAft>
                <a:spcPts val="0"/>
              </a:spcAft>
              <a:buClr>
                <a:srgbClr val="FFFF00"/>
              </a:buClr>
              <a:buFont typeface="Wingdings"/>
              <a:buNone/>
              <a:defRPr/>
            </a:pPr>
            <a:r>
              <a:rPr lang="es-ES" dirty="0" smtClean="0"/>
              <a:t>El tercero es necesario porque los intrusos pueden experimentar a placer con el algoritmo.</a:t>
            </a:r>
            <a:endParaRPr lang="es-A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500063" y="214313"/>
            <a:ext cx="8305800" cy="685800"/>
          </a:xfrm>
        </p:spPr>
        <p:txBody>
          <a:bodyPr/>
          <a:lstStyle/>
          <a:p>
            <a:pPr>
              <a:spcAft>
                <a:spcPts val="600"/>
              </a:spcAft>
              <a:buFont typeface="Wingdings" pitchFamily="2" charset="2"/>
              <a:buNone/>
            </a:pPr>
            <a:r>
              <a:rPr lang="es-AR" sz="3200" smtClean="0"/>
              <a:t>Firma digital de Clave Pública</a:t>
            </a:r>
          </a:p>
          <a:p>
            <a:pPr lvl="1">
              <a:spcAft>
                <a:spcPts val="600"/>
              </a:spcAft>
              <a:buClrTx/>
              <a:buFont typeface="Wingdings" pitchFamily="2" charset="2"/>
              <a:buNone/>
            </a:pPr>
            <a:endParaRPr lang="es-AR" smtClean="0"/>
          </a:p>
          <a:p>
            <a:pPr>
              <a:spcAft>
                <a:spcPts val="600"/>
              </a:spcAft>
              <a:buFont typeface="Wingdings" pitchFamily="2" charset="2"/>
              <a:buNone/>
            </a:pPr>
            <a:endParaRPr lang="es-AR" sz="3200" smtClean="0"/>
          </a:p>
          <a:p>
            <a:pPr>
              <a:spcAft>
                <a:spcPts val="3000"/>
              </a:spcAft>
              <a:buFont typeface="Wingdings" pitchFamily="2" charset="2"/>
              <a:buNone/>
            </a:pPr>
            <a:endParaRPr lang="es-AR" sz="3200" smtClean="0"/>
          </a:p>
          <a:p>
            <a:pPr>
              <a:buFont typeface="Wingdings" pitchFamily="2" charset="2"/>
              <a:buNone/>
            </a:pPr>
            <a:endParaRPr lang="es-AR" sz="3200" smtClean="0"/>
          </a:p>
          <a:p>
            <a:pPr>
              <a:buFont typeface="Wingdings" pitchFamily="2" charset="2"/>
              <a:buNone/>
            </a:pPr>
            <a:endParaRPr lang="es-AR" sz="3200" smtClean="0"/>
          </a:p>
        </p:txBody>
      </p:sp>
      <p:sp>
        <p:nvSpPr>
          <p:cNvPr id="37" name="7 Marcador de contenido"/>
          <p:cNvSpPr>
            <a:spLocks noGrp="1"/>
          </p:cNvSpPr>
          <p:nvPr>
            <p:ph sz="half" idx="1"/>
          </p:nvPr>
        </p:nvSpPr>
        <p:spPr>
          <a:xfrm>
            <a:off x="214313" y="1285875"/>
            <a:ext cx="8786812" cy="4143375"/>
          </a:xfrm>
        </p:spPr>
        <p:txBody>
          <a:bodyPr>
            <a:normAutofit lnSpcReduction="10000"/>
          </a:bodyPr>
          <a:lstStyle/>
          <a:p>
            <a:pPr>
              <a:spcAft>
                <a:spcPts val="600"/>
              </a:spcAft>
              <a:buClr>
                <a:srgbClr val="FFFF00"/>
              </a:buClr>
            </a:pPr>
            <a:r>
              <a:rPr lang="es-AR" smtClean="0"/>
              <a:t>El método funciona de la siguiente manera:</a:t>
            </a:r>
          </a:p>
          <a:p>
            <a:pPr lvl="1">
              <a:spcAft>
                <a:spcPts val="600"/>
              </a:spcAft>
              <a:buClr>
                <a:srgbClr val="FFFF00"/>
              </a:buClr>
            </a:pPr>
            <a:r>
              <a:rPr lang="es-AR" smtClean="0"/>
              <a:t>El algoritmo de CIFRADO y la clave se hacen públicos.</a:t>
            </a:r>
          </a:p>
          <a:p>
            <a:pPr lvl="1">
              <a:spcAft>
                <a:spcPts val="600"/>
              </a:spcAft>
              <a:buClr>
                <a:srgbClr val="FFFF00"/>
              </a:buClr>
            </a:pPr>
            <a:r>
              <a:rPr lang="es-AR" smtClean="0"/>
              <a:t>Se mantiene la clave secreta para el descifrado.</a:t>
            </a:r>
          </a:p>
          <a:p>
            <a:pPr lvl="1">
              <a:spcAft>
                <a:spcPts val="600"/>
              </a:spcAft>
              <a:buClr>
                <a:srgbClr val="FFFF00"/>
              </a:buClr>
            </a:pPr>
            <a:r>
              <a:rPr lang="es-AR" smtClean="0"/>
              <a:t>Cada usuario tiene su clave privada y la clave pública de los usuarios con los que quiere intercambiar documentos:</a:t>
            </a:r>
          </a:p>
          <a:p>
            <a:pPr lvl="2">
              <a:spcAft>
                <a:spcPts val="600"/>
              </a:spcAft>
              <a:buClr>
                <a:srgbClr val="FFFF00"/>
              </a:buClr>
            </a:pPr>
            <a:r>
              <a:rPr lang="es-AR" smtClean="0"/>
              <a:t>Utiliza la clave pública de otro usuario para encriptar los documentos que le quiera enviar.</a:t>
            </a:r>
          </a:p>
          <a:p>
            <a:pPr lvl="2">
              <a:spcAft>
                <a:spcPts val="600"/>
              </a:spcAft>
              <a:buClr>
                <a:srgbClr val="FFFF00"/>
              </a:buClr>
            </a:pPr>
            <a:r>
              <a:rPr lang="es-AR" smtClean="0"/>
              <a:t>El usuario al recibir los documentos encriptados los puede leer con su clave privada.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500063" y="214313"/>
            <a:ext cx="8305800" cy="685800"/>
          </a:xfrm>
        </p:spPr>
        <p:txBody>
          <a:bodyPr/>
          <a:lstStyle/>
          <a:p>
            <a:pPr>
              <a:spcAft>
                <a:spcPts val="600"/>
              </a:spcAft>
              <a:buFont typeface="Wingdings" pitchFamily="2" charset="2"/>
              <a:buNone/>
            </a:pPr>
            <a:r>
              <a:rPr lang="es-AR" sz="3200" smtClean="0"/>
              <a:t>Firma digital y Correos Electrónicos</a:t>
            </a:r>
          </a:p>
          <a:p>
            <a:pPr lvl="1">
              <a:spcAft>
                <a:spcPts val="600"/>
              </a:spcAft>
              <a:buClrTx/>
              <a:buFont typeface="Wingdings" pitchFamily="2" charset="2"/>
              <a:buNone/>
            </a:pPr>
            <a:endParaRPr lang="es-AR" smtClean="0"/>
          </a:p>
          <a:p>
            <a:pPr>
              <a:spcAft>
                <a:spcPts val="600"/>
              </a:spcAft>
              <a:buFont typeface="Wingdings" pitchFamily="2" charset="2"/>
              <a:buNone/>
            </a:pPr>
            <a:endParaRPr lang="es-AR" sz="3200" smtClean="0"/>
          </a:p>
          <a:p>
            <a:pPr>
              <a:spcAft>
                <a:spcPts val="3000"/>
              </a:spcAft>
              <a:buFont typeface="Wingdings" pitchFamily="2" charset="2"/>
              <a:buNone/>
            </a:pPr>
            <a:endParaRPr lang="es-AR" sz="3200" smtClean="0"/>
          </a:p>
          <a:p>
            <a:pPr>
              <a:buFont typeface="Wingdings" pitchFamily="2" charset="2"/>
              <a:buNone/>
            </a:pPr>
            <a:endParaRPr lang="es-AR" sz="3200" smtClean="0"/>
          </a:p>
          <a:p>
            <a:pPr>
              <a:buFont typeface="Wingdings" pitchFamily="2" charset="2"/>
              <a:buNone/>
            </a:pPr>
            <a:endParaRPr lang="es-AR" sz="3200" smtClean="0"/>
          </a:p>
        </p:txBody>
      </p:sp>
      <p:pic>
        <p:nvPicPr>
          <p:cNvPr id="3074" name="Picture 2"/>
          <p:cNvPicPr>
            <a:picLocks noGrp="1" noChangeAspect="1" noChangeArrowheads="1"/>
          </p:cNvPicPr>
          <p:nvPr>
            <p:ph sz="half" idx="1"/>
          </p:nvPr>
        </p:nvPicPr>
        <p:blipFill>
          <a:blip r:embed="rId3" cstate="print"/>
          <a:srcRect/>
          <a:stretch>
            <a:fillRect/>
          </a:stretch>
        </p:blipFill>
        <p:spPr>
          <a:xfrm>
            <a:off x="214313" y="1357313"/>
            <a:ext cx="4425950" cy="4143375"/>
          </a:xfrm>
        </p:spPr>
      </p:pic>
      <p:pic>
        <p:nvPicPr>
          <p:cNvPr id="3075" name="Picture 3"/>
          <p:cNvPicPr>
            <a:picLocks noGrp="1" noChangeAspect="1" noChangeArrowheads="1"/>
          </p:cNvPicPr>
          <p:nvPr>
            <p:ph sz="half" idx="1"/>
          </p:nvPr>
        </p:nvPicPr>
        <p:blipFill>
          <a:blip r:embed="rId4" cstate="print"/>
          <a:srcRect/>
          <a:stretch>
            <a:fillRect/>
          </a:stretch>
        </p:blipFill>
        <p:spPr>
          <a:xfrm>
            <a:off x="5072063" y="1357313"/>
            <a:ext cx="3771900" cy="4143375"/>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074"/>
                                        </p:tgtEl>
                                        <p:attrNameLst>
                                          <p:attrName>style.visibility</p:attrName>
                                        </p:attrNameLst>
                                      </p:cBhvr>
                                      <p:to>
                                        <p:strVal val="visible"/>
                                      </p:to>
                                    </p:set>
                                    <p:anim calcmode="lin" valueType="num">
                                      <p:cBhvr additive="base">
                                        <p:cTn id="11" dur="500" fill="hold"/>
                                        <p:tgtEl>
                                          <p:spTgt spid="3074"/>
                                        </p:tgtEl>
                                        <p:attrNameLst>
                                          <p:attrName>ppt_x</p:attrName>
                                        </p:attrNameLst>
                                      </p:cBhvr>
                                      <p:tavLst>
                                        <p:tav tm="0">
                                          <p:val>
                                            <p:strVal val="#ppt_x"/>
                                          </p:val>
                                        </p:tav>
                                        <p:tav tm="100000">
                                          <p:val>
                                            <p:strVal val="#ppt_x"/>
                                          </p:val>
                                        </p:tav>
                                      </p:tavLst>
                                    </p:anim>
                                    <p:anim calcmode="lin" valueType="num">
                                      <p:cBhvr additive="base">
                                        <p:cTn id="12" dur="500" fill="hold"/>
                                        <p:tgtEl>
                                          <p:spTgt spid="3074"/>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075"/>
                                        </p:tgtEl>
                                        <p:attrNameLst>
                                          <p:attrName>style.visibility</p:attrName>
                                        </p:attrNameLst>
                                      </p:cBhvr>
                                      <p:to>
                                        <p:strVal val="visible"/>
                                      </p:to>
                                    </p:set>
                                    <p:anim calcmode="lin" valueType="num">
                                      <p:cBhvr additive="base">
                                        <p:cTn id="15" dur="500" fill="hold"/>
                                        <p:tgtEl>
                                          <p:spTgt spid="3075"/>
                                        </p:tgtEl>
                                        <p:attrNameLst>
                                          <p:attrName>ppt_x</p:attrName>
                                        </p:attrNameLst>
                                      </p:cBhvr>
                                      <p:tavLst>
                                        <p:tav tm="0">
                                          <p:val>
                                            <p:strVal val="#ppt_x"/>
                                          </p:val>
                                        </p:tav>
                                        <p:tav tm="100000">
                                          <p:val>
                                            <p:strVal val="#ppt_x"/>
                                          </p:val>
                                        </p:tav>
                                      </p:tavLst>
                                    </p:anim>
                                    <p:anim calcmode="lin" valueType="num">
                                      <p:cBhvr additive="base">
                                        <p:cTn id="16" dur="500" fill="hold"/>
                                        <p:tgtEl>
                                          <p:spTgt spid="30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285750" y="214313"/>
            <a:ext cx="8643938" cy="685800"/>
          </a:xfrm>
        </p:spPr>
        <p:txBody>
          <a:bodyPr>
            <a:normAutofit fontScale="85000" lnSpcReduction="10000"/>
          </a:bodyPr>
          <a:lstStyle/>
          <a:p>
            <a:pPr>
              <a:spcAft>
                <a:spcPts val="600"/>
              </a:spcAft>
              <a:buFont typeface="Wingdings" pitchFamily="2" charset="2"/>
              <a:buNone/>
            </a:pPr>
            <a:r>
              <a:rPr lang="es-AR" sz="3200" smtClean="0"/>
              <a:t>Procedimiento para intercambiar claves públicas</a:t>
            </a:r>
          </a:p>
          <a:p>
            <a:pPr lvl="1">
              <a:spcAft>
                <a:spcPts val="600"/>
              </a:spcAft>
              <a:buClrTx/>
              <a:buFont typeface="Wingdings" pitchFamily="2" charset="2"/>
              <a:buNone/>
            </a:pPr>
            <a:endParaRPr lang="es-AR" smtClean="0"/>
          </a:p>
          <a:p>
            <a:pPr>
              <a:spcAft>
                <a:spcPts val="600"/>
              </a:spcAft>
              <a:buFont typeface="Wingdings" pitchFamily="2" charset="2"/>
              <a:buNone/>
            </a:pPr>
            <a:endParaRPr lang="es-AR" sz="3200" smtClean="0"/>
          </a:p>
          <a:p>
            <a:pPr>
              <a:spcAft>
                <a:spcPts val="3000"/>
              </a:spcAft>
              <a:buFont typeface="Wingdings" pitchFamily="2" charset="2"/>
              <a:buNone/>
            </a:pPr>
            <a:endParaRPr lang="es-AR" sz="3200" smtClean="0"/>
          </a:p>
          <a:p>
            <a:pPr>
              <a:buFont typeface="Wingdings" pitchFamily="2" charset="2"/>
              <a:buNone/>
            </a:pPr>
            <a:endParaRPr lang="es-AR" sz="3200" smtClean="0"/>
          </a:p>
          <a:p>
            <a:pPr>
              <a:buFont typeface="Wingdings" pitchFamily="2" charset="2"/>
              <a:buNone/>
            </a:pPr>
            <a:endParaRPr lang="es-AR" sz="3200" smtClean="0"/>
          </a:p>
        </p:txBody>
      </p:sp>
      <p:sp>
        <p:nvSpPr>
          <p:cNvPr id="7" name="6 Marcador de contenido"/>
          <p:cNvSpPr>
            <a:spLocks noGrp="1"/>
          </p:cNvSpPr>
          <p:nvPr>
            <p:ph sz="half" idx="1"/>
          </p:nvPr>
        </p:nvSpPr>
        <p:spPr>
          <a:xfrm>
            <a:off x="428625" y="928688"/>
            <a:ext cx="8215313" cy="5357812"/>
          </a:xfrm>
        </p:spPr>
        <p:txBody>
          <a:bodyPr>
            <a:normAutofit lnSpcReduction="10000"/>
          </a:bodyPr>
          <a:lstStyle/>
          <a:p>
            <a:pPr marL="582613" indent="-514350">
              <a:buFont typeface="Consolas" pitchFamily="49" charset="0"/>
              <a:buAutoNum type="arabicPeriod"/>
            </a:pPr>
            <a:r>
              <a:rPr lang="es-AR" smtClean="0"/>
              <a:t>Al firmar un mensaje de correo, el usuario </a:t>
            </a:r>
            <a:r>
              <a:rPr lang="es-AR" smtClean="0">
                <a:solidFill>
                  <a:srgbClr val="92D050"/>
                </a:solidFill>
              </a:rPr>
              <a:t>A</a:t>
            </a:r>
            <a:r>
              <a:rPr lang="es-AR" smtClean="0"/>
              <a:t>, envía su clave pública adjunta al mensaje al usuario </a:t>
            </a:r>
            <a:r>
              <a:rPr lang="es-AR" smtClean="0">
                <a:solidFill>
                  <a:srgbClr val="FFC000"/>
                </a:solidFill>
              </a:rPr>
              <a:t>B</a:t>
            </a:r>
            <a:r>
              <a:rPr lang="es-AR" smtClean="0"/>
              <a:t> y encripta el mensaje con su clave privada.</a:t>
            </a:r>
          </a:p>
          <a:p>
            <a:pPr marL="582613" indent="-514350">
              <a:buFont typeface="Consolas" pitchFamily="49" charset="0"/>
              <a:buAutoNum type="arabicPeriod"/>
            </a:pPr>
            <a:r>
              <a:rPr lang="es-AR" smtClean="0"/>
              <a:t>Al recibir el correo, el usuario </a:t>
            </a:r>
            <a:r>
              <a:rPr lang="es-AR" smtClean="0">
                <a:solidFill>
                  <a:srgbClr val="FFC000"/>
                </a:solidFill>
              </a:rPr>
              <a:t>B</a:t>
            </a:r>
            <a:r>
              <a:rPr lang="es-AR" smtClean="0"/>
              <a:t> guarda la clave pública de </a:t>
            </a:r>
            <a:r>
              <a:rPr lang="es-AR" smtClean="0">
                <a:solidFill>
                  <a:srgbClr val="92D050"/>
                </a:solidFill>
              </a:rPr>
              <a:t>A</a:t>
            </a:r>
            <a:r>
              <a:rPr lang="es-AR" smtClean="0"/>
              <a:t> en su sistema y desencripta el mensaje enviado.</a:t>
            </a:r>
          </a:p>
          <a:p>
            <a:pPr marL="582613" indent="-514350">
              <a:buFont typeface="Consolas" pitchFamily="49" charset="0"/>
              <a:buAutoNum type="arabicPeriod"/>
            </a:pPr>
            <a:r>
              <a:rPr lang="es-AR" smtClean="0"/>
              <a:t>Igualmente, respondiendo a este correo y firmando el mismo, el usuario </a:t>
            </a:r>
            <a:r>
              <a:rPr lang="es-AR" smtClean="0">
                <a:solidFill>
                  <a:srgbClr val="FFC000"/>
                </a:solidFill>
              </a:rPr>
              <a:t>B</a:t>
            </a:r>
            <a:r>
              <a:rPr lang="es-AR" smtClean="0"/>
              <a:t>, comparte su clave pública con </a:t>
            </a:r>
            <a:r>
              <a:rPr lang="es-AR" smtClean="0">
                <a:solidFill>
                  <a:srgbClr val="92D050"/>
                </a:solidFill>
              </a:rPr>
              <a:t>A</a:t>
            </a:r>
            <a:r>
              <a:rPr lang="es-AR" smtClean="0"/>
              <a:t>.</a:t>
            </a:r>
          </a:p>
          <a:p>
            <a:pPr marL="582613" indent="-514350">
              <a:buFont typeface="Consolas" pitchFamily="49" charset="0"/>
              <a:buAutoNum type="arabicPeriod"/>
            </a:pPr>
            <a:r>
              <a:rPr lang="es-AR" smtClean="0"/>
              <a:t>Ahora, ambos usuarios poseen su propia clave privada y la clave pública de su interlocutor.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285750" y="214313"/>
            <a:ext cx="8643938" cy="685800"/>
          </a:xfrm>
        </p:spPr>
        <p:txBody>
          <a:bodyPr>
            <a:normAutofit fontScale="85000" lnSpcReduction="10000"/>
          </a:bodyPr>
          <a:lstStyle/>
          <a:p>
            <a:pPr>
              <a:spcAft>
                <a:spcPts val="600"/>
              </a:spcAft>
              <a:buFont typeface="Wingdings" pitchFamily="2" charset="2"/>
              <a:buNone/>
            </a:pPr>
            <a:r>
              <a:rPr lang="es-AR" sz="3200" smtClean="0"/>
              <a:t>Procedimiento para enviar documentos firmados</a:t>
            </a:r>
          </a:p>
          <a:p>
            <a:pPr lvl="1">
              <a:spcAft>
                <a:spcPts val="600"/>
              </a:spcAft>
              <a:buClrTx/>
              <a:buFont typeface="Wingdings" pitchFamily="2" charset="2"/>
              <a:buNone/>
            </a:pPr>
            <a:endParaRPr lang="es-AR" smtClean="0"/>
          </a:p>
          <a:p>
            <a:pPr>
              <a:spcAft>
                <a:spcPts val="600"/>
              </a:spcAft>
              <a:buFont typeface="Wingdings" pitchFamily="2" charset="2"/>
              <a:buNone/>
            </a:pPr>
            <a:endParaRPr lang="es-AR" sz="3200" smtClean="0"/>
          </a:p>
          <a:p>
            <a:pPr>
              <a:spcAft>
                <a:spcPts val="3000"/>
              </a:spcAft>
              <a:buFont typeface="Wingdings" pitchFamily="2" charset="2"/>
              <a:buNone/>
            </a:pPr>
            <a:endParaRPr lang="es-AR" sz="3200" smtClean="0"/>
          </a:p>
          <a:p>
            <a:pPr>
              <a:buFont typeface="Wingdings" pitchFamily="2" charset="2"/>
              <a:buNone/>
            </a:pPr>
            <a:endParaRPr lang="es-AR" sz="3200" smtClean="0"/>
          </a:p>
          <a:p>
            <a:pPr>
              <a:buFont typeface="Wingdings" pitchFamily="2" charset="2"/>
              <a:buNone/>
            </a:pPr>
            <a:endParaRPr lang="es-AR" sz="3200" smtClean="0"/>
          </a:p>
        </p:txBody>
      </p:sp>
      <p:sp>
        <p:nvSpPr>
          <p:cNvPr id="7" name="6 Marcador de contenido"/>
          <p:cNvSpPr>
            <a:spLocks noGrp="1"/>
          </p:cNvSpPr>
          <p:nvPr>
            <p:ph sz="half" idx="1"/>
          </p:nvPr>
        </p:nvSpPr>
        <p:spPr>
          <a:xfrm>
            <a:off x="214313" y="928688"/>
            <a:ext cx="8643937" cy="5357812"/>
          </a:xfrm>
        </p:spPr>
        <p:txBody>
          <a:bodyPr>
            <a:normAutofit lnSpcReduction="10000"/>
          </a:bodyPr>
          <a:lstStyle/>
          <a:p>
            <a:pPr marL="582613" indent="-514350">
              <a:buClr>
                <a:srgbClr val="FFFF00"/>
              </a:buClr>
              <a:buFont typeface="Consolas" pitchFamily="49" charset="0"/>
              <a:buAutoNum type="arabicPeriod"/>
            </a:pPr>
            <a:r>
              <a:rPr lang="es-AR" smtClean="0"/>
              <a:t>El usuario </a:t>
            </a:r>
            <a:r>
              <a:rPr lang="es-AR" smtClean="0">
                <a:solidFill>
                  <a:srgbClr val="92D050"/>
                </a:solidFill>
              </a:rPr>
              <a:t>A</a:t>
            </a:r>
            <a:r>
              <a:rPr lang="es-AR" smtClean="0"/>
              <a:t> desea enviar un documento firmado al usuario </a:t>
            </a:r>
            <a:r>
              <a:rPr lang="es-AR" smtClean="0">
                <a:solidFill>
                  <a:srgbClr val="FFC000"/>
                </a:solidFill>
              </a:rPr>
              <a:t>B</a:t>
            </a:r>
            <a:r>
              <a:rPr lang="es-AR" smtClean="0"/>
              <a:t>.</a:t>
            </a:r>
          </a:p>
          <a:p>
            <a:pPr marL="582613" indent="-514350">
              <a:buClr>
                <a:srgbClr val="FFFF00"/>
              </a:buClr>
              <a:buFont typeface="Consolas" pitchFamily="49" charset="0"/>
              <a:buAutoNum type="arabicPeriod"/>
            </a:pPr>
            <a:r>
              <a:rPr lang="es-AR" smtClean="0"/>
              <a:t>El usuario </a:t>
            </a:r>
            <a:r>
              <a:rPr lang="es-AR" smtClean="0">
                <a:solidFill>
                  <a:srgbClr val="FFC000"/>
                </a:solidFill>
              </a:rPr>
              <a:t>B</a:t>
            </a:r>
            <a:r>
              <a:rPr lang="es-AR" smtClean="0"/>
              <a:t> deberá estar seguro que el documento viene de </a:t>
            </a:r>
            <a:r>
              <a:rPr lang="es-AR" smtClean="0">
                <a:solidFill>
                  <a:srgbClr val="92D050"/>
                </a:solidFill>
              </a:rPr>
              <a:t>A</a:t>
            </a:r>
            <a:r>
              <a:rPr lang="es-AR" smtClean="0"/>
              <a:t> y que nadie lo ha modificado en el camino.</a:t>
            </a:r>
          </a:p>
          <a:p>
            <a:pPr marL="582613" indent="-514350">
              <a:buClr>
                <a:srgbClr val="FFFF00"/>
              </a:buClr>
              <a:buFont typeface="Consolas" pitchFamily="49" charset="0"/>
              <a:buAutoNum type="arabicPeriod"/>
            </a:pPr>
            <a:r>
              <a:rPr lang="es-AR" smtClean="0"/>
              <a:t>El usuario </a:t>
            </a:r>
            <a:r>
              <a:rPr lang="es-AR" smtClean="0">
                <a:solidFill>
                  <a:srgbClr val="92D050"/>
                </a:solidFill>
              </a:rPr>
              <a:t>A</a:t>
            </a:r>
            <a:r>
              <a:rPr lang="es-AR" smtClean="0"/>
              <a:t> no podrá repudiar que firmó dicho documento.</a:t>
            </a:r>
          </a:p>
          <a:p>
            <a:pPr marL="911225" lvl="1" indent="-514350">
              <a:buClr>
                <a:srgbClr val="FFFF00"/>
              </a:buClr>
              <a:buFont typeface="Consolas" pitchFamily="49" charset="0"/>
              <a:buAutoNum type="alphaLcParenR"/>
            </a:pPr>
            <a:r>
              <a:rPr lang="es-AR" smtClean="0"/>
              <a:t>El usuario </a:t>
            </a:r>
            <a:r>
              <a:rPr lang="es-AR" smtClean="0">
                <a:solidFill>
                  <a:srgbClr val="92D050"/>
                </a:solidFill>
              </a:rPr>
              <a:t>A</a:t>
            </a:r>
            <a:r>
              <a:rPr lang="es-AR" smtClean="0"/>
              <a:t> encripta el documento con su clave privada y adjunta una copia encriptada con la clave pública de </a:t>
            </a:r>
            <a:r>
              <a:rPr lang="es-AR" smtClean="0">
                <a:solidFill>
                  <a:srgbClr val="FFC000"/>
                </a:solidFill>
              </a:rPr>
              <a:t>B</a:t>
            </a:r>
            <a:r>
              <a:rPr lang="es-AR" smtClean="0"/>
              <a:t>.</a:t>
            </a:r>
          </a:p>
          <a:p>
            <a:pPr marL="911225" lvl="1" indent="-514350">
              <a:buClr>
                <a:srgbClr val="FFFF00"/>
              </a:buClr>
              <a:buFont typeface="Consolas" pitchFamily="49" charset="0"/>
              <a:buAutoNum type="alphaLcParenR"/>
            </a:pPr>
            <a:r>
              <a:rPr lang="es-AR" smtClean="0"/>
              <a:t>El usuario </a:t>
            </a:r>
            <a:r>
              <a:rPr lang="es-AR" smtClean="0">
                <a:solidFill>
                  <a:srgbClr val="FFC000"/>
                </a:solidFill>
              </a:rPr>
              <a:t>B</a:t>
            </a:r>
            <a:r>
              <a:rPr lang="es-AR" smtClean="0"/>
              <a:t> desencripta ambas copias pues posee su propia clave privada y la clave pública de </a:t>
            </a:r>
            <a:r>
              <a:rPr lang="es-AR" smtClean="0">
                <a:solidFill>
                  <a:srgbClr val="92D050"/>
                </a:solidFill>
              </a:rPr>
              <a:t>A</a:t>
            </a:r>
            <a:r>
              <a:rPr lang="es-AR" smtClean="0"/>
              <a:t>.</a:t>
            </a:r>
          </a:p>
          <a:p>
            <a:pPr marL="911225" lvl="1" indent="-514350">
              <a:buClr>
                <a:srgbClr val="FFFF00"/>
              </a:buClr>
              <a:buFont typeface="Consolas" pitchFamily="49" charset="0"/>
              <a:buAutoNum type="alphaLcParenR"/>
            </a:pPr>
            <a:r>
              <a:rPr lang="es-AR" smtClean="0"/>
              <a:t>Si ambas copias  son iguales, </a:t>
            </a:r>
            <a:r>
              <a:rPr lang="es-AR" smtClean="0">
                <a:solidFill>
                  <a:srgbClr val="FFC000"/>
                </a:solidFill>
              </a:rPr>
              <a:t>B</a:t>
            </a:r>
            <a:r>
              <a:rPr lang="es-AR" smtClean="0"/>
              <a:t> puede afirmar que el documento cumple con 2 y 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7"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sz="half" idx="1"/>
          </p:nvPr>
        </p:nvSpPr>
        <p:spPr>
          <a:xfrm>
            <a:off x="457200" y="1481328"/>
            <a:ext cx="8186766" cy="4525963"/>
          </a:xfrm>
        </p:spPr>
        <p:txBody>
          <a:bodyPr/>
          <a:lstStyle/>
          <a:p>
            <a:r>
              <a:rPr lang="es-ES" dirty="0" smtClean="0"/>
              <a:t>El protocolo 802.11 implementa </a:t>
            </a:r>
            <a:r>
              <a:rPr lang="es-ES" b="1" dirty="0" smtClean="0"/>
              <a:t>encriptación WEP</a:t>
            </a:r>
            <a:r>
              <a:rPr lang="es-ES" dirty="0" smtClean="0"/>
              <a:t>, pero no podemos mantener WEP como única estrategia de seguridad ya que no es del todo seguro</a:t>
            </a:r>
          </a:p>
          <a:p>
            <a:r>
              <a:rPr lang="es-ES" dirty="0" smtClean="0"/>
              <a:t>Existen aplicaciones para Linux y Windows (como </a:t>
            </a:r>
            <a:r>
              <a:rPr lang="es-ES" dirty="0" err="1" smtClean="0">
                <a:hlinkClick r:id="rId2"/>
              </a:rPr>
              <a:t>AiroPeek</a:t>
            </a:r>
            <a:r>
              <a:rPr lang="es-ES" dirty="0" smtClean="0"/>
              <a:t>, </a:t>
            </a:r>
            <a:r>
              <a:rPr lang="es-ES" dirty="0" err="1" smtClean="0">
                <a:hlinkClick r:id="rId3"/>
              </a:rPr>
              <a:t>AirSnort</a:t>
            </a:r>
            <a:r>
              <a:rPr lang="es-ES" dirty="0" smtClean="0"/>
              <a:t>, </a:t>
            </a:r>
            <a:r>
              <a:rPr lang="es-ES" dirty="0" err="1" smtClean="0">
                <a:hlinkClick r:id="rId4"/>
              </a:rPr>
              <a:t>AirMagnet</a:t>
            </a:r>
            <a:r>
              <a:rPr lang="es-ES" dirty="0" smtClean="0"/>
              <a:t> o </a:t>
            </a:r>
            <a:r>
              <a:rPr lang="es-ES" dirty="0" err="1" smtClean="0"/>
              <a:t>WEPCrack</a:t>
            </a:r>
            <a:r>
              <a:rPr lang="es-ES" dirty="0" smtClean="0"/>
              <a:t>) </a:t>
            </a:r>
          </a:p>
          <a:p>
            <a:r>
              <a:rPr lang="es-ES" dirty="0" smtClean="0"/>
              <a:t>Son capaces de obtener las claves WEP utilizadas y permitir el acceso de </a:t>
            </a:r>
            <a:r>
              <a:rPr lang="es-ES" i="1" dirty="0" smtClean="0"/>
              <a:t>intrusos</a:t>
            </a:r>
            <a:r>
              <a:rPr lang="es-ES" dirty="0" smtClean="0"/>
              <a:t> a nuestra red</a:t>
            </a:r>
            <a:endParaRPr lang="es-AR" dirty="0"/>
          </a:p>
        </p:txBody>
      </p:sp>
      <p:sp>
        <p:nvSpPr>
          <p:cNvPr id="4" name="3 Título"/>
          <p:cNvSpPr>
            <a:spLocks noGrp="1"/>
          </p:cNvSpPr>
          <p:nvPr>
            <p:ph type="title"/>
          </p:nvPr>
        </p:nvSpPr>
        <p:spPr/>
        <p:txBody>
          <a:bodyPr/>
          <a:lstStyle/>
          <a:p>
            <a:r>
              <a:rPr lang="es-AR" dirty="0" smtClean="0"/>
              <a:t>Seguridad en </a:t>
            </a:r>
            <a:r>
              <a:rPr lang="es-AR" dirty="0" err="1" smtClean="0"/>
              <a:t>Wireless</a:t>
            </a:r>
            <a:endParaRPr lang="es-A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sz="half" idx="1"/>
          </p:nvPr>
        </p:nvSpPr>
        <p:spPr>
          <a:xfrm>
            <a:off x="457200" y="1481328"/>
            <a:ext cx="8401080" cy="4525963"/>
          </a:xfrm>
        </p:spPr>
        <p:txBody>
          <a:bodyPr/>
          <a:lstStyle/>
          <a:p>
            <a:r>
              <a:rPr lang="es-ES" b="1" dirty="0" smtClean="0"/>
              <a:t>Cambia la contraseña por defecto.</a:t>
            </a:r>
          </a:p>
          <a:p>
            <a:r>
              <a:rPr lang="es-ES" b="1" dirty="0" smtClean="0"/>
              <a:t>Aumentar la seguridad de los datos transmitidos:</a:t>
            </a:r>
            <a:endParaRPr lang="es-AR" dirty="0" smtClean="0"/>
          </a:p>
          <a:p>
            <a:pPr lvl="1"/>
            <a:r>
              <a:rPr lang="es-ES" b="1" dirty="0" smtClean="0"/>
              <a:t>Usa encriptación WEP/WPA: </a:t>
            </a:r>
            <a:r>
              <a:rPr lang="es-ES" dirty="0" smtClean="0"/>
              <a:t>Mejor de 128 bits que de 64 bits… cuanto mayor sea el número de bits mejor</a:t>
            </a:r>
          </a:p>
          <a:p>
            <a:pPr lvl="1"/>
            <a:r>
              <a:rPr lang="es-ES" b="1" dirty="0" smtClean="0"/>
              <a:t>Cambia el SSID por defecto.</a:t>
            </a:r>
            <a:endParaRPr lang="es-AR" dirty="0" smtClean="0"/>
          </a:p>
          <a:p>
            <a:pPr lvl="1"/>
            <a:r>
              <a:rPr lang="es-ES" b="1" dirty="0" smtClean="0"/>
              <a:t>Desactiva el </a:t>
            </a:r>
            <a:r>
              <a:rPr lang="es-ES" b="1" dirty="0" err="1" smtClean="0"/>
              <a:t>broadcasting</a:t>
            </a:r>
            <a:r>
              <a:rPr lang="es-ES" b="1" dirty="0" smtClean="0"/>
              <a:t> SSID</a:t>
            </a:r>
            <a:endParaRPr lang="es-AR" dirty="0"/>
          </a:p>
        </p:txBody>
      </p:sp>
      <p:sp>
        <p:nvSpPr>
          <p:cNvPr id="4" name="3 Título"/>
          <p:cNvSpPr>
            <a:spLocks noGrp="1"/>
          </p:cNvSpPr>
          <p:nvPr>
            <p:ph type="title"/>
          </p:nvPr>
        </p:nvSpPr>
        <p:spPr/>
        <p:txBody>
          <a:bodyPr/>
          <a:lstStyle/>
          <a:p>
            <a:r>
              <a:rPr lang="es-AR" dirty="0" smtClean="0"/>
              <a:t>Asegurar el punto de acceso</a:t>
            </a:r>
            <a:endParaRPr lang="es-A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sz="half" idx="1"/>
          </p:nvPr>
        </p:nvSpPr>
        <p:spPr>
          <a:xfrm>
            <a:off x="457200" y="1481328"/>
            <a:ext cx="8186766" cy="4525963"/>
          </a:xfrm>
        </p:spPr>
        <p:txBody>
          <a:bodyPr/>
          <a:lstStyle/>
          <a:p>
            <a:r>
              <a:rPr lang="es-ES" b="1" dirty="0" smtClean="0"/>
              <a:t>Activar el filtrado de direcciones MAC</a:t>
            </a:r>
          </a:p>
          <a:p>
            <a:r>
              <a:rPr lang="es-ES" b="1" dirty="0" smtClean="0"/>
              <a:t>Establecer el número máximo de dispositivos que pueden conectarse.</a:t>
            </a:r>
          </a:p>
          <a:p>
            <a:r>
              <a:rPr lang="es-ES" b="1" dirty="0" smtClean="0"/>
              <a:t>Desactivar DHCP</a:t>
            </a:r>
          </a:p>
          <a:p>
            <a:r>
              <a:rPr lang="es-ES" b="1" dirty="0" smtClean="0"/>
              <a:t>Desconectar el AP cuando no lo use</a:t>
            </a:r>
          </a:p>
          <a:p>
            <a:r>
              <a:rPr lang="es-ES" b="1" dirty="0" smtClean="0"/>
              <a:t>Cambiar las claves WEP regularmente.</a:t>
            </a:r>
          </a:p>
          <a:p>
            <a:endParaRPr lang="es-AR" dirty="0"/>
          </a:p>
        </p:txBody>
      </p:sp>
      <p:sp>
        <p:nvSpPr>
          <p:cNvPr id="4" name="3 Título"/>
          <p:cNvSpPr>
            <a:spLocks noGrp="1"/>
          </p:cNvSpPr>
          <p:nvPr>
            <p:ph type="title"/>
          </p:nvPr>
        </p:nvSpPr>
        <p:spPr/>
        <p:txBody>
          <a:bodyPr/>
          <a:lstStyle/>
          <a:p>
            <a:r>
              <a:rPr lang="es-AR" dirty="0" smtClean="0"/>
              <a:t>Evitar que se conecten</a:t>
            </a:r>
            <a:endParaRPr lang="es-A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endParaRPr lang="es-AR"/>
          </a:p>
        </p:txBody>
      </p:sp>
      <p:sp>
        <p:nvSpPr>
          <p:cNvPr id="3" name="2 Título"/>
          <p:cNvSpPr>
            <a:spLocks noGrp="1"/>
          </p:cNvSpPr>
          <p:nvPr>
            <p:ph type="title"/>
          </p:nvPr>
        </p:nvSpPr>
        <p:spPr/>
        <p:txBody>
          <a:bodyPr/>
          <a:lstStyle/>
          <a:p>
            <a:endParaRPr lang="es-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7 Marcador de contenido"/>
          <p:cNvSpPr>
            <a:spLocks noGrp="1"/>
          </p:cNvSpPr>
          <p:nvPr>
            <p:ph sz="half" idx="1"/>
          </p:nvPr>
        </p:nvSpPr>
        <p:spPr>
          <a:xfrm>
            <a:off x="428625" y="0"/>
            <a:ext cx="8305800" cy="685800"/>
          </a:xfrm>
        </p:spPr>
        <p:txBody>
          <a:bodyPr/>
          <a:lstStyle/>
          <a:p>
            <a:pPr>
              <a:spcAft>
                <a:spcPts val="600"/>
              </a:spcAft>
              <a:buFont typeface="Wingdings" pitchFamily="2" charset="2"/>
              <a:buNone/>
            </a:pPr>
            <a:r>
              <a:rPr lang="es-AR" sz="3200" smtClean="0"/>
              <a:t>Seguridad y Confidencialidad</a:t>
            </a:r>
          </a:p>
          <a:p>
            <a:pPr>
              <a:spcAft>
                <a:spcPts val="600"/>
              </a:spcAft>
              <a:buFont typeface="Wingdings" pitchFamily="2" charset="2"/>
              <a:buNone/>
            </a:pPr>
            <a:endParaRPr lang="es-AR" sz="3200" smtClean="0"/>
          </a:p>
          <a:p>
            <a:pPr lvl="1">
              <a:spcAft>
                <a:spcPts val="600"/>
              </a:spcAft>
              <a:buClrTx/>
              <a:buFont typeface="Wingdings" pitchFamily="2" charset="2"/>
              <a:buNone/>
            </a:pPr>
            <a:endParaRPr lang="es-AR" smtClean="0"/>
          </a:p>
          <a:p>
            <a:pPr>
              <a:spcAft>
                <a:spcPts val="600"/>
              </a:spcAft>
              <a:buFont typeface="Wingdings" pitchFamily="2" charset="2"/>
              <a:buNone/>
            </a:pPr>
            <a:endParaRPr lang="es-AR" sz="3200" smtClean="0"/>
          </a:p>
          <a:p>
            <a:pPr>
              <a:spcAft>
                <a:spcPts val="3000"/>
              </a:spcAft>
              <a:buFont typeface="Wingdings" pitchFamily="2" charset="2"/>
              <a:buNone/>
            </a:pPr>
            <a:endParaRPr lang="es-AR" sz="3200" smtClean="0"/>
          </a:p>
          <a:p>
            <a:pPr>
              <a:buFont typeface="Wingdings" pitchFamily="2" charset="2"/>
              <a:buNone/>
            </a:pPr>
            <a:endParaRPr lang="es-AR" sz="3200" smtClean="0"/>
          </a:p>
          <a:p>
            <a:pPr>
              <a:buFont typeface="Wingdings" pitchFamily="2" charset="2"/>
              <a:buNone/>
            </a:pPr>
            <a:endParaRPr lang="es-AR" sz="3200" smtClean="0"/>
          </a:p>
        </p:txBody>
      </p:sp>
      <p:sp>
        <p:nvSpPr>
          <p:cNvPr id="37" name="7 Marcador de contenido"/>
          <p:cNvSpPr>
            <a:spLocks noGrp="1"/>
          </p:cNvSpPr>
          <p:nvPr>
            <p:ph sz="half" idx="1"/>
          </p:nvPr>
        </p:nvSpPr>
        <p:spPr>
          <a:xfrm>
            <a:off x="0" y="642938"/>
            <a:ext cx="9144000" cy="5643562"/>
          </a:xfrm>
        </p:spPr>
        <p:txBody>
          <a:bodyPr>
            <a:normAutofit lnSpcReduction="10000"/>
          </a:bodyPr>
          <a:lstStyle/>
          <a:p>
            <a:pPr marL="411480" fontAlgn="auto">
              <a:spcAft>
                <a:spcPts val="0"/>
              </a:spcAft>
              <a:buClr>
                <a:srgbClr val="FFFF00"/>
              </a:buClr>
              <a:buFont typeface="Wingdings"/>
              <a:buChar char=""/>
              <a:defRPr/>
            </a:pPr>
            <a:r>
              <a:rPr lang="es-ES" dirty="0" smtClean="0"/>
              <a:t>Hay cuatro servicio que reconocemos relacionados con la seguridad en redes de datos:</a:t>
            </a:r>
          </a:p>
          <a:p>
            <a:pPr marL="912114" lvl="1" indent="-457200" fontAlgn="auto">
              <a:spcAft>
                <a:spcPts val="0"/>
              </a:spcAft>
              <a:buClr>
                <a:srgbClr val="FFFF00"/>
              </a:buClr>
              <a:buFont typeface="+mj-lt"/>
              <a:buAutoNum type="arabicPeriod"/>
              <a:defRPr/>
            </a:pPr>
            <a:r>
              <a:rPr lang="es-ES" dirty="0" smtClean="0"/>
              <a:t>Proteger los datos para que no puedan ser leídos por personas que no tienen autorización para hacerlo.</a:t>
            </a:r>
          </a:p>
          <a:p>
            <a:pPr marL="912114" lvl="1" indent="-457200" fontAlgn="auto">
              <a:spcAft>
                <a:spcPts val="0"/>
              </a:spcAft>
              <a:buClr>
                <a:srgbClr val="FFFF00"/>
              </a:buClr>
              <a:buFont typeface="+mj-lt"/>
              <a:buAutoNum type="arabicPeriod"/>
              <a:defRPr/>
            </a:pPr>
            <a:r>
              <a:rPr lang="es-ES" dirty="0" smtClean="0"/>
              <a:t>Impedir que las personas sin autorización inserten o borren mensajes.</a:t>
            </a:r>
          </a:p>
          <a:p>
            <a:pPr marL="912114" lvl="1" indent="-457200" fontAlgn="auto">
              <a:spcAft>
                <a:spcPts val="0"/>
              </a:spcAft>
              <a:buClr>
                <a:srgbClr val="FFFF00"/>
              </a:buClr>
              <a:buFont typeface="+mj-lt"/>
              <a:buAutoNum type="arabicPeriod"/>
              <a:defRPr/>
            </a:pPr>
            <a:r>
              <a:rPr lang="es-ES" dirty="0" smtClean="0"/>
              <a:t>Verificar el emisor de cada uno de los mensajes.</a:t>
            </a:r>
          </a:p>
          <a:p>
            <a:pPr marL="912114" lvl="1" indent="-457200" fontAlgn="auto">
              <a:spcAft>
                <a:spcPts val="0"/>
              </a:spcAft>
              <a:buClr>
                <a:srgbClr val="FFFF00"/>
              </a:buClr>
              <a:buFont typeface="+mj-lt"/>
              <a:buAutoNum type="arabicPeriod"/>
              <a:defRPr/>
            </a:pPr>
            <a:r>
              <a:rPr lang="es-ES" dirty="0" smtClean="0"/>
              <a:t>Hacer posible que los usuarios transmitan electrónicamente documentos firmados.</a:t>
            </a:r>
          </a:p>
          <a:p>
            <a:pPr marL="740664" lvl="1" fontAlgn="auto">
              <a:spcAft>
                <a:spcPts val="0"/>
              </a:spcAft>
              <a:buClr>
                <a:srgbClr val="FFFF00"/>
              </a:buClr>
              <a:buFont typeface="Wingdings"/>
              <a:buNone/>
              <a:defRPr/>
            </a:pPr>
            <a:endParaRPr lang="es-ES" dirty="0" smtClean="0"/>
          </a:p>
          <a:p>
            <a:pPr marL="411480" fontAlgn="auto">
              <a:spcAft>
                <a:spcPts val="0"/>
              </a:spcAft>
              <a:buClr>
                <a:srgbClr val="FFFF00"/>
              </a:buClr>
              <a:buFont typeface="Wingdings"/>
              <a:buChar char=""/>
              <a:defRPr/>
            </a:pPr>
            <a:r>
              <a:rPr lang="es-ES" dirty="0" smtClean="0"/>
              <a:t>Si bien el cifrado puede darse en cualquier capa del modelo OSI, colocarlo en la capa de presentación ocasiona la menor sobrecarga posible.</a:t>
            </a:r>
            <a:endParaRPr lang="es-A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428625" y="428625"/>
            <a:ext cx="8305800" cy="685800"/>
          </a:xfrm>
        </p:spPr>
        <p:txBody>
          <a:bodyPr/>
          <a:lstStyle/>
          <a:p>
            <a:pPr>
              <a:spcAft>
                <a:spcPts val="600"/>
              </a:spcAft>
              <a:buFont typeface="Wingdings" pitchFamily="2" charset="2"/>
              <a:buNone/>
            </a:pPr>
            <a:r>
              <a:rPr lang="es-AR" sz="3200" smtClean="0"/>
              <a:t>Criptografía Tradicional </a:t>
            </a:r>
          </a:p>
          <a:p>
            <a:pPr lvl="1">
              <a:spcAft>
                <a:spcPts val="600"/>
              </a:spcAft>
              <a:buClrTx/>
              <a:buFont typeface="Wingdings" pitchFamily="2" charset="2"/>
              <a:buNone/>
            </a:pPr>
            <a:endParaRPr lang="es-AR" smtClean="0"/>
          </a:p>
          <a:p>
            <a:pPr>
              <a:spcAft>
                <a:spcPts val="600"/>
              </a:spcAft>
              <a:buFont typeface="Wingdings" pitchFamily="2" charset="2"/>
              <a:buNone/>
            </a:pPr>
            <a:endParaRPr lang="es-AR" sz="3200" smtClean="0"/>
          </a:p>
          <a:p>
            <a:pPr>
              <a:spcAft>
                <a:spcPts val="3000"/>
              </a:spcAft>
              <a:buFont typeface="Wingdings" pitchFamily="2" charset="2"/>
              <a:buNone/>
            </a:pPr>
            <a:endParaRPr lang="es-AR" sz="3200" smtClean="0"/>
          </a:p>
          <a:p>
            <a:pPr>
              <a:buFont typeface="Wingdings" pitchFamily="2" charset="2"/>
              <a:buNone/>
            </a:pPr>
            <a:endParaRPr lang="es-AR" sz="3200" smtClean="0"/>
          </a:p>
          <a:p>
            <a:pPr>
              <a:buFont typeface="Wingdings" pitchFamily="2" charset="2"/>
              <a:buNone/>
            </a:pPr>
            <a:endParaRPr lang="es-AR" sz="3200" smtClean="0"/>
          </a:p>
        </p:txBody>
      </p:sp>
      <p:sp>
        <p:nvSpPr>
          <p:cNvPr id="37" name="7 Marcador de contenido"/>
          <p:cNvSpPr>
            <a:spLocks noGrp="1"/>
          </p:cNvSpPr>
          <p:nvPr>
            <p:ph sz="half" idx="1"/>
          </p:nvPr>
        </p:nvSpPr>
        <p:spPr>
          <a:xfrm>
            <a:off x="285750" y="1143000"/>
            <a:ext cx="8520113" cy="1071563"/>
          </a:xfrm>
        </p:spPr>
        <p:txBody>
          <a:bodyPr/>
          <a:lstStyle/>
          <a:p>
            <a:pPr>
              <a:buFont typeface="Wingdings" pitchFamily="2" charset="2"/>
              <a:buNone/>
            </a:pPr>
            <a:r>
              <a:rPr lang="es-AR" sz="3200" smtClean="0"/>
              <a:t>En un sistema criptográfico intervienen los siguientes actores:</a:t>
            </a:r>
          </a:p>
        </p:txBody>
      </p:sp>
      <p:pic>
        <p:nvPicPr>
          <p:cNvPr id="5" name="Picture 33"/>
          <p:cNvPicPr>
            <a:picLocks noChangeAspect="1" noChangeArrowheads="1"/>
          </p:cNvPicPr>
          <p:nvPr/>
        </p:nvPicPr>
        <p:blipFill>
          <a:blip r:embed="rId3" cstate="print"/>
          <a:srcRect/>
          <a:stretch>
            <a:fillRect/>
          </a:stretch>
        </p:blipFill>
        <p:spPr bwMode="auto">
          <a:xfrm>
            <a:off x="500063" y="2214563"/>
            <a:ext cx="8286750" cy="2890837"/>
          </a:xfrm>
          <a:prstGeom prst="rect">
            <a:avLst/>
          </a:prstGeom>
          <a:noFill/>
          <a:ln w="9525">
            <a:noFill/>
            <a:miter lim="800000"/>
            <a:headEnd/>
            <a:tailEnd/>
          </a:ln>
        </p:spPr>
      </p:pic>
      <p:sp>
        <p:nvSpPr>
          <p:cNvPr id="6" name="7 Marcador de contenido"/>
          <p:cNvSpPr>
            <a:spLocks noGrp="1"/>
          </p:cNvSpPr>
          <p:nvPr>
            <p:ph sz="half" idx="1"/>
          </p:nvPr>
        </p:nvSpPr>
        <p:spPr>
          <a:xfrm>
            <a:off x="428625" y="5214938"/>
            <a:ext cx="8520113" cy="1357312"/>
          </a:xfrm>
        </p:spPr>
        <p:txBody>
          <a:bodyPr>
            <a:normAutofit fontScale="70000" lnSpcReduction="20000"/>
          </a:bodyPr>
          <a:lstStyle/>
          <a:p>
            <a:pPr marL="411480" fontAlgn="auto">
              <a:spcAft>
                <a:spcPts val="0"/>
              </a:spcAft>
              <a:buFont typeface="Wingdings"/>
              <a:buNone/>
              <a:defRPr/>
            </a:pPr>
            <a:r>
              <a:rPr lang="es-AR" sz="3200" u="sng" dirty="0" smtClean="0"/>
              <a:t>Conceptos</a:t>
            </a:r>
            <a:r>
              <a:rPr lang="es-AR" sz="3200" dirty="0" smtClean="0"/>
              <a:t>:</a:t>
            </a:r>
          </a:p>
          <a:p>
            <a:pPr marL="411480" fontAlgn="auto">
              <a:spcAft>
                <a:spcPts val="0"/>
              </a:spcAft>
              <a:buFont typeface="Wingdings"/>
              <a:buNone/>
              <a:defRPr/>
            </a:pPr>
            <a:r>
              <a:rPr lang="es-AR" sz="3200" dirty="0" smtClean="0">
                <a:solidFill>
                  <a:srgbClr val="FFFF00"/>
                </a:solidFill>
              </a:rPr>
              <a:t>Cifrado</a:t>
            </a:r>
            <a:r>
              <a:rPr lang="es-AR" sz="3200" dirty="0" smtClean="0"/>
              <a:t>: Poner en clave un texto claro</a:t>
            </a:r>
          </a:p>
          <a:p>
            <a:pPr marL="411480" fontAlgn="auto">
              <a:spcAft>
                <a:spcPts val="0"/>
              </a:spcAft>
              <a:buFont typeface="Wingdings"/>
              <a:buNone/>
              <a:defRPr/>
            </a:pPr>
            <a:r>
              <a:rPr lang="es-AR" sz="3200" dirty="0" smtClean="0">
                <a:solidFill>
                  <a:srgbClr val="FFFF00"/>
                </a:solidFill>
              </a:rPr>
              <a:t>Criptoanálisis</a:t>
            </a:r>
            <a:r>
              <a:rPr lang="es-AR" sz="3200" dirty="0" smtClean="0"/>
              <a:t>: El arte de descifrar textos puestos en clave.</a:t>
            </a:r>
          </a:p>
          <a:p>
            <a:pPr marL="411480" fontAlgn="auto">
              <a:spcAft>
                <a:spcPts val="0"/>
              </a:spcAft>
              <a:buFont typeface="Wingdings"/>
              <a:buNone/>
              <a:defRPr/>
            </a:pPr>
            <a:r>
              <a:rPr lang="es-AR" sz="3200" dirty="0" smtClean="0">
                <a:solidFill>
                  <a:srgbClr val="FFFF00"/>
                </a:solidFill>
              </a:rPr>
              <a:t>Criptografía</a:t>
            </a:r>
            <a:r>
              <a:rPr lang="es-AR" sz="3200" dirty="0" smtClean="0"/>
              <a:t>: El arte de diseñar </a:t>
            </a:r>
            <a:r>
              <a:rPr lang="es-AR" sz="3200" dirty="0" err="1" smtClean="0"/>
              <a:t>Cifradores</a:t>
            </a:r>
            <a:endParaRPr lang="es-AR"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428625" y="428625"/>
            <a:ext cx="8305800" cy="685800"/>
          </a:xfrm>
        </p:spPr>
        <p:txBody>
          <a:bodyPr/>
          <a:lstStyle/>
          <a:p>
            <a:pPr>
              <a:spcAft>
                <a:spcPts val="600"/>
              </a:spcAft>
              <a:buFont typeface="Wingdings" pitchFamily="2" charset="2"/>
              <a:buNone/>
            </a:pPr>
            <a:r>
              <a:rPr lang="es-AR" sz="3200" smtClean="0"/>
              <a:t>Modelos de Cifrado</a:t>
            </a:r>
          </a:p>
          <a:p>
            <a:pPr lvl="1">
              <a:spcAft>
                <a:spcPts val="600"/>
              </a:spcAft>
              <a:buClrTx/>
              <a:buFont typeface="Wingdings" pitchFamily="2" charset="2"/>
              <a:buNone/>
            </a:pPr>
            <a:endParaRPr lang="es-AR" smtClean="0"/>
          </a:p>
          <a:p>
            <a:pPr>
              <a:spcAft>
                <a:spcPts val="600"/>
              </a:spcAft>
              <a:buFont typeface="Wingdings" pitchFamily="2" charset="2"/>
              <a:buNone/>
            </a:pPr>
            <a:endParaRPr lang="es-AR" sz="3200" smtClean="0"/>
          </a:p>
          <a:p>
            <a:pPr>
              <a:spcAft>
                <a:spcPts val="3000"/>
              </a:spcAft>
              <a:buFont typeface="Wingdings" pitchFamily="2" charset="2"/>
              <a:buNone/>
            </a:pPr>
            <a:endParaRPr lang="es-AR" sz="3200" smtClean="0"/>
          </a:p>
          <a:p>
            <a:pPr>
              <a:buFont typeface="Wingdings" pitchFamily="2" charset="2"/>
              <a:buNone/>
            </a:pPr>
            <a:endParaRPr lang="es-AR" sz="3200" smtClean="0"/>
          </a:p>
          <a:p>
            <a:pPr>
              <a:buFont typeface="Wingdings" pitchFamily="2" charset="2"/>
              <a:buNone/>
            </a:pPr>
            <a:endParaRPr lang="es-AR" sz="3200" smtClean="0"/>
          </a:p>
        </p:txBody>
      </p:sp>
      <p:sp>
        <p:nvSpPr>
          <p:cNvPr id="37" name="7 Marcador de contenido"/>
          <p:cNvSpPr>
            <a:spLocks noGrp="1"/>
          </p:cNvSpPr>
          <p:nvPr>
            <p:ph sz="half" idx="1"/>
          </p:nvPr>
        </p:nvSpPr>
        <p:spPr>
          <a:xfrm>
            <a:off x="142875" y="1000125"/>
            <a:ext cx="8786813" cy="5429250"/>
          </a:xfrm>
        </p:spPr>
        <p:txBody>
          <a:bodyPr/>
          <a:lstStyle/>
          <a:p>
            <a:pPr>
              <a:buClr>
                <a:srgbClr val="FFFF00"/>
              </a:buClr>
            </a:pPr>
            <a:r>
              <a:rPr lang="es-AR" sz="3200" dirty="0" smtClean="0"/>
              <a:t>Cifrados por sustitución</a:t>
            </a:r>
          </a:p>
          <a:p>
            <a:pPr lvl="1">
              <a:buClr>
                <a:srgbClr val="FFFF00"/>
              </a:buClr>
              <a:buFont typeface="Wingdings" pitchFamily="2" charset="2"/>
              <a:buChar char="§"/>
            </a:pPr>
            <a:r>
              <a:rPr lang="es-AR" dirty="0" smtClean="0"/>
              <a:t>Cada unidad (generalmente letras) es </a:t>
            </a:r>
            <a:r>
              <a:rPr lang="es-AR" dirty="0" smtClean="0">
                <a:solidFill>
                  <a:srgbClr val="FFFF00"/>
                </a:solidFill>
              </a:rPr>
              <a:t>reemplazada</a:t>
            </a:r>
            <a:r>
              <a:rPr lang="es-AR" dirty="0" smtClean="0"/>
              <a:t> por otra letra del mismo alfabeto u otro alfabeto diferente.</a:t>
            </a:r>
          </a:p>
          <a:p>
            <a:pPr lvl="1">
              <a:buClr>
                <a:srgbClr val="FFFF00"/>
              </a:buClr>
              <a:buFont typeface="Wingdings" pitchFamily="2" charset="2"/>
              <a:buChar char="§"/>
            </a:pPr>
            <a:r>
              <a:rPr lang="es-AR" dirty="0" smtClean="0"/>
              <a:t>Las unidades de texto cambian pero mantienen el mismo orden. Lo que cambia son las unidades.</a:t>
            </a:r>
          </a:p>
          <a:p>
            <a:pPr lvl="1">
              <a:buClr>
                <a:srgbClr val="FFFF00"/>
              </a:buClr>
              <a:buFont typeface="Wingdings" pitchFamily="2" charset="2"/>
              <a:buChar char="§"/>
            </a:pPr>
            <a:r>
              <a:rPr lang="es-AR" dirty="0" smtClean="0"/>
              <a:t>El mas usado es el </a:t>
            </a:r>
            <a:r>
              <a:rPr lang="es-AR" dirty="0" smtClean="0">
                <a:solidFill>
                  <a:srgbClr val="FFFF00"/>
                </a:solidFill>
              </a:rPr>
              <a:t>cifrado </a:t>
            </a:r>
            <a:r>
              <a:rPr lang="es-AR" dirty="0" err="1" smtClean="0">
                <a:solidFill>
                  <a:srgbClr val="FFFF00"/>
                </a:solidFill>
              </a:rPr>
              <a:t>monoalfabético</a:t>
            </a:r>
            <a:r>
              <a:rPr lang="es-AR" dirty="0" smtClean="0"/>
              <a:t>.</a:t>
            </a:r>
          </a:p>
          <a:p>
            <a:pPr>
              <a:buClr>
                <a:srgbClr val="FFFF00"/>
              </a:buClr>
            </a:pPr>
            <a:r>
              <a:rPr lang="es-AR" sz="3200" dirty="0" smtClean="0"/>
              <a:t>Cifrados por transposición</a:t>
            </a:r>
          </a:p>
          <a:p>
            <a:pPr lvl="1">
              <a:buClr>
                <a:srgbClr val="FFFF00"/>
              </a:buClr>
              <a:buFont typeface="Wingdings" pitchFamily="2" charset="2"/>
              <a:buChar char="§"/>
            </a:pPr>
            <a:r>
              <a:rPr lang="es-AR" dirty="0" smtClean="0"/>
              <a:t>Consiste en </a:t>
            </a:r>
            <a:r>
              <a:rPr lang="es-AR" dirty="0" smtClean="0">
                <a:solidFill>
                  <a:srgbClr val="FFFF00"/>
                </a:solidFill>
              </a:rPr>
              <a:t>reordenar</a:t>
            </a:r>
            <a:r>
              <a:rPr lang="es-AR" dirty="0" smtClean="0"/>
              <a:t> las letras de acuerdo </a:t>
            </a:r>
            <a:r>
              <a:rPr lang="es-AR" smtClean="0"/>
              <a:t>a un </a:t>
            </a:r>
            <a:r>
              <a:rPr lang="es-AR" dirty="0" smtClean="0"/>
              <a:t>patrón definido.</a:t>
            </a:r>
          </a:p>
          <a:p>
            <a:pPr lvl="1">
              <a:buClr>
                <a:srgbClr val="FFFF00"/>
              </a:buClr>
              <a:buFont typeface="Wingdings" pitchFamily="2" charset="2"/>
              <a:buChar char="§"/>
            </a:pPr>
            <a:r>
              <a:rPr lang="es-AR" dirty="0" smtClean="0"/>
              <a:t>Este patrón cambia de acuerdo a una clave.</a:t>
            </a:r>
          </a:p>
          <a:p>
            <a:pPr lvl="1">
              <a:buClr>
                <a:srgbClr val="FFFF00"/>
              </a:buClr>
              <a:buFont typeface="Wingdings" pitchFamily="2" charset="2"/>
              <a:buChar char="§"/>
            </a:pPr>
            <a:r>
              <a:rPr lang="es-AR" dirty="0" smtClean="0"/>
              <a:t>Las unidades en si no son modificadas.</a:t>
            </a:r>
          </a:p>
          <a:p>
            <a:pPr lvl="1">
              <a:buClr>
                <a:srgbClr val="FFFF00"/>
              </a:buClr>
              <a:buFont typeface="Wingdings" pitchFamily="2" charset="2"/>
              <a:buChar char="§"/>
            </a:pPr>
            <a:r>
              <a:rPr lang="es-AR" dirty="0" smtClean="0"/>
              <a:t>El mas usado es el cifrado </a:t>
            </a:r>
            <a:r>
              <a:rPr lang="es-AR" dirty="0" err="1" smtClean="0"/>
              <a:t>columnar</a:t>
            </a:r>
            <a:r>
              <a:rPr lang="es-AR"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7">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428625" y="428625"/>
            <a:ext cx="8305800" cy="685800"/>
          </a:xfrm>
        </p:spPr>
        <p:txBody>
          <a:bodyPr/>
          <a:lstStyle/>
          <a:p>
            <a:pPr>
              <a:spcAft>
                <a:spcPts val="600"/>
              </a:spcAft>
              <a:buFont typeface="Wingdings" pitchFamily="2" charset="2"/>
              <a:buNone/>
            </a:pPr>
            <a:r>
              <a:rPr lang="es-AR" sz="3200" smtClean="0"/>
              <a:t>Cifrado monoalfabético</a:t>
            </a:r>
          </a:p>
          <a:p>
            <a:pPr lvl="1">
              <a:spcAft>
                <a:spcPts val="600"/>
              </a:spcAft>
              <a:buClrTx/>
              <a:buFont typeface="Wingdings" pitchFamily="2" charset="2"/>
              <a:buNone/>
            </a:pPr>
            <a:endParaRPr lang="es-AR" smtClean="0"/>
          </a:p>
          <a:p>
            <a:pPr>
              <a:spcAft>
                <a:spcPts val="600"/>
              </a:spcAft>
              <a:buFont typeface="Wingdings" pitchFamily="2" charset="2"/>
              <a:buNone/>
            </a:pPr>
            <a:endParaRPr lang="es-AR" sz="3200" smtClean="0"/>
          </a:p>
          <a:p>
            <a:pPr>
              <a:spcAft>
                <a:spcPts val="3000"/>
              </a:spcAft>
              <a:buFont typeface="Wingdings" pitchFamily="2" charset="2"/>
              <a:buNone/>
            </a:pPr>
            <a:endParaRPr lang="es-AR" sz="3200" smtClean="0"/>
          </a:p>
          <a:p>
            <a:pPr>
              <a:buFont typeface="Wingdings" pitchFamily="2" charset="2"/>
              <a:buNone/>
            </a:pPr>
            <a:endParaRPr lang="es-AR" sz="3200" smtClean="0"/>
          </a:p>
          <a:p>
            <a:pPr>
              <a:buFont typeface="Wingdings" pitchFamily="2" charset="2"/>
              <a:buNone/>
            </a:pPr>
            <a:endParaRPr lang="es-AR" sz="3200" smtClean="0"/>
          </a:p>
        </p:txBody>
      </p:sp>
      <p:sp>
        <p:nvSpPr>
          <p:cNvPr id="37" name="7 Marcador de contenido"/>
          <p:cNvSpPr>
            <a:spLocks noGrp="1"/>
          </p:cNvSpPr>
          <p:nvPr>
            <p:ph sz="half" idx="1"/>
          </p:nvPr>
        </p:nvSpPr>
        <p:spPr>
          <a:xfrm>
            <a:off x="142875" y="1071563"/>
            <a:ext cx="8786813" cy="1214437"/>
          </a:xfrm>
        </p:spPr>
        <p:txBody>
          <a:bodyPr/>
          <a:lstStyle/>
          <a:p>
            <a:pPr>
              <a:buFont typeface="Wingdings" pitchFamily="2" charset="2"/>
              <a:buNone/>
            </a:pPr>
            <a:r>
              <a:rPr lang="es-ES" sz="2400" smtClean="0"/>
              <a:t>Cada uno de los símbolos del texto normal, por ejemplo las 26 letras del abecedario (sin la ñ) inglés, tienen una correspondencia con alguna otra letra.</a:t>
            </a:r>
            <a:endParaRPr lang="es-AR" sz="2400" smtClean="0"/>
          </a:p>
        </p:txBody>
      </p:sp>
      <p:pic>
        <p:nvPicPr>
          <p:cNvPr id="1027" name="Picture 3"/>
          <p:cNvPicPr>
            <a:picLocks noChangeAspect="1" noChangeArrowheads="1"/>
          </p:cNvPicPr>
          <p:nvPr/>
        </p:nvPicPr>
        <p:blipFill>
          <a:blip r:embed="rId3" cstate="print"/>
          <a:srcRect/>
          <a:stretch>
            <a:fillRect/>
          </a:stretch>
        </p:blipFill>
        <p:spPr bwMode="auto">
          <a:xfrm>
            <a:off x="285750" y="2357438"/>
            <a:ext cx="8634413" cy="657225"/>
          </a:xfrm>
          <a:prstGeom prst="rect">
            <a:avLst/>
          </a:prstGeom>
          <a:noFill/>
          <a:ln w="9525">
            <a:noFill/>
            <a:miter lim="800000"/>
            <a:headEnd/>
            <a:tailEnd/>
          </a:ln>
        </p:spPr>
      </p:pic>
      <p:sp>
        <p:nvSpPr>
          <p:cNvPr id="7" name="7 Marcador de contenido"/>
          <p:cNvSpPr>
            <a:spLocks noGrp="1"/>
          </p:cNvSpPr>
          <p:nvPr>
            <p:ph sz="half" idx="1"/>
          </p:nvPr>
        </p:nvSpPr>
        <p:spPr>
          <a:xfrm>
            <a:off x="214313" y="3286125"/>
            <a:ext cx="8786812" cy="2714625"/>
          </a:xfrm>
        </p:spPr>
        <p:txBody>
          <a:bodyPr/>
          <a:lstStyle/>
          <a:p>
            <a:pPr>
              <a:buClr>
                <a:srgbClr val="FFFF00"/>
              </a:buClr>
            </a:pPr>
            <a:r>
              <a:rPr lang="es-ES" sz="2400" smtClean="0"/>
              <a:t>En este caso, la clave tiene 26 letras y corresponde a la cadena de sustitución inferior.</a:t>
            </a:r>
          </a:p>
          <a:p>
            <a:pPr>
              <a:buClr>
                <a:srgbClr val="FFFF00"/>
              </a:buClr>
            </a:pPr>
            <a:r>
              <a:rPr lang="es-ES" sz="2400" smtClean="0"/>
              <a:t>También puede definirse un determinado corrimiento </a:t>
            </a:r>
            <a:r>
              <a:rPr lang="es-ES" sz="2400" smtClean="0">
                <a:solidFill>
                  <a:srgbClr val="FFFF00"/>
                </a:solidFill>
              </a:rPr>
              <a:t>k</a:t>
            </a:r>
            <a:r>
              <a:rPr lang="es-ES" sz="2400" smtClean="0"/>
              <a:t> para las letras del alfabeto.</a:t>
            </a:r>
          </a:p>
          <a:p>
            <a:pPr>
              <a:buClr>
                <a:srgbClr val="FFFF00"/>
              </a:buClr>
            </a:pPr>
            <a:r>
              <a:rPr lang="es-ES" sz="2400" smtClean="0"/>
              <a:t>Este último se denomina Cifrado del Cesar ya que era utilizado por los Romanos en sus mensajes en clave.</a:t>
            </a:r>
            <a:endParaRPr lang="es-AR" sz="2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027"/>
                                        </p:tgtEl>
                                        <p:attrNameLst>
                                          <p:attrName>style.visibility</p:attrName>
                                        </p:attrNameLst>
                                      </p:cBhvr>
                                      <p:to>
                                        <p:strVal val="visible"/>
                                      </p:to>
                                    </p:set>
                                    <p:anim calcmode="lin" valueType="num">
                                      <p:cBhvr additive="base">
                                        <p:cTn id="15" dur="500" fill="hold"/>
                                        <p:tgtEl>
                                          <p:spTgt spid="1027"/>
                                        </p:tgtEl>
                                        <p:attrNameLst>
                                          <p:attrName>ppt_x</p:attrName>
                                        </p:attrNameLst>
                                      </p:cBhvr>
                                      <p:tavLst>
                                        <p:tav tm="0">
                                          <p:val>
                                            <p:strVal val="#ppt_x"/>
                                          </p:val>
                                        </p:tav>
                                        <p:tav tm="100000">
                                          <p:val>
                                            <p:strVal val="#ppt_x"/>
                                          </p:val>
                                        </p:tav>
                                      </p:tavLst>
                                    </p:anim>
                                    <p:anim calcmode="lin" valueType="num">
                                      <p:cBhvr additive="base">
                                        <p:cTn id="16" dur="500" fill="hold"/>
                                        <p:tgtEl>
                                          <p:spTgt spid="1027"/>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P spid="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500063" y="214313"/>
            <a:ext cx="8305800" cy="685800"/>
          </a:xfrm>
        </p:spPr>
        <p:txBody>
          <a:bodyPr/>
          <a:lstStyle/>
          <a:p>
            <a:pPr>
              <a:spcAft>
                <a:spcPts val="600"/>
              </a:spcAft>
              <a:buFont typeface="Wingdings" pitchFamily="2" charset="2"/>
              <a:buNone/>
            </a:pPr>
            <a:r>
              <a:rPr lang="es-AR" sz="3200" smtClean="0"/>
              <a:t>Cifrado por Transposición</a:t>
            </a:r>
          </a:p>
          <a:p>
            <a:pPr lvl="1">
              <a:spcAft>
                <a:spcPts val="600"/>
              </a:spcAft>
              <a:buClrTx/>
              <a:buFont typeface="Wingdings" pitchFamily="2" charset="2"/>
              <a:buNone/>
            </a:pPr>
            <a:endParaRPr lang="es-AR" smtClean="0"/>
          </a:p>
          <a:p>
            <a:pPr>
              <a:spcAft>
                <a:spcPts val="600"/>
              </a:spcAft>
              <a:buFont typeface="Wingdings" pitchFamily="2" charset="2"/>
              <a:buNone/>
            </a:pPr>
            <a:endParaRPr lang="es-AR" sz="3200" smtClean="0"/>
          </a:p>
          <a:p>
            <a:pPr>
              <a:spcAft>
                <a:spcPts val="3000"/>
              </a:spcAft>
              <a:buFont typeface="Wingdings" pitchFamily="2" charset="2"/>
              <a:buNone/>
            </a:pPr>
            <a:endParaRPr lang="es-AR" sz="3200" smtClean="0"/>
          </a:p>
          <a:p>
            <a:pPr>
              <a:buFont typeface="Wingdings" pitchFamily="2" charset="2"/>
              <a:buNone/>
            </a:pPr>
            <a:endParaRPr lang="es-AR" sz="3200" smtClean="0"/>
          </a:p>
          <a:p>
            <a:pPr>
              <a:buFont typeface="Wingdings" pitchFamily="2" charset="2"/>
              <a:buNone/>
            </a:pPr>
            <a:endParaRPr lang="es-AR" sz="3200" smtClean="0"/>
          </a:p>
        </p:txBody>
      </p:sp>
      <p:sp>
        <p:nvSpPr>
          <p:cNvPr id="37" name="7 Marcador de contenido"/>
          <p:cNvSpPr>
            <a:spLocks noGrp="1"/>
          </p:cNvSpPr>
          <p:nvPr>
            <p:ph sz="half" idx="1"/>
          </p:nvPr>
        </p:nvSpPr>
        <p:spPr>
          <a:xfrm>
            <a:off x="142875" y="857250"/>
            <a:ext cx="8786813" cy="714375"/>
          </a:xfrm>
        </p:spPr>
        <p:txBody>
          <a:bodyPr>
            <a:normAutofit fontScale="85000" lnSpcReduction="10000"/>
          </a:bodyPr>
          <a:lstStyle/>
          <a:p>
            <a:pPr>
              <a:spcAft>
                <a:spcPts val="600"/>
              </a:spcAft>
              <a:buClr>
                <a:srgbClr val="FFFF00"/>
              </a:buClr>
              <a:buFont typeface="Wingdings" pitchFamily="2" charset="2"/>
              <a:buNone/>
            </a:pPr>
            <a:r>
              <a:rPr lang="es-AR" smtClean="0"/>
              <a:t>Consiste en reordenar las letras del texto, por ejemplo:</a:t>
            </a:r>
          </a:p>
        </p:txBody>
      </p:sp>
      <p:pic>
        <p:nvPicPr>
          <p:cNvPr id="2050" name="Picture 2"/>
          <p:cNvPicPr>
            <a:picLocks noChangeAspect="1" noChangeArrowheads="1"/>
          </p:cNvPicPr>
          <p:nvPr/>
        </p:nvPicPr>
        <p:blipFill>
          <a:blip r:embed="rId3" cstate="print"/>
          <a:srcRect/>
          <a:stretch>
            <a:fillRect/>
          </a:stretch>
        </p:blipFill>
        <p:spPr bwMode="auto">
          <a:xfrm>
            <a:off x="642938" y="1500188"/>
            <a:ext cx="7680325" cy="3071812"/>
          </a:xfrm>
          <a:prstGeom prst="rect">
            <a:avLst/>
          </a:prstGeom>
          <a:noFill/>
          <a:ln w="9525">
            <a:noFill/>
            <a:miter lim="800000"/>
            <a:headEnd/>
            <a:tailEnd/>
          </a:ln>
        </p:spPr>
      </p:pic>
      <p:sp>
        <p:nvSpPr>
          <p:cNvPr id="6" name="7 Marcador de contenido"/>
          <p:cNvSpPr>
            <a:spLocks noGrp="1"/>
          </p:cNvSpPr>
          <p:nvPr>
            <p:ph sz="half" idx="1"/>
          </p:nvPr>
        </p:nvSpPr>
        <p:spPr>
          <a:xfrm>
            <a:off x="142875" y="4714875"/>
            <a:ext cx="8786813" cy="1071563"/>
          </a:xfrm>
        </p:spPr>
        <p:txBody>
          <a:bodyPr>
            <a:normAutofit fontScale="92500"/>
          </a:bodyPr>
          <a:lstStyle/>
          <a:p>
            <a:pPr>
              <a:spcAft>
                <a:spcPts val="600"/>
              </a:spcAft>
              <a:buClr>
                <a:srgbClr val="FFFF00"/>
              </a:buClr>
              <a:buFont typeface="Wingdings" pitchFamily="2" charset="2"/>
              <a:buNone/>
            </a:pPr>
            <a:r>
              <a:rPr lang="es-AR" smtClean="0"/>
              <a:t>Las letras MEGABUCK sirven para numerar las columnas de acuerdo a su posición en el alfabeto.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2050"/>
                                        </p:tgtEl>
                                        <p:attrNameLst>
                                          <p:attrName>style.visibility</p:attrName>
                                        </p:attrNameLst>
                                      </p:cBhvr>
                                      <p:to>
                                        <p:strVal val="visible"/>
                                      </p:to>
                                    </p:set>
                                    <p:anim calcmode="lin" valueType="num">
                                      <p:cBhvr additive="base">
                                        <p:cTn id="15" dur="500" fill="hold"/>
                                        <p:tgtEl>
                                          <p:spTgt spid="2050"/>
                                        </p:tgtEl>
                                        <p:attrNameLst>
                                          <p:attrName>ppt_x</p:attrName>
                                        </p:attrNameLst>
                                      </p:cBhvr>
                                      <p:tavLst>
                                        <p:tav tm="0">
                                          <p:val>
                                            <p:strVal val="#ppt_x"/>
                                          </p:val>
                                        </p:tav>
                                        <p:tav tm="100000">
                                          <p:val>
                                            <p:strVal val="#ppt_x"/>
                                          </p:val>
                                        </p:tav>
                                      </p:tavLst>
                                    </p:anim>
                                    <p:anim calcmode="lin" valueType="num">
                                      <p:cBhvr additive="base">
                                        <p:cTn id="16"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P spid="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500063" y="214313"/>
            <a:ext cx="8305800" cy="685800"/>
          </a:xfrm>
        </p:spPr>
        <p:txBody>
          <a:bodyPr/>
          <a:lstStyle/>
          <a:p>
            <a:pPr>
              <a:spcAft>
                <a:spcPts val="600"/>
              </a:spcAft>
              <a:buFont typeface="Wingdings" pitchFamily="2" charset="2"/>
              <a:buNone/>
            </a:pPr>
            <a:r>
              <a:rPr lang="es-AR" sz="3200" smtClean="0"/>
              <a:t>Autentificación y Firmas digitales</a:t>
            </a:r>
          </a:p>
          <a:p>
            <a:pPr lvl="1">
              <a:spcAft>
                <a:spcPts val="600"/>
              </a:spcAft>
              <a:buClrTx/>
              <a:buFont typeface="Wingdings" pitchFamily="2" charset="2"/>
              <a:buNone/>
            </a:pPr>
            <a:endParaRPr lang="es-AR" smtClean="0"/>
          </a:p>
          <a:p>
            <a:pPr>
              <a:spcAft>
                <a:spcPts val="600"/>
              </a:spcAft>
              <a:buFont typeface="Wingdings" pitchFamily="2" charset="2"/>
              <a:buNone/>
            </a:pPr>
            <a:endParaRPr lang="es-AR" sz="3200" smtClean="0"/>
          </a:p>
          <a:p>
            <a:pPr>
              <a:spcAft>
                <a:spcPts val="3000"/>
              </a:spcAft>
              <a:buFont typeface="Wingdings" pitchFamily="2" charset="2"/>
              <a:buNone/>
            </a:pPr>
            <a:endParaRPr lang="es-AR" sz="3200" smtClean="0"/>
          </a:p>
          <a:p>
            <a:pPr>
              <a:buFont typeface="Wingdings" pitchFamily="2" charset="2"/>
              <a:buNone/>
            </a:pPr>
            <a:endParaRPr lang="es-AR" sz="3200" smtClean="0"/>
          </a:p>
          <a:p>
            <a:pPr>
              <a:buFont typeface="Wingdings" pitchFamily="2" charset="2"/>
              <a:buNone/>
            </a:pPr>
            <a:endParaRPr lang="es-AR" sz="3200" smtClean="0"/>
          </a:p>
        </p:txBody>
      </p:sp>
      <p:sp>
        <p:nvSpPr>
          <p:cNvPr id="37" name="7 Marcador de contenido"/>
          <p:cNvSpPr>
            <a:spLocks noGrp="1"/>
          </p:cNvSpPr>
          <p:nvPr>
            <p:ph sz="half" idx="1"/>
          </p:nvPr>
        </p:nvSpPr>
        <p:spPr>
          <a:xfrm>
            <a:off x="142875" y="857250"/>
            <a:ext cx="8786813" cy="5357813"/>
          </a:xfrm>
        </p:spPr>
        <p:txBody>
          <a:bodyPr>
            <a:normAutofit lnSpcReduction="10000"/>
          </a:bodyPr>
          <a:lstStyle/>
          <a:p>
            <a:pPr>
              <a:spcAft>
                <a:spcPts val="600"/>
              </a:spcAft>
              <a:buClr>
                <a:srgbClr val="FFFF00"/>
              </a:buClr>
              <a:buFont typeface="Wingdings" pitchFamily="2" charset="2"/>
              <a:buNone/>
            </a:pPr>
            <a:r>
              <a:rPr lang="es-AR" smtClean="0"/>
              <a:t>En criptografía, cuando hablamos de Autentificación es:</a:t>
            </a:r>
          </a:p>
          <a:p>
            <a:pPr>
              <a:spcAft>
                <a:spcPts val="600"/>
              </a:spcAft>
              <a:buClr>
                <a:srgbClr val="FFFF00"/>
              </a:buClr>
            </a:pPr>
            <a:r>
              <a:rPr lang="es-AR" smtClean="0"/>
              <a:t>Lograr que el usuario verifique su identidad.</a:t>
            </a:r>
          </a:p>
          <a:p>
            <a:pPr>
              <a:spcAft>
                <a:spcPts val="600"/>
              </a:spcAft>
              <a:buClr>
                <a:srgbClr val="FFFF00"/>
              </a:buClr>
            </a:pPr>
            <a:r>
              <a:rPr lang="es-AR" smtClean="0"/>
              <a:t>Lograr que la base de comparación no sea vulnerable.</a:t>
            </a:r>
          </a:p>
          <a:p>
            <a:pPr>
              <a:spcAft>
                <a:spcPts val="600"/>
              </a:spcAft>
              <a:buClr>
                <a:srgbClr val="FFFF00"/>
              </a:buClr>
            </a:pPr>
            <a:r>
              <a:rPr lang="es-AR" smtClean="0"/>
              <a:t>Lograr que el usuario no pueda repudiar un documento autentificado.</a:t>
            </a:r>
          </a:p>
          <a:p>
            <a:pPr>
              <a:spcAft>
                <a:spcPts val="600"/>
              </a:spcAft>
              <a:buClr>
                <a:srgbClr val="FFFF00"/>
              </a:buClr>
              <a:buFont typeface="Wingdings" pitchFamily="2" charset="2"/>
              <a:buNone/>
            </a:pPr>
            <a:r>
              <a:rPr lang="es-AR" smtClean="0"/>
              <a:t>Los métodos mas usados son:</a:t>
            </a:r>
          </a:p>
          <a:p>
            <a:pPr>
              <a:spcAft>
                <a:spcPts val="600"/>
              </a:spcAft>
              <a:buClr>
                <a:srgbClr val="FFFF00"/>
              </a:buClr>
            </a:pPr>
            <a:r>
              <a:rPr lang="es-AR" smtClean="0"/>
              <a:t>Firma digital de clave Secreta.</a:t>
            </a:r>
          </a:p>
          <a:p>
            <a:pPr>
              <a:spcAft>
                <a:spcPts val="600"/>
              </a:spcAft>
              <a:buClr>
                <a:srgbClr val="FFFF00"/>
              </a:buClr>
            </a:pPr>
            <a:r>
              <a:rPr lang="es-AR" smtClean="0"/>
              <a:t>Firma digital de clave pública.</a:t>
            </a:r>
          </a:p>
          <a:p>
            <a:pPr>
              <a:spcAft>
                <a:spcPts val="600"/>
              </a:spcAft>
              <a:buClr>
                <a:srgbClr val="FFFF00"/>
              </a:buClr>
            </a:pPr>
            <a:r>
              <a:rPr lang="es-AR" smtClean="0"/>
              <a:t>Una combinación de ambos métodos.</a:t>
            </a:r>
          </a:p>
          <a:p>
            <a:pPr>
              <a:spcAft>
                <a:spcPts val="600"/>
              </a:spcAft>
              <a:buClr>
                <a:srgbClr val="FFFF00"/>
              </a:buClr>
              <a:buFont typeface="Wingdings" pitchFamily="2" charset="2"/>
              <a:buNone/>
            </a:pPr>
            <a:endParaRPr lang="es-A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500063" y="214313"/>
            <a:ext cx="8305800" cy="685800"/>
          </a:xfrm>
        </p:spPr>
        <p:txBody>
          <a:bodyPr/>
          <a:lstStyle/>
          <a:p>
            <a:pPr>
              <a:spcAft>
                <a:spcPts val="600"/>
              </a:spcAft>
              <a:buFont typeface="Wingdings" pitchFamily="2" charset="2"/>
              <a:buNone/>
            </a:pPr>
            <a:r>
              <a:rPr lang="es-AR" sz="3200" smtClean="0"/>
              <a:t>Autentificación y Firmas digitales</a:t>
            </a:r>
          </a:p>
          <a:p>
            <a:pPr lvl="1">
              <a:spcAft>
                <a:spcPts val="600"/>
              </a:spcAft>
              <a:buClrTx/>
              <a:buFont typeface="Wingdings" pitchFamily="2" charset="2"/>
              <a:buNone/>
            </a:pPr>
            <a:endParaRPr lang="es-AR" smtClean="0"/>
          </a:p>
          <a:p>
            <a:pPr>
              <a:spcAft>
                <a:spcPts val="600"/>
              </a:spcAft>
              <a:buFont typeface="Wingdings" pitchFamily="2" charset="2"/>
              <a:buNone/>
            </a:pPr>
            <a:endParaRPr lang="es-AR" sz="3200" smtClean="0"/>
          </a:p>
          <a:p>
            <a:pPr>
              <a:spcAft>
                <a:spcPts val="3000"/>
              </a:spcAft>
              <a:buFont typeface="Wingdings" pitchFamily="2" charset="2"/>
              <a:buNone/>
            </a:pPr>
            <a:endParaRPr lang="es-AR" sz="3200" smtClean="0"/>
          </a:p>
          <a:p>
            <a:pPr>
              <a:buFont typeface="Wingdings" pitchFamily="2" charset="2"/>
              <a:buNone/>
            </a:pPr>
            <a:endParaRPr lang="es-AR" sz="3200" smtClean="0"/>
          </a:p>
          <a:p>
            <a:pPr>
              <a:buFont typeface="Wingdings" pitchFamily="2" charset="2"/>
              <a:buNone/>
            </a:pPr>
            <a:endParaRPr lang="es-AR" sz="3200" smtClean="0"/>
          </a:p>
        </p:txBody>
      </p:sp>
      <p:sp>
        <p:nvSpPr>
          <p:cNvPr id="37" name="7 Marcador de contenido"/>
          <p:cNvSpPr>
            <a:spLocks noGrp="1"/>
          </p:cNvSpPr>
          <p:nvPr>
            <p:ph sz="half" idx="1"/>
          </p:nvPr>
        </p:nvSpPr>
        <p:spPr>
          <a:xfrm>
            <a:off x="142875" y="857250"/>
            <a:ext cx="8786813" cy="5357813"/>
          </a:xfrm>
        </p:spPr>
        <p:txBody>
          <a:bodyPr>
            <a:normAutofit lnSpcReduction="10000"/>
          </a:bodyPr>
          <a:lstStyle/>
          <a:p>
            <a:pPr>
              <a:spcAft>
                <a:spcPts val="600"/>
              </a:spcAft>
              <a:buClr>
                <a:srgbClr val="FFFF00"/>
              </a:buClr>
              <a:buFont typeface="Wingdings" pitchFamily="2" charset="2"/>
              <a:buNone/>
            </a:pPr>
            <a:r>
              <a:rPr lang="es-AR" smtClean="0"/>
              <a:t>En criptografía, cuando hablamos de Autentificación es:</a:t>
            </a:r>
          </a:p>
          <a:p>
            <a:pPr>
              <a:spcAft>
                <a:spcPts val="600"/>
              </a:spcAft>
              <a:buClr>
                <a:srgbClr val="FFFF00"/>
              </a:buClr>
            </a:pPr>
            <a:r>
              <a:rPr lang="es-AR" smtClean="0"/>
              <a:t>Lograr que el usuario verifique su identidad.</a:t>
            </a:r>
          </a:p>
          <a:p>
            <a:pPr>
              <a:spcAft>
                <a:spcPts val="600"/>
              </a:spcAft>
              <a:buClr>
                <a:srgbClr val="FFFF00"/>
              </a:buClr>
            </a:pPr>
            <a:r>
              <a:rPr lang="es-AR" smtClean="0"/>
              <a:t>Lograr que la base de comparación no sea vulnerable.</a:t>
            </a:r>
          </a:p>
          <a:p>
            <a:pPr>
              <a:spcAft>
                <a:spcPts val="600"/>
              </a:spcAft>
              <a:buClr>
                <a:srgbClr val="FFFF00"/>
              </a:buClr>
            </a:pPr>
            <a:r>
              <a:rPr lang="es-AR" smtClean="0"/>
              <a:t>Lograr que el usuario no pueda repudiar un documento autentificado.</a:t>
            </a:r>
          </a:p>
          <a:p>
            <a:pPr>
              <a:spcAft>
                <a:spcPts val="600"/>
              </a:spcAft>
              <a:buClr>
                <a:srgbClr val="FFFF00"/>
              </a:buClr>
              <a:buFont typeface="Wingdings" pitchFamily="2" charset="2"/>
              <a:buNone/>
            </a:pPr>
            <a:r>
              <a:rPr lang="es-AR" smtClean="0"/>
              <a:t>Los métodos mas usados son:</a:t>
            </a:r>
          </a:p>
          <a:p>
            <a:pPr>
              <a:spcAft>
                <a:spcPts val="600"/>
              </a:spcAft>
              <a:buClr>
                <a:srgbClr val="FFFF00"/>
              </a:buClr>
            </a:pPr>
            <a:r>
              <a:rPr lang="es-AR" smtClean="0"/>
              <a:t>Firma digital de clave Secreta.</a:t>
            </a:r>
          </a:p>
          <a:p>
            <a:pPr>
              <a:spcAft>
                <a:spcPts val="600"/>
              </a:spcAft>
              <a:buClr>
                <a:srgbClr val="FFFF00"/>
              </a:buClr>
            </a:pPr>
            <a:r>
              <a:rPr lang="es-AR" smtClean="0"/>
              <a:t>Firma digital de clave pública.</a:t>
            </a:r>
          </a:p>
          <a:p>
            <a:pPr>
              <a:spcAft>
                <a:spcPts val="600"/>
              </a:spcAft>
              <a:buClr>
                <a:srgbClr val="FFFF00"/>
              </a:buClr>
            </a:pPr>
            <a:r>
              <a:rPr lang="es-AR" smtClean="0"/>
              <a:t>Una combinación de ambos métodos.</a:t>
            </a:r>
          </a:p>
          <a:p>
            <a:pPr>
              <a:spcAft>
                <a:spcPts val="600"/>
              </a:spcAft>
              <a:buClr>
                <a:srgbClr val="FFFF00"/>
              </a:buClr>
              <a:buFont typeface="Wingdings" pitchFamily="2" charset="2"/>
              <a:buNone/>
            </a:pPr>
            <a:endParaRPr lang="es-A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7 Marcador de contenido"/>
          <p:cNvSpPr>
            <a:spLocks noGrp="1"/>
          </p:cNvSpPr>
          <p:nvPr>
            <p:ph sz="half" idx="1"/>
          </p:nvPr>
        </p:nvSpPr>
        <p:spPr>
          <a:xfrm>
            <a:off x="500063" y="214313"/>
            <a:ext cx="8305800" cy="685800"/>
          </a:xfrm>
        </p:spPr>
        <p:txBody>
          <a:bodyPr/>
          <a:lstStyle/>
          <a:p>
            <a:pPr>
              <a:spcAft>
                <a:spcPts val="600"/>
              </a:spcAft>
              <a:buFont typeface="Wingdings" pitchFamily="2" charset="2"/>
              <a:buNone/>
            </a:pPr>
            <a:r>
              <a:rPr lang="es-AR" sz="3200" smtClean="0"/>
              <a:t>Firma digital de Clave Secreta</a:t>
            </a:r>
          </a:p>
          <a:p>
            <a:pPr lvl="1">
              <a:spcAft>
                <a:spcPts val="600"/>
              </a:spcAft>
              <a:buClrTx/>
              <a:buFont typeface="Wingdings" pitchFamily="2" charset="2"/>
              <a:buNone/>
            </a:pPr>
            <a:endParaRPr lang="es-AR" smtClean="0"/>
          </a:p>
          <a:p>
            <a:pPr>
              <a:spcAft>
                <a:spcPts val="600"/>
              </a:spcAft>
              <a:buFont typeface="Wingdings" pitchFamily="2" charset="2"/>
              <a:buNone/>
            </a:pPr>
            <a:endParaRPr lang="es-AR" sz="3200" smtClean="0"/>
          </a:p>
          <a:p>
            <a:pPr>
              <a:spcAft>
                <a:spcPts val="3000"/>
              </a:spcAft>
              <a:buFont typeface="Wingdings" pitchFamily="2" charset="2"/>
              <a:buNone/>
            </a:pPr>
            <a:endParaRPr lang="es-AR" sz="3200" smtClean="0"/>
          </a:p>
          <a:p>
            <a:pPr>
              <a:buFont typeface="Wingdings" pitchFamily="2" charset="2"/>
              <a:buNone/>
            </a:pPr>
            <a:endParaRPr lang="es-AR" sz="3200" smtClean="0"/>
          </a:p>
          <a:p>
            <a:pPr>
              <a:buFont typeface="Wingdings" pitchFamily="2" charset="2"/>
              <a:buNone/>
            </a:pPr>
            <a:endParaRPr lang="es-AR" sz="3200" smtClean="0"/>
          </a:p>
        </p:txBody>
      </p:sp>
      <p:sp>
        <p:nvSpPr>
          <p:cNvPr id="37" name="7 Marcador de contenido"/>
          <p:cNvSpPr>
            <a:spLocks noGrp="1"/>
          </p:cNvSpPr>
          <p:nvPr>
            <p:ph sz="half" idx="1"/>
          </p:nvPr>
        </p:nvSpPr>
        <p:spPr>
          <a:xfrm>
            <a:off x="142875" y="857250"/>
            <a:ext cx="8786813" cy="5357813"/>
          </a:xfrm>
        </p:spPr>
        <p:txBody>
          <a:bodyPr/>
          <a:lstStyle/>
          <a:p>
            <a:pPr>
              <a:spcAft>
                <a:spcPts val="600"/>
              </a:spcAft>
              <a:buClr>
                <a:srgbClr val="FFFF00"/>
              </a:buClr>
            </a:pPr>
            <a:r>
              <a:rPr lang="es-AR" smtClean="0"/>
              <a:t>Se basa en la existencia de una autoridad en la que todos confíen.</a:t>
            </a:r>
          </a:p>
          <a:p>
            <a:pPr>
              <a:spcAft>
                <a:spcPts val="600"/>
              </a:spcAft>
              <a:buClr>
                <a:srgbClr val="FFFF00"/>
              </a:buClr>
            </a:pPr>
            <a:r>
              <a:rPr lang="es-AR" smtClean="0"/>
              <a:t>Esta autoridad mantendrá una clave secreta para cada usuario y solo el usuario y dicha autoridad conocen la clave.</a:t>
            </a:r>
          </a:p>
          <a:p>
            <a:pPr>
              <a:spcAft>
                <a:spcPts val="600"/>
              </a:spcAft>
              <a:buClr>
                <a:srgbClr val="FFFF00"/>
              </a:buClr>
            </a:pPr>
            <a:r>
              <a:rPr lang="es-AR" smtClean="0"/>
              <a:t>Genera un problema potencial en lo que respecta al almacenamiento de dichas claves por parte de la autoridad de confianza.</a:t>
            </a:r>
          </a:p>
          <a:p>
            <a:pPr>
              <a:spcAft>
                <a:spcPts val="600"/>
              </a:spcAft>
              <a:buClr>
                <a:srgbClr val="FFFF00"/>
              </a:buClr>
            </a:pPr>
            <a:r>
              <a:rPr lang="es-AR" smtClean="0"/>
              <a:t>La autoridad de confianza puede leer todos los mensajes encriptados.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11332</TotalTime>
  <Words>2797</Words>
  <Application>Microsoft Office PowerPoint</Application>
  <PresentationFormat>Presentación en pantalla (4:3)</PresentationFormat>
  <Paragraphs>210</Paragraphs>
  <Slides>18</Slides>
  <Notes>13</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Concurrencia</vt:lpstr>
      <vt:lpstr>Redes I</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Seguridad en Wireless</vt:lpstr>
      <vt:lpstr>Asegurar el punto de acceso</vt:lpstr>
      <vt:lpstr>Evitar que se conecten</vt:lpstr>
      <vt:lpstr>Presentación de PowerPoint</vt:lpstr>
    </vt:vector>
  </TitlesOfParts>
  <Company>RevolucionUnattended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Redes I</dc:title>
  <dc:creator>titi</dc:creator>
  <cp:lastModifiedBy>Consuelo Gomez</cp:lastModifiedBy>
  <cp:revision>19</cp:revision>
  <dcterms:created xsi:type="dcterms:W3CDTF">2010-04-04T23:16:09Z</dcterms:created>
  <dcterms:modified xsi:type="dcterms:W3CDTF">2014-06-09T03:07:46Z</dcterms:modified>
</cp:coreProperties>
</file>