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31"/>
  </p:notesMasterIdLst>
  <p:handoutMasterIdLst>
    <p:handoutMasterId r:id="rId32"/>
  </p:handoutMasterIdLst>
  <p:sldIdLst>
    <p:sldId id="256" r:id="rId5"/>
    <p:sldId id="422" r:id="rId6"/>
    <p:sldId id="376" r:id="rId7"/>
    <p:sldId id="377" r:id="rId8"/>
    <p:sldId id="378" r:id="rId9"/>
    <p:sldId id="379" r:id="rId10"/>
    <p:sldId id="385" r:id="rId11"/>
    <p:sldId id="381" r:id="rId12"/>
    <p:sldId id="384" r:id="rId13"/>
    <p:sldId id="386" r:id="rId14"/>
    <p:sldId id="387" r:id="rId15"/>
    <p:sldId id="388" r:id="rId16"/>
    <p:sldId id="390" r:id="rId17"/>
    <p:sldId id="395" r:id="rId18"/>
    <p:sldId id="396" r:id="rId19"/>
    <p:sldId id="397" r:id="rId20"/>
    <p:sldId id="398" r:id="rId21"/>
    <p:sldId id="399" r:id="rId22"/>
    <p:sldId id="401" r:id="rId23"/>
    <p:sldId id="403" r:id="rId24"/>
    <p:sldId id="404" r:id="rId25"/>
    <p:sldId id="405" r:id="rId26"/>
    <p:sldId id="406" r:id="rId27"/>
    <p:sldId id="407" r:id="rId28"/>
    <p:sldId id="433" r:id="rId29"/>
    <p:sldId id="31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p:normalViewPr>
  <p:slideViewPr>
    <p:cSldViewPr>
      <p:cViewPr varScale="1">
        <p:scale>
          <a:sx n="66" d="100"/>
          <a:sy n="66" d="100"/>
        </p:scale>
        <p:origin x="1446" y="6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30/04/2024</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30/4/2024</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62994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65000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145199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22286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361729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207361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2907609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280959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260987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311368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100210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410347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131969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2144518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8671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96354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288243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343175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400608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64653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362629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327949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86349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30/04/2024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30/04/2024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30/04/2024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30/04/2024</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oría</a:t>
            </a:r>
            <a:r>
              <a:rPr sz="4600" b="1" dirty="0">
                <a:latin typeface="Arial" pitchFamily="34" charset="0"/>
                <a:cs typeface="Arial" pitchFamily="34" charset="0"/>
              </a:rPr>
              <a:t> de la </a:t>
            </a:r>
            <a:r>
              <a:rPr sz="4600" b="1" dirty="0" err="1">
                <a:latin typeface="Arial" pitchFamily="34" charset="0"/>
                <a:cs typeface="Arial" pitchFamily="34" charset="0"/>
              </a:rPr>
              <a:t>Informaci</a:t>
            </a:r>
            <a:r>
              <a:rPr lang="es-ES" sz="4600" b="1" dirty="0" err="1">
                <a:latin typeface="Arial" pitchFamily="34" charset="0"/>
                <a:cs typeface="Arial" pitchFamily="34" charset="0"/>
              </a:rPr>
              <a:t>ó</a:t>
            </a:r>
            <a:r>
              <a:rPr sz="4600" b="1" dirty="0">
                <a:latin typeface="Arial" pitchFamily="34" charset="0"/>
                <a:cs typeface="Arial" pitchFamily="34" charset="0"/>
              </a:rPr>
              <a:t>n y la </a:t>
            </a:r>
            <a:r>
              <a:rPr sz="4600" b="1" dirty="0" err="1">
                <a:latin typeface="Arial" pitchFamily="34" charset="0"/>
                <a:cs typeface="Arial" pitchFamily="34" charset="0"/>
              </a:rPr>
              <a:t>Comunicaci</a:t>
            </a:r>
            <a:r>
              <a:rPr lang="es-ES" sz="4600" b="1" dirty="0" err="1">
                <a:latin typeface="Arial" pitchFamily="34" charset="0"/>
                <a:cs typeface="Arial" pitchFamily="34" charset="0"/>
              </a:rPr>
              <a:t>ó</a:t>
            </a:r>
            <a:r>
              <a:rPr sz="4600" b="1" dirty="0">
                <a:latin typeface="Arial" pitchFamily="34" charset="0"/>
                <a:cs typeface="Arial" pitchFamily="34" charset="0"/>
              </a:rPr>
              <a:t>n</a:t>
            </a:r>
          </a:p>
        </p:txBody>
      </p:sp>
      <p:sp>
        <p:nvSpPr>
          <p:cNvPr id="2" name="Subtitle 1"/>
          <p:cNvSpPr>
            <a:spLocks noGrp="1"/>
          </p:cNvSpPr>
          <p:nvPr>
            <p:ph type="subTitle" idx="1"/>
          </p:nvPr>
        </p:nvSpPr>
        <p:spPr>
          <a:xfrm>
            <a:off x="1835696" y="4077072"/>
            <a:ext cx="6194066" cy="925223"/>
          </a:xfrm>
        </p:spPr>
        <p:txBody>
          <a:bodyPr/>
          <a:lstStyle/>
          <a:p>
            <a:pPr algn="ctr"/>
            <a:r>
              <a:rPr lang="es-ES" dirty="0">
                <a:latin typeface="Arial" pitchFamily="34" charset="0"/>
                <a:cs typeface="Arial" pitchFamily="34" charset="0"/>
              </a:rPr>
              <a:t>Software en las </a:t>
            </a:r>
            <a:r>
              <a:rPr lang="es-ES" dirty="0" err="1">
                <a:latin typeface="Arial" pitchFamily="34" charset="0"/>
                <a:cs typeface="Arial" pitchFamily="34" charset="0"/>
              </a:rPr>
              <a:t>TIC´s</a:t>
            </a:r>
            <a:endParaRPr dirty="0">
              <a:latin typeface="Arial" pitchFamily="34" charset="0"/>
              <a:cs typeface="Arial" pitchFamily="34" charset="0"/>
            </a:endParaRPr>
          </a:p>
        </p:txBody>
      </p:sp>
      <p:sp>
        <p:nvSpPr>
          <p:cNvPr id="4" name="Subtitle 1"/>
          <p:cNvSpPr txBox="1">
            <a:spLocks/>
          </p:cNvSpPr>
          <p:nvPr/>
        </p:nvSpPr>
        <p:spPr>
          <a:xfrm>
            <a:off x="1404387" y="5211479"/>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0" y="571480"/>
            <a:ext cx="3286116" cy="785818"/>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571612"/>
            <a:ext cx="8072494" cy="3600986"/>
          </a:xfrm>
          <a:prstGeom prst="rect">
            <a:avLst/>
          </a:prstGeom>
        </p:spPr>
        <p:txBody>
          <a:bodyPr wrap="square">
            <a:spAutoFit/>
          </a:bodyPr>
          <a:lstStyle/>
          <a:p>
            <a:pPr algn="just">
              <a:spcBef>
                <a:spcPts val="600"/>
              </a:spcBef>
              <a:spcAft>
                <a:spcPts val="600"/>
              </a:spcAft>
            </a:pPr>
            <a:r>
              <a:rPr lang="es-ES_tradnl" sz="2000" dirty="0">
                <a:latin typeface="Arial" pitchFamily="34" charset="0"/>
                <a:cs typeface="Arial" pitchFamily="34" charset="0"/>
              </a:rPr>
              <a:t>Un archivo o fichero es un conjunto ordenado de datos que tienen entre sí una relación lógica y residen en soportes de información, también llamados memorias secundarias auxiliares.</a:t>
            </a:r>
            <a:endParaRPr lang="es-ES" sz="2000" dirty="0">
              <a:latin typeface="Arial" pitchFamily="34" charset="0"/>
              <a:cs typeface="Arial" pitchFamily="34" charset="0"/>
            </a:endParaRPr>
          </a:p>
          <a:p>
            <a:pPr algn="just">
              <a:spcBef>
                <a:spcPts val="600"/>
              </a:spcBef>
              <a:spcAft>
                <a:spcPts val="600"/>
              </a:spcAft>
            </a:pPr>
            <a:r>
              <a:rPr lang="es-ES_tradnl" sz="2000" dirty="0">
                <a:latin typeface="Arial" pitchFamily="34" charset="0"/>
                <a:cs typeface="Arial" pitchFamily="34" charset="0"/>
              </a:rPr>
              <a:t>Un archivo está compuesto por estructuras de datos más simples llamadas </a:t>
            </a:r>
            <a:r>
              <a:rPr lang="es-ES_tradnl" sz="2000" i="1" dirty="0">
                <a:latin typeface="Arial" pitchFamily="34" charset="0"/>
                <a:cs typeface="Arial" pitchFamily="34" charset="0"/>
              </a:rPr>
              <a:t>registros.</a:t>
            </a:r>
            <a:r>
              <a:rPr lang="es-ES_tradnl" sz="2000" b="1" i="1" dirty="0">
                <a:latin typeface="Arial" pitchFamily="34" charset="0"/>
                <a:cs typeface="Arial" pitchFamily="34" charset="0"/>
              </a:rPr>
              <a:t> </a:t>
            </a:r>
            <a:r>
              <a:rPr lang="es-ES_tradnl" sz="2000" dirty="0">
                <a:latin typeface="Arial" pitchFamily="34" charset="0"/>
                <a:cs typeface="Arial" pitchFamily="34" charset="0"/>
              </a:rPr>
              <a:t>Todos los registros de un archivo son del mismo tipo, es decir, tienen la misma estructura.</a:t>
            </a:r>
            <a:endParaRPr lang="es-ES" sz="2000" dirty="0">
              <a:latin typeface="Arial" pitchFamily="34" charset="0"/>
              <a:cs typeface="Arial" pitchFamily="34" charset="0"/>
            </a:endParaRPr>
          </a:p>
          <a:p>
            <a:pPr algn="just">
              <a:spcBef>
                <a:spcPts val="600"/>
              </a:spcBef>
              <a:spcAft>
                <a:spcPts val="600"/>
              </a:spcAft>
            </a:pPr>
            <a:r>
              <a:rPr lang="es-ES_tradnl" sz="2000" dirty="0">
                <a:latin typeface="Arial" pitchFamily="34" charset="0"/>
                <a:cs typeface="Arial" pitchFamily="34" charset="0"/>
              </a:rPr>
              <a:t>Cada registro está formado por </a:t>
            </a:r>
            <a:r>
              <a:rPr lang="es-ES_tradnl" sz="2000" i="1" dirty="0">
                <a:latin typeface="Arial" pitchFamily="34" charset="0"/>
                <a:cs typeface="Arial" pitchFamily="34" charset="0"/>
              </a:rPr>
              <a:t>campos,</a:t>
            </a:r>
            <a:r>
              <a:rPr lang="es-ES_tradnl" sz="2000" b="1" i="1" dirty="0">
                <a:latin typeface="Arial" pitchFamily="34" charset="0"/>
                <a:cs typeface="Arial" pitchFamily="34" charset="0"/>
              </a:rPr>
              <a:t> </a:t>
            </a:r>
            <a:r>
              <a:rPr lang="es-ES_tradnl" sz="2000" dirty="0">
                <a:latin typeface="Arial" pitchFamily="34" charset="0"/>
                <a:cs typeface="Arial" pitchFamily="34" charset="0"/>
              </a:rPr>
              <a:t>los cuales pueden ser de diferentes tipos, conteniendo información referente a una característica en particular dentro del archivo.</a:t>
            </a:r>
            <a:endParaRPr lang="es-ES" sz="2000" dirty="0">
              <a:latin typeface="Arial" pitchFamily="34" charset="0"/>
              <a:cs typeface="Arial" pitchFamily="34" charset="0"/>
            </a:endParaRPr>
          </a:p>
          <a:p>
            <a:pPr algn="just">
              <a:spcBef>
                <a:spcPts val="600"/>
              </a:spcBef>
              <a:spcAft>
                <a:spcPts val="600"/>
              </a:spcAft>
            </a:pPr>
            <a:endParaRPr lang="es-ES"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0" y="571480"/>
            <a:ext cx="2500298" cy="571504"/>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142984"/>
            <a:ext cx="8072494" cy="1015663"/>
          </a:xfrm>
          <a:prstGeom prst="rect">
            <a:avLst/>
          </a:prstGeom>
        </p:spPr>
        <p:txBody>
          <a:bodyPr wrap="square">
            <a:spAutoFit/>
          </a:bodyPr>
          <a:lstStyle/>
          <a:p>
            <a:pPr algn="just">
              <a:spcBef>
                <a:spcPts val="600"/>
              </a:spcBef>
              <a:spcAft>
                <a:spcPts val="600"/>
              </a:spcAft>
            </a:pPr>
            <a:r>
              <a:rPr lang="es-ES_tradnl" sz="2000" dirty="0">
                <a:latin typeface="Arial" pitchFamily="34" charset="0"/>
                <a:cs typeface="Arial" pitchFamily="34" charset="0"/>
              </a:rPr>
              <a:t>Por ejemplo en un archivo de personal, cada registro contiene los campos con los datos de cada empleado (número de DNI, nombre y apellido, dirección, fecha de ingreso, sueldo, etc.).</a:t>
            </a:r>
            <a:endParaRPr lang="es-ES" sz="2000" dirty="0">
              <a:latin typeface="Arial" pitchFamily="34" charset="0"/>
              <a:cs typeface="Arial" pitchFamily="34" charset="0"/>
            </a:endParaRPr>
          </a:p>
        </p:txBody>
      </p:sp>
      <p:sp>
        <p:nvSpPr>
          <p:cNvPr id="11" name="10 Rectángulo"/>
          <p:cNvSpPr/>
          <p:nvPr/>
        </p:nvSpPr>
        <p:spPr>
          <a:xfrm>
            <a:off x="1071538" y="3345420"/>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latin typeface="Arial" pitchFamily="34" charset="0"/>
                <a:cs typeface="Arial" pitchFamily="34" charset="0"/>
              </a:rPr>
              <a:t>10.682.455   López Juan  Garay 432  22/08/1997  3528.05  </a:t>
            </a:r>
            <a:endParaRPr lang="es-ES" dirty="0"/>
          </a:p>
        </p:txBody>
      </p:sp>
      <p:cxnSp>
        <p:nvCxnSpPr>
          <p:cNvPr id="17" name="16 Conector recto"/>
          <p:cNvCxnSpPr/>
          <p:nvPr/>
        </p:nvCxnSpPr>
        <p:spPr>
          <a:xfrm rot="5400000">
            <a:off x="2465373"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822695"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4965703"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6251587"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857620" y="4845618"/>
            <a:ext cx="1043876" cy="369332"/>
          </a:xfrm>
          <a:prstGeom prst="rect">
            <a:avLst/>
          </a:prstGeom>
          <a:noFill/>
        </p:spPr>
        <p:txBody>
          <a:bodyPr wrap="none" rtlCol="0">
            <a:spAutoFit/>
          </a:bodyPr>
          <a:lstStyle/>
          <a:p>
            <a:r>
              <a:rPr lang="es-ES" dirty="0">
                <a:latin typeface="Arial" pitchFamily="34" charset="0"/>
                <a:cs typeface="Arial" pitchFamily="34" charset="0"/>
              </a:rPr>
              <a:t>Campos</a:t>
            </a:r>
          </a:p>
        </p:txBody>
      </p:sp>
      <p:cxnSp>
        <p:nvCxnSpPr>
          <p:cNvPr id="26" name="25 Conector recto de flecha"/>
          <p:cNvCxnSpPr/>
          <p:nvPr/>
        </p:nvCxnSpPr>
        <p:spPr>
          <a:xfrm rot="10800000">
            <a:off x="2071670" y="3988362"/>
            <a:ext cx="164307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6200000" flipV="1">
            <a:off x="3321835" y="4166957"/>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5400000" flipH="1" flipV="1">
            <a:off x="4036215" y="4309833"/>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4786314" y="3916924"/>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4929190" y="3916924"/>
            <a:ext cx="221457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Abrir llave"/>
          <p:cNvSpPr/>
          <p:nvPr/>
        </p:nvSpPr>
        <p:spPr>
          <a:xfrm rot="5400000">
            <a:off x="4000479" y="-512215"/>
            <a:ext cx="642943" cy="73580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CuadroTexto"/>
          <p:cNvSpPr txBox="1"/>
          <p:nvPr/>
        </p:nvSpPr>
        <p:spPr>
          <a:xfrm>
            <a:off x="3357554" y="2428868"/>
            <a:ext cx="1877502" cy="369332"/>
          </a:xfrm>
          <a:prstGeom prst="rect">
            <a:avLst/>
          </a:prstGeom>
          <a:noFill/>
        </p:spPr>
        <p:txBody>
          <a:bodyPr wrap="none" rtlCol="0">
            <a:spAutoFit/>
          </a:bodyPr>
          <a:lstStyle/>
          <a:p>
            <a:r>
              <a:rPr lang="es-ES" dirty="0">
                <a:latin typeface="Arial" pitchFamily="34" charset="0"/>
                <a:cs typeface="Arial" pitchFamily="34" charset="0"/>
              </a:rPr>
              <a:t>1 Archivo Lógico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35753" y="928670"/>
            <a:ext cx="8072494" cy="5729838"/>
          </a:xfrm>
          <a:prstGeom prst="rect">
            <a:avLst/>
          </a:prstGeom>
        </p:spPr>
        <p:txBody>
          <a:bodyPr wrap="square">
            <a:spAutoFit/>
          </a:bodyPr>
          <a:lstStyle/>
          <a:p>
            <a:pPr algn="just">
              <a:spcBef>
                <a:spcPts val="600"/>
              </a:spcBef>
              <a:spcAft>
                <a:spcPts val="600"/>
              </a:spcAft>
            </a:pPr>
            <a:r>
              <a:rPr lang="es-ES_tradnl" dirty="0">
                <a:latin typeface="Arial" pitchFamily="34" charset="0"/>
                <a:cs typeface="Arial" pitchFamily="34" charset="0"/>
              </a:rPr>
              <a:t>Se llama </a:t>
            </a:r>
            <a:r>
              <a:rPr lang="es-ES_tradnl" b="1" i="1" dirty="0">
                <a:latin typeface="Arial" pitchFamily="34" charset="0"/>
                <a:cs typeface="Arial" pitchFamily="34" charset="0"/>
              </a:rPr>
              <a:t>registro lógico </a:t>
            </a:r>
            <a:r>
              <a:rPr lang="es-ES_tradnl" dirty="0">
                <a:latin typeface="Arial" pitchFamily="34" charset="0"/>
                <a:cs typeface="Arial" pitchFamily="34" charset="0"/>
              </a:rPr>
              <a:t>al conjunto de información identificable acerca de uno de los elementos del archivo.</a:t>
            </a:r>
          </a:p>
          <a:p>
            <a:pPr algn="just">
              <a:spcBef>
                <a:spcPts val="600"/>
              </a:spcBef>
              <a:spcAft>
                <a:spcPts val="600"/>
              </a:spcAft>
            </a:pPr>
            <a:r>
              <a:rPr lang="es-ES_tradnl" dirty="0">
                <a:latin typeface="Arial" pitchFamily="34" charset="0"/>
                <a:cs typeface="Arial" pitchFamily="34" charset="0"/>
              </a:rPr>
              <a:t>Se llama </a:t>
            </a:r>
            <a:r>
              <a:rPr lang="es-ES_tradnl" b="1" i="1" dirty="0">
                <a:latin typeface="Arial" pitchFamily="34" charset="0"/>
                <a:cs typeface="Arial" pitchFamily="34" charset="0"/>
              </a:rPr>
              <a:t>registro físico o bloque </a:t>
            </a:r>
            <a:r>
              <a:rPr lang="es-ES_tradnl" dirty="0">
                <a:latin typeface="Arial" pitchFamily="34" charset="0"/>
                <a:cs typeface="Arial" pitchFamily="34" charset="0"/>
              </a:rPr>
              <a:t>a la cantidad de información que se transfiere físicamente en cada operación de acceso (lectura o escritora) sobre el archivo.</a:t>
            </a:r>
          </a:p>
          <a:p>
            <a:endParaRPr lang="es-ES_tradnl" b="1" dirty="0">
              <a:latin typeface="Arial" pitchFamily="34" charset="0"/>
              <a:cs typeface="Arial" pitchFamily="34" charset="0"/>
            </a:endParaRPr>
          </a:p>
          <a:p>
            <a:r>
              <a:rPr lang="es-ES_tradnl" b="1" dirty="0">
                <a:latin typeface="Arial" pitchFamily="34" charset="0"/>
                <a:cs typeface="Arial" pitchFamily="34" charset="0"/>
              </a:rPr>
              <a:t>Factor de Bloqueo</a:t>
            </a:r>
          </a:p>
          <a:p>
            <a:pPr algn="just">
              <a:spcBef>
                <a:spcPts val="600"/>
              </a:spcBef>
              <a:spcAft>
                <a:spcPts val="600"/>
              </a:spcAft>
            </a:pPr>
            <a:r>
              <a:rPr lang="es-ES_tradnl" dirty="0">
                <a:latin typeface="Arial" pitchFamily="34" charset="0"/>
                <a:cs typeface="Arial" pitchFamily="34" charset="0"/>
              </a:rPr>
              <a:t>Se denomina factor de bloqueo al número de registros lógicos que contiene cada registro físico.</a:t>
            </a:r>
          </a:p>
          <a:p>
            <a:pPr algn="just">
              <a:lnSpc>
                <a:spcPct val="107000"/>
              </a:lnSpc>
              <a:spcAft>
                <a:spcPts val="800"/>
              </a:spcAft>
            </a:pPr>
            <a:r>
              <a:rPr lang="es-AR" sz="1800" kern="100" dirty="0">
                <a:effectLst/>
                <a:latin typeface="Arial" panose="020B0604020202020204" pitchFamily="34" charset="0"/>
                <a:ea typeface="Calibri" panose="020F0502020204030204" pitchFamily="34" charset="0"/>
              </a:rPr>
              <a:t>Ejemplo: </a:t>
            </a:r>
          </a:p>
          <a:p>
            <a:pPr algn="just">
              <a:lnSpc>
                <a:spcPct val="107000"/>
              </a:lnSpc>
              <a:spcAft>
                <a:spcPts val="800"/>
              </a:spcAft>
            </a:pPr>
            <a:r>
              <a:rPr lang="es-AR" sz="1800" kern="100" dirty="0">
                <a:effectLst/>
                <a:latin typeface="Arial" panose="020B0604020202020204" pitchFamily="34" charset="0"/>
                <a:ea typeface="Calibri" panose="020F0502020204030204" pitchFamily="34" charset="0"/>
              </a:rPr>
              <a:t>Sea un disco rígido con sectores de 512 bytes. En él, se almacenó un archivo que contiene registros lógicos de 100 bytes cada uno. El factor de bloqueo se calcula como: </a:t>
            </a:r>
          </a:p>
          <a:p>
            <a:pPr algn="ctr">
              <a:lnSpc>
                <a:spcPct val="107000"/>
              </a:lnSpc>
              <a:spcAft>
                <a:spcPts val="800"/>
              </a:spcAft>
            </a:pPr>
            <a:r>
              <a:rPr lang="es-AR" sz="1800" kern="100" dirty="0">
                <a:effectLst/>
                <a:latin typeface="Arial" panose="020B0604020202020204" pitchFamily="34" charset="0"/>
                <a:ea typeface="Calibri" panose="020F0502020204030204" pitchFamily="34" charset="0"/>
              </a:rPr>
              <a:t>Factor de bloqueo = Tamaño del registro físico / tamaño del registro lógico</a:t>
            </a:r>
          </a:p>
          <a:p>
            <a:pPr algn="ctr">
              <a:lnSpc>
                <a:spcPct val="107000"/>
              </a:lnSpc>
              <a:spcAft>
                <a:spcPts val="800"/>
              </a:spcAft>
            </a:pPr>
            <a:r>
              <a:rPr lang="es-AR" sz="1800" kern="100" dirty="0">
                <a:effectLst/>
                <a:latin typeface="Arial" panose="020B0604020202020204" pitchFamily="34" charset="0"/>
                <a:ea typeface="Calibri" panose="020F0502020204030204" pitchFamily="34" charset="0"/>
              </a:rPr>
              <a:t>Factor de bloqueo = 512 bytes / 100 bytes = 5</a:t>
            </a:r>
          </a:p>
          <a:p>
            <a:pPr algn="just">
              <a:lnSpc>
                <a:spcPct val="107000"/>
              </a:lnSpc>
              <a:spcAft>
                <a:spcPts val="800"/>
              </a:spcAft>
            </a:pPr>
            <a:r>
              <a:rPr lang="es-AR" sz="1800" b="1" i="1" kern="100" dirty="0">
                <a:effectLst/>
                <a:latin typeface="Arial" panose="020B0604020202020204" pitchFamily="34" charset="0"/>
                <a:ea typeface="Calibri" panose="020F0502020204030204" pitchFamily="34" charset="0"/>
              </a:rPr>
              <a:t>El factor de bloqueo indica cuántos registros lógicos se traen a memoria cada vez que se accede al disco para leer un registro físico.</a:t>
            </a:r>
            <a:endParaRPr lang="es-ES_tradnl"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612294" y="1106592"/>
            <a:ext cx="8072494" cy="2816156"/>
          </a:xfrm>
          <a:prstGeom prst="rect">
            <a:avLst/>
          </a:prstGeom>
        </p:spPr>
        <p:txBody>
          <a:bodyPr wrap="square">
            <a:spAutoFit/>
          </a:bodyPr>
          <a:lstStyle/>
          <a:p>
            <a:r>
              <a:rPr lang="es-ES_tradnl" b="1" dirty="0">
                <a:latin typeface="Arial" pitchFamily="34" charset="0"/>
                <a:cs typeface="Arial" pitchFamily="34" charset="0"/>
              </a:rPr>
              <a:t>Identificación de un registro</a:t>
            </a:r>
          </a:p>
          <a:p>
            <a:pPr algn="just">
              <a:spcBef>
                <a:spcPts val="600"/>
              </a:spcBef>
              <a:spcAft>
                <a:spcPts val="600"/>
              </a:spcAft>
            </a:pPr>
            <a:r>
              <a:rPr lang="es-ES_tradnl" dirty="0">
                <a:latin typeface="Arial" pitchFamily="34" charset="0"/>
                <a:cs typeface="Arial" pitchFamily="34" charset="0"/>
              </a:rPr>
              <a:t>Los registros se pueden identificar de manera única a través de un campo o conjunto de campos denominados llave o clave del archivo y por lo tanto no puede aparecer repetido en otro registro diferente.</a:t>
            </a:r>
          </a:p>
          <a:p>
            <a:pPr algn="just">
              <a:spcBef>
                <a:spcPts val="600"/>
              </a:spcBef>
              <a:spcAft>
                <a:spcPts val="600"/>
              </a:spcAft>
            </a:pPr>
            <a:r>
              <a:rPr lang="es-ES_tradnl" dirty="0">
                <a:latin typeface="Arial" pitchFamily="34" charset="0"/>
                <a:cs typeface="Arial" pitchFamily="34" charset="0"/>
              </a:rPr>
              <a:t>Un archivo puede tener una, varias o ninguna clave en sus registros, por ejemplo en un archivo de personal el campo DNI se podría tomar como llave, el registro quedaría totalmente identificado, no pasa lo mismo si tomamos como llave el campo Apellido y Nombre ya que pueden existir empleados con el mismo Apellido y Nombre..</a:t>
            </a:r>
            <a:endParaRPr lang="es-ES" dirty="0">
              <a:latin typeface="Arial" pitchFamily="34" charset="0"/>
              <a:cs typeface="Arial" pitchFamily="34" charset="0"/>
            </a:endParaRPr>
          </a:p>
        </p:txBody>
      </p:sp>
      <p:sp>
        <p:nvSpPr>
          <p:cNvPr id="33" name="32 Rectángulo"/>
          <p:cNvSpPr/>
          <p:nvPr/>
        </p:nvSpPr>
        <p:spPr>
          <a:xfrm>
            <a:off x="1143009" y="4488428"/>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rgbClr val="FF0000"/>
                </a:solidFill>
                <a:latin typeface="Arial" pitchFamily="34" charset="0"/>
                <a:cs typeface="Arial" pitchFamily="34" charset="0"/>
              </a:rPr>
              <a:t>10.682.455</a:t>
            </a:r>
            <a:r>
              <a:rPr lang="es-ES_tradnl" dirty="0">
                <a:latin typeface="Arial" pitchFamily="34" charset="0"/>
                <a:cs typeface="Arial" pitchFamily="34" charset="0"/>
              </a:rPr>
              <a:t>   López Juan  Garay 432  22/08/1997  3528.05  </a:t>
            </a:r>
            <a:endParaRPr lang="es-ES" dirty="0"/>
          </a:p>
        </p:txBody>
      </p:sp>
      <p:cxnSp>
        <p:nvCxnSpPr>
          <p:cNvPr id="34" name="33 Conector recto"/>
          <p:cNvCxnSpPr/>
          <p:nvPr/>
        </p:nvCxnSpPr>
        <p:spPr>
          <a:xfrm rot="5400000">
            <a:off x="2536844"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3894166"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5037174"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6323058"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2976" y="5500702"/>
            <a:ext cx="1269899" cy="307777"/>
          </a:xfrm>
          <a:prstGeom prst="rect">
            <a:avLst/>
          </a:prstGeom>
          <a:noFill/>
        </p:spPr>
        <p:txBody>
          <a:bodyPr wrap="none" rtlCol="0">
            <a:spAutoFit/>
          </a:bodyPr>
          <a:lstStyle/>
          <a:p>
            <a:r>
              <a:rPr lang="es-ES" sz="1400" dirty="0">
                <a:latin typeface="Arial" pitchFamily="34" charset="0"/>
                <a:cs typeface="Arial" pitchFamily="34" charset="0"/>
              </a:rPr>
              <a:t>Campo Clave</a:t>
            </a:r>
          </a:p>
        </p:txBody>
      </p:sp>
      <p:cxnSp>
        <p:nvCxnSpPr>
          <p:cNvPr id="59" name="58 Conector recto de flecha"/>
          <p:cNvCxnSpPr/>
          <p:nvPr/>
        </p:nvCxnSpPr>
        <p:spPr>
          <a:xfrm rot="5400000" flipH="1" flipV="1">
            <a:off x="1500166" y="528638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1142984"/>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571472" y="1714488"/>
            <a:ext cx="8072494"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a:latin typeface="Arial" pitchFamily="34" charset="0"/>
                <a:cs typeface="Arial" pitchFamily="34" charset="0"/>
              </a:rPr>
              <a:t>Creación: </a:t>
            </a:r>
          </a:p>
          <a:p>
            <a:pPr lvl="0" algn="just" fontAlgn="base">
              <a:spcBef>
                <a:spcPts val="600"/>
              </a:spcBef>
              <a:spcAft>
                <a:spcPts val="600"/>
              </a:spcAft>
              <a:tabLst>
                <a:tab pos="503238" algn="l"/>
              </a:tabLst>
            </a:pPr>
            <a:r>
              <a:rPr lang="es-ES_tradnl" dirty="0">
                <a:latin typeface="Arial" pitchFamily="34" charset="0"/>
                <a:cs typeface="Arial" pitchFamily="34" charset="0"/>
              </a:rPr>
              <a:t>Primera operación sobre un fichero donde se describen los datos y sus características. Se diseña el archivo.</a:t>
            </a:r>
          </a:p>
          <a:p>
            <a:pPr lvl="0" algn="just" fontAlgn="base">
              <a:spcBef>
                <a:spcPts val="600"/>
              </a:spcBef>
              <a:spcAft>
                <a:spcPts val="600"/>
              </a:spcAft>
              <a:tabLst>
                <a:tab pos="503238" algn="l"/>
              </a:tabLst>
            </a:pPr>
            <a:r>
              <a:rPr lang="es-ES_tradnl" b="1" dirty="0">
                <a:latin typeface="Arial" pitchFamily="34" charset="0"/>
                <a:cs typeface="Arial" pitchFamily="34" charset="0"/>
              </a:rPr>
              <a:t>Consulta o Recuperación:</a:t>
            </a:r>
            <a:endParaRPr lang="es-ES_tradnl"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Una vez creado el archivo puede ser necesario realizar distintas operaciones a nivel de registro:</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Inserción de un registro nuevo</a:t>
            </a:r>
            <a:r>
              <a:rPr lang="es-ES_tradnl" dirty="0">
                <a:latin typeface="Arial" pitchFamily="34" charset="0"/>
                <a:cs typeface="Arial" pitchFamily="34" charset="0"/>
              </a:rPr>
              <a:t>, por ejemplo: se incorpora un empleado nuevo.</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Modificación de un registro</a:t>
            </a:r>
            <a:r>
              <a:rPr lang="es-ES_tradnl" dirty="0">
                <a:latin typeface="Arial" pitchFamily="34" charset="0"/>
                <a:cs typeface="Arial" pitchFamily="34" charset="0"/>
              </a:rPr>
              <a:t> por cambios en uno o varios campos del mismo, por ejemplo: cambia el domicilio de un empleado.</a:t>
            </a:r>
            <a:endParaRPr lang="es-E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500034" y="1357298"/>
            <a:ext cx="807249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a:latin typeface="Arial" pitchFamily="34" charset="0"/>
                <a:cs typeface="Arial" pitchFamily="34" charset="0"/>
              </a:rPr>
              <a:t>Consulta o Recuperación:</a:t>
            </a:r>
            <a:endParaRPr lang="es-ES_tradnl"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Eliminación o borrado de un registro</a:t>
            </a:r>
            <a:r>
              <a:rPr lang="es-ES_tradnl" dirty="0">
                <a:latin typeface="Arial" pitchFamily="34" charset="0"/>
                <a:cs typeface="Arial" pitchFamily="34" charset="0"/>
              </a:rPr>
              <a:t>, por ejemplo un empleado que se da de baja. Puede hacerse de 2 formas:</a:t>
            </a:r>
            <a:endParaRPr lang="es-ES" dirty="0">
              <a:latin typeface="Arial" pitchFamily="34" charset="0"/>
              <a:cs typeface="Arial" pitchFamily="34" charset="0"/>
            </a:endParaRPr>
          </a:p>
          <a:p>
            <a:pPr lvl="2" algn="just">
              <a:spcBef>
                <a:spcPts val="600"/>
              </a:spcBef>
              <a:spcAft>
                <a:spcPts val="600"/>
              </a:spcAft>
            </a:pPr>
            <a:r>
              <a:rPr lang="es-ES_tradnl" dirty="0">
                <a:latin typeface="Arial" pitchFamily="34" charset="0"/>
                <a:cs typeface="Arial" pitchFamily="34" charset="0"/>
              </a:rPr>
              <a:t>1</a:t>
            </a:r>
            <a:r>
              <a:rPr lang="es-ES_tradnl" i="1" dirty="0">
                <a:latin typeface="Arial" pitchFamily="34" charset="0"/>
                <a:cs typeface="Arial" pitchFamily="34" charset="0"/>
              </a:rPr>
              <a:t>.- Por marca o borrado lógico</a:t>
            </a:r>
            <a:r>
              <a:rPr lang="es-ES_tradnl" dirty="0">
                <a:latin typeface="Arial" pitchFamily="34" charset="0"/>
                <a:cs typeface="Arial" pitchFamily="34" charset="0"/>
              </a:rPr>
              <a:t>: colocar en un campo un valor que será interpretado por los programas de aplicación como registro sin validez.</a:t>
            </a:r>
            <a:endParaRPr lang="es-ES" dirty="0">
              <a:latin typeface="Arial" pitchFamily="34" charset="0"/>
              <a:cs typeface="Arial" pitchFamily="34" charset="0"/>
            </a:endParaRPr>
          </a:p>
          <a:p>
            <a:pPr lvl="2" algn="just">
              <a:spcBef>
                <a:spcPts val="600"/>
              </a:spcBef>
              <a:spcAft>
                <a:spcPts val="600"/>
              </a:spcAft>
            </a:pPr>
            <a:r>
              <a:rPr lang="es-ES_tradnl" dirty="0">
                <a:latin typeface="Arial" pitchFamily="34" charset="0"/>
                <a:cs typeface="Arial" pitchFamily="34" charset="0"/>
              </a:rPr>
              <a:t>2.- </a:t>
            </a:r>
            <a:r>
              <a:rPr lang="es-ES_tradnl" i="1" dirty="0">
                <a:latin typeface="Arial" pitchFamily="34" charset="0"/>
                <a:cs typeface="Arial" pitchFamily="34" charset="0"/>
              </a:rPr>
              <a:t>Eliminación real:</a:t>
            </a:r>
            <a:r>
              <a:rPr lang="es-ES_tradnl" dirty="0">
                <a:latin typeface="Arial" pitchFamily="34" charset="0"/>
                <a:cs typeface="Arial" pitchFamily="34" charset="0"/>
              </a:rPr>
              <a:t> hacer inaccesible el registro o bien ocupar su espacio con otros registros.</a:t>
            </a:r>
          </a:p>
          <a:p>
            <a:pPr marL="457200" lvl="3" algn="just">
              <a:spcBef>
                <a:spcPts val="600"/>
              </a:spcBef>
              <a:spcAft>
                <a:spcPts val="600"/>
              </a:spcAft>
              <a:buFont typeface="Wingdings" pitchFamily="2" charset="2"/>
              <a:buChar char="Ø"/>
            </a:pPr>
            <a:r>
              <a:rPr lang="es-ES_tradnl" b="1" dirty="0">
                <a:latin typeface="Arial" pitchFamily="34" charset="0"/>
                <a:cs typeface="Arial" pitchFamily="34" charset="0"/>
              </a:rPr>
              <a:t>Borrado o destrucción</a:t>
            </a:r>
          </a:p>
          <a:p>
            <a:pPr marL="457200" lvl="3" algn="just">
              <a:spcBef>
                <a:spcPts val="600"/>
              </a:spcBef>
              <a:spcAft>
                <a:spcPts val="600"/>
              </a:spcAft>
            </a:pPr>
            <a:r>
              <a:rPr lang="es-ES_tradnl" dirty="0">
                <a:latin typeface="Arial" pitchFamily="34" charset="0"/>
                <a:cs typeface="Arial" pitchFamily="34" charset="0"/>
              </a:rPr>
              <a:t>Se elimina la información y la estructura del archivo. Finaliza la existencia del archivo.</a:t>
            </a:r>
            <a:endParaRPr lang="es-ES_tradnl" b="1" dirty="0">
              <a:latin typeface="Arial" pitchFamily="34" charset="0"/>
              <a:cs typeface="Arial" pitchFamily="34" charset="0"/>
            </a:endParaRPr>
          </a:p>
          <a:p>
            <a:pPr marL="0" lvl="2" algn="just">
              <a:spcBef>
                <a:spcPts val="600"/>
              </a:spcBef>
              <a:spcAft>
                <a:spcPts val="600"/>
              </a:spcAft>
            </a:pPr>
            <a:endParaRPr lang="es-ES_tradnl"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428596" y="1428736"/>
            <a:ext cx="821537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a:latin typeface="Arial" pitchFamily="34" charset="0"/>
                <a:cs typeface="Arial" pitchFamily="34" charset="0"/>
              </a:rPr>
              <a:t>Búsqueda:</a:t>
            </a:r>
          </a:p>
          <a:p>
            <a:pPr lvl="0" algn="just" fontAlgn="base">
              <a:spcBef>
                <a:spcPts val="600"/>
              </a:spcBef>
              <a:spcAft>
                <a:spcPts val="600"/>
              </a:spcAft>
              <a:tabLst>
                <a:tab pos="503238" algn="l"/>
              </a:tabLst>
            </a:pPr>
            <a:r>
              <a:rPr lang="es-ES_tradnl" dirty="0">
                <a:latin typeface="Arial" pitchFamily="34" charset="0"/>
                <a:cs typeface="Arial" pitchFamily="34" charset="0"/>
              </a:rPr>
              <a:t>La mayoría de las operaciones sobre ficheros (lectura, escritura o modificación, borrado) implica realizar una búsqueda</a:t>
            </a:r>
            <a:r>
              <a:rPr lang="es-ES_tradnl" b="1" dirty="0">
                <a:latin typeface="Arial" pitchFamily="34" charset="0"/>
                <a:cs typeface="Arial" pitchFamily="34" charset="0"/>
              </a:rPr>
              <a:t> </a:t>
            </a:r>
            <a:r>
              <a:rPr lang="es-ES_tradnl" dirty="0">
                <a:latin typeface="Arial" pitchFamily="34" charset="0"/>
                <a:cs typeface="Arial" pitchFamily="34" charset="0"/>
              </a:rPr>
              <a:t>de un registro determinado dentro del mismo</a:t>
            </a:r>
          </a:p>
          <a:p>
            <a:pPr lvl="1" algn="just">
              <a:spcBef>
                <a:spcPts val="600"/>
              </a:spcBef>
              <a:spcAft>
                <a:spcPts val="600"/>
              </a:spcAft>
              <a:buFont typeface="Wingdings" pitchFamily="2" charset="2"/>
              <a:buChar char="Ø"/>
            </a:pPr>
            <a:r>
              <a:rPr lang="es-ES_tradnl" b="1" dirty="0">
                <a:latin typeface="Arial" pitchFamily="34" charset="0"/>
                <a:cs typeface="Arial" pitchFamily="34" charset="0"/>
              </a:rPr>
              <a:t> Búsqueda Secuencial:</a:t>
            </a:r>
          </a:p>
          <a:p>
            <a:pPr lvl="1" algn="just">
              <a:spcBef>
                <a:spcPts val="600"/>
              </a:spcBef>
              <a:spcAft>
                <a:spcPts val="600"/>
              </a:spcAft>
            </a:pPr>
            <a:r>
              <a:rPr lang="es-ES_tradnl" dirty="0">
                <a:latin typeface="Arial" pitchFamily="34" charset="0"/>
                <a:cs typeface="Arial" pitchFamily="34" charset="0"/>
              </a:rPr>
              <a:t>Se recorren todos los registros del archivo desde el principio al fin. hasta encontrar el solicitado. </a:t>
            </a:r>
          </a:p>
          <a:p>
            <a:pPr marL="800100" lvl="1" indent="-342900">
              <a:buFont typeface="+mj-lt"/>
              <a:buAutoNum type="arabicPeriod"/>
            </a:pPr>
            <a:r>
              <a:rPr lang="es-ES_tradnl" dirty="0">
                <a:latin typeface="Arial" pitchFamily="34" charset="0"/>
                <a:cs typeface="Arial" pitchFamily="34" charset="0"/>
              </a:rPr>
              <a:t>Comenzamos por el principio del fichero</a:t>
            </a:r>
            <a:endParaRPr lang="es-ES" dirty="0">
              <a:latin typeface="Arial" pitchFamily="34" charset="0"/>
              <a:cs typeface="Arial" pitchFamily="34" charset="0"/>
            </a:endParaRPr>
          </a:p>
          <a:p>
            <a:pPr marL="800100" lvl="1" indent="-342900">
              <a:buFont typeface="+mj-lt"/>
              <a:buAutoNum type="arabicPeriod"/>
            </a:pPr>
            <a:r>
              <a:rPr lang="es-ES_tradnl" dirty="0">
                <a:latin typeface="Arial" pitchFamily="34" charset="0"/>
                <a:cs typeface="Arial" pitchFamily="34" charset="0"/>
              </a:rPr>
              <a:t>Leemos un registro completo y lo pasamos a memoria para comprobar el  valor/valores de sus campos</a:t>
            </a:r>
            <a:endParaRPr lang="es-ES" dirty="0">
              <a:latin typeface="Arial" pitchFamily="34" charset="0"/>
              <a:cs typeface="Arial" pitchFamily="34" charset="0"/>
            </a:endParaRPr>
          </a:p>
          <a:p>
            <a:pPr marL="800100" lvl="1" indent="-342900">
              <a:buFont typeface="+mj-lt"/>
              <a:buAutoNum type="arabicPeriod"/>
            </a:pPr>
            <a:r>
              <a:rPr lang="es-ES_tradnl" dirty="0">
                <a:latin typeface="Arial" pitchFamily="34" charset="0"/>
                <a:cs typeface="Arial" pitchFamily="34" charset="0"/>
              </a:rPr>
              <a:t>Si el registro leído no es el buscado, leemos el siguiente registro y así sucesivamente, hasta el final del fichero</a:t>
            </a:r>
          </a:p>
          <a:p>
            <a:pPr lvl="1" algn="just">
              <a:spcBef>
                <a:spcPts val="600"/>
              </a:spcBef>
              <a:spcAft>
                <a:spcPts val="600"/>
              </a:spcAft>
            </a:pPr>
            <a:r>
              <a:rPr lang="es-ES_tradnl" dirty="0">
                <a:latin typeface="Arial" pitchFamily="34" charset="0"/>
                <a:cs typeface="Arial" pitchFamily="34" charset="0"/>
              </a:rPr>
              <a:t>La búsqueda secuencial es muy flexible pero muy ineficiente</a:t>
            </a:r>
          </a:p>
          <a:p>
            <a:pPr lvl="1" algn="just">
              <a:spcBef>
                <a:spcPts val="600"/>
              </a:spcBef>
              <a:spcAft>
                <a:spcPts val="600"/>
              </a:spcAft>
            </a:pPr>
            <a:r>
              <a:rPr lang="es-ES_tradnl" dirty="0">
                <a:latin typeface="Arial" pitchFamily="34" charset="0"/>
                <a:cs typeface="Arial" pitchFamily="34" charset="0"/>
              </a:rPr>
              <a:t>Aplicable en archivos con pocos registros o cuando los registros no tienen ningún orden.</a:t>
            </a:r>
            <a:endParaRPr lang="es-ES_tradnl"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a:latin typeface="Arial" pitchFamily="34" charset="0"/>
                <a:cs typeface="Arial" pitchFamily="34" charset="0"/>
              </a:rPr>
              <a:t>Archivos</a:t>
            </a: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500034" y="1357298"/>
            <a:ext cx="807249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a:latin typeface="Arial" pitchFamily="34" charset="0"/>
                <a:cs typeface="Arial" pitchFamily="34" charset="0"/>
              </a:rPr>
              <a:t>Búsqueda Binaria</a:t>
            </a:r>
          </a:p>
          <a:p>
            <a:pPr lvl="1" algn="just">
              <a:spcBef>
                <a:spcPts val="600"/>
              </a:spcBef>
              <a:spcAft>
                <a:spcPts val="600"/>
              </a:spcAft>
            </a:pPr>
            <a:r>
              <a:rPr lang="es-ES_tradnl" dirty="0">
                <a:latin typeface="Arial" pitchFamily="34" charset="0"/>
                <a:cs typeface="Arial" pitchFamily="34" charset="0"/>
              </a:rPr>
              <a:t>Solo aplicable si el fichero está ordenado. La búsqueda binaria en el fichero sólo es posible si los registros son de tamaño fijo</a:t>
            </a: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Iniciamos el intervalo de trabajo a todo el fichero</a:t>
            </a:r>
            <a:endParaRPr lang="es-ES" sz="2000" dirty="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Calculamos el centro del intervalo</a:t>
            </a:r>
            <a:endParaRPr lang="es-ES" sz="2000" dirty="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Si el valor del campo clave del registro situado en el centro del intervalo coincide con el buscado, la búsqueda termina con éxito</a:t>
            </a:r>
            <a:endParaRPr lang="es-ES" sz="2000" dirty="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En caso contrario, si el tamaño del intervalo es 1, la búsqueda termina negativamente</a:t>
            </a:r>
            <a:endParaRPr lang="es-ES" sz="2000" dirty="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Si la clave buscada es menor que la clave del registro, la búsqueda continúa en el </a:t>
            </a:r>
            <a:r>
              <a:rPr lang="es-ES_tradnl" dirty="0" err="1">
                <a:latin typeface="Arial" pitchFamily="34" charset="0"/>
                <a:cs typeface="Arial" pitchFamily="34" charset="0"/>
              </a:rPr>
              <a:t>subintervalo</a:t>
            </a:r>
            <a:r>
              <a:rPr lang="es-ES_tradnl" dirty="0">
                <a:latin typeface="Arial" pitchFamily="34" charset="0"/>
                <a:cs typeface="Arial" pitchFamily="34" charset="0"/>
              </a:rPr>
              <a:t> inferior del mismo modo</a:t>
            </a:r>
            <a:endParaRPr lang="es-ES" sz="2000" dirty="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a:latin typeface="Arial" pitchFamily="34" charset="0"/>
                <a:cs typeface="Arial" pitchFamily="34" charset="0"/>
              </a:rPr>
              <a:t>Si la clave buscada es mayor que la clave del registro, la búsqueda continúa en el </a:t>
            </a:r>
            <a:r>
              <a:rPr lang="es-ES_tradnl" dirty="0" err="1">
                <a:latin typeface="Arial" pitchFamily="34" charset="0"/>
                <a:cs typeface="Arial" pitchFamily="34" charset="0"/>
              </a:rPr>
              <a:t>subintervalo</a:t>
            </a:r>
            <a:r>
              <a:rPr lang="es-ES_tradnl" dirty="0">
                <a:latin typeface="Arial" pitchFamily="34" charset="0"/>
                <a:cs typeface="Arial" pitchFamily="34" charset="0"/>
              </a:rPr>
              <a:t> superior del mismo modo</a:t>
            </a:r>
            <a:endParaRPr lang="es-ES" sz="2000" dirty="0">
              <a:latin typeface="Arial" pitchFamily="34" charset="0"/>
              <a:cs typeface="Arial" pitchFamily="34" charset="0"/>
            </a:endParaRPr>
          </a:p>
          <a:p>
            <a:pPr lvl="1" algn="just">
              <a:spcBef>
                <a:spcPts val="600"/>
              </a:spcBef>
              <a:spcAft>
                <a:spcPts val="600"/>
              </a:spcAft>
            </a:pPr>
            <a:endParaRPr lang="es-ES_tradnl"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500034" y="1357298"/>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a:latin typeface="Arial" pitchFamily="34" charset="0"/>
                <a:cs typeface="Arial" pitchFamily="34" charset="0"/>
              </a:rPr>
              <a:t>Búsqueda Binaria</a:t>
            </a:r>
          </a:p>
        </p:txBody>
      </p:sp>
      <p:pic>
        <p:nvPicPr>
          <p:cNvPr id="71682" name="Picture 2" descr="http://tutoriales.conalepqro.edu.mx/poo/poo/Templates/binary_search.png"/>
          <p:cNvPicPr>
            <a:picLocks noChangeAspect="1" noChangeArrowheads="1"/>
          </p:cNvPicPr>
          <p:nvPr/>
        </p:nvPicPr>
        <p:blipFill>
          <a:blip r:embed="rId3" cstate="print"/>
          <a:srcRect/>
          <a:stretch>
            <a:fillRect/>
          </a:stretch>
        </p:blipFill>
        <p:spPr bwMode="auto">
          <a:xfrm>
            <a:off x="2786050" y="1785926"/>
            <a:ext cx="4429156" cy="45134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120522" y="2335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437104" y="640620"/>
            <a:ext cx="8072494" cy="400110"/>
          </a:xfrm>
          <a:prstGeom prst="rect">
            <a:avLst/>
          </a:prstGeom>
        </p:spPr>
        <p:txBody>
          <a:bodyPr wrap="square">
            <a:spAutoFit/>
          </a:bodyPr>
          <a:lstStyle/>
          <a:p>
            <a:r>
              <a:rPr lang="es-ES" sz="2000" b="1" dirty="0">
                <a:latin typeface="Arial" pitchFamily="34" charset="0"/>
                <a:cs typeface="Arial" pitchFamily="34" charset="0"/>
              </a:rPr>
              <a:t>Operaciones con ficheros</a:t>
            </a:r>
          </a:p>
        </p:txBody>
      </p:sp>
      <p:sp>
        <p:nvSpPr>
          <p:cNvPr id="3073" name="Rectangle 1"/>
          <p:cNvSpPr>
            <a:spLocks noChangeArrowheads="1"/>
          </p:cNvSpPr>
          <p:nvPr/>
        </p:nvSpPr>
        <p:spPr bwMode="auto">
          <a:xfrm>
            <a:off x="437104" y="1013667"/>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a:latin typeface="Arial" pitchFamily="34" charset="0"/>
                <a:cs typeface="Arial" pitchFamily="34" charset="0"/>
              </a:rPr>
              <a:t>Búsqueda por bloques</a:t>
            </a:r>
          </a:p>
        </p:txBody>
      </p:sp>
      <p:pic>
        <p:nvPicPr>
          <p:cNvPr id="73730" name="Picture 2" descr="http://www.recursosdelweb.com/otros/busBloques.png"/>
          <p:cNvPicPr>
            <a:picLocks noChangeAspect="1" noChangeArrowheads="1"/>
          </p:cNvPicPr>
          <p:nvPr/>
        </p:nvPicPr>
        <p:blipFill>
          <a:blip r:embed="rId3" cstate="print"/>
          <a:srcRect t="56478"/>
          <a:stretch>
            <a:fillRect/>
          </a:stretch>
        </p:blipFill>
        <p:spPr bwMode="auto">
          <a:xfrm>
            <a:off x="4601324" y="3453206"/>
            <a:ext cx="3908274" cy="2885814"/>
          </a:xfrm>
          <a:prstGeom prst="rect">
            <a:avLst/>
          </a:prstGeom>
          <a:noFill/>
        </p:spPr>
      </p:pic>
      <p:pic>
        <p:nvPicPr>
          <p:cNvPr id="73732" name="Picture 4" descr="http://www.recursosdelweb.com/otros/busBloques.png"/>
          <p:cNvPicPr>
            <a:picLocks noChangeAspect="1" noChangeArrowheads="1"/>
          </p:cNvPicPr>
          <p:nvPr/>
        </p:nvPicPr>
        <p:blipFill>
          <a:blip r:embed="rId3" cstate="print"/>
          <a:srcRect b="42380"/>
          <a:stretch>
            <a:fillRect/>
          </a:stretch>
        </p:blipFill>
        <p:spPr bwMode="auto">
          <a:xfrm>
            <a:off x="546707" y="2908009"/>
            <a:ext cx="4005413" cy="3915576"/>
          </a:xfrm>
          <a:prstGeom prst="rect">
            <a:avLst/>
          </a:prstGeom>
          <a:noFill/>
        </p:spPr>
      </p:pic>
      <p:sp>
        <p:nvSpPr>
          <p:cNvPr id="3" name="CuadroTexto 2">
            <a:extLst>
              <a:ext uri="{FF2B5EF4-FFF2-40B4-BE49-F238E27FC236}">
                <a16:creationId xmlns:a16="http://schemas.microsoft.com/office/drawing/2014/main" id="{1AE265CA-0072-E922-C805-FC034EE374AD}"/>
              </a:ext>
            </a:extLst>
          </p:cNvPr>
          <p:cNvSpPr txBox="1"/>
          <p:nvPr/>
        </p:nvSpPr>
        <p:spPr>
          <a:xfrm>
            <a:off x="281667" y="1386822"/>
            <a:ext cx="8383368" cy="1477328"/>
          </a:xfrm>
          <a:prstGeom prst="rect">
            <a:avLst/>
          </a:prstGeom>
          <a:noFill/>
        </p:spPr>
        <p:txBody>
          <a:bodyPr wrap="square">
            <a:spAutoFit/>
          </a:bodyPr>
          <a:lstStyle/>
          <a:p>
            <a:pPr marL="457200" lvl="3" algn="just">
              <a:spcBef>
                <a:spcPts val="600"/>
              </a:spcBef>
              <a:spcAft>
                <a:spcPts val="600"/>
              </a:spcAft>
            </a:pPr>
            <a:r>
              <a:rPr lang="es-ES_tradnl" sz="1600" dirty="0">
                <a:latin typeface="Arial" pitchFamily="34" charset="0"/>
                <a:cs typeface="Arial" pitchFamily="34" charset="0"/>
              </a:rPr>
              <a:t>El fichero debe estar ordenado.  </a:t>
            </a:r>
          </a:p>
          <a:p>
            <a:pPr marL="457200" lvl="3" algn="just">
              <a:spcBef>
                <a:spcPts val="600"/>
              </a:spcBef>
              <a:spcAft>
                <a:spcPts val="600"/>
              </a:spcAft>
            </a:pPr>
            <a:r>
              <a:rPr lang="es-ES_tradnl" sz="1600" dirty="0">
                <a:latin typeface="Arial" pitchFamily="34" charset="0"/>
                <a:cs typeface="Arial" pitchFamily="34" charset="0"/>
              </a:rPr>
              <a:t>Se considera el archivo lógicamente dividido en bloques, se determina primero en que bloque se encuentra el registro, para lo cual se lee el último registro de cada bloque, hasta encontrar el buscado u otro mayor a él, en cuyo caso se pasa a buscar el registro en el bloque anterior. Hallado el bloque se busca secuencialmente en él.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0" y="571480"/>
            <a:ext cx="2643174" cy="571504"/>
          </a:xfrm>
        </p:spPr>
        <p:txBody>
          <a:bodyPr>
            <a:normAutofit/>
          </a:bodyPr>
          <a:lstStyle/>
          <a:p>
            <a:pPr algn="ctr"/>
            <a:r>
              <a:rPr sz="2400" b="1" dirty="0" err="1">
                <a:latin typeface="Arial" pitchFamily="34" charset="0"/>
                <a:cs typeface="Arial" pitchFamily="34" charset="0"/>
              </a:rPr>
              <a:t>Introduccion</a:t>
            </a:r>
            <a:r>
              <a:rPr lang="es-ES" sz="2400" b="1" dirty="0">
                <a:latin typeface="Arial" pitchFamily="34" charset="0"/>
                <a:cs typeface="Arial" pitchFamily="34" charset="0"/>
              </a:rPr>
              <a:t> </a:t>
            </a:r>
            <a:endParaRPr sz="2400" b="1" dirty="0">
              <a:latin typeface="Arial" pitchFamily="34" charset="0"/>
              <a:cs typeface="Arial" pitchFamily="34" charset="0"/>
            </a:endParaRPr>
          </a:p>
        </p:txBody>
      </p:sp>
      <p:sp>
        <p:nvSpPr>
          <p:cNvPr id="13" name="12 Rectángulo"/>
          <p:cNvSpPr/>
          <p:nvPr/>
        </p:nvSpPr>
        <p:spPr>
          <a:xfrm>
            <a:off x="683568" y="1099138"/>
            <a:ext cx="8143932" cy="1200329"/>
          </a:xfrm>
          <a:prstGeom prst="rect">
            <a:avLst/>
          </a:prstGeom>
        </p:spPr>
        <p:txBody>
          <a:bodyPr wrap="square">
            <a:spAutoFit/>
          </a:bodyPr>
          <a:lstStyle/>
          <a:p>
            <a:pPr algn="just"/>
            <a:r>
              <a:rPr lang="es-AR" dirty="0">
                <a:latin typeface="Arial" panose="020B0604020202020204" pitchFamily="34" charset="0"/>
                <a:cs typeface="Arial" panose="020B0604020202020204" pitchFamily="34" charset="0"/>
              </a:rPr>
              <a:t>En </a:t>
            </a:r>
            <a:r>
              <a:rPr lang="es-AR" b="1" dirty="0">
                <a:latin typeface="Arial" panose="020B0604020202020204" pitchFamily="34" charset="0"/>
                <a:cs typeface="Arial" panose="020B0604020202020204" pitchFamily="34" charset="0"/>
              </a:rPr>
              <a:t>computación </a:t>
            </a:r>
            <a:r>
              <a:rPr lang="es-AR" dirty="0">
                <a:latin typeface="Arial" panose="020B0604020202020204" pitchFamily="34" charset="0"/>
                <a:cs typeface="Arial" panose="020B0604020202020204" pitchFamily="34" charset="0"/>
              </a:rPr>
              <a:t>, el software -en sentido estricto- es un conjunto de programas de cómputo, procedimientos, reglas, documentación y datos asociados que forman parte de las operaciones de un sistema de computación para realizar tareas específicas. </a:t>
            </a:r>
            <a:r>
              <a:rPr lang="es-ES_tradnl" dirty="0">
                <a:latin typeface="Arial" pitchFamily="34" charset="0"/>
                <a:cs typeface="Arial" pitchFamily="34" charset="0"/>
              </a:rPr>
              <a:t>.</a:t>
            </a:r>
            <a:endParaRPr lang="es-ES" dirty="0">
              <a:latin typeface="Arial" pitchFamily="34" charset="0"/>
              <a:cs typeface="Arial" pitchFamily="34" charset="0"/>
            </a:endParaRPr>
          </a:p>
        </p:txBody>
      </p:sp>
      <p:sp>
        <p:nvSpPr>
          <p:cNvPr id="2" name="Rectángulo 1"/>
          <p:cNvSpPr/>
          <p:nvPr/>
        </p:nvSpPr>
        <p:spPr>
          <a:xfrm>
            <a:off x="683568" y="2397897"/>
            <a:ext cx="8143932" cy="1477328"/>
          </a:xfrm>
          <a:prstGeom prst="rect">
            <a:avLst/>
          </a:prstGeom>
        </p:spPr>
        <p:txBody>
          <a:bodyPr wrap="square">
            <a:spAutoFit/>
          </a:bodyPr>
          <a:lstStyle/>
          <a:p>
            <a:pPr algn="just"/>
            <a:r>
              <a:rPr lang="es-AR" dirty="0">
                <a:latin typeface="Arial" panose="020B0604020202020204" pitchFamily="34" charset="0"/>
                <a:ea typeface="Times New Roman" panose="02020603050405020304" pitchFamily="18" charset="0"/>
                <a:cs typeface="Arial" panose="020B0604020202020204" pitchFamily="34" charset="0"/>
              </a:rPr>
              <a:t>el concepto de software va más allá de los programas de cómputo en sus distintos estados: código fuente, binario o ejecutable; también su </a:t>
            </a:r>
            <a:r>
              <a:rPr lang="es-AR" b="1" dirty="0">
                <a:latin typeface="Arial" panose="020B0604020202020204" pitchFamily="34" charset="0"/>
                <a:ea typeface="Times New Roman" panose="02020603050405020304" pitchFamily="18" charset="0"/>
                <a:cs typeface="Arial" panose="020B0604020202020204" pitchFamily="34" charset="0"/>
              </a:rPr>
              <a:t>documentación,</a:t>
            </a:r>
            <a:r>
              <a:rPr lang="es-AR" dirty="0">
                <a:latin typeface="Arial" panose="020B0604020202020204" pitchFamily="34" charset="0"/>
                <a:ea typeface="Times New Roman" panose="02020603050405020304" pitchFamily="18" charset="0"/>
                <a:cs typeface="Arial" panose="020B0604020202020204" pitchFamily="34" charset="0"/>
              </a:rPr>
              <a:t> </a:t>
            </a:r>
            <a:r>
              <a:rPr lang="es-AR" b="1" dirty="0">
                <a:latin typeface="Arial" panose="020B0604020202020204" pitchFamily="34" charset="0"/>
                <a:ea typeface="Times New Roman" panose="02020603050405020304" pitchFamily="18" charset="0"/>
                <a:cs typeface="Arial" panose="020B0604020202020204" pitchFamily="34" charset="0"/>
              </a:rPr>
              <a:t>datos a procesar e información de usuario forman parte del software</a:t>
            </a:r>
            <a:r>
              <a:rPr lang="es-AR" dirty="0">
                <a:latin typeface="Arial" panose="020B0604020202020204" pitchFamily="34" charset="0"/>
                <a:ea typeface="Times New Roman" panose="02020603050405020304" pitchFamily="18" charset="0"/>
                <a:cs typeface="Arial" panose="020B0604020202020204" pitchFamily="34" charset="0"/>
              </a:rPr>
              <a:t>: es decir, </a:t>
            </a:r>
            <a:r>
              <a:rPr lang="es-AR" i="1" u="sng" dirty="0">
                <a:latin typeface="Arial" panose="020B0604020202020204" pitchFamily="34" charset="0"/>
                <a:ea typeface="Times New Roman" panose="02020603050405020304" pitchFamily="18" charset="0"/>
                <a:cs typeface="Arial" panose="020B0604020202020204" pitchFamily="34" charset="0"/>
              </a:rPr>
              <a:t>abarca todo lo intangible, todo lo “no físico” relacionado.</a:t>
            </a:r>
            <a:endParaRPr lang="es-AR" dirty="0">
              <a:latin typeface="Arial" panose="020B0604020202020204" pitchFamily="34" charset="0"/>
              <a:cs typeface="Arial" panose="020B0604020202020204" pitchFamily="34" charset="0"/>
            </a:endParaRPr>
          </a:p>
        </p:txBody>
      </p:sp>
      <p:sp>
        <p:nvSpPr>
          <p:cNvPr id="3" name="Rectángulo 2"/>
          <p:cNvSpPr/>
          <p:nvPr/>
        </p:nvSpPr>
        <p:spPr>
          <a:xfrm>
            <a:off x="683568" y="5471913"/>
            <a:ext cx="8143932" cy="981423"/>
          </a:xfrm>
          <a:prstGeom prst="rect">
            <a:avLst/>
          </a:prstGeom>
        </p:spPr>
        <p:txBody>
          <a:bodyPr wrap="square">
            <a:spAutoFit/>
          </a:bodyPr>
          <a:lstStyle/>
          <a:p>
            <a:pPr algn="just" fontAlgn="base">
              <a:lnSpc>
                <a:spcPct val="107000"/>
              </a:lnSpc>
              <a:spcAft>
                <a:spcPts val="0"/>
              </a:spcAft>
            </a:pPr>
            <a:r>
              <a:rPr lang="es-AR" i="1" u="sng" dirty="0">
                <a:latin typeface="Arial" panose="020B0604020202020204" pitchFamily="34" charset="0"/>
                <a:ea typeface="Times New Roman" panose="02020603050405020304" pitchFamily="18" charset="0"/>
                <a:cs typeface="Arial" panose="020B0604020202020204" pitchFamily="34" charset="0"/>
              </a:rPr>
              <a:t>Un computador en sí, es sólo un conglomerado de componentes electrónicos; el software le da vida al computador, haciendo que sus componentes funcionen de forma ordenada.</a:t>
            </a:r>
            <a:endParaRPr lang="es-AR"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software">
            <a:extLst>
              <a:ext uri="{FF2B5EF4-FFF2-40B4-BE49-F238E27FC236}">
                <a16:creationId xmlns:a16="http://schemas.microsoft.com/office/drawing/2014/main" id="{96F4C0CF-E1B9-724C-46F8-958A08073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69686"/>
            <a:ext cx="2160240" cy="1663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ftware">
            <a:extLst>
              <a:ext uri="{FF2B5EF4-FFF2-40B4-BE49-F238E27FC236}">
                <a16:creationId xmlns:a16="http://schemas.microsoft.com/office/drawing/2014/main" id="{00DBC565-5757-6416-64C7-F5C05E248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665" y="3669686"/>
            <a:ext cx="3391404" cy="169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7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4401205"/>
          </a:xfrm>
          <a:prstGeom prst="rect">
            <a:avLst/>
          </a:prstGeom>
          <a:noFill/>
        </p:spPr>
        <p:txBody>
          <a:bodyPr wrap="square" rtlCol="0">
            <a:spAutoFit/>
          </a:bodyPr>
          <a:lstStyle/>
          <a:p>
            <a:pPr algn="just">
              <a:spcBef>
                <a:spcPts val="600"/>
              </a:spcBef>
              <a:spcAft>
                <a:spcPts val="600"/>
              </a:spcAft>
            </a:pPr>
            <a:r>
              <a:rPr lang="es-ES_tradnl" sz="2000" dirty="0">
                <a:latin typeface="Arial" pitchFamily="34" charset="0"/>
                <a:cs typeface="Arial" pitchFamily="34" charset="0"/>
              </a:rPr>
              <a:t>Clasificación según la longitud de los registros</a:t>
            </a:r>
          </a:p>
          <a:p>
            <a:pPr algn="just">
              <a:spcBef>
                <a:spcPts val="600"/>
              </a:spcBef>
              <a:spcAft>
                <a:spcPts val="600"/>
              </a:spcAft>
            </a:pPr>
            <a:r>
              <a:rPr lang="es-ES_tradnl" sz="2000" i="1" dirty="0">
                <a:latin typeface="Arial" pitchFamily="34" charset="0"/>
                <a:cs typeface="Arial" pitchFamily="34" charset="0"/>
              </a:rPr>
              <a:t>LONGITUD FIJA: </a:t>
            </a:r>
            <a:r>
              <a:rPr lang="es-ES_tradnl" sz="2000" dirty="0">
                <a:latin typeface="Arial" pitchFamily="34" charset="0"/>
                <a:cs typeface="Arial" pitchFamily="34" charset="0"/>
              </a:rPr>
              <a:t>la suma de los caracteres de todos los campos es constante. Todos los registros del archivo tienen la misma longitud.</a:t>
            </a:r>
          </a:p>
          <a:p>
            <a:pPr algn="just">
              <a:spcBef>
                <a:spcPts val="600"/>
              </a:spcBef>
              <a:spcAft>
                <a:spcPts val="600"/>
              </a:spcAft>
            </a:pPr>
            <a:r>
              <a:rPr lang="es-ES_tradnl" sz="2000" i="1" dirty="0">
                <a:latin typeface="Arial" pitchFamily="34" charset="0"/>
                <a:cs typeface="Arial" pitchFamily="34" charset="0"/>
              </a:rPr>
              <a:t>LONGITUD VARIABLE: </a:t>
            </a:r>
            <a:r>
              <a:rPr lang="es-ES_tradnl" sz="2000" dirty="0">
                <a:latin typeface="Arial" pitchFamily="34" charset="0"/>
                <a:cs typeface="Arial" pitchFamily="34" charset="0"/>
              </a:rPr>
              <a:t>Cada registro del archivo puede tener una longitud distinta y esta oscila entre un mínimo y un máximo. Se reserva al comienzo de cada registro una palabra para anotar su longitud.</a:t>
            </a:r>
            <a:endParaRPr lang="es-ES" sz="2000" dirty="0">
              <a:latin typeface="Arial" pitchFamily="34" charset="0"/>
              <a:cs typeface="Arial" pitchFamily="34" charset="0"/>
            </a:endParaRPr>
          </a:p>
          <a:p>
            <a:pPr algn="just">
              <a:spcBef>
                <a:spcPts val="600"/>
              </a:spcBef>
              <a:spcAft>
                <a:spcPts val="600"/>
              </a:spcAft>
            </a:pPr>
            <a:r>
              <a:rPr lang="es-ES_tradnl" sz="2000" i="1" dirty="0">
                <a:latin typeface="Arial" pitchFamily="34" charset="0"/>
                <a:cs typeface="Arial" pitchFamily="34" charset="0"/>
              </a:rPr>
              <a:t>DELIMITADOS: </a:t>
            </a:r>
            <a:r>
              <a:rPr lang="es-ES_tradnl" sz="2000" dirty="0">
                <a:latin typeface="Arial" pitchFamily="34" charset="0"/>
                <a:cs typeface="Arial" pitchFamily="34" charset="0"/>
              </a:rPr>
              <a:t>La longitud del registro es variable y no es posible conocer en cuanto difieren unos de otros. El sistema incluye un carácter especial para indicar el fin del registro.</a:t>
            </a:r>
          </a:p>
          <a:p>
            <a:pPr algn="just">
              <a:spcBef>
                <a:spcPts val="600"/>
              </a:spcBef>
              <a:spcAft>
                <a:spcPts val="600"/>
              </a:spcAft>
            </a:pPr>
            <a:r>
              <a:rPr lang="es-ES_tradnl" sz="2000" i="1" dirty="0">
                <a:latin typeface="Arial" pitchFamily="34" charset="0"/>
                <a:cs typeface="Arial" pitchFamily="34" charset="0"/>
              </a:rPr>
              <a:t>INDEFINIDOS: </a:t>
            </a:r>
            <a:r>
              <a:rPr lang="es-ES_tradnl" sz="2000" dirty="0">
                <a:latin typeface="Arial" pitchFamily="34" charset="0"/>
                <a:cs typeface="Arial" pitchFamily="34" charset="0"/>
              </a:rPr>
              <a:t>La longitud es totalmente variable. El programa del usuario localiza el principio y fin de cada registro.</a:t>
            </a:r>
            <a:endParaRPr lang="es-ES" sz="20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4585871"/>
          </a:xfrm>
          <a:prstGeom prst="rect">
            <a:avLst/>
          </a:prstGeom>
          <a:noFill/>
        </p:spPr>
        <p:txBody>
          <a:bodyPr wrap="square" rtlCol="0">
            <a:spAutoFit/>
          </a:bodyPr>
          <a:lstStyle/>
          <a:p>
            <a:pPr algn="just">
              <a:spcBef>
                <a:spcPts val="600"/>
              </a:spcBef>
              <a:spcAft>
                <a:spcPts val="600"/>
              </a:spcAft>
            </a:pPr>
            <a:r>
              <a:rPr lang="es-ES_tradnl" dirty="0">
                <a:latin typeface="Arial" pitchFamily="34" charset="0"/>
                <a:cs typeface="Arial" pitchFamily="34" charset="0"/>
              </a:rPr>
              <a:t>Clasificación según el uso que se hace de los archivos</a:t>
            </a:r>
          </a:p>
          <a:p>
            <a:pPr algn="just">
              <a:spcBef>
                <a:spcPts val="600"/>
              </a:spcBef>
              <a:spcAft>
                <a:spcPts val="600"/>
              </a:spcAft>
            </a:pPr>
            <a:r>
              <a:rPr lang="es-ES_tradnl" i="1" dirty="0">
                <a:latin typeface="Arial" pitchFamily="34" charset="0"/>
                <a:cs typeface="Arial" pitchFamily="34" charset="0"/>
              </a:rPr>
              <a:t>PERMANENTES: </a:t>
            </a:r>
            <a:r>
              <a:rPr lang="es-ES_tradnl" dirty="0">
                <a:latin typeface="Arial" pitchFamily="34" charset="0"/>
                <a:cs typeface="Arial" pitchFamily="34" charset="0"/>
              </a:rPr>
              <a:t>Contienen información necesaria para el funcionamiento de una aplicación. Su vida es larga. </a:t>
            </a:r>
            <a:r>
              <a:rPr lang="es-ES" dirty="0">
                <a:latin typeface="Arial" pitchFamily="34" charset="0"/>
                <a:cs typeface="Arial" pitchFamily="34" charset="0"/>
              </a:rPr>
              <a:t>Son aquellos cuyo registros sufren pocas o ninguna variación a lo largo del tiempo, se dividen en:</a:t>
            </a: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Archivos maestros o de situación. Refleja el estado actual</a:t>
            </a:r>
            <a:r>
              <a:rPr lang="es-ES_tradnl" b="1" dirty="0">
                <a:latin typeface="Arial" pitchFamily="34" charset="0"/>
                <a:cs typeface="Arial" pitchFamily="34" charset="0"/>
              </a:rPr>
              <a:t>  </a:t>
            </a:r>
            <a:r>
              <a:rPr lang="es-ES_tradnl" dirty="0">
                <a:latin typeface="Arial" pitchFamily="34" charset="0"/>
                <a:cs typeface="Arial" pitchFamily="34" charset="0"/>
              </a:rPr>
              <a:t>de los datos, se actualiza constantemente para reflejar   cada nueva situación. Ej. Estado de cuentas de un banco.</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Archivos constantes. Su información permanece prácticamente inamovible, en general se utilizan de consulta. Ej. Archivo de códigos postales.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Archivos históricos. Contienen  datos que fueron actuales en tiempos anteriores. Se obtienen de los maestros cuando se dejan fuera de uso para fuñiros estadios</a:t>
            </a:r>
            <a:r>
              <a:rPr lang="es-ES_tradnl" b="1" dirty="0">
                <a:latin typeface="Arial" pitchFamily="34" charset="0"/>
                <a:cs typeface="Arial" pitchFamily="34" charset="0"/>
              </a:rPr>
              <a:t> </a:t>
            </a:r>
            <a:r>
              <a:rPr lang="es-ES_tradnl" dirty="0">
                <a:latin typeface="Arial" pitchFamily="34" charset="0"/>
                <a:cs typeface="Arial" pitchFamily="34" charset="0"/>
              </a:rPr>
              <a:t>estadísticos o consultas. Ej. Archivo de las cuentas canceladas.</a:t>
            </a:r>
            <a:endParaRPr lang="es-ES"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428892"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3323987"/>
          </a:xfrm>
          <a:prstGeom prst="rect">
            <a:avLst/>
          </a:prstGeom>
          <a:noFill/>
        </p:spPr>
        <p:txBody>
          <a:bodyPr wrap="square" rtlCol="0">
            <a:spAutoFit/>
          </a:bodyPr>
          <a:lstStyle/>
          <a:p>
            <a:pPr algn="just">
              <a:spcBef>
                <a:spcPts val="600"/>
              </a:spcBef>
              <a:spcAft>
                <a:spcPts val="600"/>
              </a:spcAft>
            </a:pPr>
            <a:r>
              <a:rPr lang="es-ES_tradnl" i="1" dirty="0">
                <a:latin typeface="Arial" pitchFamily="34" charset="0"/>
                <a:cs typeface="Arial" pitchFamily="34" charset="0"/>
              </a:rPr>
              <a:t>TEMPORALES: </a:t>
            </a:r>
            <a:r>
              <a:rPr lang="es-ES_tradnl" dirty="0">
                <a:latin typeface="Arial" pitchFamily="34" charset="0"/>
                <a:cs typeface="Arial" pitchFamily="34" charset="0"/>
              </a:rPr>
              <a:t>Contienen información necesaria para un proceso específico. Tienen una vida efímera y una vez realizada su función se cancelan.  Se pueden clasificar en: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Intermedios. Se utilizan para pasar información de un proceso a otro.</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De maniobras. Se utilizan para no perder información generada por un proceso que por falta de espacio en memoria principal no se puede conservar.</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De resultados. Se genera a partir de los resultados finales de un proceso que van a ser transferidos a un dispositivo de salida. Ej. Un fichero de impresión.</a:t>
            </a:r>
            <a:endParaRPr lang="es-E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143140"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a:latin typeface="Arial" pitchFamily="34" charset="0"/>
                <a:cs typeface="Arial" pitchFamily="34" charset="0"/>
              </a:rPr>
              <a:t>Organización de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923330"/>
          </a:xfrm>
          <a:prstGeom prst="rect">
            <a:avLst/>
          </a:prstGeom>
          <a:noFill/>
        </p:spPr>
        <p:txBody>
          <a:bodyPr wrap="square" rtlCol="0">
            <a:spAutoFit/>
          </a:bodyPr>
          <a:lstStyle/>
          <a:p>
            <a:pPr algn="just">
              <a:spcBef>
                <a:spcPts val="600"/>
              </a:spcBef>
              <a:spcAft>
                <a:spcPts val="600"/>
              </a:spcAft>
            </a:pPr>
            <a:r>
              <a:rPr lang="es-ES_tradnl" dirty="0">
                <a:latin typeface="Arial" pitchFamily="34" charset="0"/>
                <a:cs typeface="Arial" pitchFamily="34" charset="0"/>
              </a:rPr>
              <a:t>Usualmente el computador necesita acceder a los archivos ya sea para recuperar la información o para grabarla. El </a:t>
            </a:r>
            <a:r>
              <a:rPr lang="es-ES_tradnl" i="1" dirty="0">
                <a:latin typeface="Arial" pitchFamily="34" charset="0"/>
                <a:cs typeface="Arial" pitchFamily="34" charset="0"/>
              </a:rPr>
              <a:t>método de acceso </a:t>
            </a:r>
            <a:r>
              <a:rPr lang="es-ES_tradnl" dirty="0">
                <a:latin typeface="Arial" pitchFamily="34" charset="0"/>
                <a:cs typeface="Arial" pitchFamily="34" charset="0"/>
              </a:rPr>
              <a:t>determina como pueden recuperarse los registros.</a:t>
            </a:r>
          </a:p>
        </p:txBody>
      </p:sp>
      <p:sp>
        <p:nvSpPr>
          <p:cNvPr id="12" name="11 Abrir llave"/>
          <p:cNvSpPr/>
          <p:nvPr/>
        </p:nvSpPr>
        <p:spPr>
          <a:xfrm>
            <a:off x="3214678" y="2500306"/>
            <a:ext cx="642942" cy="2857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1500166" y="3500438"/>
            <a:ext cx="1785950" cy="923330"/>
          </a:xfrm>
          <a:prstGeom prst="rect">
            <a:avLst/>
          </a:prstGeom>
          <a:noFill/>
        </p:spPr>
        <p:txBody>
          <a:bodyPr wrap="square" rtlCol="0">
            <a:spAutoFit/>
          </a:bodyPr>
          <a:lstStyle/>
          <a:p>
            <a:pPr algn="ctr"/>
            <a:r>
              <a:rPr lang="es-ES_tradnl" dirty="0">
                <a:latin typeface="Arial" pitchFamily="34" charset="0"/>
                <a:cs typeface="Arial" pitchFamily="34" charset="0"/>
              </a:rPr>
              <a:t>Métodos de acceso  a archivos</a:t>
            </a:r>
            <a:endParaRPr lang="es-ES" dirty="0">
              <a:latin typeface="Arial" pitchFamily="34" charset="0"/>
              <a:cs typeface="Arial" pitchFamily="34" charset="0"/>
            </a:endParaRPr>
          </a:p>
        </p:txBody>
      </p:sp>
      <p:sp>
        <p:nvSpPr>
          <p:cNvPr id="15" name="14 CuadroTexto"/>
          <p:cNvSpPr txBox="1"/>
          <p:nvPr/>
        </p:nvSpPr>
        <p:spPr>
          <a:xfrm>
            <a:off x="3786182" y="2643182"/>
            <a:ext cx="4500594" cy="923330"/>
          </a:xfrm>
          <a:prstGeom prst="rect">
            <a:avLst/>
          </a:prstGeom>
          <a:noFill/>
        </p:spPr>
        <p:txBody>
          <a:bodyPr wrap="square" rtlCol="0">
            <a:spAutoFit/>
          </a:bodyPr>
          <a:lstStyle/>
          <a:p>
            <a:pPr algn="just"/>
            <a:r>
              <a:rPr lang="es-ES" b="1" dirty="0">
                <a:latin typeface="Arial" pitchFamily="34" charset="0"/>
                <a:cs typeface="Arial" pitchFamily="34" charset="0"/>
              </a:rPr>
              <a:t>Secuencial: </a:t>
            </a:r>
            <a:r>
              <a:rPr lang="es-ES" dirty="0">
                <a:latin typeface="Arial" pitchFamily="34" charset="0"/>
                <a:cs typeface="Arial" pitchFamily="34" charset="0"/>
              </a:rPr>
              <a:t>se recorre  un registro tras otro, desde el principio al final hasta encontrar el registro buscado.</a:t>
            </a:r>
          </a:p>
        </p:txBody>
      </p:sp>
      <p:sp>
        <p:nvSpPr>
          <p:cNvPr id="16" name="15 CuadroTexto"/>
          <p:cNvSpPr txBox="1"/>
          <p:nvPr/>
        </p:nvSpPr>
        <p:spPr>
          <a:xfrm>
            <a:off x="3857620" y="4214818"/>
            <a:ext cx="4500594" cy="923330"/>
          </a:xfrm>
          <a:prstGeom prst="rect">
            <a:avLst/>
          </a:prstGeom>
          <a:noFill/>
        </p:spPr>
        <p:txBody>
          <a:bodyPr wrap="square" rtlCol="0">
            <a:spAutoFit/>
          </a:bodyPr>
          <a:lstStyle/>
          <a:p>
            <a:pPr algn="just"/>
            <a:r>
              <a:rPr lang="es-ES" b="1" dirty="0">
                <a:latin typeface="Arial" pitchFamily="34" charset="0"/>
                <a:cs typeface="Arial" pitchFamily="34" charset="0"/>
              </a:rPr>
              <a:t>Directo o aleatorio: </a:t>
            </a:r>
            <a:r>
              <a:rPr lang="es-ES" dirty="0">
                <a:latin typeface="Arial" pitchFamily="34" charset="0"/>
                <a:cs typeface="Arial" pitchFamily="34" charset="0"/>
              </a:rPr>
              <a:t>dada una clave se accede directamente al registro, sin tener que recuperar  los anteriores.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428604"/>
            <a:ext cx="2143140" cy="500066"/>
          </a:xfrm>
        </p:spPr>
        <p:txBody>
          <a:bodyPr>
            <a:normAutofit/>
          </a:bodyPr>
          <a:lstStyle/>
          <a:p>
            <a:pPr algn="ctr"/>
            <a:r>
              <a:rPr sz="2400" b="1" dirty="0" err="1">
                <a:latin typeface="Arial" pitchFamily="34" charset="0"/>
                <a:cs typeface="Arial" pitchFamily="34" charset="0"/>
              </a:rPr>
              <a:t>Archivos</a:t>
            </a:r>
            <a:endParaRPr sz="2400" b="1" dirty="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a:latin typeface="Arial" pitchFamily="34" charset="0"/>
                <a:cs typeface="Arial" pitchFamily="34" charset="0"/>
              </a:rPr>
              <a:t>Organización de Archivos</a:t>
            </a:r>
          </a:p>
          <a:p>
            <a:endParaRPr lang="es-ES" sz="2000" b="1" dirty="0">
              <a:latin typeface="Arial" pitchFamily="34" charset="0"/>
              <a:cs typeface="Arial" pitchFamily="34" charset="0"/>
            </a:endParaRPr>
          </a:p>
        </p:txBody>
      </p:sp>
      <p:sp>
        <p:nvSpPr>
          <p:cNvPr id="11" name="10 CuadroTexto"/>
          <p:cNvSpPr txBox="1"/>
          <p:nvPr/>
        </p:nvSpPr>
        <p:spPr>
          <a:xfrm>
            <a:off x="642910" y="1377909"/>
            <a:ext cx="7929618" cy="1908215"/>
          </a:xfrm>
          <a:prstGeom prst="rect">
            <a:avLst/>
          </a:prstGeom>
          <a:noFill/>
        </p:spPr>
        <p:txBody>
          <a:bodyPr wrap="square" rtlCol="0">
            <a:spAutoFit/>
          </a:bodyPr>
          <a:lstStyle/>
          <a:p>
            <a:pPr algn="just">
              <a:spcBef>
                <a:spcPts val="600"/>
              </a:spcBef>
              <a:spcAft>
                <a:spcPts val="600"/>
              </a:spcAft>
            </a:pPr>
            <a:r>
              <a:rPr lang="es-ES_tradnl" dirty="0">
                <a:latin typeface="Arial" pitchFamily="34" charset="0"/>
                <a:cs typeface="Arial" pitchFamily="34" charset="0"/>
              </a:rPr>
              <a:t>El acceso a</a:t>
            </a:r>
            <a:r>
              <a:rPr lang="es-ES_tradnl" b="1" dirty="0">
                <a:latin typeface="Arial" pitchFamily="34" charset="0"/>
                <a:cs typeface="Arial" pitchFamily="34" charset="0"/>
              </a:rPr>
              <a:t> </a:t>
            </a:r>
            <a:r>
              <a:rPr lang="es-ES_tradnl" dirty="0">
                <a:latin typeface="Arial" pitchFamily="34" charset="0"/>
                <a:cs typeface="Arial" pitchFamily="34" charset="0"/>
              </a:rPr>
              <a:t>un archivo está íntimamente ligado a la forma</a:t>
            </a:r>
            <a:r>
              <a:rPr lang="es-ES_tradnl" b="1" dirty="0">
                <a:latin typeface="Arial" pitchFamily="34" charset="0"/>
                <a:cs typeface="Arial" pitchFamily="34" charset="0"/>
              </a:rPr>
              <a:t> </a:t>
            </a:r>
            <a:r>
              <a:rPr lang="es-ES_tradnl" dirty="0">
                <a:latin typeface="Arial" pitchFamily="34" charset="0"/>
                <a:cs typeface="Arial" pitchFamily="34" charset="0"/>
              </a:rPr>
              <a:t>como están dispuestos los registros en el soporte material, por ejemplo un archivo con organización secuencial no podrá</a:t>
            </a:r>
            <a:r>
              <a:rPr lang="es-ES_tradnl" b="1" dirty="0">
                <a:latin typeface="Arial" pitchFamily="34" charset="0"/>
                <a:cs typeface="Arial" pitchFamily="34" charset="0"/>
              </a:rPr>
              <a:t> </a:t>
            </a:r>
            <a:r>
              <a:rPr lang="es-ES_tradnl" dirty="0">
                <a:latin typeface="Arial" pitchFamily="34" charset="0"/>
                <a:cs typeface="Arial" pitchFamily="34" charset="0"/>
              </a:rPr>
              <a:t>ser accedido de forma directa. Cuando se crea un archivo es necesario especificar qué organización tendrá, ya que esto va a determinar que tipo de acceso podemos utilizar.</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Los tipos de organización de archivos son básicamente:</a:t>
            </a:r>
          </a:p>
        </p:txBody>
      </p:sp>
      <p:pic>
        <p:nvPicPr>
          <p:cNvPr id="1026" name="Picture 2"/>
          <p:cNvPicPr>
            <a:picLocks noChangeAspect="1" noChangeArrowheads="1"/>
          </p:cNvPicPr>
          <p:nvPr/>
        </p:nvPicPr>
        <p:blipFill>
          <a:blip r:embed="rId3" cstate="print"/>
          <a:srcRect/>
          <a:stretch>
            <a:fillRect/>
          </a:stretch>
        </p:blipFill>
        <p:spPr bwMode="auto">
          <a:xfrm>
            <a:off x="1142976" y="3571876"/>
            <a:ext cx="7184240" cy="20526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500063"/>
            <a:ext cx="2500313" cy="500062"/>
          </a:xfrm>
        </p:spPr>
        <p:txBody>
          <a:bodyPr>
            <a:normAutofit/>
          </a:bodyPr>
          <a:lstStyle/>
          <a:p>
            <a:pPr algn="ctr"/>
            <a:r>
              <a:rPr sz="2400">
                <a:latin typeface="Arial" pitchFamily="34" charset="0"/>
                <a:cs typeface="Arial" pitchFamily="34" charset="0"/>
              </a:rPr>
              <a:t>Archivos</a:t>
            </a:r>
          </a:p>
        </p:txBody>
      </p:sp>
      <p:sp>
        <p:nvSpPr>
          <p:cNvPr id="24577" name="Rectangle 1"/>
          <p:cNvSpPr>
            <a:spLocks noChangeArrowheads="1"/>
          </p:cNvSpPr>
          <p:nvPr/>
        </p:nvSpPr>
        <p:spPr bwMode="auto">
          <a:xfrm>
            <a:off x="500034" y="917658"/>
            <a:ext cx="821537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Desventajas en el uso de archivos</a:t>
            </a:r>
          </a:p>
          <a:p>
            <a:pPr algn="just">
              <a:spcBef>
                <a:spcPts val="600"/>
              </a:spcBef>
              <a:spcAft>
                <a:spcPts val="600"/>
              </a:spcAft>
            </a:pPr>
            <a:r>
              <a:rPr lang="es-ES_tradnl" b="1" dirty="0">
                <a:latin typeface="Arial" pitchFamily="34" charset="0"/>
                <a:cs typeface="Arial" pitchFamily="34" charset="0"/>
              </a:rPr>
              <a:t>Actualización de la Información: </a:t>
            </a:r>
            <a:r>
              <a:rPr lang="es-ES_tradnl" dirty="0">
                <a:latin typeface="Arial" pitchFamily="34" charset="0"/>
                <a:cs typeface="Arial" pitchFamily="34" charset="0"/>
              </a:rPr>
              <a:t>La actualización puede resultar costosa cuando se tiene información total o parcialmente duplicada en archivos diferentes. Esto conduce a inconsistencia de datos</a:t>
            </a:r>
          </a:p>
          <a:p>
            <a:pPr algn="just">
              <a:spcBef>
                <a:spcPts val="600"/>
              </a:spcBef>
              <a:spcAft>
                <a:spcPts val="600"/>
              </a:spcAft>
            </a:pPr>
            <a:r>
              <a:rPr lang="es-ES_tradnl" b="1" dirty="0">
                <a:latin typeface="Arial" pitchFamily="34" charset="0"/>
                <a:cs typeface="Arial" pitchFamily="34" charset="0"/>
              </a:rPr>
              <a:t>Redundancia: </a:t>
            </a:r>
            <a:r>
              <a:rPr lang="es-ES_tradnl" dirty="0">
                <a:latin typeface="Arial" pitchFamily="34" charset="0"/>
                <a:cs typeface="Arial" pitchFamily="34" charset="0"/>
              </a:rPr>
              <a:t>Consiste en tener datos que no aportan información, porque pueden ser deducidos de otros.</a:t>
            </a:r>
          </a:p>
          <a:p>
            <a:pPr algn="just">
              <a:spcBef>
                <a:spcPts val="600"/>
              </a:spcBef>
              <a:spcAft>
                <a:spcPts val="600"/>
              </a:spcAft>
            </a:pPr>
            <a:r>
              <a:rPr lang="es-ES_tradnl" b="1" dirty="0">
                <a:latin typeface="Arial" pitchFamily="34" charset="0"/>
                <a:cs typeface="Arial" pitchFamily="34" charset="0"/>
              </a:rPr>
              <a:t>Rigidez en la búsqueda: </a:t>
            </a:r>
            <a:r>
              <a:rPr lang="es-ES_tradnl" dirty="0">
                <a:latin typeface="Arial" pitchFamily="34" charset="0"/>
                <a:cs typeface="Arial" pitchFamily="34" charset="0"/>
              </a:rPr>
              <a:t>No siempre el modo de acceso que tiene el archivo es el más eficiente, no pudiendo cambiarse.</a:t>
            </a:r>
          </a:p>
          <a:p>
            <a:pPr algn="just">
              <a:spcBef>
                <a:spcPts val="600"/>
              </a:spcBef>
              <a:spcAft>
                <a:spcPts val="600"/>
              </a:spcAft>
            </a:pPr>
            <a:r>
              <a:rPr lang="es-ES_tradnl" b="1" dirty="0">
                <a:latin typeface="Arial" pitchFamily="34" charset="0"/>
                <a:cs typeface="Arial" pitchFamily="34" charset="0"/>
              </a:rPr>
              <a:t>Dependencia con los programas: </a:t>
            </a:r>
            <a:r>
              <a:rPr lang="es-ES_tradnl" dirty="0">
                <a:latin typeface="Arial" pitchFamily="34" charset="0"/>
                <a:cs typeface="Arial" pitchFamily="34" charset="0"/>
              </a:rPr>
              <a:t>Cualquier cambio en la estructura del archivo implica una modificación de los programas que lo tratan.</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Confidencialidad y seguridad: </a:t>
            </a:r>
            <a:r>
              <a:rPr lang="es-ES_tradnl" dirty="0">
                <a:latin typeface="Arial" pitchFamily="34" charset="0"/>
                <a:cs typeface="Arial" pitchFamily="34" charset="0"/>
              </a:rPr>
              <a:t>La confidencialidad consiste en evitar el acceso a determinados usuarios. La seguridad consiste en que los datos no puedan ser modificados por usuarios no autorizados. Ambas cosas deben hacerse por programa.</a:t>
            </a:r>
            <a:endParaRPr lang="es-ES" dirty="0">
              <a:latin typeface="Arial" pitchFamily="34" charset="0"/>
              <a:cs typeface="Arial" pitchFamily="34" charset="0"/>
            </a:endParaRPr>
          </a:p>
          <a:p>
            <a:pPr algn="just">
              <a:spcBef>
                <a:spcPts val="600"/>
              </a:spcBef>
              <a:spcAft>
                <a:spcPts val="600"/>
              </a:spcAft>
            </a:pP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4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395536" y="706688"/>
            <a:ext cx="2643174" cy="571504"/>
          </a:xfrm>
        </p:spPr>
        <p:txBody>
          <a:bodyPr>
            <a:normAutofit/>
          </a:bodyPr>
          <a:lstStyle/>
          <a:p>
            <a:pPr algn="ctr"/>
            <a:r>
              <a:rPr lang="es-AR" sz="2400" b="1" dirty="0" err="1">
                <a:latin typeface="Arial" pitchFamily="34" charset="0"/>
                <a:cs typeface="Arial" pitchFamily="34" charset="0"/>
              </a:rPr>
              <a:t>Clasificacion</a:t>
            </a:r>
            <a:endParaRPr sz="2400" b="1" dirty="0">
              <a:latin typeface="Arial" pitchFamily="34" charset="0"/>
              <a:cs typeface="Arial" pitchFamily="34" charset="0"/>
            </a:endParaRPr>
          </a:p>
        </p:txBody>
      </p:sp>
      <p:sp>
        <p:nvSpPr>
          <p:cNvPr id="2049" name="Rectangle 1"/>
          <p:cNvSpPr>
            <a:spLocks noChangeArrowheads="1"/>
          </p:cNvSpPr>
          <p:nvPr/>
        </p:nvSpPr>
        <p:spPr bwMode="auto">
          <a:xfrm>
            <a:off x="683568" y="1504990"/>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a:ln>
                  <a:noFill/>
                </a:ln>
                <a:solidFill>
                  <a:schemeClr val="tx1"/>
                </a:solidFill>
                <a:effectLst/>
                <a:latin typeface="Arial" pitchFamily="34" charset="0"/>
                <a:ea typeface="Times New Roman" pitchFamily="18" charset="0"/>
                <a:cs typeface="Arial" pitchFamily="34" charset="0"/>
              </a:rPr>
              <a:t> Una primera clasificación nos permite distinguir dos grandes grupos:</a:t>
            </a:r>
            <a:endParaRPr kumimoji="0" lang="es-ES_tradnl" b="0" i="0" u="none" strike="noStrike" cap="none" normalizeH="0" baseline="0" dirty="0">
              <a:ln>
                <a:noFill/>
              </a:ln>
              <a:solidFill>
                <a:schemeClr val="tx1"/>
              </a:solidFill>
              <a:effectLst/>
              <a:latin typeface="Arial" pitchFamily="34" charset="0"/>
              <a:cs typeface="Arial" pitchFamily="34" charset="0"/>
            </a:endParaRPr>
          </a:p>
        </p:txBody>
      </p:sp>
      <p:sp>
        <p:nvSpPr>
          <p:cNvPr id="14" name="13 Abrir llave"/>
          <p:cNvSpPr/>
          <p:nvPr/>
        </p:nvSpPr>
        <p:spPr>
          <a:xfrm>
            <a:off x="2149823" y="2132856"/>
            <a:ext cx="428628" cy="22860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2578451" y="2204294"/>
            <a:ext cx="1954959" cy="369332"/>
          </a:xfrm>
          <a:prstGeom prst="rect">
            <a:avLst/>
          </a:prstGeom>
          <a:noFill/>
        </p:spPr>
        <p:txBody>
          <a:bodyPr wrap="none" rtlCol="0">
            <a:spAutoFit/>
          </a:bodyPr>
          <a:lstStyle/>
          <a:p>
            <a:r>
              <a:rPr lang="es-ES" dirty="0"/>
              <a:t>Sistema Operativo</a:t>
            </a:r>
          </a:p>
        </p:txBody>
      </p:sp>
      <p:sp>
        <p:nvSpPr>
          <p:cNvPr id="16" name="15 CuadroTexto"/>
          <p:cNvSpPr txBox="1"/>
          <p:nvPr/>
        </p:nvSpPr>
        <p:spPr>
          <a:xfrm>
            <a:off x="2435575" y="3061550"/>
            <a:ext cx="2739853" cy="369332"/>
          </a:xfrm>
          <a:prstGeom prst="rect">
            <a:avLst/>
          </a:prstGeom>
          <a:noFill/>
        </p:spPr>
        <p:txBody>
          <a:bodyPr wrap="none" rtlCol="0">
            <a:spAutoFit/>
          </a:bodyPr>
          <a:lstStyle/>
          <a:p>
            <a:r>
              <a:rPr lang="es-ES" dirty="0"/>
              <a:t>Software de Programación</a:t>
            </a:r>
          </a:p>
        </p:txBody>
      </p:sp>
      <p:sp>
        <p:nvSpPr>
          <p:cNvPr id="17" name="16 CuadroTexto"/>
          <p:cNvSpPr txBox="1"/>
          <p:nvPr/>
        </p:nvSpPr>
        <p:spPr>
          <a:xfrm>
            <a:off x="2649889" y="3775930"/>
            <a:ext cx="2577950" cy="646331"/>
          </a:xfrm>
          <a:prstGeom prst="rect">
            <a:avLst/>
          </a:prstGeom>
          <a:noFill/>
        </p:spPr>
        <p:txBody>
          <a:bodyPr wrap="none" rtlCol="0">
            <a:spAutoFit/>
          </a:bodyPr>
          <a:lstStyle/>
          <a:p>
            <a:r>
              <a:rPr lang="es-ES" dirty="0"/>
              <a:t>Software  de Diagnostico</a:t>
            </a:r>
          </a:p>
          <a:p>
            <a:r>
              <a:rPr lang="es-ES" dirty="0"/>
              <a:t> y mantenimiento</a:t>
            </a:r>
          </a:p>
        </p:txBody>
      </p:sp>
      <p:sp>
        <p:nvSpPr>
          <p:cNvPr id="18" name="17 CuadroTexto"/>
          <p:cNvSpPr txBox="1"/>
          <p:nvPr/>
        </p:nvSpPr>
        <p:spPr>
          <a:xfrm>
            <a:off x="863939" y="3061550"/>
            <a:ext cx="1241045" cy="369332"/>
          </a:xfrm>
          <a:prstGeom prst="rect">
            <a:avLst/>
          </a:prstGeom>
          <a:noFill/>
        </p:spPr>
        <p:txBody>
          <a:bodyPr wrap="none" rtlCol="0">
            <a:spAutoFit/>
          </a:bodyPr>
          <a:lstStyle/>
          <a:p>
            <a:r>
              <a:rPr lang="es-ES" dirty="0"/>
              <a:t>De sistema</a:t>
            </a:r>
          </a:p>
        </p:txBody>
      </p:sp>
      <p:sp>
        <p:nvSpPr>
          <p:cNvPr id="19" name="18 Abrir llave"/>
          <p:cNvSpPr/>
          <p:nvPr/>
        </p:nvSpPr>
        <p:spPr>
          <a:xfrm>
            <a:off x="7150483" y="2418608"/>
            <a:ext cx="382399" cy="1663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7436235" y="2632922"/>
            <a:ext cx="1114408" cy="369332"/>
          </a:xfrm>
          <a:prstGeom prst="rect">
            <a:avLst/>
          </a:prstGeom>
          <a:noFill/>
        </p:spPr>
        <p:txBody>
          <a:bodyPr wrap="none" rtlCol="0">
            <a:spAutoFit/>
          </a:bodyPr>
          <a:lstStyle/>
          <a:p>
            <a:r>
              <a:rPr lang="es-ES" dirty="0" err="1"/>
              <a:t>Estandart</a:t>
            </a:r>
            <a:endParaRPr lang="es-ES" dirty="0"/>
          </a:p>
        </p:txBody>
      </p:sp>
      <p:sp>
        <p:nvSpPr>
          <p:cNvPr id="22" name="21 CuadroTexto"/>
          <p:cNvSpPr txBox="1"/>
          <p:nvPr/>
        </p:nvSpPr>
        <p:spPr>
          <a:xfrm>
            <a:off x="7507673" y="3418740"/>
            <a:ext cx="1096775" cy="369332"/>
          </a:xfrm>
          <a:prstGeom prst="rect">
            <a:avLst/>
          </a:prstGeom>
          <a:noFill/>
        </p:spPr>
        <p:txBody>
          <a:bodyPr wrap="none" rtlCol="0">
            <a:spAutoFit/>
          </a:bodyPr>
          <a:lstStyle/>
          <a:p>
            <a:r>
              <a:rPr lang="es-ES" dirty="0"/>
              <a:t>A medida</a:t>
            </a:r>
          </a:p>
        </p:txBody>
      </p:sp>
      <p:sp>
        <p:nvSpPr>
          <p:cNvPr id="23" name="22 CuadroTexto"/>
          <p:cNvSpPr txBox="1"/>
          <p:nvPr/>
        </p:nvSpPr>
        <p:spPr>
          <a:xfrm>
            <a:off x="5578847" y="2990112"/>
            <a:ext cx="1457450" cy="369332"/>
          </a:xfrm>
          <a:prstGeom prst="rect">
            <a:avLst/>
          </a:prstGeom>
          <a:noFill/>
        </p:spPr>
        <p:txBody>
          <a:bodyPr wrap="none" rtlCol="0">
            <a:spAutoFit/>
          </a:bodyPr>
          <a:lstStyle/>
          <a:p>
            <a:r>
              <a:rPr lang="es-ES" dirty="0"/>
              <a:t>De aplicación</a:t>
            </a:r>
          </a:p>
        </p:txBody>
      </p:sp>
      <p:sp>
        <p:nvSpPr>
          <p:cNvPr id="2" name="Rectangle 1">
            <a:extLst>
              <a:ext uri="{FF2B5EF4-FFF2-40B4-BE49-F238E27FC236}">
                <a16:creationId xmlns:a16="http://schemas.microsoft.com/office/drawing/2014/main" id="{F035D763-11D7-176C-450F-ED787931C6CE}"/>
              </a:ext>
            </a:extLst>
          </p:cNvPr>
          <p:cNvSpPr>
            <a:spLocks noChangeArrowheads="1"/>
          </p:cNvSpPr>
          <p:nvPr/>
        </p:nvSpPr>
        <p:spPr bwMode="auto">
          <a:xfrm>
            <a:off x="855059" y="4985970"/>
            <a:ext cx="80724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AR" sz="1800" b="1" i="1" kern="100" dirty="0">
                <a:effectLst/>
                <a:latin typeface="Arial" panose="020B0604020202020204" pitchFamily="34" charset="0"/>
                <a:ea typeface="Calibri" panose="020F0502020204030204" pitchFamily="34" charset="0"/>
              </a:rPr>
              <a:t>Software en la Nube (Cloud Computing</a:t>
            </a:r>
            <a:r>
              <a:rPr lang="es-AR" sz="1800" i="1" kern="100" dirty="0">
                <a:effectLst/>
                <a:latin typeface="Arial" panose="020B0604020202020204" pitchFamily="34" charset="0"/>
                <a:ea typeface="Calibri" panose="020F0502020204030204" pitchFamily="34" charset="0"/>
              </a:rPr>
              <a:t>): La Computación en la Nube permite a las personas y empresas acceder a servicios de tecnología desde cualquier parte y en cualquier momento a través de su conexión a Internet.</a:t>
            </a:r>
            <a:endParaRPr lang="es-AR" sz="1800" kern="100" dirty="0">
              <a:effectLst/>
              <a:latin typeface="Arial" panose="020B060402020202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179512" y="476256"/>
            <a:ext cx="3428992" cy="571504"/>
          </a:xfrm>
        </p:spPr>
        <p:txBody>
          <a:bodyPr>
            <a:normAutofit/>
          </a:bodyPr>
          <a:lstStyle/>
          <a:p>
            <a:pPr algn="ctr"/>
            <a:r>
              <a:rPr sz="2400" b="1" dirty="0" err="1">
                <a:latin typeface="Arial" pitchFamily="34" charset="0"/>
                <a:cs typeface="Arial" pitchFamily="34" charset="0"/>
              </a:rPr>
              <a:t>Sistemas</a:t>
            </a:r>
            <a:r>
              <a:rPr sz="2400" b="1" dirty="0">
                <a:latin typeface="Arial" pitchFamily="34" charset="0"/>
                <a:cs typeface="Arial" pitchFamily="34" charset="0"/>
              </a:rPr>
              <a:t> </a:t>
            </a:r>
            <a:r>
              <a:rPr sz="2400" b="1" dirty="0" err="1">
                <a:latin typeface="Arial" pitchFamily="34" charset="0"/>
                <a:cs typeface="Arial" pitchFamily="34" charset="0"/>
              </a:rPr>
              <a:t>Operativos</a:t>
            </a:r>
            <a:endParaRPr sz="2400" b="1" dirty="0">
              <a:latin typeface="Arial" pitchFamily="34" charset="0"/>
              <a:cs typeface="Arial" pitchFamily="34" charset="0"/>
            </a:endParaRPr>
          </a:p>
        </p:txBody>
      </p:sp>
      <p:sp>
        <p:nvSpPr>
          <p:cNvPr id="13" name="12 Rectángulo"/>
          <p:cNvSpPr/>
          <p:nvPr/>
        </p:nvSpPr>
        <p:spPr>
          <a:xfrm>
            <a:off x="500034" y="1000108"/>
            <a:ext cx="8143932" cy="2031325"/>
          </a:xfrm>
          <a:prstGeom prst="rect">
            <a:avLst/>
          </a:prstGeom>
        </p:spPr>
        <p:txBody>
          <a:bodyPr wrap="square">
            <a:spAutoFit/>
          </a:bodyPr>
          <a:lstStyle/>
          <a:p>
            <a:pPr algn="just"/>
            <a:r>
              <a:rPr lang="es-ES" dirty="0">
                <a:latin typeface="Arial" pitchFamily="34" charset="0"/>
                <a:cs typeface="Arial" pitchFamily="34" charset="0"/>
              </a:rPr>
              <a:t>Un </a:t>
            </a:r>
            <a:r>
              <a:rPr lang="es-ES" b="1" dirty="0">
                <a:latin typeface="Arial" pitchFamily="34" charset="0"/>
                <a:cs typeface="Arial" pitchFamily="34" charset="0"/>
              </a:rPr>
              <a:t>sistema operativo</a:t>
            </a:r>
            <a:r>
              <a:rPr lang="es-ES" dirty="0">
                <a:latin typeface="Arial" pitchFamily="34" charset="0"/>
                <a:cs typeface="Arial" pitchFamily="34" charset="0"/>
              </a:rPr>
              <a:t> (SO) es el programa o conjunto de programas que efectúan la gestión de los procesos básicos de un sistema informático, y permite la normal ejecución del resto de las operaciones.</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Los Sistemas Operativos más utilizados son Windows, Linux y Mac. Algunos SO ya vienen con un navegador integrado, como Windows que trae el navegador Internet Explorer.</a:t>
            </a:r>
          </a:p>
        </p:txBody>
      </p:sp>
      <p:pic>
        <p:nvPicPr>
          <p:cNvPr id="28674" name="Picture 2" descr="http://3.bp.blogspot.com/_fzVRKMzu35g/TLErdtu9PUI/AAAAAAAAAGQ/iyQxSwoZ8aQ/s1600/sistemas-operativos-colin.jpg"/>
          <p:cNvPicPr>
            <a:picLocks noChangeAspect="1" noChangeArrowheads="1"/>
          </p:cNvPicPr>
          <p:nvPr/>
        </p:nvPicPr>
        <p:blipFill>
          <a:blip r:embed="rId3" cstate="print"/>
          <a:srcRect l="1875" t="15000" r="2499"/>
          <a:stretch>
            <a:fillRect/>
          </a:stretch>
        </p:blipFill>
        <p:spPr bwMode="auto">
          <a:xfrm>
            <a:off x="928662" y="3143248"/>
            <a:ext cx="7286676" cy="32384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179512" y="419910"/>
            <a:ext cx="3428992" cy="571504"/>
          </a:xfrm>
        </p:spPr>
        <p:txBody>
          <a:bodyPr>
            <a:normAutofit/>
          </a:bodyPr>
          <a:lstStyle/>
          <a:p>
            <a:pPr algn="ctr"/>
            <a:r>
              <a:rPr sz="2400" b="1" dirty="0" err="1">
                <a:latin typeface="Arial" pitchFamily="34" charset="0"/>
                <a:cs typeface="Arial" pitchFamily="34" charset="0"/>
              </a:rPr>
              <a:t>Sistemas</a:t>
            </a:r>
            <a:r>
              <a:rPr sz="2400" b="1" dirty="0">
                <a:latin typeface="Arial" pitchFamily="34" charset="0"/>
                <a:cs typeface="Arial" pitchFamily="34" charset="0"/>
              </a:rPr>
              <a:t> </a:t>
            </a:r>
            <a:r>
              <a:rPr sz="2400" b="1" dirty="0" err="1">
                <a:latin typeface="Arial" pitchFamily="34" charset="0"/>
                <a:cs typeface="Arial" pitchFamily="34" charset="0"/>
              </a:rPr>
              <a:t>Operativos</a:t>
            </a:r>
            <a:endParaRPr sz="2400" b="1" dirty="0">
              <a:latin typeface="Arial" pitchFamily="34" charset="0"/>
              <a:cs typeface="Arial" pitchFamily="34" charset="0"/>
            </a:endParaRPr>
          </a:p>
        </p:txBody>
      </p:sp>
      <p:pic>
        <p:nvPicPr>
          <p:cNvPr id="30722" name="Picture 2" descr="http://upload.wikimedia.org/wikipedia/commons/thumb/d/dc/Operating_system_placement-es.svg/220px-Operating_system_placement-es.svg.png"/>
          <p:cNvPicPr>
            <a:picLocks noChangeAspect="1" noChangeArrowheads="1"/>
          </p:cNvPicPr>
          <p:nvPr/>
        </p:nvPicPr>
        <p:blipFill>
          <a:blip r:embed="rId3" cstate="print"/>
          <a:srcRect/>
          <a:stretch>
            <a:fillRect/>
          </a:stretch>
        </p:blipFill>
        <p:spPr bwMode="auto">
          <a:xfrm>
            <a:off x="785786" y="1000108"/>
            <a:ext cx="3230049" cy="4786346"/>
          </a:xfrm>
          <a:prstGeom prst="rect">
            <a:avLst/>
          </a:prstGeom>
          <a:noFill/>
        </p:spPr>
      </p:pic>
      <p:sp>
        <p:nvSpPr>
          <p:cNvPr id="12" name="11 Rectángulo"/>
          <p:cNvSpPr/>
          <p:nvPr/>
        </p:nvSpPr>
        <p:spPr>
          <a:xfrm>
            <a:off x="4286248" y="1571612"/>
            <a:ext cx="4500562" cy="3693319"/>
          </a:xfrm>
          <a:prstGeom prst="rect">
            <a:avLst/>
          </a:prstGeom>
        </p:spPr>
        <p:txBody>
          <a:bodyPr wrap="square">
            <a:spAutoFit/>
          </a:bodyPr>
          <a:lstStyle/>
          <a:p>
            <a:pPr algn="just"/>
            <a:r>
              <a:rPr lang="es-ES" dirty="0">
                <a:latin typeface="Arial" pitchFamily="34" charset="0"/>
                <a:cs typeface="Arial" pitchFamily="34" charset="0"/>
              </a:rPr>
              <a:t>Uno de los propósitos del sistema operativo que gestiona el núcleo intermediario consiste en gestionar los recursos de localización y protección de acceso del hardware, hecho que alivia a los programadores de aplicaciones de tener que tratar con estos detalles. </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La mayoría de aparatos electrónicos que utilizan microprocesadores para funcionar, llevan incorporado un sistema operativo. (teléfonos móviles, reproductores de DVD, computadoras, radios, enrutadores, </a:t>
            </a:r>
            <a:r>
              <a:rPr lang="es-ES" dirty="0" err="1">
                <a:latin typeface="Arial" pitchFamily="34" charset="0"/>
                <a:cs typeface="Arial" pitchFamily="34" charset="0"/>
              </a:rPr>
              <a:t>etc</a:t>
            </a:r>
            <a:r>
              <a:rPr lang="es-ES" dirty="0">
                <a:latin typeface="Arial" pitchFamily="34" charset="0"/>
                <a:cs typeface="Arial"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75102" y="456839"/>
            <a:ext cx="3786214" cy="571504"/>
          </a:xfrm>
        </p:spPr>
        <p:txBody>
          <a:bodyPr>
            <a:normAutofit fontScale="92500"/>
          </a:bodyPr>
          <a:lstStyle/>
          <a:p>
            <a:pPr algn="ctr"/>
            <a:r>
              <a:rPr sz="2400" b="1" dirty="0">
                <a:latin typeface="Arial" pitchFamily="34" charset="0"/>
                <a:cs typeface="Arial" pitchFamily="34" charset="0"/>
              </a:rPr>
              <a:t>Software de </a:t>
            </a:r>
            <a:r>
              <a:rPr sz="2400" b="1" dirty="0" err="1">
                <a:latin typeface="Arial" pitchFamily="34" charset="0"/>
                <a:cs typeface="Arial" pitchFamily="34" charset="0"/>
              </a:rPr>
              <a:t>Programacion</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923330"/>
          </a:xfrm>
          <a:prstGeom prst="rect">
            <a:avLst/>
          </a:prstGeom>
        </p:spPr>
        <p:txBody>
          <a:bodyPr wrap="square">
            <a:spAutoFit/>
          </a:bodyPr>
          <a:lstStyle/>
          <a:p>
            <a:pPr algn="just">
              <a:spcBef>
                <a:spcPts val="600"/>
              </a:spcBef>
              <a:spcAft>
                <a:spcPts val="600"/>
              </a:spcAft>
            </a:pPr>
            <a:r>
              <a:rPr lang="es-ES" dirty="0">
                <a:latin typeface="Arial" pitchFamily="34" charset="0"/>
                <a:cs typeface="Arial" pitchFamily="34" charset="0"/>
              </a:rPr>
              <a:t>Es el conjunto de herramientas que permiten al programador desarrollar programas informáticos, usando diferentes alternativas y  lenguajes de programación, de una manera práctica. </a:t>
            </a:r>
          </a:p>
        </p:txBody>
      </p:sp>
      <p:pic>
        <p:nvPicPr>
          <p:cNvPr id="34818" name="Picture 2" descr="http://3.bp.blogspot.com/-RsgeXxh6A80/TV1kFlXhxcI/AAAAAAAAAAU/pTsZ-tTJKBk/s1600/128788152206450000.png"/>
          <p:cNvPicPr>
            <a:picLocks noChangeAspect="1" noChangeArrowheads="1"/>
          </p:cNvPicPr>
          <p:nvPr/>
        </p:nvPicPr>
        <p:blipFill>
          <a:blip r:embed="rId3" cstate="print"/>
          <a:srcRect/>
          <a:stretch>
            <a:fillRect/>
          </a:stretch>
        </p:blipFill>
        <p:spPr bwMode="auto">
          <a:xfrm>
            <a:off x="571472" y="2143116"/>
            <a:ext cx="4429156" cy="3885076"/>
          </a:xfrm>
          <a:prstGeom prst="rect">
            <a:avLst/>
          </a:prstGeom>
          <a:noFill/>
        </p:spPr>
      </p:pic>
      <p:sp>
        <p:nvSpPr>
          <p:cNvPr id="14" name="13 Rectángulo"/>
          <p:cNvSpPr/>
          <p:nvPr/>
        </p:nvSpPr>
        <p:spPr>
          <a:xfrm>
            <a:off x="5143504" y="2523177"/>
            <a:ext cx="3500462" cy="2862322"/>
          </a:xfrm>
          <a:prstGeom prst="rect">
            <a:avLst/>
          </a:prstGeom>
        </p:spPr>
        <p:txBody>
          <a:bodyPr wrap="square">
            <a:spAutoFit/>
          </a:bodyPr>
          <a:lstStyle/>
          <a:p>
            <a:pPr algn="just"/>
            <a:r>
              <a:rPr lang="es-ES" dirty="0">
                <a:latin typeface="Arial" pitchFamily="34" charset="0"/>
                <a:cs typeface="Arial" pitchFamily="34" charset="0"/>
              </a:rPr>
              <a:t>permiten al programador ejercer todas las funciones en cuanto a manejo de sistema, en este grupo podemos encontrar componentes como: editores de texto, enlazadores, depuradores y demás herramientas que ayuden a desarrollar programas informáticos y lenguajes de programación.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14282" y="571480"/>
            <a:ext cx="5929354" cy="571504"/>
          </a:xfrm>
        </p:spPr>
        <p:txBody>
          <a:bodyPr>
            <a:normAutofit fontScale="92500"/>
          </a:bodyPr>
          <a:lstStyle/>
          <a:p>
            <a:pPr algn="ctr"/>
            <a:r>
              <a:rPr sz="2400" b="1" dirty="0">
                <a:latin typeface="Arial" pitchFamily="34" charset="0"/>
                <a:cs typeface="Arial" pitchFamily="34" charset="0"/>
              </a:rPr>
              <a:t>Software de </a:t>
            </a:r>
            <a:r>
              <a:rPr sz="2400" b="1" dirty="0" err="1">
                <a:latin typeface="Arial" pitchFamily="34" charset="0"/>
                <a:cs typeface="Arial" pitchFamily="34" charset="0"/>
              </a:rPr>
              <a:t>Diagnostico</a:t>
            </a:r>
            <a:r>
              <a:rPr sz="2400" b="1" dirty="0">
                <a:latin typeface="Arial" pitchFamily="34" charset="0"/>
                <a:cs typeface="Arial" pitchFamily="34" charset="0"/>
              </a:rPr>
              <a:t> y </a:t>
            </a:r>
            <a:r>
              <a:rPr sz="2400" b="1" dirty="0" err="1">
                <a:latin typeface="Arial" pitchFamily="34" charset="0"/>
                <a:cs typeface="Arial" pitchFamily="34" charset="0"/>
              </a:rPr>
              <a:t>mantenimiento</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428596" y="1357298"/>
            <a:ext cx="8501122" cy="369332"/>
          </a:xfrm>
          <a:prstGeom prst="rect">
            <a:avLst/>
          </a:prstGeom>
        </p:spPr>
        <p:txBody>
          <a:bodyPr wrap="square">
            <a:spAutoFit/>
          </a:bodyPr>
          <a:lstStyle/>
          <a:p>
            <a:pPr algn="just">
              <a:spcBef>
                <a:spcPts val="600"/>
              </a:spcBef>
              <a:spcAft>
                <a:spcPts val="600"/>
              </a:spcAft>
            </a:pPr>
            <a:r>
              <a:rPr lang="es-ES_tradnl" dirty="0">
                <a:latin typeface="Arial" pitchFamily="34" charset="0"/>
                <a:cs typeface="Arial" pitchFamily="34" charset="0"/>
              </a:rPr>
              <a:t>Utilizado para poner a prueba los equipos, encontrar fallas en un periférico, etc. </a:t>
            </a:r>
            <a:endParaRPr lang="es-ES" b="1" dirty="0">
              <a:latin typeface="Arial" pitchFamily="34" charset="0"/>
              <a:cs typeface="Arial" pitchFamily="34" charset="0"/>
            </a:endParaRPr>
          </a:p>
        </p:txBody>
      </p:sp>
      <p:sp>
        <p:nvSpPr>
          <p:cNvPr id="11" name="10 Rectángulo"/>
          <p:cNvSpPr/>
          <p:nvPr/>
        </p:nvSpPr>
        <p:spPr>
          <a:xfrm>
            <a:off x="500034" y="1857364"/>
            <a:ext cx="8072494" cy="1754326"/>
          </a:xfrm>
          <a:prstGeom prst="rect">
            <a:avLst/>
          </a:prstGeom>
        </p:spPr>
        <p:txBody>
          <a:bodyPr wrap="square">
            <a:spAutoFit/>
          </a:bodyPr>
          <a:lstStyle/>
          <a:p>
            <a:pPr algn="just"/>
            <a:r>
              <a:rPr lang="es-ES" dirty="0">
                <a:latin typeface="Arial" pitchFamily="34" charset="0"/>
                <a:cs typeface="Arial" pitchFamily="34" charset="0"/>
              </a:rPr>
              <a:t>El mantenimiento que se debe hacer, se puede resumir en tres aspectos básicos importantes, los cuales son:</a:t>
            </a:r>
          </a:p>
          <a:p>
            <a:pPr algn="just"/>
            <a:endParaRPr lang="es-ES" dirty="0">
              <a:latin typeface="Arial" pitchFamily="34" charset="0"/>
              <a:cs typeface="Arial" pitchFamily="34" charset="0"/>
            </a:endParaRPr>
          </a:p>
          <a:p>
            <a:pPr algn="just"/>
            <a:r>
              <a:rPr lang="es-ES" b="1" dirty="0">
                <a:latin typeface="Arial" pitchFamily="34" charset="0"/>
                <a:cs typeface="Arial" pitchFamily="34" charset="0"/>
              </a:rPr>
              <a:t>Diagnóstico.</a:t>
            </a:r>
            <a:endParaRPr lang="es-ES" dirty="0">
              <a:latin typeface="Arial" pitchFamily="34" charset="0"/>
              <a:cs typeface="Arial" pitchFamily="34" charset="0"/>
            </a:endParaRPr>
          </a:p>
          <a:p>
            <a:pPr algn="just"/>
            <a:r>
              <a:rPr lang="es-ES" b="1" dirty="0">
                <a:latin typeface="Arial" pitchFamily="34" charset="0"/>
                <a:cs typeface="Arial" pitchFamily="34" charset="0"/>
              </a:rPr>
              <a:t>Limpieza.</a:t>
            </a:r>
            <a:endParaRPr lang="es-ES" dirty="0">
              <a:latin typeface="Arial" pitchFamily="34" charset="0"/>
              <a:cs typeface="Arial" pitchFamily="34" charset="0"/>
            </a:endParaRPr>
          </a:p>
          <a:p>
            <a:pPr algn="just"/>
            <a:r>
              <a:rPr lang="es-ES" b="1" dirty="0">
                <a:latin typeface="Arial" pitchFamily="34" charset="0"/>
                <a:cs typeface="Arial" pitchFamily="34" charset="0"/>
              </a:rPr>
              <a:t>Desfragmentación.</a:t>
            </a:r>
            <a:endParaRPr lang="es-ES" dirty="0">
              <a:latin typeface="Arial" pitchFamily="34" charset="0"/>
              <a:cs typeface="Arial" pitchFamily="34" charset="0"/>
            </a:endParaRPr>
          </a:p>
        </p:txBody>
      </p:sp>
      <p:pic>
        <p:nvPicPr>
          <p:cNvPr id="38914" name="Picture 2" descr="http://www.bosch.com.ar/ar/equiteste/produtos/software/pict/principal.gif"/>
          <p:cNvPicPr>
            <a:picLocks noChangeAspect="1" noChangeArrowheads="1"/>
          </p:cNvPicPr>
          <p:nvPr/>
        </p:nvPicPr>
        <p:blipFill>
          <a:blip r:embed="rId3" cstate="print"/>
          <a:srcRect/>
          <a:stretch>
            <a:fillRect/>
          </a:stretch>
        </p:blipFill>
        <p:spPr bwMode="auto">
          <a:xfrm>
            <a:off x="3357554" y="2786058"/>
            <a:ext cx="2662851" cy="1500198"/>
          </a:xfrm>
          <a:prstGeom prst="rect">
            <a:avLst/>
          </a:prstGeom>
          <a:noFill/>
        </p:spPr>
      </p:pic>
      <p:pic>
        <p:nvPicPr>
          <p:cNvPr id="38922" name="Picture 10" descr="http://t0.gstatic.com/images?q=tbn:ANd9GcTHzM0NmmDPuO7XwoOjW5UmAgrfglBFCxq-dyOOzCYw2RA-3qdnGw"/>
          <p:cNvPicPr>
            <a:picLocks noChangeAspect="1" noChangeArrowheads="1"/>
          </p:cNvPicPr>
          <p:nvPr/>
        </p:nvPicPr>
        <p:blipFill>
          <a:blip r:embed="rId4" cstate="print"/>
          <a:srcRect/>
          <a:stretch>
            <a:fillRect/>
          </a:stretch>
        </p:blipFill>
        <p:spPr bwMode="auto">
          <a:xfrm>
            <a:off x="1714480" y="3643314"/>
            <a:ext cx="1914525" cy="2390775"/>
          </a:xfrm>
          <a:prstGeom prst="rect">
            <a:avLst/>
          </a:prstGeom>
          <a:noFill/>
        </p:spPr>
      </p:pic>
      <p:pic>
        <p:nvPicPr>
          <p:cNvPr id="38924" name="Picture 12" descr="http://t1.gstatic.com/images?q=tbn:ANd9GcRgHoTAJMChz_rg4Sis_HjqfPCxXaCkc7dNmOjHWanxVbZd_VkZ"/>
          <p:cNvPicPr>
            <a:picLocks noChangeAspect="1" noChangeArrowheads="1"/>
          </p:cNvPicPr>
          <p:nvPr/>
        </p:nvPicPr>
        <p:blipFill>
          <a:blip r:embed="rId5" cstate="print"/>
          <a:srcRect/>
          <a:stretch>
            <a:fillRect/>
          </a:stretch>
        </p:blipFill>
        <p:spPr bwMode="auto">
          <a:xfrm>
            <a:off x="6143636" y="3000372"/>
            <a:ext cx="2190750" cy="2085976"/>
          </a:xfrm>
          <a:prstGeom prst="rect">
            <a:avLst/>
          </a:prstGeom>
          <a:noFill/>
        </p:spPr>
      </p:pic>
      <p:pic>
        <p:nvPicPr>
          <p:cNvPr id="38926" name="Picture 14" descr="http://2.bp.blogspot.com/_yd-zUpWJ4ew/Rs4hfrQ7MtI/AAAAAAAAB-w/f4GafRrIvOE/s400/Tuneup2007cover.jpg"/>
          <p:cNvPicPr>
            <a:picLocks noChangeAspect="1" noChangeArrowheads="1"/>
          </p:cNvPicPr>
          <p:nvPr/>
        </p:nvPicPr>
        <p:blipFill>
          <a:blip r:embed="rId6" cstate="print"/>
          <a:srcRect/>
          <a:stretch>
            <a:fillRect/>
          </a:stretch>
        </p:blipFill>
        <p:spPr bwMode="auto">
          <a:xfrm>
            <a:off x="4429124" y="4143380"/>
            <a:ext cx="1785950" cy="23395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a:latin typeface="Arial" pitchFamily="34" charset="0"/>
                <a:cs typeface="Arial" pitchFamily="34" charset="0"/>
              </a:rPr>
              <a:t>Introducción al software de los sistemas de computación</a:t>
            </a: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5072098" cy="571504"/>
          </a:xfrm>
        </p:spPr>
        <p:txBody>
          <a:bodyPr>
            <a:normAutofit/>
          </a:bodyPr>
          <a:lstStyle/>
          <a:p>
            <a:pPr algn="ctr"/>
            <a:r>
              <a:rPr sz="2400">
                <a:latin typeface="Arial" pitchFamily="34" charset="0"/>
                <a:cs typeface="Arial" pitchFamily="34" charset="0"/>
              </a:rPr>
              <a:t>Software de Aplicaci</a:t>
            </a:r>
            <a:r>
              <a:rPr lang="es-ES" sz="2400" dirty="0">
                <a:latin typeface="Arial" pitchFamily="34" charset="0"/>
                <a:cs typeface="Arial" pitchFamily="34" charset="0"/>
              </a:rPr>
              <a:t>ó</a:t>
            </a:r>
            <a:r>
              <a:rPr sz="2400">
                <a:latin typeface="Arial" pitchFamily="34" charset="0"/>
                <a:cs typeface="Arial" pitchFamily="34" charset="0"/>
              </a:rPr>
              <a:t>n Estandart</a:t>
            </a: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2185214"/>
          </a:xfrm>
          <a:prstGeom prst="rect">
            <a:avLst/>
          </a:prstGeom>
        </p:spPr>
        <p:txBody>
          <a:bodyPr wrap="square">
            <a:spAutoFit/>
          </a:bodyPr>
          <a:lstStyle/>
          <a:p>
            <a:pPr algn="just">
              <a:spcBef>
                <a:spcPts val="600"/>
              </a:spcBef>
              <a:spcAft>
                <a:spcPts val="600"/>
              </a:spcAft>
            </a:pPr>
            <a:r>
              <a:rPr lang="es-ES" dirty="0">
                <a:latin typeface="Arial" pitchFamily="34" charset="0"/>
                <a:cs typeface="Arial" pitchFamily="34" charset="0"/>
              </a:rPr>
              <a:t>Permiten  a los usuarios llevar a cabo las diferentes tareas específicas, en cualquiera que sea el caso que este lo necesite, para facilitar estas tareas.</a:t>
            </a:r>
          </a:p>
          <a:p>
            <a:pPr algn="just">
              <a:spcBef>
                <a:spcPts val="600"/>
              </a:spcBef>
              <a:spcAft>
                <a:spcPts val="600"/>
              </a:spcAft>
            </a:pPr>
            <a:r>
              <a:rPr lang="es-ES" dirty="0">
                <a:latin typeface="Arial" pitchFamily="34" charset="0"/>
                <a:cs typeface="Arial" pitchFamily="34" charset="0"/>
              </a:rPr>
              <a:t>Este grupo de software está integrado por: editores de texto, antivirus, editores gráficos, bases de datos, telecomunicaciones, juegos de vídeo, software de cálculo numérico y demás aplicaciones que los usuarios utilizamos diariamente para desarrollar cualquier actividad en nuestro computador. </a:t>
            </a:r>
          </a:p>
        </p:txBody>
      </p:sp>
      <p:sp>
        <p:nvSpPr>
          <p:cNvPr id="36868" name="AutoShape 4" descr="data:image/jpg;base64,/9j/4AAQSkZJRgABAQAAAQABAAD/2wCEAAkGBhQSERUTExQUExUWGRgaGBgYGB8fHBghGhYcHR0hHiEZHSYgHRskJR8fHy8gJCcpLC0sHx80NTAqNSYsLikBCQoKDgwOGg8PGi0hHyQsKiwsLCkpLykwKSwpLCw1KSwsNSwsLC8sLCksKSksMSwsKSwpLCwsLCksLCwsKSwpLP/AABEIAGsAdAMBIgACEQEDEQH/xAAbAAACAgMBAAAAAAAAAAAAAAAFBgMEAAIHAf/EAEUQAAIBAgQDBAYGBggHAQAAAAECAwQRAAUSIQYxQRMiUWEycYGRobEHFEJSYpIjssHR0uEVQ2NygpOisyQzNHPC8PEW/8QAGQEAAwEBAQAAAAAAAAAAAAAAAgMEAQUA/8QAKBEAAgIBBAAFBAMAAAAAAAAAAQIAEQMEEiExE0FRYYEFMkKRFCKx/9oADAMBAAIRAxEAPwDtskgUEkgAC5J5AeJwKfOGPoKAOhkJBPqVRcD+8V9WI+JqrSig8t2I8dNrA+PeIPswrnOPPGgSnFi3C40/0nJ96L8r/vxn9JSk2DQ/lf8AixtlFKBGrmxZgDc9L8vhgTBLWtWusiRClBIUad7Ad1td+ZP2bY9M4uqjJllUZIldgATe9uWxI2xtXVyxLqa/OwA3LHwA6n/6bDEGVsoDRKTeM73/AB94fP4YUuNc2KSkX5dwerSrv7W1KPUp8ThmNN7VE1zUMvxJITZVjXfYEs7H8oVb+QZsRniSXxh/I/8AFihwLWrL2to7aNA1lgdWq5NgB3QLes39wDiXiSL63JEiSIyHS7EDQxsDcb3HPe4xQEXfsqbQ6jZ/+ll/sSLpcBXBs0iqbEtz71/ZhoBxyfLcz1va/wBz4TJjqdVPoRn+6rN7hfCs+PaQBMYVKmYZwsZKgaiOe9gvrNib+QBPLA88Rt4x+5v5fLCjmObWkZSfRJB82+0fab/DDFR5kIoaUFVIl1li32VVSxPLfba3mMEcQUAkScPuMuDiNvGP8rfvxdynNGkYg6baQQVBH2iDzJ8MCctz0VHZ6IF75kLaiAUjRigY9w7swsF25Nv3TizleZylz2lG9MoUntC8ZBsRt+jJN+Z8NjhbAV1CF+sYsZihkdQ0lNC77u8aM3rZQT88e4TGQB9IUumG/wCFv148IWTQy1UgjjHmWPJR1Jt/K+Hz6QKcyRBFBLMGAA/vx3xHUIMqowYYu3kLopF9JdmNr3sbAdB4YIGdHFlCYaHZhwSJTQd97JEm7N0CjmcK9d9K9Aq/o5GqHPopGjEknzIAX24TcyySSrmlqJ6ZkaRh3NRYABVHSwPK/LGoyWUOpET+kvT8Qx6rhY9LuG5jOm8FQStHJUz2EtQ+ooDcRqvdVfMgDc4Q/pYrNFQPNn/2afHTeHjemQ/3/wDcbHMfpRy6SaqHZoz6Wa+kXteGntfwvY+7FmgAOYXIBw5hL6NjK1DM8WztMADsdlRb8xbqcX8wr8xT+ojmA+9ED+qwxzuDIaiw7tQlvuMy8/UcE6PLa/VpSsqYSdlMjkqSeQ3U7+v54tzaenZxRHvPHuM3D+byyzlajL4YQqO/aCNl3TcDcEcwDz6YcKKreXLhJJbW8BY25bxnHmYQuaZ0XvSGNlFzzbRbf24ymdfqJRHVuzgKHSQbFYrHljlZWDMCBXzFsbnH86rz9ZnAubSSfrnHSqqOBZadZKiNGp47dmxAJYqoBJvy7t9NtzbCRT8PyvXkmJ9DVDHVpNiDKTe/hbD/AJnQ1DsSoo5E6LLGbj/EAw+AxbqSP6j2kmFTyTIMlpFp6QxwyQ1ExG95NKsSbW2uVQAkAb9epJxRyzKjTxVUho4KU9g4DRTGTX3WNrEDSLhTfrfyxVq+H2Pp5TSS+cMoQ/FV+eJqDLkipKrRSS0Zk0IVkfVquwAK2dgF75GJm+0x4uPlBDoiRfuqo9ygYzE4xmJYyRT0yPbWqtbcagD8xgEOCKFHEnZDUG1DU7EX36M2nrytgvmNZoAAtqY2F+Q2uT7B+zA1IQe9oLk/aYaiffy9QsMJbJRoRqYyRZlr6nSfcp/yp+7HhpKT7lP+VP3YgO39X/o/ljUFSwBReY5oPH1YzxTG+F7wzEoCgLYLba3K3lba2E/iTi+lhqTDJTdtIAt20IeY2F23O2GXI/8Apof+3H+qMc64lolkzbS4urPCrDfcELttgc2RlUbeCTUZo8ON3bfyACe6haHiejblQj2xxYOZRFSVKsVp4VKmzKY0uu1xyHUcsV67gejSN2SABlViveY2IU2+1hZyniFoElkFgGlQMTvYCEnrsOWAxtqP5AxM1gg+0zO2DwDlRSKPrcYs34cqpnECzCOltdnH/OYX9C/h+Lw574P5TkkNNEIoUVEHTqfMnqT54QpuPqlJIn0P2DFbiSLSWDEbqfaN/MeOOl4vdCtXOejh5UbK4rH9GguLXAAIuLbEAEHzGA7ZFGm0dZPER0MwcD2ShsVc3zsOxB3TfSnRgDbU3jfeynawuQb7SO0EaI0skcWtbgFFA9m2M5mbxPSk6+jW0snlKgU++Jx8sRs1RMViMcDDtI2Z4pw1lSRWPdZQ3S3PEM2Y0vZTSRyxy9iupgqKSLmw5jqRixkMoapUgKP0c42AHJ6fwA/9vj3M0NGsHGYwHGYGHF7iqfRpP4T8XjwPzjNZIoKcRsEZxck8twDvf141+kd27JQmzMLD2yxj9uKPF8gE8SXUCNObLqG9+ljjlZ2IZvgTsadAyJxf3H9CVJ+L6pCB2kb6uQUBifKyi9/AevGVvHFbAQJYkUkXsy2Nr+Aa4HMYi4drIlrUMjRW0sFZV0rqPK9wN+l/PE/0iZNGL1Pb2YgDszvq2tZLbjx6j1YUu44yyuf3LAMa5lxugojuu4x5RnUk0dFIbIZWkLKvIqqSWG9+oU4B8XZbKlX2yRPKG0sCjKCjKPxEb7XFsFOG4rLl6+FPI/vWL+LFzi6XQFYc9MhHrAB/Zh+t4024iyK9vOcnE5TO23zsfEAZZmOYPJp0SohVwWkZCF7hsdmO97YBVlHUrRWEccX/ABAJUiMGUdmb7X0tpNrcjhzoshmKxyzVRkULrKCJVveM7ahvbfASsy09nInbM0olBLaFAUdly0+i2oe2+Mxs2mILVdHskxWoy+JjYUPLyr/JX4jnmkZYZI19GIghkVIiQpYG5uNJHLfpjpbNdSR4XBHqwgcQZUUpVqY52aPsou4yDvXUDUSdwSLG2GPgyQtlsJJJPZnc+RIGLkzO7lWHXVSBBtJHrzOW5tnGmZlvyEYH+UtsNPG1GrNHH9Yp4jHGq6ZGYH191TtthCSkM2aqh5GWAezRGT8AcdE4mzpRM6mrhjsbaJafWBtvuWNx/hxXJqsG4Cyeg+rUNZJ28Da5KZA6MWVbSA97Yb97l+/DJlvEkkgqD9agm7OCVwI0ZWUgbElunS3qwLetC0Mb9vCoerW0tPDpUaATutlue5Yn3HF2jzXtqesIqxVAQ2t2QTTrDAXIY6rj5eeBMagAKqI+0l9C3NzpW/rsL49xuoxmAlUDZ9krTmMjTZCDZiRuHRl5A7XXcbc8CKvJ6lzqmo6Kc/eSZ1b/AFxn9bDZUVARbn2AdcUWmYndiPJdre03J+AxLkONTyLuPRnIABqonVPDcJ9Ogq4/OKQOPcJP2YEVnC1F1qKqnP8AbU5t79Cj/Vjo1/xv+bHgXf05OY+3icnCfxlSajUJ05g3IKiJ6iNYZUlWGlCalYHm6jex22jxJxnTsY1ZUeSxIKouprMPAb+WC+VKOzR7DUyrqNhc7dfHHuY13ZqLC7MbKt7XNrm56KBck+AxTlxJlxbG6MiGQ433ecT4eIKgKENPV6QLWFOeQFhiWjyyeoSd1UwMXTs+3UjUFiCtdVNwPD1YKayd5JHYnopKL7Au9vMkn5YzSn3pP81/4sTY9IiksbPH5G5j594qgIrVv0cVkgsZqcA9AZLe7DzkeVGCljgLaii2LAWuTcm3vwMkjUg2eW9jb9K/gfxYN5S5aGIm5JRCSepKDFeJFX7RErQ6iLF9G0qTdujKswtZhJsCECXCtAfDkScExlGagWM9FKPCSJv/AAC4cJXsNsC6zOXjBLRC33te3yw7fZqaECi4h/0xLNOKcS0dIaaRi0iHSC5RlKrHIVJ9K5b54NCKUU03bVEVRrMQUxqBsZFBvbmTfxwUgzNJZRHLTx97e5AbofFB4HF9eGKQsHFNAGBDBhGoNxuDsMaG8p7ZzcK4zGWxmPQoNzSSxXyDH23UfJjiGnzVUusoCWFwTyI8R+7GufPbTbqCPfJGMa5umqVE5BFLDbkb6R7Bufdjj53KOzj8a+blSqCoB85I2aX9GBiPFiqn3Hf34mo62OQ206WG5Vhvz5i2xHmDhdfPRESk/dYejYE6/DSBclj4WvjWeVpYizo8PeULZrPpZlBvb0SbkW54iT6g5YbgKMacAA7hsZ7GKmKliKknUXA30KqG3qN9O3hfFHiyr0NfwQAf433/AFB8cWafLI4qqCOJQirFO23UloVuTzJ3O5wJ45uZoUAv2klOp9Rle/wvjuvYx8znZT6S5xZW1FNSrNCRaNR2isoOxA3HqPMeGBuWcZyVhUU8CMbDXr5IetyOnh1PQeBDiCOKdijVfZ2NjGVBFybeAJ8OfXCjkPCNZQVriCphNLIwEneAkUDroe41Lut7m4PLAclrviLN3GniPiFaV0Roo3JS7H0RuSPPb23wQyTPjKtLpQIsvad299KxiwsRbrbAviSqrlmP1dZGjAHIKwJtvte/wwQyhpGlpTKNMn1eZmFrWLPELW6EXthiG2mqSWMYKjkPXhf4nK9muskDV0AN9jsb9MHqtth68KXG8/6FVFrlwfZpIwDcZRKgLWDY8wVCHW5cG4F73t5264fMrrBLGrAMtxyYEEe/mPMYXsqg/RxllAbSTuBc7hR08DhmpCNIt02w1DZgsKk2MxmMw2BAufwO2nRcGxswW9jqQjax8CeXTC/pq427WV3qFUEECn0sAbEnugBrWva2HgY1fEOXRDIxs9xyZqFVFKHNYJAHWWJrXsdS3Hjz3U+N7HxwJn4pWWdIaeKSrCEPKYbFRpN1Go2U3IBO/S3XZtzDg2jnbXLTROx5tpsT6yOftxfoMuihXRFGkai2ygD5YlxfSkxsGLXGHUEiqgrJ5ZJqgzPBLABCqgSabkmQsfRY9AuIeIKKQ1EUqwySrHZrJouWXXt33W3pA+G2GXHuOqUsVJGFzn00MRl7WWnzGE6w5vGrrcNq/q9ZtfwwPzGgpppHb69HGXJJWaNoyL8xdyL+7HULb40ljBFiAR57/PAnEpglFM53nWR1E8zzU0sLq3o6Jt9hbpcfHDPlFOy1CK+7R0kan1mQ3+Kc8W5uFaSTdqeEk9QgB94AONsoyaKB37JSuoLe7M3Itb0ibDc8saqbTc8EANy3XqSu3QjCzmlM7yxlelr3Fx6XlhvxWhhAkYgdF/bgXS2uNDcVAUEMgZixuLDcEc9YPrG3iMEqapJay+XyGCEkQbmAcZHAq8gBglXm54nibjGY9xmDg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70" name="AutoShape 6" descr="data:image/jpg;base64,/9j/4AAQSkZJRgABAQAAAQABAAD/2wCEAAkGBhQSERUTExQUExUWGRgaGBgYGB8fHBghGhYcHR0hHiEZHSYgHRskJR8fHy8gJCcpLC0sHx80NTAqNSYsLikBCQoKDgwOGg8PGi0hHyQsKiwsLCkpLykwKSwpLCw1KSwsNSwsLC8sLCksKSksMSwsKSwpLCwsLCksLCwsKSwpLP/AABEIAGsAdAMBIgACEQEDEQH/xAAbAAACAgMBAAAAAAAAAAAAAAAFBgMEAAIHAf/EAEUQAAIBAgQDBAYGBggHAQAAAAECAwQRAAUSIQYxQRMiUWEycYGRobEHFEJSYpIjssHR0uEVQ2NygpOisyQzNHPC8PEW/8QAGQEAAwEBAQAAAAAAAAAAAAAAAgMEAQUA/8QAKBEAAgIBBAAFBAMAAAAAAAAAAQIAEQMEEiExE0FRYYEFMkKRFCKx/9oADAMBAAIRAxEAPwDtskgUEkgAC5J5AeJwKfOGPoKAOhkJBPqVRcD+8V9WI+JqrSig8t2I8dNrA+PeIPswrnOPPGgSnFi3C40/0nJ96L8r/vxn9JSk2DQ/lf8AixtlFKBGrmxZgDc9L8vhgTBLWtWusiRClBIUad7Ad1td+ZP2bY9M4uqjJllUZIldgATe9uWxI2xtXVyxLqa/OwA3LHwA6n/6bDEGVsoDRKTeM73/AB94fP4YUuNc2KSkX5dwerSrv7W1KPUp8ThmNN7VE1zUMvxJITZVjXfYEs7H8oVb+QZsRniSXxh/I/8AFihwLWrL2to7aNA1lgdWq5NgB3QLes39wDiXiSL63JEiSIyHS7EDQxsDcb3HPe4xQEXfsqbQ6jZ/+ll/sSLpcBXBs0iqbEtz71/ZhoBxyfLcz1va/wBz4TJjqdVPoRn+6rN7hfCs+PaQBMYVKmYZwsZKgaiOe9gvrNib+QBPLA88Rt4x+5v5fLCjmObWkZSfRJB82+0fab/DDFR5kIoaUFVIl1li32VVSxPLfba3mMEcQUAkScPuMuDiNvGP8rfvxdynNGkYg6baQQVBH2iDzJ8MCctz0VHZ6IF75kLaiAUjRigY9w7swsF25Nv3TizleZylz2lG9MoUntC8ZBsRt+jJN+Z8NjhbAV1CF+sYsZihkdQ0lNC77u8aM3rZQT88e4TGQB9IUumG/wCFv148IWTQy1UgjjHmWPJR1Jt/K+Hz6QKcyRBFBLMGAA/vx3xHUIMqowYYu3kLopF9JdmNr3sbAdB4YIGdHFlCYaHZhwSJTQd97JEm7N0CjmcK9d9K9Aq/o5GqHPopGjEknzIAX24TcyySSrmlqJ6ZkaRh3NRYABVHSwPK/LGoyWUOpET+kvT8Qx6rhY9LuG5jOm8FQStHJUz2EtQ+ooDcRqvdVfMgDc4Q/pYrNFQPNn/2afHTeHjemQ/3/wDcbHMfpRy6SaqHZoz6Wa+kXteGntfwvY+7FmgAOYXIBw5hL6NjK1DM8WztMADsdlRb8xbqcX8wr8xT+ojmA+9ED+qwxzuDIaiw7tQlvuMy8/UcE6PLa/VpSsqYSdlMjkqSeQ3U7+v54tzaenZxRHvPHuM3D+byyzlajL4YQqO/aCNl3TcDcEcwDz6YcKKreXLhJJbW8BY25bxnHmYQuaZ0XvSGNlFzzbRbf24ymdfqJRHVuzgKHSQbFYrHljlZWDMCBXzFsbnH86rz9ZnAubSSfrnHSqqOBZadZKiNGp47dmxAJYqoBJvy7t9NtzbCRT8PyvXkmJ9DVDHVpNiDKTe/hbD/AJnQ1DsSoo5E6LLGbj/EAw+AxbqSP6j2kmFTyTIMlpFp6QxwyQ1ExG95NKsSbW2uVQAkAb9epJxRyzKjTxVUho4KU9g4DRTGTX3WNrEDSLhTfrfyxVq+H2Pp5TSS+cMoQ/FV+eJqDLkipKrRSS0Zk0IVkfVquwAK2dgF75GJm+0x4uPlBDoiRfuqo9ygYzE4xmJYyRT0yPbWqtbcagD8xgEOCKFHEnZDUG1DU7EX36M2nrytgvmNZoAAtqY2F+Q2uT7B+zA1IQe9oLk/aYaiffy9QsMJbJRoRqYyRZlr6nSfcp/yp+7HhpKT7lP+VP3YgO39X/o/ljUFSwBReY5oPH1YzxTG+F7wzEoCgLYLba3K3lba2E/iTi+lhqTDJTdtIAt20IeY2F23O2GXI/8Apof+3H+qMc64lolkzbS4urPCrDfcELttgc2RlUbeCTUZo8ON3bfyACe6haHiejblQj2xxYOZRFSVKsVp4VKmzKY0uu1xyHUcsV67gejSN2SABlViveY2IU2+1hZyniFoElkFgGlQMTvYCEnrsOWAxtqP5AxM1gg+0zO2DwDlRSKPrcYs34cqpnECzCOltdnH/OYX9C/h+Lw574P5TkkNNEIoUVEHTqfMnqT54QpuPqlJIn0P2DFbiSLSWDEbqfaN/MeOOl4vdCtXOejh5UbK4rH9GguLXAAIuLbEAEHzGA7ZFGm0dZPER0MwcD2ShsVc3zsOxB3TfSnRgDbU3jfeynawuQb7SO0EaI0skcWtbgFFA9m2M5mbxPSk6+jW0snlKgU++Jx8sRs1RMViMcDDtI2Z4pw1lSRWPdZQ3S3PEM2Y0vZTSRyxy9iupgqKSLmw5jqRixkMoapUgKP0c42AHJ6fwA/9vj3M0NGsHGYwHGYGHF7iqfRpP4T8XjwPzjNZIoKcRsEZxck8twDvf141+kd27JQmzMLD2yxj9uKPF8gE8SXUCNObLqG9+ljjlZ2IZvgTsadAyJxf3H9CVJ+L6pCB2kb6uQUBifKyi9/AevGVvHFbAQJYkUkXsy2Nr+Aa4HMYi4drIlrUMjRW0sFZV0rqPK9wN+l/PE/0iZNGL1Pb2YgDszvq2tZLbjx6j1YUu44yyuf3LAMa5lxugojuu4x5RnUk0dFIbIZWkLKvIqqSWG9+oU4B8XZbKlX2yRPKG0sCjKCjKPxEb7XFsFOG4rLl6+FPI/vWL+LFzi6XQFYc9MhHrAB/Zh+t4024iyK9vOcnE5TO23zsfEAZZmOYPJp0SohVwWkZCF7hsdmO97YBVlHUrRWEccX/ABAJUiMGUdmb7X0tpNrcjhzoshmKxyzVRkULrKCJVveM7ahvbfASsy09nInbM0olBLaFAUdly0+i2oe2+Mxs2mILVdHskxWoy+JjYUPLyr/JX4jnmkZYZI19GIghkVIiQpYG5uNJHLfpjpbNdSR4XBHqwgcQZUUpVqY52aPsou4yDvXUDUSdwSLG2GPgyQtlsJJJPZnc+RIGLkzO7lWHXVSBBtJHrzOW5tnGmZlvyEYH+UtsNPG1GrNHH9Yp4jHGq6ZGYH191TtthCSkM2aqh5GWAezRGT8AcdE4mzpRM6mrhjsbaJafWBtvuWNx/hxXJqsG4Cyeg+rUNZJ28Da5KZA6MWVbSA97Yb97l+/DJlvEkkgqD9agm7OCVwI0ZWUgbElunS3qwLetC0Mb9vCoerW0tPDpUaATutlue5Yn3HF2jzXtqesIqxVAQ2t2QTTrDAXIY6rj5eeBMagAKqI+0l9C3NzpW/rsL49xuoxmAlUDZ9krTmMjTZCDZiRuHRl5A7XXcbc8CKvJ6lzqmo6Kc/eSZ1b/AFxn9bDZUVARbn2AdcUWmYndiPJdre03J+AxLkONTyLuPRnIABqonVPDcJ9Ogq4/OKQOPcJP2YEVnC1F1qKqnP8AbU5t79Cj/Vjo1/xv+bHgXf05OY+3icnCfxlSajUJ05g3IKiJ6iNYZUlWGlCalYHm6jex22jxJxnTsY1ZUeSxIKouprMPAb+WC+VKOzR7DUyrqNhc7dfHHuY13ZqLC7MbKt7XNrm56KBck+AxTlxJlxbG6MiGQ433ecT4eIKgKENPV6QLWFOeQFhiWjyyeoSd1UwMXTs+3UjUFiCtdVNwPD1YKayd5JHYnopKL7Au9vMkn5YzSn3pP81/4sTY9IiksbPH5G5j594qgIrVv0cVkgsZqcA9AZLe7DzkeVGCljgLaii2LAWuTcm3vwMkjUg2eW9jb9K/gfxYN5S5aGIm5JRCSepKDFeJFX7RErQ6iLF9G0qTdujKswtZhJsCECXCtAfDkScExlGagWM9FKPCSJv/AAC4cJXsNsC6zOXjBLRC33te3yw7fZqaECi4h/0xLNOKcS0dIaaRi0iHSC5RlKrHIVJ9K5b54NCKUU03bVEVRrMQUxqBsZFBvbmTfxwUgzNJZRHLTx97e5AbofFB4HF9eGKQsHFNAGBDBhGoNxuDsMaG8p7ZzcK4zGWxmPQoNzSSxXyDH23UfJjiGnzVUusoCWFwTyI8R+7GufPbTbqCPfJGMa5umqVE5BFLDbkb6R7Bufdjj53KOzj8a+blSqCoB85I2aX9GBiPFiqn3Hf34mo62OQ206WG5Vhvz5i2xHmDhdfPRESk/dYejYE6/DSBclj4WvjWeVpYizo8PeULZrPpZlBvb0SbkW54iT6g5YbgKMacAA7hsZ7GKmKliKknUXA30KqG3qN9O3hfFHiyr0NfwQAf433/AFB8cWafLI4qqCOJQirFO23UloVuTzJ3O5wJ45uZoUAv2klOp9Rle/wvjuvYx8znZT6S5xZW1FNSrNCRaNR2isoOxA3HqPMeGBuWcZyVhUU8CMbDXr5IetyOnh1PQeBDiCOKdijVfZ2NjGVBFybeAJ8OfXCjkPCNZQVriCphNLIwEneAkUDroe41Lut7m4PLAclrviLN3GniPiFaV0Roo3JS7H0RuSPPb23wQyTPjKtLpQIsvad299KxiwsRbrbAviSqrlmP1dZGjAHIKwJtvte/wwQyhpGlpTKNMn1eZmFrWLPELW6EXthiG2mqSWMYKjkPXhf4nK9muskDV0AN9jsb9MHqtth68KXG8/6FVFrlwfZpIwDcZRKgLWDY8wVCHW5cG4F73t5264fMrrBLGrAMtxyYEEe/mPMYXsqg/RxllAbSTuBc7hR08DhmpCNIt02w1DZgsKk2MxmMw2BAufwO2nRcGxswW9jqQjax8CeXTC/pq427WV3qFUEECn0sAbEnugBrWva2HgY1fEOXRDIxs9xyZqFVFKHNYJAHWWJrXsdS3Hjz3U+N7HxwJn4pWWdIaeKSrCEPKYbFRpN1Go2U3IBO/S3XZtzDg2jnbXLTROx5tpsT6yOftxfoMuihXRFGkai2ygD5YlxfSkxsGLXGHUEiqgrJ5ZJqgzPBLABCqgSabkmQsfRY9AuIeIKKQ1EUqwySrHZrJouWXXt33W3pA+G2GXHuOqUsVJGFzn00MRl7WWnzGE6w5vGrrcNq/q9ZtfwwPzGgpppHb69HGXJJWaNoyL8xdyL+7HULb40ljBFiAR57/PAnEpglFM53nWR1E8zzU0sLq3o6Jt9hbpcfHDPlFOy1CK+7R0kan1mQ3+Kc8W5uFaSTdqeEk9QgB94AONsoyaKB37JSuoLe7M3Itb0ibDc8saqbTc8EANy3XqSu3QjCzmlM7yxlelr3Fx6XlhvxWhhAkYgdF/bgXS2uNDcVAUEMgZixuLDcEc9YPrG3iMEqapJay+XyGCEkQbmAcZHAq8gBglXm54nibjGY9xmDg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 name="Picture 6" descr="http://www.internetizado.com/img/2011/08/Adobe.jpg"/>
          <p:cNvPicPr>
            <a:picLocks noChangeAspect="1" noChangeArrowheads="1"/>
          </p:cNvPicPr>
          <p:nvPr/>
        </p:nvPicPr>
        <p:blipFill>
          <a:blip r:embed="rId3" cstate="print"/>
          <a:srcRect/>
          <a:stretch>
            <a:fillRect/>
          </a:stretch>
        </p:blipFill>
        <p:spPr bwMode="auto">
          <a:xfrm>
            <a:off x="571472" y="3500438"/>
            <a:ext cx="1714512" cy="1714513"/>
          </a:xfrm>
          <a:prstGeom prst="rect">
            <a:avLst/>
          </a:prstGeom>
          <a:noFill/>
        </p:spPr>
      </p:pic>
      <p:pic>
        <p:nvPicPr>
          <p:cNvPr id="36874" name="Picture 10" descr="http://4.bp.blogspot.com/_e2oc3HiiMKQ/SPieZPi1pDI/AAAAAAAAABQ/BvgQXHEsSSk/s320/imagesCAVP0Q7L.jpg"/>
          <p:cNvPicPr>
            <a:picLocks noChangeAspect="1" noChangeArrowheads="1"/>
          </p:cNvPicPr>
          <p:nvPr/>
        </p:nvPicPr>
        <p:blipFill>
          <a:blip r:embed="rId4" cstate="print"/>
          <a:srcRect/>
          <a:stretch>
            <a:fillRect/>
          </a:stretch>
        </p:blipFill>
        <p:spPr bwMode="auto">
          <a:xfrm>
            <a:off x="2071670" y="4214818"/>
            <a:ext cx="2000264" cy="1920255"/>
          </a:xfrm>
          <a:prstGeom prst="rect">
            <a:avLst/>
          </a:prstGeom>
          <a:noFill/>
        </p:spPr>
      </p:pic>
      <p:pic>
        <p:nvPicPr>
          <p:cNvPr id="36876" name="Picture 12" descr="http://2.bp.blogspot.com/_e2oc3HiiMKQ/SPihf3kkLoI/AAAAAAAAACA/ps9P2ScMpvU/s320/PROPIETARIO.jpg"/>
          <p:cNvPicPr>
            <a:picLocks noChangeAspect="1" noChangeArrowheads="1"/>
          </p:cNvPicPr>
          <p:nvPr/>
        </p:nvPicPr>
        <p:blipFill>
          <a:blip r:embed="rId5" cstate="print"/>
          <a:srcRect/>
          <a:stretch>
            <a:fillRect/>
          </a:stretch>
        </p:blipFill>
        <p:spPr bwMode="auto">
          <a:xfrm>
            <a:off x="4643438" y="4643446"/>
            <a:ext cx="2500330" cy="1754265"/>
          </a:xfrm>
          <a:prstGeom prst="rect">
            <a:avLst/>
          </a:prstGeom>
          <a:noFill/>
        </p:spPr>
      </p:pic>
      <p:pic>
        <p:nvPicPr>
          <p:cNvPr id="36872" name="Picture 8" descr="http://www.wpyme.com/imagenes/navegadores.gif"/>
          <p:cNvPicPr>
            <a:picLocks noChangeAspect="1" noChangeArrowheads="1"/>
          </p:cNvPicPr>
          <p:nvPr/>
        </p:nvPicPr>
        <p:blipFill>
          <a:blip r:embed="rId6" cstate="print"/>
          <a:srcRect/>
          <a:stretch>
            <a:fillRect/>
          </a:stretch>
        </p:blipFill>
        <p:spPr bwMode="auto">
          <a:xfrm>
            <a:off x="3571868" y="3143248"/>
            <a:ext cx="1905000" cy="1428750"/>
          </a:xfrm>
          <a:prstGeom prst="rect">
            <a:avLst/>
          </a:prstGeom>
          <a:noFill/>
        </p:spPr>
      </p:pic>
      <p:pic>
        <p:nvPicPr>
          <p:cNvPr id="36878" name="Picture 14" descr="http://t2.gstatic.com/images?q=tbn:ANd9GcRVRwWzx3BN4vw5yZ-GmXav01rmmPHBxRvbbTRgpt7scVJihooLIrWAjtCN"/>
          <p:cNvPicPr>
            <a:picLocks noChangeAspect="1" noChangeArrowheads="1"/>
          </p:cNvPicPr>
          <p:nvPr/>
        </p:nvPicPr>
        <p:blipFill>
          <a:blip r:embed="rId7" cstate="print"/>
          <a:srcRect/>
          <a:stretch>
            <a:fillRect/>
          </a:stretch>
        </p:blipFill>
        <p:spPr bwMode="auto">
          <a:xfrm>
            <a:off x="6286512" y="3214686"/>
            <a:ext cx="1600200" cy="14763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1"/>
          </p:nvPr>
        </p:nvSpPr>
        <p:spPr>
          <a:xfrm>
            <a:off x="29322" y="500042"/>
            <a:ext cx="5357850" cy="571504"/>
          </a:xfrm>
        </p:spPr>
        <p:txBody>
          <a:bodyPr>
            <a:normAutofit/>
          </a:bodyPr>
          <a:lstStyle/>
          <a:p>
            <a:pPr algn="ctr"/>
            <a:r>
              <a:rPr sz="2400" b="1" dirty="0">
                <a:latin typeface="Arial" pitchFamily="34" charset="0"/>
                <a:cs typeface="Arial" pitchFamily="34" charset="0"/>
              </a:rPr>
              <a:t>Software de </a:t>
            </a:r>
            <a:r>
              <a:rPr sz="2400" b="1" dirty="0" err="1">
                <a:latin typeface="Arial" pitchFamily="34" charset="0"/>
                <a:cs typeface="Arial" pitchFamily="34" charset="0"/>
              </a:rPr>
              <a:t>Aplicaci</a:t>
            </a:r>
            <a:r>
              <a:rPr lang="es-ES" sz="2400" b="1" dirty="0">
                <a:latin typeface="Arial" pitchFamily="34" charset="0"/>
                <a:cs typeface="Arial" pitchFamily="34" charset="0"/>
              </a:rPr>
              <a:t>ó</a:t>
            </a:r>
            <a:r>
              <a:rPr sz="2400" b="1" dirty="0">
                <a:latin typeface="Arial" pitchFamily="34" charset="0"/>
                <a:cs typeface="Arial" pitchFamily="34" charset="0"/>
              </a:rPr>
              <a:t>n a </a:t>
            </a:r>
            <a:r>
              <a:rPr sz="2400" b="1" dirty="0" err="1">
                <a:latin typeface="Arial" pitchFamily="34" charset="0"/>
                <a:cs typeface="Arial" pitchFamily="34" charset="0"/>
              </a:rPr>
              <a:t>medida</a:t>
            </a:r>
            <a:endParaRPr sz="2400" b="1" dirty="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35737" y="1071546"/>
            <a:ext cx="8072494" cy="3631763"/>
          </a:xfrm>
          <a:prstGeom prst="rect">
            <a:avLst/>
          </a:prstGeom>
        </p:spPr>
        <p:txBody>
          <a:bodyPr wrap="square">
            <a:spAutoFit/>
          </a:bodyPr>
          <a:lstStyle/>
          <a:p>
            <a:pPr algn="just">
              <a:spcBef>
                <a:spcPts val="600"/>
              </a:spcBef>
              <a:spcAft>
                <a:spcPts val="600"/>
              </a:spcAft>
            </a:pPr>
            <a:r>
              <a:rPr lang="es-ES" dirty="0">
                <a:latin typeface="Arial" pitchFamily="34" charset="0"/>
                <a:cs typeface="Arial" pitchFamily="34" charset="0"/>
              </a:rPr>
              <a:t>Es aquel que permite a los usuarios llevar a cabo una o varias tareas específicas, en cualquier campo de actividad susceptible de ser automatizado o asistido, con especial énfasis en los negocios. Incluye entre otros: </a:t>
            </a:r>
          </a:p>
          <a:p>
            <a:pPr algn="just">
              <a:spcBef>
                <a:spcPts val="600"/>
              </a:spcBef>
              <a:spcAft>
                <a:spcPts val="600"/>
              </a:spcAft>
            </a:pPr>
            <a:r>
              <a:rPr lang="es-ES" dirty="0">
                <a:latin typeface="Arial" pitchFamily="34" charset="0"/>
                <a:cs typeface="Arial" pitchFamily="34" charset="0"/>
              </a:rPr>
              <a:t>Aplicaciones para control de sistemas y automatización industrial: en procesos específicos.</a:t>
            </a:r>
          </a:p>
          <a:p>
            <a:pPr algn="just">
              <a:spcBef>
                <a:spcPts val="600"/>
              </a:spcBef>
              <a:spcAft>
                <a:spcPts val="600"/>
              </a:spcAft>
            </a:pPr>
            <a:r>
              <a:rPr lang="es-ES" dirty="0">
                <a:latin typeface="Arial" pitchFamily="34" charset="0"/>
                <a:cs typeface="Arial" pitchFamily="34" charset="0"/>
              </a:rPr>
              <a:t>Software  Médicos (para clínicas y seguimiento de pacientes).</a:t>
            </a:r>
          </a:p>
          <a:p>
            <a:pPr algn="just">
              <a:spcBef>
                <a:spcPts val="600"/>
              </a:spcBef>
              <a:spcAft>
                <a:spcPts val="600"/>
              </a:spcAft>
            </a:pPr>
            <a:r>
              <a:rPr lang="es-ES" dirty="0">
                <a:latin typeface="Arial" pitchFamily="34" charset="0"/>
                <a:cs typeface="Arial" pitchFamily="34" charset="0"/>
              </a:rPr>
              <a:t>Software para estaciones de servicios. (venta de combustible  y contabilidad </a:t>
            </a:r>
            <a:r>
              <a:rPr lang="es-ES" dirty="0" err="1">
                <a:latin typeface="Arial" pitchFamily="34" charset="0"/>
                <a:cs typeface="Arial" pitchFamily="34" charset="0"/>
              </a:rPr>
              <a:t>on</a:t>
            </a:r>
            <a:r>
              <a:rPr lang="es-ES" dirty="0">
                <a:latin typeface="Arial" pitchFamily="34" charset="0"/>
                <a:cs typeface="Arial" pitchFamily="34" charset="0"/>
              </a:rPr>
              <a:t> line)</a:t>
            </a:r>
          </a:p>
          <a:p>
            <a:pPr algn="just">
              <a:spcBef>
                <a:spcPts val="600"/>
              </a:spcBef>
              <a:spcAft>
                <a:spcPts val="600"/>
              </a:spcAft>
            </a:pPr>
            <a:r>
              <a:rPr lang="es-ES" dirty="0">
                <a:latin typeface="Arial" pitchFamily="34" charset="0"/>
                <a:cs typeface="Arial" pitchFamily="34" charset="0"/>
              </a:rPr>
              <a:t>Software para el lanzamiento de un cohete espacial</a:t>
            </a:r>
          </a:p>
          <a:p>
            <a:pPr algn="just">
              <a:spcBef>
                <a:spcPts val="600"/>
              </a:spcBef>
              <a:spcAft>
                <a:spcPts val="600"/>
              </a:spcAft>
            </a:pPr>
            <a:endParaRPr lang="es-ES" dirty="0">
              <a:latin typeface="Arial" pitchFamily="34" charset="0"/>
              <a:cs typeface="Arial" pitchFamily="34" charset="0"/>
            </a:endParaRPr>
          </a:p>
        </p:txBody>
      </p:sp>
      <p:pic>
        <p:nvPicPr>
          <p:cNvPr id="2050" name="Picture 2">
            <a:extLst>
              <a:ext uri="{FF2B5EF4-FFF2-40B4-BE49-F238E27FC236}">
                <a16:creationId xmlns:a16="http://schemas.microsoft.com/office/drawing/2014/main" id="{86523A31-6465-6DF9-D0FB-27957E79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20"/>
            <a:ext cx="3429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E61F3BC-1B0D-2B9C-98F2-8BBDD0E292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172" y="4480955"/>
            <a:ext cx="2987824" cy="180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7804</TotalTime>
  <Words>2285</Words>
  <Application>Microsoft Office PowerPoint</Application>
  <PresentationFormat>Presentación en pantalla (4:3)</PresentationFormat>
  <Paragraphs>179</Paragraphs>
  <Slides>26</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Wingdings</vt:lpstr>
      <vt:lpstr>Tema de Office</vt:lpstr>
      <vt:lpstr>Teoría de la Información y la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57</cp:revision>
  <dcterms:created xsi:type="dcterms:W3CDTF">2011-08-28T12:11:05Z</dcterms:created>
  <dcterms:modified xsi:type="dcterms:W3CDTF">2024-04-30T15:58:04Z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