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304" r:id="rId2"/>
    <p:sldId id="256" r:id="rId3"/>
    <p:sldId id="259" r:id="rId4"/>
    <p:sldId id="257" r:id="rId5"/>
    <p:sldId id="298" r:id="rId6"/>
    <p:sldId id="258" r:id="rId7"/>
    <p:sldId id="261" r:id="rId8"/>
    <p:sldId id="305" r:id="rId9"/>
    <p:sldId id="260" r:id="rId10"/>
    <p:sldId id="262" r:id="rId11"/>
    <p:sldId id="299" r:id="rId12"/>
    <p:sldId id="263" r:id="rId13"/>
    <p:sldId id="264" r:id="rId14"/>
    <p:sldId id="300" r:id="rId15"/>
    <p:sldId id="265" r:id="rId16"/>
    <p:sldId id="266" r:id="rId17"/>
    <p:sldId id="268" r:id="rId18"/>
    <p:sldId id="269" r:id="rId19"/>
    <p:sldId id="270" r:id="rId20"/>
    <p:sldId id="301" r:id="rId21"/>
    <p:sldId id="272" r:id="rId22"/>
    <p:sldId id="277" r:id="rId23"/>
    <p:sldId id="273" r:id="rId24"/>
    <p:sldId id="302" r:id="rId25"/>
    <p:sldId id="274" r:id="rId26"/>
    <p:sldId id="275" r:id="rId27"/>
    <p:sldId id="276" r:id="rId28"/>
    <p:sldId id="278" r:id="rId29"/>
    <p:sldId id="279" r:id="rId30"/>
    <p:sldId id="280" r:id="rId31"/>
    <p:sldId id="281" r:id="rId32"/>
    <p:sldId id="303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69" autoAdjust="0"/>
  </p:normalViewPr>
  <p:slideViewPr>
    <p:cSldViewPr showGuides="1"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85BD1-D6E8-4466-9351-830E1B2C0B36}" type="datetimeFigureOut">
              <a:rPr lang="es-AR" smtClean="0"/>
              <a:t>13/10/2020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4B750-9F99-4FF9-8ABB-BAA379E4451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2150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i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4B750-9F99-4FF9-8ABB-BAA379E44518}" type="slidenum">
              <a:rPr lang="es-AR" smtClean="0"/>
              <a:t>42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6629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26E-B882-4AD4-BCBC-EAEDA22FDAC6}" type="datetimeFigureOut">
              <a:rPr lang="es-AR" smtClean="0"/>
              <a:t>13/10/2020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44E6-D867-469E-B39A-9280DE2340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792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26E-B882-4AD4-BCBC-EAEDA22FDAC6}" type="datetimeFigureOut">
              <a:rPr lang="es-AR" smtClean="0"/>
              <a:t>13/10/2020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44E6-D867-469E-B39A-9280DE2340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44953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26E-B882-4AD4-BCBC-EAEDA22FDAC6}" type="datetimeFigureOut">
              <a:rPr lang="es-AR" smtClean="0"/>
              <a:t>13/10/2020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44E6-D867-469E-B39A-9280DE2340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165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26E-B882-4AD4-BCBC-EAEDA22FDAC6}" type="datetimeFigureOut">
              <a:rPr lang="es-AR" smtClean="0"/>
              <a:t>13/10/2020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44E6-D867-469E-B39A-9280DE2340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7470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26E-B882-4AD4-BCBC-EAEDA22FDAC6}" type="datetimeFigureOut">
              <a:rPr lang="es-AR" smtClean="0"/>
              <a:t>13/10/2020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44E6-D867-469E-B39A-9280DE2340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361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26E-B882-4AD4-BCBC-EAEDA22FDAC6}" type="datetimeFigureOut">
              <a:rPr lang="es-AR" smtClean="0"/>
              <a:t>13/10/2020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44E6-D867-469E-B39A-9280DE2340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6543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26E-B882-4AD4-BCBC-EAEDA22FDAC6}" type="datetimeFigureOut">
              <a:rPr lang="es-AR" smtClean="0"/>
              <a:t>13/10/2020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44E6-D867-469E-B39A-9280DE2340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012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26E-B882-4AD4-BCBC-EAEDA22FDAC6}" type="datetimeFigureOut">
              <a:rPr lang="es-AR" smtClean="0"/>
              <a:t>13/10/2020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44E6-D867-469E-B39A-9280DE2340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6674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26E-B882-4AD4-BCBC-EAEDA22FDAC6}" type="datetimeFigureOut">
              <a:rPr lang="es-AR" smtClean="0"/>
              <a:t>13/10/2020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44E6-D867-469E-B39A-9280DE2340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3221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26E-B882-4AD4-BCBC-EAEDA22FDAC6}" type="datetimeFigureOut">
              <a:rPr lang="es-AR" smtClean="0"/>
              <a:t>13/10/2020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44E6-D867-469E-B39A-9280DE2340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74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B26E-B882-4AD4-BCBC-EAEDA22FDAC6}" type="datetimeFigureOut">
              <a:rPr lang="es-AR" smtClean="0"/>
              <a:t>13/10/2020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44E6-D867-469E-B39A-9280DE2340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295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EB26E-B882-4AD4-BCBC-EAEDA22FDAC6}" type="datetimeFigureOut">
              <a:rPr lang="es-AR" smtClean="0"/>
              <a:t>13/10/2020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844E6-D867-469E-B39A-9280DE2340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624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s-AR" sz="9600" dirty="0" smtClean="0">
              <a:latin typeface="Arial Black" panose="020B0A04020102020204" pitchFamily="34" charset="0"/>
            </a:endParaRPr>
          </a:p>
          <a:p>
            <a:pPr marL="457200" lvl="1" indent="0">
              <a:buNone/>
            </a:pPr>
            <a:r>
              <a:rPr lang="es-AR" sz="9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MOMENTO TORSOR</a:t>
            </a:r>
            <a:endParaRPr lang="es-AR" sz="9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305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490066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Análisis Preliminar de los </a:t>
            </a:r>
            <a:r>
              <a:rPr lang="es-AR" b="1" dirty="0" smtClean="0"/>
              <a:t>Esfuerzo</a:t>
            </a:r>
            <a:r>
              <a:rPr lang="es-AR" dirty="0" smtClean="0"/>
              <a:t>s en un eje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52736"/>
            <a:ext cx="8686800" cy="5805264"/>
          </a:xfrm>
        </p:spPr>
        <p:txBody>
          <a:bodyPr>
            <a:normAutofit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Llamando con </a:t>
            </a:r>
            <a:r>
              <a:rPr lang="el-GR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s-AR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a la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distancia de cada elemento </a:t>
            </a:r>
            <a:r>
              <a:rPr lang="es-AR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en donde actúa </a:t>
            </a:r>
            <a:r>
              <a:rPr lang="es-AR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dF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,  respecto del eje del árbol, (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distancia perpendicular a </a:t>
            </a:r>
            <a:r>
              <a:rPr lang="es-A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dF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el equilibrio exige que: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La suma de los momentos de las fuerzas cortantes respecto al eje sea igual T.</a:t>
            </a: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         </a:t>
            </a: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 </a:t>
            </a:r>
            <a:r>
              <a:rPr lang="es-AR" sz="4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ᶘ </a:t>
            </a:r>
            <a:r>
              <a:rPr lang="el-GR" sz="4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ρ</a:t>
            </a:r>
            <a:r>
              <a:rPr lang="es-AR" sz="4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40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dF</a:t>
            </a:r>
            <a:r>
              <a:rPr lang="es-AR" sz="4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= T</a:t>
            </a: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en donde:  </a:t>
            </a:r>
            <a:r>
              <a:rPr lang="es-AR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 F = </a:t>
            </a:r>
            <a:r>
              <a:rPr lang="el-GR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ζ</a:t>
            </a:r>
            <a:r>
              <a:rPr lang="es-AR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36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dA</a:t>
            </a:r>
            <a:r>
              <a:rPr lang="es-AR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,  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siendo</a:t>
            </a:r>
            <a:r>
              <a:rPr lang="es-AR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l-GR" sz="4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ζ</a:t>
            </a:r>
            <a:r>
              <a:rPr lang="es-AR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el</a:t>
            </a: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</a:t>
            </a:r>
          </a:p>
          <a:p>
            <a:pPr marL="0" indent="0">
              <a:buNone/>
            </a:pPr>
            <a:r>
              <a:rPr lang="es-AR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</a:t>
            </a:r>
            <a:r>
              <a:rPr lang="es-AR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esfuerzo cortante en el elemento </a:t>
            </a:r>
            <a:r>
              <a:rPr lang="es-AR" b="1" u="sng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dA</a:t>
            </a:r>
            <a:endParaRPr lang="es-AR" b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15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Análisis Preliminar de los </a:t>
            </a:r>
            <a:br>
              <a:rPr lang="es-AR" dirty="0"/>
            </a:br>
            <a:r>
              <a:rPr lang="es-AR" dirty="0"/>
              <a:t>esfuerzos en un eje</a:t>
            </a:r>
          </a:p>
        </p:txBody>
      </p:sp>
      <p:pic>
        <p:nvPicPr>
          <p:cNvPr id="4" name="Picture 2" descr="F:\15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7638"/>
            <a:ext cx="5061303" cy="501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98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Análisis Preliminar de los esfuerzos en un eje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417638"/>
            <a:ext cx="8784976" cy="5440362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La ecuación anterior </a:t>
            </a:r>
            <a:r>
              <a:rPr lang="es-AR" sz="4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ᶘ </a:t>
            </a:r>
            <a:r>
              <a:rPr lang="el-GR" sz="4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ρ</a:t>
            </a:r>
            <a:r>
              <a:rPr lang="es-AR" sz="4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4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(</a:t>
            </a:r>
            <a:r>
              <a:rPr lang="el-GR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ζ</a:t>
            </a:r>
            <a:r>
              <a:rPr lang="es-AR" sz="4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dA</a:t>
            </a:r>
            <a:r>
              <a:rPr lang="es-AR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)</a:t>
            </a:r>
            <a:r>
              <a:rPr lang="es-AR" sz="4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</a:t>
            </a:r>
            <a:r>
              <a:rPr lang="es-AR" sz="4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= T</a:t>
            </a: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nos habla de la existencia del </a:t>
            </a:r>
            <a:r>
              <a:rPr lang="es-A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equilibrio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que debe de existir entre </a:t>
            </a:r>
            <a:r>
              <a:rPr lang="es-AR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valor del par </a:t>
            </a:r>
            <a:r>
              <a:rPr lang="es-AR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torsor</a:t>
            </a:r>
            <a:r>
              <a:rPr lang="es-AR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 su </a:t>
            </a:r>
            <a:r>
              <a:rPr lang="es-AR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momento interno</a:t>
            </a:r>
            <a:r>
              <a:rPr lang="es-AR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producido por las tensiones tangenciales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, pero </a:t>
            </a:r>
            <a:r>
              <a:rPr lang="es-AR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 nos informa sobre la distribución de esas fuerzas cortantes</a:t>
            </a:r>
            <a:r>
              <a:rPr lang="es-A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sobre la sección transversal</a:t>
            </a:r>
            <a:r>
              <a:rPr lang="es-AR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es decir si las mismas serán uniformes o no dentro de la sección transversal.</a:t>
            </a:r>
          </a:p>
          <a:p>
            <a:r>
              <a:rPr lang="es-AR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Aquí notamos que la estática no permite averiguar esta distribución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. Lo tendremos que hacer </a:t>
            </a:r>
            <a:r>
              <a:rPr lang="es-A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analizando la </a:t>
            </a:r>
            <a:r>
              <a:rPr lang="es-A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forma de la deformación del eje sometido a torsión</a:t>
            </a:r>
            <a:r>
              <a:rPr lang="es-A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35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las </a:t>
            </a:r>
            <a:r>
              <a:rPr lang="es-A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deformaciones</a:t>
            </a:r>
            <a:r>
              <a:rPr 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un eje circular</a:t>
            </a:r>
            <a:endParaRPr lang="es-A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184576"/>
          </a:xfrm>
        </p:spPr>
        <p:txBody>
          <a:bodyPr/>
          <a:lstStyle/>
          <a:p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Considérese </a:t>
            </a: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>ahora un eje circular fijo en el extremo B y libre en el extremo A sujeto a un </a:t>
            </a:r>
            <a:r>
              <a:rPr lang="es-A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 </a:t>
            </a:r>
            <a:r>
              <a:rPr lang="es-AR" sz="4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torsor</a:t>
            </a:r>
            <a:r>
              <a:rPr lang="es-AR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> en A.</a:t>
            </a:r>
          </a:p>
          <a:p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el eje se </a:t>
            </a:r>
            <a:r>
              <a:rPr lang="es-A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torcerá</a:t>
            </a:r>
            <a:r>
              <a:rPr lang="es-A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al girar su extremo libre un</a:t>
            </a:r>
            <a:r>
              <a:rPr lang="es-A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ángulo</a:t>
            </a:r>
            <a:r>
              <a:rPr lang="es-A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l-GR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s-A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, </a:t>
            </a:r>
            <a:r>
              <a:rPr lang="es-A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llamado </a:t>
            </a:r>
            <a:r>
              <a:rPr lang="es-AR" sz="4000" b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Àngulo</a:t>
            </a:r>
            <a:r>
              <a:rPr lang="es-AR" sz="4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40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de </a:t>
            </a:r>
            <a:r>
              <a:rPr lang="es-AR" sz="4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giro</a:t>
            </a:r>
            <a:r>
              <a:rPr lang="es-A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.</a:t>
            </a:r>
            <a:endParaRPr lang="es-A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 smtClean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4990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las </a:t>
            </a:r>
            <a:r>
              <a:rPr lang="es-A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deformaciones</a:t>
            </a:r>
            <a:r>
              <a:rPr lang="es-A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 </a:t>
            </a:r>
            <a:r>
              <a:rPr lang="es-A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circular</a:t>
            </a:r>
            <a:endParaRPr lang="es-AR" dirty="0"/>
          </a:p>
        </p:txBody>
      </p:sp>
      <p:pic>
        <p:nvPicPr>
          <p:cNvPr id="4" name="Picture 2" descr="F:\15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829343"/>
            <a:ext cx="7342869" cy="580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15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41805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Análisis de las deformaciones de un eje circular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805264"/>
          </a:xfrm>
        </p:spPr>
        <p:txBody>
          <a:bodyPr>
            <a:normAutofit fontScale="92500" lnSpcReduction="10000"/>
          </a:bodyPr>
          <a:lstStyle/>
          <a:p>
            <a:r>
              <a:rPr lang="el-GR" sz="4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s-A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proporcional a T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(Recordemos que trabajaremos únicamente dentro del rango elástico del material).</a:t>
            </a:r>
          </a:p>
          <a:p>
            <a:r>
              <a:rPr lang="el-GR" sz="3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s-A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también es proporcional a la longitud L del eje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para otro eje de longitud L del doble del que presentamos tendremos para el mismo T el doble de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.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Los ensayos demuestran que cuando un </a:t>
            </a:r>
            <a:r>
              <a:rPr lang="es-A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eje circular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se lo somete a torsión,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TODAS LAS SECCIONES PLANAS PERMANCEN PLANAS Y SIN DISTORSION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,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es decir cada sección transversal gira como una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placa sólida rígida.</a:t>
            </a:r>
            <a:endParaRPr lang="es-A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50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490066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Análisis de las deformaciones de un eje circular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733256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Se reitera que, al ser torcido un eje, el círculo de la sección transversal sólo </a:t>
            </a:r>
            <a:r>
              <a:rPr lang="es-A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gira sobre su mismo plano</a:t>
            </a:r>
            <a:r>
              <a:rPr lang="es-A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permaneciendo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plana y sin distorsión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toda la sección transversal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Eso implica que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cada diámetro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de una sección transversal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permanece recto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después de la deformación.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Esto implica, a su vez, que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las secciones extremas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, en donde se aplica el Par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Torsor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, deben de permanecer </a:t>
            </a:r>
            <a:r>
              <a:rPr lang="es-A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planas y sin distorsión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, con el propósito de asegurarse de que las deformaciones se apliquen de manera </a:t>
            </a:r>
            <a:r>
              <a:rPr lang="es-A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uniforme a lo largo del eje</a:t>
            </a:r>
            <a:r>
              <a:rPr lang="es-A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85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Análisis de las deformaciones de un eje circular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80920" cy="5256584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Todos los círculos igualmente espaciados</a:t>
            </a: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girarán en la misma cantidad en relación con sus vecinos, y cada una de las líneas rectas de las generatrices se convertirán en </a:t>
            </a:r>
            <a:r>
              <a:rPr lang="es-A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hélices</a:t>
            </a: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que interseca a los distintos círculos en el mismo ángulo </a:t>
            </a:r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ϒ</a:t>
            </a: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es-A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07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Distribución de las </a:t>
            </a:r>
            <a:r>
              <a:rPr lang="es-AR" sz="3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deformaciones a cortante </a:t>
            </a:r>
            <a:r>
              <a:rPr lang="el-GR" sz="3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ϒ</a:t>
            </a:r>
            <a:r>
              <a:rPr lang="es-A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un eje circular</a:t>
            </a:r>
            <a:endParaRPr lang="es-A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257800"/>
          </a:xfrm>
        </p:spPr>
        <p:txBody>
          <a:bodyPr/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Analizaremos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 eje cilíndrico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radio c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longitud L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, el que va girar  un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ángulo </a:t>
            </a:r>
            <a:r>
              <a:rPr lang="el-G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, cuando se aplique en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l un Momento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Torsor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5122" name="Picture 2" descr="F:\1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140968"/>
            <a:ext cx="4353148" cy="344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39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Distribución de las deformaciones a cortante </a:t>
            </a:r>
            <a:r>
              <a:rPr lang="el-GR" dirty="0" smtClean="0"/>
              <a:t>ϒ</a:t>
            </a:r>
            <a:r>
              <a:rPr lang="es-AR" dirty="0" smtClean="0"/>
              <a:t> en un eje circular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147272"/>
          </a:xfrm>
        </p:spPr>
        <p:txBody>
          <a:bodyPr/>
          <a:lstStyle/>
          <a:p>
            <a:r>
              <a:rPr lang="es-AR" sz="2800" b="1" dirty="0" smtClean="0">
                <a:latin typeface="Arial" pitchFamily="34" charset="0"/>
                <a:cs typeface="Arial" pitchFamily="34" charset="0"/>
              </a:rPr>
              <a:t>Desprendamos del cilindro original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A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previo a la aplicación del par </a:t>
            </a:r>
            <a:r>
              <a:rPr lang="es-AR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torsor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s-A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 cilindro interior de radio </a:t>
            </a:r>
            <a:r>
              <a:rPr lang="el-G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ρ</a:t>
            </a:r>
            <a:r>
              <a:rPr lang="es-A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.</a:t>
            </a:r>
          </a:p>
          <a:p>
            <a:r>
              <a:rPr lang="es-AR" sz="2800" dirty="0" smtClean="0">
                <a:latin typeface="Arial" pitchFamily="34" charset="0"/>
                <a:cs typeface="Arial" pitchFamily="34" charset="0"/>
              </a:rPr>
              <a:t>Consideremos ahora el </a:t>
            </a:r>
            <a:r>
              <a:rPr lang="es-AR" sz="2800" b="1" dirty="0" smtClean="0">
                <a:latin typeface="Arial" pitchFamily="34" charset="0"/>
                <a:cs typeface="Arial" pitchFamily="34" charset="0"/>
              </a:rPr>
              <a:t>pequeño cuadrado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que surge de separar dos círculos adyacentes y dos líneas rectas (generatrices) adyacentes trazadas en esa superficie del circulo interio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r</a:t>
            </a:r>
          </a:p>
          <a:p>
            <a:pPr marL="0" indent="0">
              <a:buNone/>
            </a:pPr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</p:txBody>
      </p:sp>
      <p:pic>
        <p:nvPicPr>
          <p:cNvPr id="6146" name="Picture 2" descr="F:\1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37112"/>
            <a:ext cx="2232248" cy="265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89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MOMENTO TORSOR</a:t>
            </a:r>
            <a:endParaRPr lang="es-AR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s-A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: Se analizarán los </a:t>
            </a:r>
            <a:r>
              <a:rPr lang="es-A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esfuerzos y deformaciones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producidos en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ejes circulares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sometidos a  pares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torsores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T y T´, los que se representan en forma vectorial o mediante flechas curvas.</a:t>
            </a:r>
          </a:p>
          <a:p>
            <a:pPr lvl="1"/>
            <a:endParaRPr lang="es-AR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s-A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s-AR" dirty="0"/>
          </a:p>
          <a:p>
            <a:pPr lvl="1"/>
            <a:endParaRPr lang="es-AR" dirty="0" smtClean="0"/>
          </a:p>
          <a:p>
            <a:pPr lvl="1"/>
            <a:endParaRPr lang="es-AR" dirty="0"/>
          </a:p>
        </p:txBody>
      </p:sp>
      <p:pic>
        <p:nvPicPr>
          <p:cNvPr id="1026" name="Picture 2" descr="F:\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56992"/>
            <a:ext cx="6480720" cy="316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00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210146"/>
          </a:xfrm>
        </p:spPr>
        <p:txBody>
          <a:bodyPr>
            <a:normAutofit/>
          </a:bodyPr>
          <a:lstStyle/>
          <a:p>
            <a:endParaRPr lang="es-AR" dirty="0"/>
          </a:p>
        </p:txBody>
      </p:sp>
      <p:pic>
        <p:nvPicPr>
          <p:cNvPr id="4" name="Picture 2" descr="F:\15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-79501"/>
            <a:ext cx="5760640" cy="685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79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Distribución de las deformaciones a cortante </a:t>
            </a:r>
            <a:r>
              <a:rPr lang="el-GR" b="1" dirty="0" smtClean="0"/>
              <a:t>ϒ</a:t>
            </a:r>
            <a:r>
              <a:rPr lang="es-AR" b="1" dirty="0" smtClean="0"/>
              <a:t> en un eje circular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257800"/>
          </a:xfrm>
        </p:spPr>
        <p:txBody>
          <a:bodyPr>
            <a:normAutofit/>
          </a:bodyPr>
          <a:lstStyle/>
          <a:p>
            <a:r>
              <a:rPr lang="es-A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Ahora consideremos que sometemos a ese cilindro interior al </a:t>
            </a:r>
            <a:r>
              <a:rPr lang="es-A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Momento </a:t>
            </a:r>
            <a:r>
              <a:rPr lang="es-AR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Torsor</a:t>
            </a:r>
            <a:r>
              <a:rPr lang="es-A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T</a:t>
            </a:r>
            <a:r>
              <a:rPr lang="es-A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A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AR" sz="4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cuadrado elemental </a:t>
            </a:r>
            <a:r>
              <a:rPr lang="es-A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se deforma para convertirse en un </a:t>
            </a:r>
            <a:r>
              <a:rPr lang="es-AR" sz="4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rombo elemental</a:t>
            </a:r>
            <a:r>
              <a:rPr lang="es-A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68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pic>
        <p:nvPicPr>
          <p:cNvPr id="4" name="Picture 2" descr="F:\15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8640"/>
            <a:ext cx="3991344" cy="692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8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Distribución de las deformaciones a cortante </a:t>
            </a:r>
            <a:r>
              <a:rPr lang="el-GR" b="1" dirty="0" smtClean="0"/>
              <a:t>ϒ</a:t>
            </a:r>
            <a:r>
              <a:rPr lang="es-AR" b="1" dirty="0" smtClean="0"/>
              <a:t> en un eje circular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7638"/>
            <a:ext cx="8363272" cy="5411762"/>
          </a:xfrm>
        </p:spPr>
        <p:txBody>
          <a:bodyPr>
            <a:normAutofit/>
          </a:bodyPr>
          <a:lstStyle/>
          <a:p>
            <a:r>
              <a:rPr lang="es-AR" sz="2800" dirty="0" smtClean="0">
                <a:latin typeface="Arial" pitchFamily="34" charset="0"/>
                <a:cs typeface="Arial" pitchFamily="34" charset="0"/>
              </a:rPr>
              <a:t>Quiere decir que ocurrió </a:t>
            </a:r>
            <a:r>
              <a:rPr lang="es-AR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una deformación unitaria cortante </a:t>
            </a:r>
            <a:r>
              <a:rPr lang="el-GR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ϒ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 la cual 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 mide </a:t>
            </a:r>
            <a:r>
              <a:rPr lang="es-A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por el </a:t>
            </a:r>
            <a:r>
              <a:rPr lang="es-A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cambio en los ángulos que se establece en dicho elemento</a:t>
            </a:r>
            <a:r>
              <a:rPr lang="es-A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AR" sz="2800" dirty="0" smtClean="0">
                <a:latin typeface="Arial" pitchFamily="34" charset="0"/>
                <a:cs typeface="Arial" pitchFamily="34" charset="0"/>
              </a:rPr>
              <a:t>Como los círculos que definen dos lados del elemento permanecen sin cambio, </a:t>
            </a:r>
            <a:r>
              <a:rPr lang="es-AR" sz="2800" dirty="0" smtClean="0">
                <a:latin typeface="Arial" pitchFamily="34" charset="0"/>
                <a:cs typeface="Arial" pitchFamily="34" charset="0"/>
                <a:sym typeface="Wingdings"/>
              </a:rPr>
              <a:t> la deformación en corte </a:t>
            </a:r>
            <a:r>
              <a:rPr lang="el-GR" sz="2800" dirty="0" smtClean="0">
                <a:latin typeface="Arial" pitchFamily="34" charset="0"/>
                <a:cs typeface="Arial" pitchFamily="34" charset="0"/>
                <a:sym typeface="Wingdings"/>
              </a:rPr>
              <a:t>ϒ</a:t>
            </a:r>
            <a:r>
              <a:rPr lang="es-AR" sz="2800" dirty="0" smtClean="0">
                <a:latin typeface="Arial" pitchFamily="34" charset="0"/>
                <a:cs typeface="Arial" pitchFamily="34" charset="0"/>
                <a:sym typeface="Wingdings"/>
              </a:rPr>
              <a:t> va a ser producida por el 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ángulo entre las líneas AB y A´B, (</a:t>
            </a:r>
            <a:r>
              <a:rPr lang="es-A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expresándose </a:t>
            </a:r>
            <a:r>
              <a:rPr lang="el-G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ϒ</a:t>
            </a:r>
            <a:r>
              <a:rPr lang="es-A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 en radianes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).</a:t>
            </a:r>
          </a:p>
          <a:p>
            <a:pPr marL="0" indent="0">
              <a:buNone/>
            </a:pPr>
            <a:endParaRPr lang="es-AR" sz="2800" dirty="0" smtClean="0">
              <a:sym typeface="Wingdings"/>
            </a:endParaRPr>
          </a:p>
          <a:p>
            <a:endParaRPr lang="es-AR" dirty="0"/>
          </a:p>
        </p:txBody>
      </p:sp>
      <p:pic>
        <p:nvPicPr>
          <p:cNvPr id="8194" name="Picture 2" descr="F:\1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111" y="5589240"/>
            <a:ext cx="309488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27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Distribución de las deformaciones a cortante </a:t>
            </a:r>
            <a:r>
              <a:rPr lang="el-GR" b="1" dirty="0"/>
              <a:t>ϒ</a:t>
            </a:r>
            <a:r>
              <a:rPr lang="es-AR" b="1" dirty="0"/>
              <a:t> en un eje circular</a:t>
            </a:r>
            <a:endParaRPr lang="es-AR" dirty="0"/>
          </a:p>
        </p:txBody>
      </p:sp>
      <p:pic>
        <p:nvPicPr>
          <p:cNvPr id="4" name="Picture 2" descr="F:\15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20" y="1628800"/>
            <a:ext cx="8479139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01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Distribución de las deformaciones a cortante </a:t>
            </a:r>
            <a:r>
              <a:rPr lang="el-GR" b="1" dirty="0" smtClean="0"/>
              <a:t>ϒ</a:t>
            </a:r>
            <a:r>
              <a:rPr lang="es-AR" b="1" dirty="0" smtClean="0"/>
              <a:t> en un eje circular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Como el material trabaja dentro del </a:t>
            </a:r>
            <a:r>
              <a:rPr lang="es-A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Rango Elástico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, las deformaciones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ϒ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son muy pequeñas, por lo que la longitud del </a:t>
            </a:r>
          </a:p>
          <a:p>
            <a:pPr marL="0" indent="0">
              <a:buNone/>
            </a:pP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A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arco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AA´ = L . </a:t>
            </a:r>
            <a:r>
              <a:rPr lang="el-G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ϒ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Además:</a:t>
            </a:r>
          </a:p>
          <a:p>
            <a:pPr marL="0" indent="0">
              <a:buNone/>
            </a:pP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A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arco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AA´ = 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s-A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endParaRPr lang="es-A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 .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ϒ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endParaRPr lang="es-A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</a:t>
            </a: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</a:t>
            </a:r>
            <a:r>
              <a:rPr lang="es-A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</a:t>
            </a:r>
            <a:r>
              <a:rPr lang="el-GR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ϒ</a:t>
            </a:r>
            <a:r>
              <a:rPr lang="es-AR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=  </a:t>
            </a:r>
            <a:r>
              <a:rPr lang="el-GR" sz="40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s-AR" sz="40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40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s-AR" sz="40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(1)</a:t>
            </a:r>
          </a:p>
          <a:p>
            <a:pPr marL="0" indent="0" algn="ctr">
              <a:buNone/>
            </a:pPr>
            <a:r>
              <a:rPr lang="es-AR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L </a:t>
            </a:r>
            <a:r>
              <a:rPr lang="es-AR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buNone/>
            </a:pP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estando expresados tanto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ϒ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como </a:t>
            </a:r>
            <a:r>
              <a:rPr lang="el-G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    </a:t>
            </a:r>
          </a:p>
          <a:p>
            <a:pPr marL="0" indent="0">
              <a:buNone/>
            </a:pP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radianes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3138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Distribución de las deformaciones a cortante </a:t>
            </a:r>
            <a:r>
              <a:rPr lang="el-GR" b="1" dirty="0" smtClean="0"/>
              <a:t>ϒ</a:t>
            </a:r>
            <a:r>
              <a:rPr lang="es-AR" b="1" dirty="0" smtClean="0"/>
              <a:t> en un eje circular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257800"/>
          </a:xfrm>
        </p:spPr>
        <p:txBody>
          <a:bodyPr>
            <a:normAutofit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La ecuación anterior muestra que la deformación a cortante </a:t>
            </a:r>
            <a:r>
              <a:rPr lang="el-G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ϒ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en un punto dado del eje es </a:t>
            </a:r>
            <a:r>
              <a:rPr lang="es-AR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proporcional al ángulo </a:t>
            </a:r>
            <a:r>
              <a:rPr lang="el-GR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s-AR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Además muestra que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ϒ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es también </a:t>
            </a:r>
            <a:r>
              <a:rPr lang="es-AR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proporcional a la distancia </a:t>
            </a:r>
            <a:r>
              <a:rPr lang="el-GR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s-AR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del eje de la flecha hasta el punto en consideración.</a:t>
            </a:r>
          </a:p>
          <a:p>
            <a:r>
              <a:rPr lang="es-AR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AR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deformación unitaria a cortante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 una flecha circular </a:t>
            </a:r>
            <a:r>
              <a:rPr lang="es-AR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varía linealmente</a:t>
            </a:r>
            <a:r>
              <a:rPr lang="es-A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 la distancia desde el eje a la flecha</a:t>
            </a:r>
            <a:r>
              <a:rPr lang="es-AR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92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Distribución de las deformaciones a cortante </a:t>
            </a:r>
            <a:r>
              <a:rPr lang="el-GR" b="1" dirty="0" smtClean="0"/>
              <a:t>ϒ</a:t>
            </a:r>
            <a:r>
              <a:rPr lang="es-AR" b="1" dirty="0" smtClean="0"/>
              <a:t> en un eje circular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17638"/>
            <a:ext cx="8640960" cy="5440362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si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ϒ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varia con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ρ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, quiere decir que para una flecha dada de una determinada longitud y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torsor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T definido, </a:t>
            </a:r>
            <a:r>
              <a:rPr lang="el-G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ϒ</a:t>
            </a:r>
            <a:r>
              <a:rPr lang="es-A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depende exclusivamente de </a:t>
            </a:r>
            <a:r>
              <a:rPr lang="el-G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ρ</a:t>
            </a:r>
            <a:r>
              <a:rPr lang="es-A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,    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    </a:t>
            </a:r>
            <a:r>
              <a:rPr lang="el-GR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ϒ</a:t>
            </a:r>
            <a:r>
              <a:rPr lang="es-AR" sz="3600" i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max</a:t>
            </a:r>
            <a:r>
              <a:rPr lang="es-AR" sz="36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=  </a:t>
            </a:r>
            <a:r>
              <a:rPr lang="el-G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ρ</a:t>
            </a:r>
            <a:r>
              <a:rPr lang="es-AR" sz="3600" i="1" u="sng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max</a:t>
            </a:r>
            <a:r>
              <a:rPr lang="es-AR" sz="3600" i="1" u="sng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. </a:t>
            </a:r>
            <a:r>
              <a:rPr lang="el-G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Φ</a:t>
            </a:r>
            <a:r>
              <a:rPr lang="es-AR" sz="36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=    </a:t>
            </a:r>
            <a:r>
              <a:rPr lang="es-AR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  . </a:t>
            </a:r>
            <a:r>
              <a:rPr lang="el-GR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Φ</a:t>
            </a:r>
            <a:r>
              <a:rPr lang="es-AR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(2)</a:t>
            </a:r>
            <a:endParaRPr lang="es-AR" sz="3600" i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0" indent="0">
              <a:buNone/>
            </a:pPr>
            <a:r>
              <a:rPr lang="es-AR" sz="36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                 </a:t>
            </a:r>
            <a:r>
              <a:rPr lang="es-AR" sz="36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L                      </a:t>
            </a:r>
            <a:r>
              <a:rPr lang="es-AR" sz="36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L</a:t>
            </a:r>
            <a:r>
              <a:rPr lang="es-AR" sz="36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</a:t>
            </a:r>
          </a:p>
          <a:p>
            <a:pPr marL="0" indent="0">
              <a:buNone/>
            </a:pP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Eliminando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Φ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de ambas ecuaciones(1) y (2), tendremos:</a:t>
            </a:r>
          </a:p>
          <a:p>
            <a:pPr marL="0" indent="0">
              <a:buNone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Φ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= </a:t>
            </a:r>
            <a:r>
              <a:rPr lang="el-GR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ϒ</a:t>
            </a:r>
            <a:r>
              <a:rPr lang="es-AR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L    </a:t>
            </a:r>
            <a:r>
              <a:rPr lang="es-A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= </a:t>
            </a:r>
            <a:r>
              <a:rPr lang="el-GR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ϒ</a:t>
            </a:r>
            <a:r>
              <a:rPr lang="es-AR" i="1" u="sng" baseline="-25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max</a:t>
            </a:r>
            <a:r>
              <a:rPr lang="es-AR" i="1" u="sng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. </a:t>
            </a:r>
            <a:r>
              <a:rPr lang="es-AR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L    </a:t>
            </a:r>
            <a:r>
              <a:rPr lang="es-AR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</a:t>
            </a:r>
            <a:r>
              <a:rPr lang="es-AR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  </a:t>
            </a:r>
            <a:r>
              <a:rPr lang="el-GR" sz="44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ϒ</a:t>
            </a:r>
            <a:r>
              <a:rPr lang="es-AR" sz="44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= </a:t>
            </a:r>
            <a:r>
              <a:rPr lang="el-GR" sz="4400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ϒ</a:t>
            </a:r>
            <a:r>
              <a:rPr lang="es-AR" sz="4400" u="sng" baseline="-250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max</a:t>
            </a:r>
            <a:r>
              <a:rPr lang="es-AR" sz="4400" i="1" u="sng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. </a:t>
            </a:r>
            <a:r>
              <a:rPr lang="el-G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ρ</a:t>
            </a:r>
            <a:r>
              <a:rPr lang="es-AR" i="1" u="sng" baseline="-25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</a:t>
            </a:r>
            <a:r>
              <a:rPr lang="es-A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(A)</a:t>
            </a:r>
            <a:endParaRPr lang="es-AR" dirty="0" smtClean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0" indent="0">
              <a:buNone/>
            </a:pP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</a:t>
            </a:r>
            <a:r>
              <a:rPr lang="el-G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ρ</a:t>
            </a:r>
            <a:r>
              <a:rPr lang="es-A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     c</a:t>
            </a:r>
            <a:r>
              <a:rPr lang="es-AR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                         </a:t>
            </a:r>
            <a:r>
              <a:rPr lang="es-AR" sz="4300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</a:t>
            </a:r>
            <a:endParaRPr lang="es-AR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84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DISTRIBUCION DE </a:t>
            </a:r>
            <a:r>
              <a:rPr lang="es-A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ESFUERZOS </a:t>
            </a:r>
            <a:r>
              <a:rPr lang="es-A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RANGO ELASTICO</a:t>
            </a:r>
            <a:endParaRPr lang="es-A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257800"/>
          </a:xfrm>
        </p:spPr>
        <p:txBody>
          <a:bodyPr>
            <a:normAutofit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Se ha considerado que el material trabaja en la torsión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dentro del campo elástico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es válida la Ley de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HOOKE para el material de referenci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a.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Aplicando la LEY DE HOOKE en cortante, se obtiene: </a:t>
            </a:r>
            <a:r>
              <a:rPr lang="el-GR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ζ</a:t>
            </a:r>
            <a:r>
              <a:rPr lang="es-AR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= G. </a:t>
            </a:r>
            <a:r>
              <a:rPr lang="el-GR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ϒ</a:t>
            </a:r>
            <a:r>
              <a:rPr lang="es-AR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</a:t>
            </a:r>
            <a:r>
              <a:rPr lang="es-A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(B) </a:t>
            </a:r>
            <a:r>
              <a:rPr lang="es-A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(Ley de Hooke para la tensiones de corte),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donde </a:t>
            </a:r>
            <a:r>
              <a:rPr lang="es-A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G</a:t>
            </a:r>
            <a:r>
              <a:rPr lang="es-A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es el </a:t>
            </a:r>
            <a:r>
              <a:rPr lang="es-AR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Módulo de Rigidez o Módulo de elasticidad  a  cortante del materia</a:t>
            </a:r>
            <a:r>
              <a:rPr lang="es-A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l</a:t>
            </a:r>
            <a:endParaRPr lang="es-A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0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DISTRIBUCION DE ESFUERZOS EN EL RANGO ELASTICO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517232"/>
          </a:xfrm>
        </p:spPr>
        <p:txBody>
          <a:bodyPr/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Multiplicando ambos miembros de (A) por G, obtenemos:          </a:t>
            </a:r>
            <a:r>
              <a:rPr lang="el-G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ϒ</a:t>
            </a:r>
            <a:r>
              <a:rPr lang="es-A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=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ϒ</a:t>
            </a:r>
            <a:r>
              <a:rPr lang="es-AR" u="sng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max</a:t>
            </a:r>
            <a:r>
              <a:rPr lang="es-AR" i="1" u="sng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. </a:t>
            </a:r>
            <a:r>
              <a:rPr lang="el-G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ρ</a:t>
            </a:r>
            <a:r>
              <a:rPr lang="es-AR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</a:t>
            </a:r>
            <a:r>
              <a:rPr lang="es-A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  (A)</a:t>
            </a:r>
            <a:endParaRPr lang="es-A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</a:t>
            </a:r>
          </a:p>
          <a:p>
            <a:r>
              <a:rPr lang="es-AR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  G. 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ϒ</a:t>
            </a:r>
            <a:r>
              <a:rPr lang="es-AR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=   G . 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ϒ</a:t>
            </a:r>
            <a:r>
              <a:rPr lang="es-AR" u="sng" baseline="-25000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max</a:t>
            </a:r>
            <a:r>
              <a:rPr lang="es-AR" i="1" u="sng" baseline="-25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l-G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ρ</a:t>
            </a:r>
            <a:endParaRPr lang="es-A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</a:t>
            </a:r>
            <a:r>
              <a:rPr lang="es-AR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</a:t>
            </a:r>
          </a:p>
          <a:p>
            <a:pPr marL="0" indent="0">
              <a:buNone/>
            </a:pPr>
            <a:endParaRPr lang="es-AR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0" indent="0">
              <a:buNone/>
            </a:pPr>
            <a:r>
              <a:rPr lang="es-AR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</a:t>
            </a:r>
            <a:r>
              <a:rPr lang="es-AR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 </a:t>
            </a:r>
            <a:r>
              <a:rPr lang="el-GR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ζ</a:t>
            </a:r>
            <a:r>
              <a:rPr lang="es-AR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=  </a:t>
            </a:r>
            <a:r>
              <a:rPr lang="el-GR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ζ</a:t>
            </a:r>
            <a:r>
              <a:rPr lang="es-AR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4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max</a:t>
            </a:r>
            <a:r>
              <a:rPr lang="es-AR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. </a:t>
            </a:r>
            <a:r>
              <a:rPr lang="el-GR" sz="4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ρ</a:t>
            </a:r>
            <a:r>
              <a:rPr lang="es-AR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</a:t>
            </a:r>
            <a:r>
              <a:rPr lang="es-AR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</a:t>
            </a:r>
            <a:r>
              <a:rPr lang="es-AR" sz="48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( c )</a:t>
            </a:r>
          </a:p>
          <a:p>
            <a:pPr marL="0" indent="0">
              <a:buNone/>
            </a:pPr>
            <a:r>
              <a:rPr lang="es-AR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                   c</a:t>
            </a:r>
          </a:p>
          <a:p>
            <a:pPr marL="0" indent="0">
              <a:buNone/>
            </a:pPr>
            <a:endParaRPr lang="es-A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6099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MOMENTO TORSOR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47260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s-AR" sz="4000" dirty="0" smtClean="0">
                <a:latin typeface="Arial" pitchFamily="34" charset="0"/>
                <a:cs typeface="Arial" pitchFamily="34" charset="0"/>
              </a:rPr>
              <a:t>Además se analizará el </a:t>
            </a:r>
            <a:r>
              <a:rPr lang="es-AR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diseño de ejes de transmisión</a:t>
            </a:r>
            <a:r>
              <a:rPr lang="es-A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s-AR" sz="4000" dirty="0" smtClean="0">
                <a:latin typeface="Arial" pitchFamily="34" charset="0"/>
                <a:cs typeface="Arial" pitchFamily="34" charset="0"/>
              </a:rPr>
              <a:t>determinándose las características físicas </a:t>
            </a:r>
            <a:r>
              <a:rPr lang="es-AR" sz="4000" dirty="0" smtClean="0">
                <a:latin typeface="Arial" pitchFamily="34" charset="0"/>
                <a:cs typeface="Arial" pitchFamily="34" charset="0"/>
              </a:rPr>
              <a:t>y mecánicas requeridas </a:t>
            </a:r>
            <a:r>
              <a:rPr lang="es-AR" sz="4000" dirty="0" smtClean="0">
                <a:latin typeface="Arial" pitchFamily="34" charset="0"/>
                <a:cs typeface="Arial" pitchFamily="34" charset="0"/>
              </a:rPr>
              <a:t>de un eje sometido a Torsión, en términos de su </a:t>
            </a:r>
            <a:r>
              <a:rPr lang="es-AR" sz="43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velocidad de rotación </a:t>
            </a:r>
            <a:r>
              <a:rPr lang="es-AR" sz="4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de la </a:t>
            </a:r>
            <a:r>
              <a:rPr lang="es-AR" sz="43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potencia que debe ser transmitida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s-A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Todo el análisis se establecerá dentro del </a:t>
            </a:r>
            <a:r>
              <a:rPr lang="es-A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rango elástico del material</a:t>
            </a:r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1" indent="0">
              <a:buNone/>
            </a:pPr>
            <a:endParaRPr lang="es-A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0042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DISTRIBUCION DE ESFUERZOS EN EL RANGO ELASTICO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7638"/>
            <a:ext cx="8435280" cy="5323730"/>
          </a:xfrm>
        </p:spPr>
        <p:txBody>
          <a:bodyPr/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La fórmula </a:t>
            </a:r>
            <a:r>
              <a:rPr lang="es-AR" smtClean="0">
                <a:latin typeface="Arial" panose="020B0604020202020204" pitchFamily="34" charset="0"/>
                <a:cs typeface="Arial" panose="020B0604020202020204" pitchFamily="34" charset="0"/>
              </a:rPr>
              <a:t>( C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) demuestra que mientras no se exceda la tensión de proporcionalidad del material,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tensión tangencial (o de corte)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es directamente proporcional a la distancia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al eje del elemento,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variando linealmente desde cero hasta el máximo de </a:t>
            </a:r>
            <a:r>
              <a:rPr lang="el-GR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s-AR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l-GR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s-AR" sz="4000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c</a:t>
            </a:r>
            <a:r>
              <a:rPr lang="es-AR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en el </a:t>
            </a:r>
            <a:r>
              <a:rPr lang="es-AR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borde o periferia superficial</a:t>
            </a:r>
            <a:r>
              <a:rPr lang="es-AR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AR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72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DISTRIBUCION DE ESFUERZOS EN EL RANGO ELASTICO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La fig. siguiente muestra entonces la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distribución del esfuerzo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en la sección transversal de un eje sólido de radio c , sometido a un Momento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Torsor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T.</a:t>
            </a:r>
          </a:p>
          <a:p>
            <a:pPr marL="0" indent="0">
              <a:buNone/>
            </a:pPr>
            <a:r>
              <a:rPr lang="es-AR" dirty="0"/>
              <a:t> </a:t>
            </a:r>
            <a:r>
              <a:rPr lang="es-AR" dirty="0" smtClean="0"/>
              <a:t>   </a:t>
            </a:r>
            <a:endParaRPr lang="es-AR" dirty="0"/>
          </a:p>
        </p:txBody>
      </p:sp>
      <p:pic>
        <p:nvPicPr>
          <p:cNvPr id="9218" name="Picture 2" descr="F:\1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918" y="3645025"/>
            <a:ext cx="3137445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01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DISTRIBUCION DE ESFUERZOS EN EL RANGO ELASTICO</a:t>
            </a:r>
          </a:p>
        </p:txBody>
      </p:sp>
      <p:pic>
        <p:nvPicPr>
          <p:cNvPr id="4" name="Picture 2" descr="F:\16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3336"/>
            <a:ext cx="5184576" cy="530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7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DISTRIBUCION DE ESFUERZOS EN EL RANGO ELASTICO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187740"/>
          </a:xfrm>
        </p:spPr>
        <p:txBody>
          <a:bodyPr>
            <a:normAutofit/>
          </a:bodyPr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Si se trata de una sección anular hueca de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radio interior c</a:t>
            </a:r>
            <a:r>
              <a:rPr lang="es-AR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radio exterior c</a:t>
            </a:r>
            <a:r>
              <a:rPr lang="es-AR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2,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tendremos un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ζ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max</a:t>
            </a:r>
            <a:r>
              <a:rPr lang="es-AR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en el borde exterior y un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ζ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baseline="-25000" dirty="0" smtClean="0">
                <a:latin typeface="Arial" pitchFamily="34" charset="0"/>
                <a:cs typeface="Arial" pitchFamily="34" charset="0"/>
              </a:rPr>
              <a:t>min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en el borde interno, de valor:</a:t>
            </a:r>
          </a:p>
          <a:p>
            <a:pPr marL="0" indent="0">
              <a:buNone/>
            </a:pPr>
            <a:endParaRPr lang="es-A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ζ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baseline="-25000" dirty="0" smtClean="0">
                <a:latin typeface="Arial" pitchFamily="34" charset="0"/>
                <a:cs typeface="Arial" pitchFamily="34" charset="0"/>
              </a:rPr>
              <a:t>min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 =    </a:t>
            </a:r>
            <a:r>
              <a:rPr lang="es-AR" u="sng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s-AR" baseline="-25000" dirty="0" smtClean="0">
                <a:latin typeface="Arial" pitchFamily="34" charset="0"/>
                <a:cs typeface="Arial" pitchFamily="34" charset="0"/>
              </a:rPr>
              <a:t>1 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ζ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baseline="-25000" dirty="0" err="1" smtClean="0">
                <a:latin typeface="Arial" pitchFamily="34" charset="0"/>
                <a:cs typeface="Arial" pitchFamily="34" charset="0"/>
              </a:rPr>
              <a:t>max</a:t>
            </a:r>
            <a:endParaRPr lang="es-AR" baseline="-25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AR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                c</a:t>
            </a:r>
            <a:r>
              <a:rPr lang="es-AR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s-AR" u="sng" baseline="-25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A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F:\1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236" y="3501008"/>
            <a:ext cx="3816424" cy="406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93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DISTRIBUCION DE ESFUERZOS EN EL RANGO ELASTICO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17638"/>
            <a:ext cx="8424936" cy="5251722"/>
          </a:xfrm>
        </p:spPr>
        <p:txBody>
          <a:bodyPr>
            <a:normAutofit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Ahora que sabemos cómo es la distribución de la tensiones tangenciales, trataremos de encontrar el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valor de cualquier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dentro de la sección transversal.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Para ello traemos la fórmula que ligaba el momento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torsor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con la distribución de esfuerzos en la sección transversal, o sea: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 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ᶘ 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ρ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dF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= T      </a:t>
            </a:r>
            <a:r>
              <a:rPr lang="es-AR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y como    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 F = 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ζ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b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dA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</a:p>
          <a:p>
            <a:pPr marL="0" indent="0">
              <a:buNone/>
            </a:pPr>
            <a:r>
              <a:rPr lang="es-AR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</a:t>
            </a: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</a:t>
            </a:r>
            <a:r>
              <a:rPr lang="es-AR" sz="4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   ᶘ </a:t>
            </a:r>
            <a:r>
              <a:rPr lang="el-GR" sz="4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ρ</a:t>
            </a:r>
            <a:r>
              <a:rPr lang="es-AR" sz="4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(</a:t>
            </a:r>
            <a:r>
              <a:rPr lang="el-GR" sz="4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ζ</a:t>
            </a:r>
            <a:r>
              <a:rPr lang="es-AR" sz="4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40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dA</a:t>
            </a:r>
            <a:r>
              <a:rPr lang="es-AR" sz="4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  = T </a:t>
            </a:r>
            <a:endParaRPr lang="es-A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01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DISTRIBUCION DE ESFUERZOS EN EL RANGO ELASTICO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5440362"/>
          </a:xfrm>
        </p:spPr>
        <p:txBody>
          <a:bodyPr>
            <a:normAutofit lnSpcReduction="100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Sustituyendo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hallado en  ( C )</a:t>
            </a: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 T = ᶘ 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ρ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.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ζ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.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dA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=  </a:t>
            </a:r>
            <a:r>
              <a:rPr lang="el-GR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ζ </a:t>
            </a:r>
            <a:r>
              <a:rPr lang="es-AR" sz="3600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max</a:t>
            </a:r>
            <a:r>
              <a:rPr lang="es-AR" sz="36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</a:t>
            </a:r>
            <a:r>
              <a:rPr lang="es-AR" sz="3600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ᶘ  </a:t>
            </a:r>
            <a:r>
              <a:rPr lang="el-GR" sz="3600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ρ</a:t>
            </a:r>
            <a:r>
              <a:rPr lang="es-AR" sz="3600" u="sng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2</a:t>
            </a:r>
            <a:r>
              <a:rPr lang="es-AR" sz="3600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</a:t>
            </a:r>
            <a:r>
              <a:rPr lang="es-AR" sz="3600" u="sng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dA</a:t>
            </a:r>
            <a:r>
              <a:rPr lang="es-AR" sz="3600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</a:t>
            </a:r>
          </a:p>
          <a:p>
            <a:pPr marL="0" indent="0">
              <a:buNone/>
            </a:pPr>
            <a:r>
              <a:rPr lang="es-AR" sz="36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                                                                </a:t>
            </a:r>
            <a:r>
              <a:rPr lang="es-AR" sz="36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C</a:t>
            </a:r>
            <a:endParaRPr lang="es-AR" sz="3600" baseline="-250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La  </a:t>
            </a:r>
            <a:r>
              <a:rPr lang="es-AR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ᶘ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ρ</a:t>
            </a:r>
            <a:r>
              <a:rPr lang="es-AR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2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dA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= J :  </a:t>
            </a:r>
            <a:r>
              <a:rPr lang="es-AR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representa el </a:t>
            </a:r>
            <a:r>
              <a:rPr lang="es-A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Momento de </a:t>
            </a:r>
            <a:r>
              <a:rPr lang="es-AR" b="1" u="sng" dirty="0" smtClean="0">
                <a:latin typeface="Arial" pitchFamily="34" charset="0"/>
                <a:cs typeface="Arial" pitchFamily="34" charset="0"/>
                <a:sym typeface="Wingdings"/>
              </a:rPr>
              <a:t>Inercia Polar </a:t>
            </a:r>
            <a:r>
              <a:rPr lang="es-AR" dirty="0" smtClean="0">
                <a:latin typeface="Arial" pitchFamily="34" charset="0"/>
                <a:cs typeface="Arial" pitchFamily="34" charset="0"/>
                <a:sym typeface="Wingdings"/>
              </a:rPr>
              <a:t>de la sección respecto de su centro O.</a:t>
            </a:r>
          </a:p>
          <a:p>
            <a:pPr>
              <a:buFont typeface="Wingdings"/>
              <a:buChar char="Ü"/>
            </a:pPr>
            <a:r>
              <a:rPr lang="es-AR" dirty="0" smtClean="0">
                <a:latin typeface="Arial" pitchFamily="34" charset="0"/>
                <a:cs typeface="Arial" pitchFamily="34" charset="0"/>
                <a:sym typeface="Wingdings"/>
              </a:rPr>
              <a:t>T =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ζ </a:t>
            </a:r>
            <a:r>
              <a:rPr lang="es-AR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max</a:t>
            </a:r>
            <a:r>
              <a:rPr lang="es-AR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</a:t>
            </a:r>
            <a:r>
              <a:rPr lang="es-AR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.  J  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    </a:t>
            </a:r>
            <a:r>
              <a:rPr lang="el-GR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ζ</a:t>
            </a:r>
            <a:r>
              <a:rPr lang="es-AR" sz="4800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4800" baseline="-25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max</a:t>
            </a:r>
            <a:r>
              <a:rPr lang="es-AR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=  </a:t>
            </a:r>
            <a:r>
              <a:rPr lang="es-AR" sz="48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  .   c</a:t>
            </a: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           </a:t>
            </a:r>
            <a:r>
              <a:rPr lang="es-AR" baseline="-25000" dirty="0" smtClean="0">
                <a:latin typeface="Arial" pitchFamily="34" charset="0"/>
                <a:cs typeface="Arial" pitchFamily="34" charset="0"/>
                <a:sym typeface="Wingdings"/>
              </a:rPr>
              <a:t>C                                                             </a:t>
            </a:r>
            <a:r>
              <a:rPr lang="es-AR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J</a:t>
            </a:r>
          </a:p>
          <a:p>
            <a:pPr marL="0" indent="0">
              <a:buNone/>
            </a:pPr>
            <a:r>
              <a:rPr lang="es-AR" b="1" dirty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s-AR" b="1" dirty="0" smtClean="0">
                <a:latin typeface="Arial" pitchFamily="34" charset="0"/>
                <a:cs typeface="Arial" pitchFamily="34" charset="0"/>
                <a:sym typeface="Wingdings"/>
              </a:rPr>
              <a:t>                                            </a:t>
            </a:r>
            <a:endParaRPr lang="es-A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46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DISTRIBUCION DE ESFUERZOS EN EL RANGO ELASTICO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141168"/>
          </a:xfrm>
        </p:spPr>
        <p:txBody>
          <a:bodyPr/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Sustituyendo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de la ecuación anterior por la tensión 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ζ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;   y c por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ρ</a:t>
            </a:r>
            <a:r>
              <a:rPr lang="es-AR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;</a:t>
            </a:r>
          </a:p>
          <a:p>
            <a:r>
              <a:rPr lang="el-G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ζ</a:t>
            </a:r>
            <a:r>
              <a:rPr lang="es-A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=   </a:t>
            </a:r>
            <a:r>
              <a:rPr lang="es-AR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  .  </a:t>
            </a:r>
            <a:r>
              <a:rPr lang="el-GR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ρ</a:t>
            </a:r>
            <a:r>
              <a:rPr lang="es-AR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       </a:t>
            </a:r>
          </a:p>
          <a:p>
            <a:pPr marL="0" indent="0">
              <a:buNone/>
            </a:pPr>
            <a:r>
              <a:rPr lang="es-A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      J    </a:t>
            </a: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Recordar que     </a:t>
            </a: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J = </a:t>
            </a:r>
            <a:r>
              <a:rPr lang="el-GR" sz="3600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π</a:t>
            </a:r>
            <a:r>
              <a:rPr lang="es-AR" sz="3600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c</a:t>
            </a:r>
            <a:r>
              <a:rPr lang="es-AR" sz="3600" u="sng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4  </a:t>
            </a: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,    </a:t>
            </a:r>
          </a:p>
          <a:p>
            <a:pPr marL="0" indent="0">
              <a:buNone/>
            </a:pP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                       2</a:t>
            </a:r>
            <a:endParaRPr lang="es-AR" sz="36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siendo c  = radio circulo</a:t>
            </a:r>
            <a:endParaRPr lang="es-A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51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DISTRIBUCION DE ESFUERZOS EN EL RANGO ELASTICO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069160"/>
          </a:xfrm>
        </p:spPr>
        <p:txBody>
          <a:bodyPr>
            <a:normAutofit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En el caso de secciones anulares de radio mayor c</a:t>
            </a:r>
            <a:r>
              <a:rPr lang="es-A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y radio menor c</a:t>
            </a:r>
            <a:r>
              <a:rPr lang="es-A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1 ,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la expresión del momento polar es:</a:t>
            </a:r>
          </a:p>
          <a:p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 = (½ 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s-AR" sz="2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AR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  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½ 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s-AR" sz="2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AR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4)  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½ 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(c </a:t>
            </a:r>
            <a:r>
              <a:rPr lang="es-AR" sz="2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AR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  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c </a:t>
            </a:r>
            <a:r>
              <a:rPr lang="es-AR" sz="2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AR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  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</a:p>
          <a:p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Unidades SI:     T en  (</a:t>
            </a:r>
            <a:r>
              <a:rPr lang="es-A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N.m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c  y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 m</a:t>
            </a:r>
          </a:p>
          <a:p>
            <a:pPr marL="0" indent="0">
              <a:buNone/>
            </a:pP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J  en m</a:t>
            </a:r>
            <a:r>
              <a:rPr lang="es-AR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y  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en N/m</a:t>
            </a:r>
            <a:r>
              <a:rPr lang="es-AR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  (</a:t>
            </a:r>
            <a:r>
              <a:rPr lang="es-A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708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DISTRIBUCION DE ESFUERZOS EN EL RANGO ELASTICO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17638"/>
            <a:ext cx="8568952" cy="5323730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Unidades inglesas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 T = lb. in</a:t>
            </a: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 c  y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en in.</a:t>
            </a: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 J  en  in</a:t>
            </a:r>
            <a:r>
              <a:rPr lang="es-A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marL="0" indent="0">
              <a:buNone/>
            </a:pPr>
            <a:r>
              <a:rPr lang="es-AR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y 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en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p.s.i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Recordar además que cuando hay varios T a lo largo de la sección, se debe de hallar el </a:t>
            </a:r>
            <a:r>
              <a:rPr lang="es-A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Momento </a:t>
            </a:r>
            <a:r>
              <a:rPr lang="es-A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Torsor</a:t>
            </a:r>
            <a:r>
              <a:rPr lang="es-A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interno resultante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recurriendo a la estática.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62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ANGULO DE GIRO EN EL RANGO ELASTICO</a:t>
            </a:r>
            <a:endParaRPr lang="es-A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141168"/>
          </a:xfrm>
        </p:spPr>
        <p:txBody>
          <a:bodyPr>
            <a:normAutofit lnSpcReduction="100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Hemos visto que si obra un momento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torsor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T sobre un eje de radio c y longitud L, libre en un extremo y fijo en el otro, se produce un el eje un ángulo de giro </a:t>
            </a:r>
            <a:r>
              <a: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Φ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que era proporcional a T y a L.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También vimos que existe una relación entre </a:t>
            </a:r>
            <a:r>
              <a: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Φ</a:t>
            </a:r>
            <a:r>
              <a:rPr lang="es-A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ϒ</a:t>
            </a:r>
            <a:r>
              <a:rPr lang="es-A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L y c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, de acuerdo a la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sigte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. fórmula:</a:t>
            </a:r>
          </a:p>
          <a:p>
            <a:pPr marL="0" indent="0">
              <a:buNone/>
            </a:pP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ϒ</a:t>
            </a: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sz="4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AR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 .</a:t>
            </a:r>
            <a:r>
              <a:rPr lang="el-G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Φ</a:t>
            </a: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(1)</a:t>
            </a:r>
          </a:p>
          <a:p>
            <a:pPr marL="0" indent="0">
              <a:buNone/>
            </a:pPr>
            <a:r>
              <a:rPr lang="es-AR" sz="4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s-A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4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MOMENTO TORSOR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573941"/>
          </a:xfrm>
        </p:spPr>
        <p:txBody>
          <a:bodyPr/>
          <a:lstStyle/>
          <a:p>
            <a:r>
              <a:rPr lang="es-A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UTILIZACION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Ejes de transmisión circulares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de secciones llenas y/o huecas </a:t>
            </a:r>
            <a:r>
              <a:rPr lang="es-A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 se emplean para transmitir potencia de un punto a otro del eje.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4" name="Picture 2" descr="F:\15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212975"/>
            <a:ext cx="3808171" cy="348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44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ANGULO DE GIRO EN EL RANGO ELASTICO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7638"/>
            <a:ext cx="8568952" cy="5440362"/>
          </a:xfrm>
        </p:spPr>
        <p:txBody>
          <a:bodyPr/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También hemos establecido que el material va a estar trabajando en el campo elástico (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siendo válida  la Ley de Hooke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), por lo que podemos pasar de deformaciones  a tensiones a través de dicha ley:</a:t>
            </a: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ϒ</a:t>
            </a:r>
            <a:r>
              <a:rPr lang="es-AR" sz="36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sz="3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l-G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3600" u="sng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sz="3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=       </a:t>
            </a:r>
            <a:r>
              <a:rPr lang="es-A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 . c    </a:t>
            </a: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s-AR" sz="3600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3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          J . </a:t>
            </a:r>
            <a:r>
              <a:rPr lang="es-AR" sz="36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55645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ANGULO DE GIRO EN EL RANGO ELASTICO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17638"/>
            <a:ext cx="8507288" cy="5440362"/>
          </a:xfrm>
        </p:spPr>
        <p:txBody>
          <a:bodyPr>
            <a:normAutofit lnSpcReduction="100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Igualando (1) y (2), obtenemos el valor del ángulo de giro de la sección transversal producido por los esfuerzos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que se producen como consecuencia del momento T aplicado a la barra:</a:t>
            </a: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sz="4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Φ</a:t>
            </a:r>
            <a:r>
              <a:rPr lang="es-AR" sz="4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=   </a:t>
            </a:r>
            <a:r>
              <a:rPr lang="es-AR" sz="4400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  .  L 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Φ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se expresa en rad.</a:t>
            </a: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s-AR" sz="4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 .  J</a:t>
            </a:r>
          </a:p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</a:t>
            </a: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como era de suponer el </a:t>
            </a:r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ángulo de giro  </a:t>
            </a:r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Φ</a:t>
            </a:r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</a:t>
            </a:r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es directamente proporcional al momento T.</a:t>
            </a:r>
            <a:endParaRPr lang="es-A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267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ANGULO DE GIRO EN EL RANGO ELASTICO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257800"/>
          </a:xfrm>
        </p:spPr>
        <p:txBody>
          <a:bodyPr>
            <a:normAutofit fontScale="92500" lnSpcReduction="200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La fórmula anterior mide el ángulo de giro para ejes homogéneos (G = constante), con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sección transversal uniforme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y cargado en sus extremos. 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Si el eje es sometido a pares de momentos en lugares distintos al de sus extremos, o si consta de varias porciones con secciones transversales distintas, y/o posiblemente distintos materiales,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deberá de dividirse en partes componentes que satisfagan individualmente las condiciones en que ha sido establecida la fórmula del cálculo del ángulo de giro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Φ 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98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ANGULO DE GIRO EN EL RANGO ELASTICO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373216"/>
          </a:xfrm>
        </p:spPr>
        <p:txBody>
          <a:bodyPr/>
          <a:lstStyle/>
          <a:p>
            <a:pPr marL="0" indent="0">
              <a:buNone/>
            </a:pPr>
            <a:r>
              <a:rPr lang="el-G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Φ</a:t>
            </a: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=   ∑   </a:t>
            </a:r>
            <a:r>
              <a:rPr lang="es-AR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   .    L</a:t>
            </a:r>
            <a:endParaRPr lang="es-A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G   .   J</a:t>
            </a:r>
          </a:p>
          <a:p>
            <a:endParaRPr lang="es-AR" dirty="0"/>
          </a:p>
        </p:txBody>
      </p:sp>
      <p:pic>
        <p:nvPicPr>
          <p:cNvPr id="11267" name="Picture 3" descr="F:\1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748" y="3212976"/>
            <a:ext cx="380366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55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Diseño</a:t>
            </a:r>
            <a:r>
              <a:rPr lang="es-AR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ejes de </a:t>
            </a:r>
            <a:r>
              <a:rPr lang="es-AR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</a:t>
            </a:r>
            <a:r>
              <a:rPr lang="es-AR" u="sng" dirty="0" err="1" smtClean="0">
                <a:solidFill>
                  <a:srgbClr val="FF0000"/>
                </a:solidFill>
              </a:rPr>
              <a:t>ion</a:t>
            </a:r>
            <a:endParaRPr lang="es-AR" u="sng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5400600"/>
          </a:xfrm>
        </p:spPr>
        <p:txBody>
          <a:bodyPr>
            <a:normAutofit fontScale="925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Las especificaciones principales que deben establecerse en el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Diseño de un eje de transmisión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son la </a:t>
            </a:r>
            <a:r>
              <a:rPr lang="es-AR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Potenci</a:t>
            </a:r>
            <a:r>
              <a:rPr lang="es-AR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que debe suministrarse y la </a:t>
            </a:r>
            <a:r>
              <a:rPr lang="es-AR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Velocidad de Transmisión </a:t>
            </a:r>
            <a:r>
              <a:rPr lang="es-AR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eje.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En tal caso, la función del diseñador será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seleccionar el material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y las </a:t>
            </a:r>
            <a:r>
              <a:rPr lang="es-A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dimensiones de la sección transversal del eje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, para que el </a:t>
            </a:r>
            <a:r>
              <a:rPr lang="es-AR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Esfuerzo cortante máximo </a:t>
            </a:r>
            <a:r>
              <a:rPr lang="es-AR" b="1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permisibe</a:t>
            </a:r>
            <a:r>
              <a:rPr lang="es-A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material no sea excedido,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cuando el eje transmite la Potencia requerida a la Velocidad especificada.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27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Diseño de ejes de transmisión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141168"/>
          </a:xfrm>
        </p:spPr>
        <p:txBody>
          <a:bodyPr>
            <a:normAutofit lnSpcReduction="100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Recordar que </a:t>
            </a:r>
            <a:r>
              <a:rPr lang="es-AR" sz="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 = T . </a:t>
            </a:r>
            <a:r>
              <a:rPr lang="el-GR" sz="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es-AR" sz="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, donde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es la velocidad angular del cuerpo expresada en rad/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AR" sz="2400" dirty="0" smtClean="0">
                <a:latin typeface="Arial" pitchFamily="34" charset="0"/>
                <a:cs typeface="Arial" pitchFamily="34" charset="0"/>
              </a:rPr>
              <a:t>Pero 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ω</a:t>
            </a:r>
            <a:r>
              <a:rPr lang="es-A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2 .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π</a:t>
            </a:r>
            <a:r>
              <a:rPr lang="es-A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s-AR" sz="2400" b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  , donde </a:t>
            </a:r>
            <a:r>
              <a:rPr lang="es-AR" sz="2400" b="1" dirty="0" smtClean="0">
                <a:latin typeface="Arial" pitchFamily="34" charset="0"/>
                <a:cs typeface="Arial" pitchFamily="34" charset="0"/>
              </a:rPr>
              <a:t>f es la </a:t>
            </a:r>
            <a:r>
              <a:rPr lang="es-AR" sz="2400" b="1" u="sng" dirty="0" smtClean="0">
                <a:latin typeface="Arial" pitchFamily="34" charset="0"/>
                <a:cs typeface="Arial" pitchFamily="34" charset="0"/>
              </a:rPr>
              <a:t>frecuencia de rotación</a:t>
            </a:r>
            <a:r>
              <a:rPr lang="es-AR" sz="2400" b="1" dirty="0" smtClean="0">
                <a:latin typeface="Arial" pitchFamily="34" charset="0"/>
                <a:cs typeface="Arial" pitchFamily="34" charset="0"/>
              </a:rPr>
              <a:t>, es decir, el </a:t>
            </a:r>
            <a:r>
              <a:rPr lang="es-AR" sz="2400" b="1" u="sng" dirty="0" smtClean="0">
                <a:latin typeface="Arial" pitchFamily="34" charset="0"/>
                <a:cs typeface="Arial" pitchFamily="34" charset="0"/>
              </a:rPr>
              <a:t>número de revoluciones por segundo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AR" sz="2400" dirty="0" smtClean="0">
                <a:latin typeface="Arial" pitchFamily="34" charset="0"/>
                <a:cs typeface="Arial" pitchFamily="34" charset="0"/>
              </a:rPr>
              <a:t>La unidad de frecuencia es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seg</a:t>
            </a:r>
            <a:r>
              <a:rPr lang="es-AR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 su unidad </a:t>
            </a:r>
            <a:r>
              <a:rPr lang="es-A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(SI)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 HERTZ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(Hz). Sustituyendo el valor de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 en la ecuación principal, tenemos:</a:t>
            </a:r>
          </a:p>
          <a:p>
            <a:pPr marL="0" indent="0">
              <a:buNone/>
            </a:pPr>
            <a:r>
              <a:rPr lang="es-AR" sz="28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s-AR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 = </a:t>
            </a:r>
            <a:r>
              <a:rPr lang="es-AR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2 .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es-AR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f. </a:t>
            </a:r>
            <a:r>
              <a:rPr lang="es-AR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 .</a:t>
            </a:r>
            <a:r>
              <a:rPr lang="es-AR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s-A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Unidades</a:t>
            </a:r>
            <a:r>
              <a:rPr lang="es-AR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el SI, la frecuencia se expresa en (Hz) ; </a:t>
            </a:r>
          </a:p>
          <a:p>
            <a:pPr marL="0" indent="0">
              <a:buNone/>
            </a:pP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el T en </a:t>
            </a:r>
            <a:r>
              <a:rPr lang="es-A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N.m</a:t>
            </a:r>
            <a:endParaRPr lang="es-A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la P en   N .m /</a:t>
            </a:r>
            <a:r>
              <a:rPr lang="es-A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seg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(Watts)</a:t>
            </a:r>
          </a:p>
          <a:p>
            <a:pPr marL="0" indent="0">
              <a:buNone/>
            </a:pPr>
            <a:endParaRPr lang="es-A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AR" baseline="-25000" dirty="0"/>
          </a:p>
        </p:txBody>
      </p:sp>
    </p:spTree>
    <p:extLst>
      <p:ext uri="{BB962C8B-B14F-4D97-AF65-F5344CB8AC3E}">
        <p14:creationId xmlns:p14="http://schemas.microsoft.com/office/powerpoint/2010/main" val="309998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Diseño de ejes de transmisión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141168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Si queremos averiguar el momento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Torsor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que debe recibir un eje que debe de transmitir una potencia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a una velocidad o frecuencia de rotación 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35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    </a:t>
            </a:r>
            <a:r>
              <a:rPr lang="es-AR" sz="35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 =  P / 2 . </a:t>
            </a:r>
            <a:r>
              <a:rPr lang="el-GR" sz="35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π</a:t>
            </a:r>
            <a:r>
              <a:rPr lang="es-AR" sz="35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. f;   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Después de haber calculado el T que debe ser capaz de recibir el eje, y habiendo seleccionado el material que debe ser utilizado, mediante la fórmula de la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Torsion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elástica se determina la relación J/c necesaria para el diseño del eje, a saber:</a:t>
            </a:r>
          </a:p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39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J/c  = T/ </a:t>
            </a:r>
            <a:r>
              <a:rPr lang="el-GR" sz="39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ζ</a:t>
            </a:r>
            <a:r>
              <a:rPr lang="es-AR" sz="3900" b="1" baseline="-25000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máx</a:t>
            </a:r>
            <a:endParaRPr lang="es-AR" sz="39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79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Diseño de ejes de transmisión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5589240"/>
          </a:xfrm>
        </p:spPr>
        <p:txBody>
          <a:bodyPr>
            <a:normAutofit/>
          </a:bodyPr>
          <a:lstStyle/>
          <a:p>
            <a:r>
              <a:rPr lang="es-AR" dirty="0" smtClean="0"/>
              <a:t>En el caso de un eje circular sólido </a:t>
            </a:r>
          </a:p>
          <a:p>
            <a:pPr marL="0" indent="0">
              <a:buNone/>
            </a:pP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J/c = </a:t>
            </a: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</a:t>
            </a:r>
            <a:r>
              <a:rPr lang="es-A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c</a:t>
            </a:r>
            <a:r>
              <a:rPr lang="es-AR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s-AR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2  </a:t>
            </a:r>
          </a:p>
          <a:p>
            <a:r>
              <a:rPr lang="es-AR" sz="4400" dirty="0" smtClean="0">
                <a:sym typeface="Wingdings"/>
              </a:rPr>
              <a:t>  </a:t>
            </a:r>
            <a:r>
              <a:rPr lang="el-GR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</a:t>
            </a:r>
            <a:r>
              <a:rPr lang="es-AR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c</a:t>
            </a:r>
            <a:r>
              <a:rPr lang="es-AR" sz="4400" b="1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</a:t>
            </a:r>
            <a:r>
              <a:rPr lang="es-A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T/ </a:t>
            </a:r>
            <a:r>
              <a:rPr lang="el-G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</a:t>
            </a:r>
            <a:r>
              <a:rPr lang="es-A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44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endParaRPr lang="es-AR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A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2         </a:t>
            </a:r>
          </a:p>
          <a:p>
            <a:pPr marL="0" indent="0">
              <a:buNone/>
            </a:pPr>
            <a:r>
              <a:rPr lang="es-AR" dirty="0" smtClean="0"/>
              <a:t>Despejando “c” </a:t>
            </a:r>
            <a:r>
              <a:rPr lang="es-AR" dirty="0"/>
              <a:t>nos dará el mínimo valor permitido para el radio de eje “</a:t>
            </a:r>
            <a:r>
              <a:rPr lang="es-AR" dirty="0" smtClean="0"/>
              <a:t>c”.</a:t>
            </a:r>
          </a:p>
        </p:txBody>
      </p:sp>
    </p:spTree>
    <p:extLst>
      <p:ext uri="{BB962C8B-B14F-4D97-AF65-F5344CB8AC3E}">
        <p14:creationId xmlns:p14="http://schemas.microsoft.com/office/powerpoint/2010/main" val="197497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Diseño de ejes de transmisión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661248"/>
          </a:xfrm>
        </p:spPr>
        <p:txBody>
          <a:bodyPr>
            <a:normAutofit fontScale="92500" lnSpcReduction="10000"/>
          </a:bodyPr>
          <a:lstStyle/>
          <a:p>
            <a:r>
              <a:rPr lang="es-A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Unidades inglesas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:     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r.p.m</a:t>
            </a:r>
            <a:endParaRPr lang="es-A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en HP</a:t>
            </a: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En este caso hay que emplear una fórmula para  convertir la frecuencia en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(Hz) y la potencia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en ft. lb/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ó  in.lb./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endParaRPr lang="es-A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1 RPM = 1/60 seg</a:t>
            </a:r>
            <a:r>
              <a:rPr lang="es-A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= 1/60 (Hz)</a:t>
            </a: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1  HP  = 550 ft. lb/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= 6600 in.lb/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endParaRPr lang="es-A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Si se expresa la potencia en in.lb/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, la fórmula de T dará el valor en lb.in. Luego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se lo insertará en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p.s.i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para que J/c  de en in</a:t>
            </a:r>
            <a:r>
              <a:rPr lang="es-A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3 .</a:t>
            </a:r>
            <a:endParaRPr lang="es-A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8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MOMENTO TORSOR</a:t>
            </a:r>
          </a:p>
        </p:txBody>
      </p:sp>
      <p:pic>
        <p:nvPicPr>
          <p:cNvPr id="4" name="Picture 2" descr="F:\15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1161978"/>
            <a:ext cx="6192689" cy="5665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89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Preliminar de los </a:t>
            </a:r>
            <a:r>
              <a:rPr lang="es-AR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ESFUERZOS</a:t>
            </a:r>
            <a:r>
              <a:rPr lang="es-AR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un eje</a:t>
            </a:r>
            <a:endParaRPr lang="es-AR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17638"/>
            <a:ext cx="8568952" cy="5440362"/>
          </a:xfrm>
        </p:spPr>
        <p:txBody>
          <a:bodyPr>
            <a:normAutofit lnSpcReduction="100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Consideremos un eje de sección llena circular sometido a </a:t>
            </a:r>
            <a:r>
              <a:rPr lang="es-A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 par </a:t>
            </a:r>
            <a:r>
              <a:rPr lang="es-AR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Torsor</a:t>
            </a:r>
            <a:r>
              <a:rPr lang="es-A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A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 smtClean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Cortemos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dicho eje con una sección normal al mismo, en un punto C. Nos quedamos con la parte izquierda del eje.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F:\1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380" y="2870200"/>
            <a:ext cx="4281195" cy="228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58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Análisis Preliminar de los </a:t>
            </a:r>
            <a:br>
              <a:rPr lang="es-AR" dirty="0" smtClean="0"/>
            </a:br>
            <a:r>
              <a:rPr lang="es-AR" dirty="0" smtClean="0"/>
              <a:t>esfuerzos en un eje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844824"/>
            <a:ext cx="7704856" cy="4752528"/>
          </a:xfrm>
        </p:spPr>
        <p:txBody>
          <a:bodyPr>
            <a:normAutofit fontScale="92500"/>
          </a:bodyPr>
          <a:lstStyle/>
          <a:p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diagrama de cuerpo libre </a:t>
            </a: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de la parte seccionada AC debe de estar en equilibrio con las </a:t>
            </a:r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Fuerzas Cortantes Elementales </a:t>
            </a:r>
            <a:r>
              <a:rPr lang="es-A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dF</a:t>
            </a:r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(perpendiculares al radio del eje, y contenidas en dicha sección de corte), producto del </a:t>
            </a:r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Momento </a:t>
            </a:r>
            <a:r>
              <a:rPr lang="es-A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Torsor</a:t>
            </a:r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y/o  de la  la </a:t>
            </a:r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acción que ejercía la porción faltante AC sobre BC</a:t>
            </a:r>
            <a:endParaRPr lang="es-A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F:\1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520" y="116632"/>
            <a:ext cx="1979712" cy="196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55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778098"/>
          </a:xfrm>
        </p:spPr>
        <p:txBody>
          <a:bodyPr>
            <a:normAutofit fontScale="90000"/>
          </a:bodyPr>
          <a:lstStyle/>
          <a:p>
            <a:r>
              <a:rPr lang="es-AR" dirty="0"/>
              <a:t>Análisis Preliminar de </a:t>
            </a:r>
            <a:r>
              <a:rPr lang="es-AR" dirty="0" smtClean="0"/>
              <a:t>los Esfuerzos  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pic>
        <p:nvPicPr>
          <p:cNvPr id="4" name="Picture 2" descr="F:\1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60157"/>
            <a:ext cx="6048672" cy="599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21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Análisis Preliminar de los esfuerzos en un eje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5346740"/>
          </a:xfrm>
        </p:spPr>
        <p:txBody>
          <a:bodyPr/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Condiciones de Equilibrio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para ese cuerpo libre, impone que el </a:t>
            </a:r>
            <a:r>
              <a:rPr lang="es-A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Sistema de Fuerzas Elementales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sea equivalente a un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 de torsión interno T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igual y opuesto a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T´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4098" name="Picture 2" descr="F:\1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412471"/>
            <a:ext cx="3456384" cy="342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29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2672</Words>
  <Application>Microsoft Office PowerPoint</Application>
  <PresentationFormat>Presentación en pantalla (4:3)</PresentationFormat>
  <Paragraphs>194</Paragraphs>
  <Slides>48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48</vt:i4>
      </vt:variant>
    </vt:vector>
  </HeadingPairs>
  <TitlesOfParts>
    <vt:vector size="53" baseType="lpstr">
      <vt:lpstr>Arial</vt:lpstr>
      <vt:lpstr>Arial Black</vt:lpstr>
      <vt:lpstr>Calibri</vt:lpstr>
      <vt:lpstr>Wingdings</vt:lpstr>
      <vt:lpstr>Tema de Office</vt:lpstr>
      <vt:lpstr>Presentación de PowerPoint</vt:lpstr>
      <vt:lpstr>MOMENTO TORSOR</vt:lpstr>
      <vt:lpstr>MOMENTO TORSOR</vt:lpstr>
      <vt:lpstr>MOMENTO TORSOR</vt:lpstr>
      <vt:lpstr>MOMENTO TORSOR</vt:lpstr>
      <vt:lpstr>Análisis Preliminar de los ESFUERZOS en un eje</vt:lpstr>
      <vt:lpstr>Análisis Preliminar de los  esfuerzos en un eje</vt:lpstr>
      <vt:lpstr>Análisis Preliminar de los Esfuerzos   </vt:lpstr>
      <vt:lpstr>Análisis Preliminar de los esfuerzos en un eje</vt:lpstr>
      <vt:lpstr>Análisis Preliminar de los Esfuerzos en un eje</vt:lpstr>
      <vt:lpstr>Análisis Preliminar de los  esfuerzos en un eje</vt:lpstr>
      <vt:lpstr>Análisis Preliminar de los esfuerzos en un eje</vt:lpstr>
      <vt:lpstr>Análisis de las deformaciones de un eje circular</vt:lpstr>
      <vt:lpstr>Análisis de las deformaciones eje circular</vt:lpstr>
      <vt:lpstr>Análisis de las deformaciones de un eje circular</vt:lpstr>
      <vt:lpstr>Análisis de las deformaciones de un eje circular</vt:lpstr>
      <vt:lpstr>Análisis de las deformaciones de un eje circular</vt:lpstr>
      <vt:lpstr>Distribución de las deformaciones a cortante ϒ en un eje circular</vt:lpstr>
      <vt:lpstr>Distribución de las deformaciones a cortante ϒ en un eje circular</vt:lpstr>
      <vt:lpstr>Presentación de PowerPoint</vt:lpstr>
      <vt:lpstr>Distribución de las deformaciones a cortante ϒ en un eje circular</vt:lpstr>
      <vt:lpstr>Presentación de PowerPoint</vt:lpstr>
      <vt:lpstr>Distribución de las deformaciones a cortante ϒ en un eje circular</vt:lpstr>
      <vt:lpstr>Distribución de las deformaciones a cortante ϒ en un eje circular</vt:lpstr>
      <vt:lpstr>Distribución de las deformaciones a cortante ϒ en un eje circular</vt:lpstr>
      <vt:lpstr>Distribución de las deformaciones a cortante ϒ en un eje circular</vt:lpstr>
      <vt:lpstr>Distribución de las deformaciones a cortante ϒ en un eje circular</vt:lpstr>
      <vt:lpstr>DISTRIBUCION DE ESFUERZOS EN EL RANGO ELASTICO</vt:lpstr>
      <vt:lpstr>DISTRIBUCION DE ESFUERZOS EN EL RANGO ELASTICO</vt:lpstr>
      <vt:lpstr>DISTRIBUCION DE ESFUERZOS EN EL RANGO ELASTICO</vt:lpstr>
      <vt:lpstr>DISTRIBUCION DE ESFUERZOS EN EL RANGO ELASTICO</vt:lpstr>
      <vt:lpstr>DISTRIBUCION DE ESFUERZOS EN EL RANGO ELASTICO</vt:lpstr>
      <vt:lpstr>DISTRIBUCION DE ESFUERZOS EN EL RANGO ELASTICO</vt:lpstr>
      <vt:lpstr>DISTRIBUCION DE ESFUERZOS EN EL RANGO ELASTICO</vt:lpstr>
      <vt:lpstr>DISTRIBUCION DE ESFUERZOS EN EL RANGO ELASTICO</vt:lpstr>
      <vt:lpstr>DISTRIBUCION DE ESFUERZOS EN EL RANGO ELASTICO</vt:lpstr>
      <vt:lpstr>DISTRIBUCION DE ESFUERZOS EN EL RANGO ELASTICO</vt:lpstr>
      <vt:lpstr>DISTRIBUCION DE ESFUERZOS EN EL RANGO ELASTICO</vt:lpstr>
      <vt:lpstr>ANGULO DE GIRO EN EL RANGO ELASTICO</vt:lpstr>
      <vt:lpstr>ANGULO DE GIRO EN EL RANGO ELASTICO</vt:lpstr>
      <vt:lpstr>ANGULO DE GIRO EN EL RANGO ELASTICO</vt:lpstr>
      <vt:lpstr>ANGULO DE GIRO EN EL RANGO ELASTICO</vt:lpstr>
      <vt:lpstr>ANGULO DE GIRO EN EL RANGO ELASTICO</vt:lpstr>
      <vt:lpstr>Diseño de ejes de transmision</vt:lpstr>
      <vt:lpstr>Diseño de ejes de transmisión</vt:lpstr>
      <vt:lpstr>Diseño de ejes de transmisión</vt:lpstr>
      <vt:lpstr>Diseño de ejes de transmisión</vt:lpstr>
      <vt:lpstr>Diseño de ejes de transmisión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MOMENTO TORSOR</dc:title>
  <dc:creator>RUBEN</dc:creator>
  <cp:lastModifiedBy>RUBEN ANTONIO SELUY</cp:lastModifiedBy>
  <cp:revision>66</cp:revision>
  <dcterms:created xsi:type="dcterms:W3CDTF">2014-05-26T14:36:04Z</dcterms:created>
  <dcterms:modified xsi:type="dcterms:W3CDTF">2020-10-13T13:57:01Z</dcterms:modified>
</cp:coreProperties>
</file>