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4"/>
  </p:notesMasterIdLst>
  <p:sldIdLst>
    <p:sldId id="256" r:id="rId2"/>
    <p:sldId id="257" r:id="rId3"/>
    <p:sldId id="282" r:id="rId4"/>
    <p:sldId id="259" r:id="rId5"/>
    <p:sldId id="260" r:id="rId6"/>
    <p:sldId id="261" r:id="rId7"/>
    <p:sldId id="286" r:id="rId8"/>
    <p:sldId id="284" r:id="rId9"/>
    <p:sldId id="285" r:id="rId10"/>
    <p:sldId id="279" r:id="rId11"/>
    <p:sldId id="280" r:id="rId12"/>
    <p:sldId id="306" r:id="rId13"/>
  </p:sldIdLst>
  <p:sldSz cx="9144000" cy="6858000" type="screen4x3"/>
  <p:notesSz cx="7027863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8145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1F9728-296D-48A9-B70E-81A268DC9CAC}" type="datetimeFigureOut">
              <a:rPr lang="en-US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79925"/>
            <a:ext cx="5621337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8145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77B07-7175-4EB5-9F33-77403D7279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324E2C8D-ED92-488B-B28C-87B80352DF4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3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5D33-A4A8-4E4C-8D1C-D7C097F3737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71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DBE-DBC1-4549-BBAF-738490F073C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492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2ED5-33FA-412D-980C-CBC74F5935A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6587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507E-36F9-460E-9CDE-7A6DBD6257A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80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642058-2B27-4F3C-9F22-7519B37ABA2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58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6730-AC1E-405C-9F30-8D0D0D58830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828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4264-B191-4224-A7D8-A33ADBBCD15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44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385E-19A8-4264-AFDF-6931094CC4C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178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A0F9-85B9-466D-AD32-E04808C7383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40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5AA9-8B75-44E8-B271-A494B5169D3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71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D7A9-2D53-4918-B324-C9E9EEFFD0B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41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C011631-2435-4F51-942F-11AAF8FE9CE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0" r:id="rId2"/>
    <p:sldLayoutId id="2147484079" r:id="rId3"/>
    <p:sldLayoutId id="2147484071" r:id="rId4"/>
    <p:sldLayoutId id="2147484072" r:id="rId5"/>
    <p:sldLayoutId id="2147484073" r:id="rId6"/>
    <p:sldLayoutId id="2147484074" r:id="rId7"/>
    <p:sldLayoutId id="2147484080" r:id="rId8"/>
    <p:sldLayoutId id="2147484081" r:id="rId9"/>
    <p:sldLayoutId id="2147484075" r:id="rId10"/>
    <p:sldLayoutId id="2147484076" r:id="rId11"/>
    <p:sldLayoutId id="214748407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8988" y="1431925"/>
            <a:ext cx="7593012" cy="3036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Materiales Refractarios</a:t>
            </a:r>
            <a:b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Parte 1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eaLnBrk="1" hangingPunct="1"/>
            <a:r>
              <a:rPr lang="es-ES" altLang="en-US" sz="2400" dirty="0"/>
              <a:t>Cátedra Materiales para Ingeniería</a:t>
            </a:r>
          </a:p>
          <a:p>
            <a:pPr eaLnBrk="1" hangingPunct="1"/>
            <a:r>
              <a:rPr lang="es-ES" altLang="en-US" sz="2400" dirty="0"/>
              <a:t>Ing. Teresa Antequera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1135063" y="333375"/>
            <a:ext cx="701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n-US" sz="3200" dirty="0">
                <a:latin typeface="+mj-lt"/>
              </a:rPr>
              <a:t>Propiedades del material refractario ideal</a:t>
            </a:r>
            <a:endParaRPr lang="es-ES_tradnl" altLang="en-US" sz="3200" dirty="0">
              <a:latin typeface="+mj-lt"/>
            </a:endParaRPr>
          </a:p>
        </p:txBody>
      </p:sp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827088" y="1557338"/>
            <a:ext cx="76327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AR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.- </a:t>
            </a:r>
            <a:r>
              <a:rPr lang="es-AR" altLang="en-US" sz="2000" dirty="0">
                <a:latin typeface="Arial" panose="020B0604020202020204" pitchFamily="34" charset="0"/>
              </a:rPr>
              <a:t>Alta refractariedad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Estabilidad volumétrica a las temperaturas de operación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Estabilidad química (frente a gases, vapores y escorias)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Resistencia al choque térmico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Alta resistencia mecánica en caliente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Alta densidad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Baja conductividad térmica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Alta resistencia a la abrasión</a:t>
            </a:r>
          </a:p>
          <a:p>
            <a:pPr eaLnBrk="1" hangingPunct="1"/>
            <a:r>
              <a:rPr lang="es-AR" altLang="en-US" sz="2000" dirty="0">
                <a:latin typeface="Arial" panose="020B0604020202020204" pitchFamily="34" charset="0"/>
              </a:rPr>
              <a:t>.- Baja conductividad eléctrica a altas temperaturas.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16388" name="Picture 2" descr="C:\Documents and Settings\Administrador\Mis documentos\Mis imágenes\Refrac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144963"/>
            <a:ext cx="2466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51"/>
    </mc:Choice>
    <mc:Fallback xmlns="">
      <p:transition spd="slow" advTm="25575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CuadroTexto"/>
          <p:cNvSpPr txBox="1">
            <a:spLocks noChangeArrowheads="1"/>
          </p:cNvSpPr>
          <p:nvPr/>
        </p:nvSpPr>
        <p:spPr bwMode="auto">
          <a:xfrm>
            <a:off x="323850" y="404813"/>
            <a:ext cx="864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n-US" sz="3200" dirty="0">
                <a:latin typeface="+mj-lt"/>
              </a:rPr>
              <a:t>Propiedades de un material refractario aislante ideal</a:t>
            </a:r>
            <a:endParaRPr lang="es-ES_tradnl" altLang="en-US" sz="3200" dirty="0">
              <a:latin typeface="+mj-lt"/>
            </a:endParaRPr>
          </a:p>
        </p:txBody>
      </p:sp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755650" y="1989138"/>
            <a:ext cx="8208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AR" altLang="en-US">
                <a:solidFill>
                  <a:schemeClr val="bg1"/>
                </a:solidFill>
                <a:latin typeface="Arial" panose="020B0604020202020204" pitchFamily="34" charset="0"/>
              </a:rPr>
              <a:t>.- </a:t>
            </a:r>
            <a:r>
              <a:rPr lang="es-AR" altLang="en-US">
                <a:latin typeface="Arial" panose="020B0604020202020204" pitchFamily="34" charset="0"/>
              </a:rPr>
              <a:t>Muy baja conductividad térmica</a:t>
            </a:r>
          </a:p>
          <a:p>
            <a:pPr eaLnBrk="1" hangingPunct="1"/>
            <a:r>
              <a:rPr lang="es-AR" altLang="en-US">
                <a:latin typeface="Arial" panose="020B0604020202020204" pitchFamily="34" charset="0"/>
              </a:rPr>
              <a:t>.- Alta refractariedad </a:t>
            </a:r>
          </a:p>
          <a:p>
            <a:pPr eaLnBrk="1" hangingPunct="1"/>
            <a:r>
              <a:rPr lang="es-AR" altLang="en-US">
                <a:latin typeface="Arial" panose="020B0604020202020204" pitchFamily="34" charset="0"/>
              </a:rPr>
              <a:t>.- Buena resistencia al ataque químico de gases , vapores y escorias</a:t>
            </a:r>
          </a:p>
          <a:p>
            <a:pPr eaLnBrk="1" hangingPunct="1"/>
            <a:r>
              <a:rPr lang="es-AR" altLang="en-US">
                <a:latin typeface="Arial" panose="020B0604020202020204" pitchFamily="34" charset="0"/>
              </a:rPr>
              <a:t>.- Buenas propiedades mecánicas en caliente</a:t>
            </a:r>
          </a:p>
          <a:p>
            <a:pPr eaLnBrk="1" hangingPunct="1"/>
            <a:r>
              <a:rPr lang="es-AR" altLang="en-US">
                <a:latin typeface="Arial" panose="020B0604020202020204" pitchFamily="34" charset="0"/>
              </a:rPr>
              <a:t>.- Baja densidad</a:t>
            </a:r>
            <a:endParaRPr lang="es-ES_tradnl" altLang="en-US">
              <a:latin typeface="Arial" panose="020B0604020202020204" pitchFamily="34" charset="0"/>
            </a:endParaRPr>
          </a:p>
        </p:txBody>
      </p:sp>
      <p:pic>
        <p:nvPicPr>
          <p:cNvPr id="17412" name="Picture 2" descr="C:\Documents and Settings\Administrador\Mis documentos\Mis imágenes\aislant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65513"/>
            <a:ext cx="23749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84"/>
    </mc:Choice>
    <mc:Fallback xmlns="">
      <p:transition spd="slow" advTm="32478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1"/>
          <p:cNvSpPr txBox="1">
            <a:spLocks noChangeArrowheads="1"/>
          </p:cNvSpPr>
          <p:nvPr/>
        </p:nvSpPr>
        <p:spPr bwMode="auto">
          <a:xfrm>
            <a:off x="1042988" y="2781300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es-ES" altLang="en-US" sz="2400" dirty="0"/>
              <a:t>Materiales para Ingeniería  - Ingeniería Química</a:t>
            </a:r>
          </a:p>
          <a:p>
            <a:pPr algn="ctr"/>
            <a:r>
              <a:rPr lang="es-ES" altLang="en-US" sz="2400" dirty="0"/>
              <a:t>Cátedra de Materiales – Primera Parte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"/>
    </mc:Choice>
    <mc:Fallback xmlns="">
      <p:transition spd="slow" advTm="58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142875"/>
            <a:ext cx="8099425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Uso e importancia de los materiales refractarios</a:t>
            </a:r>
          </a:p>
        </p:txBody>
      </p:sp>
      <p:pic>
        <p:nvPicPr>
          <p:cNvPr id="819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035050"/>
            <a:ext cx="51244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2" y="1510506"/>
            <a:ext cx="2663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6" y="3692436"/>
            <a:ext cx="19081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296568"/>
            <a:ext cx="2745442" cy="19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6568"/>
            <a:ext cx="24876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17"/>
    </mc:Choice>
    <mc:Fallback xmlns="">
      <p:transition spd="slow" advTm="999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80988"/>
            <a:ext cx="7772400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>
                <a:solidFill>
                  <a:schemeClr val="tx1"/>
                </a:solidFill>
              </a:rPr>
              <a:t>Revestimiento refractario - aislante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80988" y="1239838"/>
            <a:ext cx="8578850" cy="5068887"/>
          </a:xfrm>
        </p:spPr>
        <p:txBody>
          <a:bodyPr/>
          <a:lstStyle/>
          <a:p>
            <a:pPr eaLnBrk="1" hangingPunct="1"/>
            <a:r>
              <a:rPr lang="es-AR" altLang="en-US" dirty="0"/>
              <a:t>Un revestimiento refractario – aislante protege a la estructura portante de las altas temperaturas y hace que las pérdidas de calor a través de  las paredes de los hornos sean menores, contribuyendo de ese modo al ahorro energético, debido a un menor consumo de calor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348162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CF19D1-764E-86D4-ACD9-760D7AF3F80B}"/>
              </a:ext>
            </a:extLst>
          </p:cNvPr>
          <p:cNvSpPr txBox="1"/>
          <p:nvPr/>
        </p:nvSpPr>
        <p:spPr>
          <a:xfrm>
            <a:off x="4858246" y="3212976"/>
            <a:ext cx="400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rgbClr val="002060"/>
                </a:solidFill>
              </a:rPr>
              <a:t>[Interior del horno]</a:t>
            </a:r>
          </a:p>
          <a:p>
            <a:r>
              <a:rPr lang="es-AR" sz="1600" b="1" dirty="0">
                <a:solidFill>
                  <a:srgbClr val="002060"/>
                </a:solidFill>
              </a:rPr>
              <a:t>   ↓</a:t>
            </a:r>
          </a:p>
          <a:p>
            <a:r>
              <a:rPr lang="es-AR" sz="1600" b="1" dirty="0">
                <a:solidFill>
                  <a:srgbClr val="002060"/>
                </a:solidFill>
              </a:rPr>
              <a:t>[Refractario denso] → contacto con llama, escoria o carga</a:t>
            </a:r>
          </a:p>
          <a:p>
            <a:r>
              <a:rPr lang="es-AR" sz="1600" b="1" dirty="0">
                <a:solidFill>
                  <a:srgbClr val="002060"/>
                </a:solidFill>
              </a:rPr>
              <a:t>   ↓</a:t>
            </a:r>
          </a:p>
          <a:p>
            <a:r>
              <a:rPr lang="es-AR" sz="1600" b="1" dirty="0">
                <a:solidFill>
                  <a:srgbClr val="002060"/>
                </a:solidFill>
              </a:rPr>
              <a:t>[Refractario aislante] → reduce pérdida de calor, protege estructura</a:t>
            </a:r>
          </a:p>
          <a:p>
            <a:r>
              <a:rPr lang="es-AR" sz="1600" b="1" dirty="0">
                <a:solidFill>
                  <a:srgbClr val="002060"/>
                </a:solidFill>
              </a:rPr>
              <a:t>   ↓</a:t>
            </a:r>
          </a:p>
          <a:p>
            <a:r>
              <a:rPr lang="es-AR" sz="1600" b="1" dirty="0">
                <a:solidFill>
                  <a:srgbClr val="002060"/>
                </a:solidFill>
              </a:rPr>
              <a:t>[Estructura metálica o de hormigón]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00"/>
    </mc:Choice>
    <mc:Fallback xmlns="">
      <p:transition spd="slow" advTm="1242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7788" y="261938"/>
            <a:ext cx="6248400" cy="574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Refractarios en procesos industriales</a:t>
            </a:r>
          </a:p>
        </p:txBody>
      </p:sp>
      <p:pic>
        <p:nvPicPr>
          <p:cNvPr id="10243" name="Picture 15" descr="img_steel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302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7" descr="img_top_02_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6"/>
          <a:stretch>
            <a:fillRect/>
          </a:stretch>
        </p:blipFill>
        <p:spPr bwMode="auto">
          <a:xfrm>
            <a:off x="288925" y="3781425"/>
            <a:ext cx="17065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9" descr="img_sulphur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5468938"/>
            <a:ext cx="17843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93713" y="919163"/>
            <a:ext cx="29527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Sector: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Industria Petroquímica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Química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Siderurgia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Fundición de metales no ferrosos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Cemento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Cerámica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Vidrio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/>
              <a:t>Esmaltes y fritas</a:t>
            </a:r>
            <a:endParaRPr lang="en-US" dirty="0"/>
          </a:p>
        </p:txBody>
      </p:sp>
      <p:pic>
        <p:nvPicPr>
          <p:cNvPr id="10247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041400"/>
            <a:ext cx="48895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3781425"/>
            <a:ext cx="1651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51"/>
    </mc:Choice>
    <mc:Fallback xmlns="">
      <p:transition spd="slow" advTm="881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188"/>
            <a:ext cx="7772400" cy="842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Definición de materiales refractarios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507412" cy="5545138"/>
          </a:xfrm>
        </p:spPr>
        <p:txBody>
          <a:bodyPr/>
          <a:lstStyle/>
          <a:p>
            <a:pPr algn="just" eaLnBrk="1" hangingPunct="1"/>
            <a:r>
              <a:rPr lang="es-ES" altLang="en-US" dirty="0"/>
              <a:t>Definición  tecnológica de materiales refractarios: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>
                <a:solidFill>
                  <a:srgbClr val="0070C0"/>
                </a:solidFill>
              </a:rPr>
              <a:t>“Todo material capaz de soportar , a temperaturas elevadas, las condiciones del medio en que esta inmerso, durante un periodo de tiempo económicamente rentable, sin deterioro excesivo de sus propiedades físico – químicas.”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84984"/>
            <a:ext cx="813971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79"/>
    </mc:Choice>
    <mc:Fallback xmlns="">
      <p:transition spd="slow" advTm="3265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Condiciones que deben soportar los materiales refractarios</a:t>
            </a:r>
          </a:p>
        </p:txBody>
      </p:sp>
      <p:graphicFrame>
        <p:nvGraphicFramePr>
          <p:cNvPr id="171083" name="Group 75"/>
          <p:cNvGraphicFramePr>
            <a:graphicFrameLocks noGrp="1"/>
          </p:cNvGraphicFramePr>
          <p:nvPr>
            <p:ph type="tbl" idx="1"/>
          </p:nvPr>
        </p:nvGraphicFramePr>
        <p:xfrm>
          <a:off x="250825" y="1628775"/>
          <a:ext cx="5976937" cy="3560762"/>
        </p:xfrm>
        <a:graphic>
          <a:graphicData uri="http://schemas.openxmlformats.org/drawingml/2006/table">
            <a:tbl>
              <a:tblPr/>
              <a:tblGrid>
                <a:gridCol w="199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4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Solicitaciones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Térmicas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Mecánicas 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Químicas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Temperaturas elevadas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Compresión, flexión y tracción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Escorias 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Cambios bruscos de temperatura (choque térmico)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Vibración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Productos fundidos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Abrasión, erosión e impacto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Gases y vapores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Presión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Ácidos</a:t>
                      </a:r>
                    </a:p>
                  </a:txBody>
                  <a:tcPr marL="91451" marR="91451" marT="45713" marB="45713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295900"/>
            <a:ext cx="33845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93913"/>
            <a:ext cx="26289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30"/>
    </mc:Choice>
    <mc:Fallback xmlns="">
      <p:transition spd="slow" advTm="2477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>
                <a:solidFill>
                  <a:schemeClr val="tx1"/>
                </a:solidFill>
              </a:rPr>
              <a:t>Características de los materiales refractarios estructurales</a:t>
            </a:r>
          </a:p>
        </p:txBody>
      </p:sp>
      <p:sp>
        <p:nvSpPr>
          <p:cNvPr id="13315" name="3 Rectángulo"/>
          <p:cNvSpPr>
            <a:spLocks noChangeArrowheads="1"/>
          </p:cNvSpPr>
          <p:nvPr/>
        </p:nvSpPr>
        <p:spPr bwMode="auto">
          <a:xfrm>
            <a:off x="504825" y="1484313"/>
            <a:ext cx="7883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AR" altLang="en-US" dirty="0">
                <a:latin typeface="Arial" panose="020B0604020202020204" pitchFamily="34" charset="0"/>
              </a:rPr>
              <a:t>Estructuralmente los materiales refractarios conformados presentan tres fases perfectamente definidas:</a:t>
            </a:r>
          </a:p>
          <a:p>
            <a:pPr eaLnBrk="1" hangingPunct="1"/>
            <a:endParaRPr lang="es-AR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s-AR" altLang="en-US" dirty="0">
                <a:latin typeface="Arial" panose="020B0604020202020204" pitchFamily="34" charset="0"/>
              </a:rPr>
              <a:t>1.- Constituyente disperso, generalmente formado por óxidos simples o compuestos.</a:t>
            </a:r>
          </a:p>
          <a:p>
            <a:pPr eaLnBrk="1" hangingPunct="1"/>
            <a:r>
              <a:rPr lang="es-AR" altLang="en-US" dirty="0">
                <a:latin typeface="Arial" panose="020B0604020202020204" pitchFamily="34" charset="0"/>
              </a:rPr>
              <a:t>2.- Constituyente matriz, generalmente formado por materiales complejos de naturaleza cristalina o vítrea.</a:t>
            </a:r>
          </a:p>
          <a:p>
            <a:pPr eaLnBrk="1" hangingPunct="1"/>
            <a:r>
              <a:rPr lang="es-AR" altLang="en-US" dirty="0">
                <a:latin typeface="Arial" panose="020B0604020202020204" pitchFamily="34" charset="0"/>
              </a:rPr>
              <a:t>3.- Porosidad (Macro y microporosidad)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302418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64000"/>
            <a:ext cx="303053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13"/>
    </mc:Choice>
    <mc:Fallback xmlns="">
      <p:transition spd="slow" advTm="823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>
                <a:solidFill>
                  <a:schemeClr val="tx1"/>
                </a:solidFill>
              </a:rPr>
              <a:t>Características estructurales de los Materiales refractarios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47800"/>
            <a:ext cx="21971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5475"/>
            <a:ext cx="4608512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3 Rectángulo"/>
          <p:cNvSpPr>
            <a:spLocks noChangeArrowheads="1"/>
          </p:cNvSpPr>
          <p:nvPr/>
        </p:nvSpPr>
        <p:spPr bwMode="auto">
          <a:xfrm>
            <a:off x="2335213" y="5376863"/>
            <a:ext cx="6808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AR" altLang="en-US" b="1">
                <a:solidFill>
                  <a:srgbClr val="7030A0"/>
                </a:solidFill>
                <a:latin typeface="Arial" panose="020B0604020202020204" pitchFamily="34" charset="0"/>
              </a:rPr>
              <a:t>MATERIAL REFRACTARIO: AGREGADOS DE CRISTALES O</a:t>
            </a:r>
          </a:p>
          <a:p>
            <a:pPr eaLnBrk="1" hangingPunct="1"/>
            <a:r>
              <a:rPr lang="es-AR" altLang="en-US" b="1">
                <a:solidFill>
                  <a:srgbClr val="7030A0"/>
                </a:solidFill>
                <a:latin typeface="Arial" panose="020B0604020202020204" pitchFamily="34" charset="0"/>
              </a:rPr>
              <a:t>GRANOS CEMENTADOS POR UNA MATRIZ CRISTALINA O</a:t>
            </a:r>
          </a:p>
          <a:p>
            <a:pPr eaLnBrk="1" hangingPunct="1"/>
            <a:r>
              <a:rPr lang="es-AR" altLang="en-US" b="1">
                <a:solidFill>
                  <a:srgbClr val="7030A0"/>
                </a:solidFill>
                <a:latin typeface="Arial" panose="020B0604020202020204" pitchFamily="34" charset="0"/>
              </a:rPr>
              <a:t>VÍTREA, CON UN CIERTO GRADO DE POROS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01"/>
    </mc:Choice>
    <mc:Fallback xmlns="">
      <p:transition spd="slow" advTm="3750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dirty="0">
                <a:solidFill>
                  <a:schemeClr val="tx1"/>
                </a:solidFill>
              </a:rPr>
              <a:t>Constituyentes dispersos y constituyentes matrices de los materiales refractarios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/>
          <a:stretch/>
        </p:blipFill>
        <p:spPr bwMode="auto">
          <a:xfrm>
            <a:off x="155616" y="1775185"/>
            <a:ext cx="4824413" cy="432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/>
          <a:stretch/>
        </p:blipFill>
        <p:spPr bwMode="auto">
          <a:xfrm>
            <a:off x="4956175" y="2564903"/>
            <a:ext cx="4079875" cy="294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1520" y="141763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Constituyente disperso de los materiales refractarios</a:t>
            </a:r>
            <a:endParaRPr lang="en-U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099137" y="1916832"/>
            <a:ext cx="388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Constituyente matriz de los materiales refractarios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64"/>
    </mc:Choice>
    <mc:Fallback xmlns="">
      <p:transition spd="slow" advTm="19976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5048</TotalTime>
  <Words>433</Words>
  <Application>Microsoft Office PowerPoint</Application>
  <PresentationFormat>Presentación en pantalla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Rockwell</vt:lpstr>
      <vt:lpstr>Rockwell Condensed</vt:lpstr>
      <vt:lpstr>Wingdings</vt:lpstr>
      <vt:lpstr>Tipo de madera</vt:lpstr>
      <vt:lpstr>Materiales Refractarios Parte 1</vt:lpstr>
      <vt:lpstr>Uso e importancia de los materiales refractarios</vt:lpstr>
      <vt:lpstr>Revestimiento refractario - aislante</vt:lpstr>
      <vt:lpstr>Refractarios en procesos industriales</vt:lpstr>
      <vt:lpstr>Definición de materiales refractarios</vt:lpstr>
      <vt:lpstr>Condiciones que deben soportar los materiales refractarios</vt:lpstr>
      <vt:lpstr>Características de los materiales refractarios estructurales</vt:lpstr>
      <vt:lpstr>Características estructurales de los Materiales refractarios</vt:lpstr>
      <vt:lpstr>Constituyentes dispersos y constituyentes matrices de los materiales refractarios</vt:lpstr>
      <vt:lpstr>Presentación de PowerPoint</vt:lpstr>
      <vt:lpstr>Presentación de PowerPoint</vt:lpstr>
      <vt:lpstr>Presentación de PowerPoint</vt:lpstr>
    </vt:vector>
  </TitlesOfParts>
  <Company>FIUNJU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Refractarios</dc:title>
  <dc:creator>Teresa Antequera</dc:creator>
  <cp:lastModifiedBy>tessantequera@gmail.com</cp:lastModifiedBy>
  <cp:revision>144</cp:revision>
  <dcterms:created xsi:type="dcterms:W3CDTF">2008-10-13T15:42:57Z</dcterms:created>
  <dcterms:modified xsi:type="dcterms:W3CDTF">2025-10-14T07:31:29Z</dcterms:modified>
</cp:coreProperties>
</file>