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1" r:id="rId3"/>
    <p:sldId id="257" r:id="rId4"/>
    <p:sldId id="267" r:id="rId5"/>
    <p:sldId id="269" r:id="rId6"/>
    <p:sldId id="258" r:id="rId7"/>
    <p:sldId id="259" r:id="rId8"/>
    <p:sldId id="273" r:id="rId9"/>
    <p:sldId id="275" r:id="rId10"/>
    <p:sldId id="280" r:id="rId11"/>
    <p:sldId id="260" r:id="rId12"/>
    <p:sldId id="277" r:id="rId13"/>
    <p:sldId id="278" r:id="rId14"/>
    <p:sldId id="261" r:id="rId15"/>
    <p:sldId id="262" r:id="rId16"/>
    <p:sldId id="263" r:id="rId17"/>
    <p:sldId id="264" r:id="rId18"/>
    <p:sldId id="265" r:id="rId19"/>
    <p:sldId id="274" r:id="rId20"/>
  </p:sldIdLst>
  <p:sldSz cx="14630400" cy="8229600"/>
  <p:notesSz cx="8229600" cy="14630400"/>
  <p:embeddedFontLst>
    <p:embeddedFont>
      <p:font typeface="Montserrat Medium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6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916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52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77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13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07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97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91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817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22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214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243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8.svg"/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-3-6.svg"/><Relationship Id="rId5" Type="http://schemas.openxmlformats.org/officeDocument/2006/relationships/image" Target="../media/image-3-4.svg"/><Relationship Id="rId4" Type="http://schemas.openxmlformats.org/officeDocument/2006/relationships/image" Target="../media/image-3-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-8-5.svg"/><Relationship Id="rId5" Type="http://schemas.openxmlformats.org/officeDocument/2006/relationships/image" Target="../media/image-8-3.sv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-6-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-6-5.svg"/><Relationship Id="rId5" Type="http://schemas.openxmlformats.org/officeDocument/2006/relationships/image" Target="../media/image-6-3.sv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4D1529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37" y="599956"/>
            <a:ext cx="5272207" cy="70296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35660" y="2397800"/>
            <a:ext cx="7645479" cy="1427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Ley de Defensa del Consumidor 24.240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6235660" y="4145994"/>
            <a:ext cx="7645479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Un marco integral de protección que regula los derechos, obligaciones y responsabilidades en las relaciones de consumo, articulado con el Código Civil y Comercial de la Nación.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6235660" y="5421749"/>
            <a:ext cx="2873693" cy="402431"/>
          </a:xfrm>
          <a:prstGeom prst="roundRect">
            <a:avLst>
              <a:gd name="adj" fmla="val 6384"/>
            </a:avLst>
          </a:prstGeom>
          <a:solidFill>
            <a:srgbClr val="4D1700"/>
          </a:solidFill>
          <a:ln/>
        </p:spPr>
      </p:sp>
      <p:sp>
        <p:nvSpPr>
          <p:cNvPr id="7" name="Text 4"/>
          <p:cNvSpPr/>
          <p:nvPr/>
        </p:nvSpPr>
        <p:spPr>
          <a:xfrm>
            <a:off x="6364010" y="5485924"/>
            <a:ext cx="2616994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DERECHO DEL CONSUMIDOR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9216390" y="5414129"/>
            <a:ext cx="3335655" cy="417671"/>
          </a:xfrm>
          <a:prstGeom prst="roundRect">
            <a:avLst>
              <a:gd name="adj" fmla="val 6151"/>
            </a:avLst>
          </a:prstGeom>
          <a:noFill/>
          <a:ln w="7620">
            <a:solidFill>
              <a:srgbClr val="FFB39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352359" y="5485924"/>
            <a:ext cx="3063716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FB393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LEY 24.240 · CCYCN ARTS. 1092–1122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60" y="1986439"/>
            <a:ext cx="4256723" cy="425672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535811" y="1583174"/>
            <a:ext cx="1951077" cy="402431"/>
          </a:xfrm>
          <a:prstGeom prst="roundRect">
            <a:avLst>
              <a:gd name="adj" fmla="val 6384"/>
            </a:avLst>
          </a:prstGeom>
          <a:solidFill>
            <a:srgbClr val="4D1700"/>
          </a:solidFill>
          <a:ln/>
        </p:spPr>
      </p:sp>
      <p:sp>
        <p:nvSpPr>
          <p:cNvPr id="4" name="Text 1"/>
          <p:cNvSpPr/>
          <p:nvPr/>
        </p:nvSpPr>
        <p:spPr>
          <a:xfrm>
            <a:off x="5664160" y="1647349"/>
            <a:ext cx="1694378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LEY 24240 — ART. 3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535811" y="2071211"/>
            <a:ext cx="6673096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La Relación de Consumo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5535811" y="2998827"/>
            <a:ext cx="8352949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Es el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vínculo jurídico protegido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que se establece entre proveedor y consumidor al momento de adquirir bienes o servicios.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5535811" y="3897749"/>
            <a:ext cx="3139678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Integración Normativa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535811" y="4468654"/>
            <a:ext cx="8352949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Se complementa con las Leyes de Defensa de la Competencia y Lealtad Comercial, formando un sistema integral de protección.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5535811" y="5394365"/>
            <a:ext cx="8352949" cy="1252061"/>
          </a:xfrm>
          <a:prstGeom prst="roundRect">
            <a:avLst>
              <a:gd name="adj" fmla="val 2565"/>
            </a:avLst>
          </a:prstGeom>
          <a:solidFill>
            <a:srgbClr val="183A13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9885" y="5718334"/>
            <a:ext cx="267533" cy="21407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231493" y="5661898"/>
            <a:ext cx="7443192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Principio Clave:</a:t>
            </a:r>
            <a:r>
              <a:rPr lang="en-US" sz="16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En caso de duda, la norma siempre se interpreta a favor del consumidor.</a:t>
            </a:r>
            <a:endParaRPr lang="en-US" sz="1650" dirty="0"/>
          </a:p>
        </p:txBody>
      </p:sp>
    </p:spTree>
    <p:extLst>
      <p:ext uri="{BB962C8B-B14F-4D97-AF65-F5344CB8AC3E}">
        <p14:creationId xmlns:p14="http://schemas.microsoft.com/office/powerpoint/2010/main" val="1686888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4D1529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6" y="579715"/>
            <a:ext cx="5302448" cy="70700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130290" y="512802"/>
            <a:ext cx="7856220" cy="1226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Título I: Sujetos de la Relación de Consumo</a:t>
            </a:r>
            <a:endParaRPr lang="en-US" sz="3850" dirty="0"/>
          </a:p>
        </p:txBody>
      </p:sp>
      <p:sp>
        <p:nvSpPr>
          <p:cNvPr id="5" name="Shape 2"/>
          <p:cNvSpPr/>
          <p:nvPr/>
        </p:nvSpPr>
        <p:spPr>
          <a:xfrm>
            <a:off x="6130290" y="1976557"/>
            <a:ext cx="7856220" cy="1316474"/>
          </a:xfrm>
          <a:prstGeom prst="roundRect">
            <a:avLst>
              <a:gd name="adj" fmla="val 2096"/>
            </a:avLst>
          </a:prstGeom>
          <a:solidFill>
            <a:srgbClr val="4D1529"/>
          </a:solidFill>
          <a:ln/>
        </p:spPr>
      </p:sp>
      <p:sp>
        <p:nvSpPr>
          <p:cNvPr id="6" name="Text 3"/>
          <p:cNvSpPr/>
          <p:nvPr/>
        </p:nvSpPr>
        <p:spPr>
          <a:xfrm>
            <a:off x="6314242" y="2160508"/>
            <a:ext cx="2592586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Consumidor / Usuario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314242" y="2561868"/>
            <a:ext cx="7488317" cy="547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Persona física o jurídica que adquiere o utiliza bienes o servicios como </a:t>
            </a:r>
            <a:r>
              <a:rPr lang="en-US" sz="14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destinatario final</a:t>
            </a:r>
            <a:r>
              <a:rPr lang="en-US" sz="14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(Art. 1 Ley 24.240).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30290" y="3451146"/>
            <a:ext cx="7856220" cy="1316474"/>
          </a:xfrm>
          <a:prstGeom prst="roundRect">
            <a:avLst>
              <a:gd name="adj" fmla="val 2096"/>
            </a:avLst>
          </a:prstGeom>
          <a:solidFill>
            <a:srgbClr val="4D1529"/>
          </a:solidFill>
          <a:ln/>
        </p:spPr>
      </p:sp>
      <p:sp>
        <p:nvSpPr>
          <p:cNvPr id="9" name="Text 6"/>
          <p:cNvSpPr/>
          <p:nvPr/>
        </p:nvSpPr>
        <p:spPr>
          <a:xfrm>
            <a:off x="6314242" y="3635097"/>
            <a:ext cx="2905958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Consumidor Equiparado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6314242" y="4036457"/>
            <a:ext cx="7488317" cy="547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Quien, sin ser parte directa de la relación, adquiere o utiliza bienes/servicios como destinatario final en ocasión de dicha relación.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130290" y="4925735"/>
            <a:ext cx="7856220" cy="1316474"/>
          </a:xfrm>
          <a:prstGeom prst="roundRect">
            <a:avLst>
              <a:gd name="adj" fmla="val 2096"/>
            </a:avLst>
          </a:prstGeom>
          <a:solidFill>
            <a:srgbClr val="4D1529"/>
          </a:solidFill>
          <a:ln/>
        </p:spPr>
      </p:sp>
      <p:sp>
        <p:nvSpPr>
          <p:cNvPr id="12" name="Text 9"/>
          <p:cNvSpPr/>
          <p:nvPr/>
        </p:nvSpPr>
        <p:spPr>
          <a:xfrm>
            <a:off x="6314242" y="5109686"/>
            <a:ext cx="2453164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Proveedor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314242" y="5511046"/>
            <a:ext cx="7488317" cy="547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Persona física o jurídica, pública o privada, que desarrolla </a:t>
            </a:r>
            <a:r>
              <a:rPr lang="en-US" sz="14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profesionalmente</a:t>
            </a:r>
            <a:r>
              <a:rPr lang="en-US" sz="14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actividades de producción, importación, distribución o comercialización (Art. 2).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130290" y="6400324"/>
            <a:ext cx="7856220" cy="1316474"/>
          </a:xfrm>
          <a:prstGeom prst="roundRect">
            <a:avLst>
              <a:gd name="adj" fmla="val 2096"/>
            </a:avLst>
          </a:prstGeom>
          <a:solidFill>
            <a:srgbClr val="4D1529"/>
          </a:solidFill>
          <a:ln/>
        </p:spPr>
      </p:sp>
      <p:sp>
        <p:nvSpPr>
          <p:cNvPr id="15" name="Text 12"/>
          <p:cNvSpPr/>
          <p:nvPr/>
        </p:nvSpPr>
        <p:spPr>
          <a:xfrm>
            <a:off x="6314242" y="6584275"/>
            <a:ext cx="2453164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Exclusión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6314242" y="6985635"/>
            <a:ext cx="7488317" cy="547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Los profesionales liberales con título universitario y matrícula habilitante quedan excluidos, </a:t>
            </a:r>
            <a:r>
              <a:rPr lang="en-US" sz="14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salvo en lo relativo a su publicidad</a:t>
            </a:r>
            <a:r>
              <a:rPr lang="en-US" sz="14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4D1529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8" y="593050"/>
            <a:ext cx="5282446" cy="70433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00537" y="632936"/>
            <a:ext cx="6957179" cy="680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¿Quién es un Consumidor?</a:t>
            </a:r>
            <a:endParaRPr lang="en-US" sz="4250" dirty="0"/>
          </a:p>
        </p:txBody>
      </p:sp>
      <p:sp>
        <p:nvSpPr>
          <p:cNvPr id="5" name="Shape 2"/>
          <p:cNvSpPr/>
          <p:nvPr/>
        </p:nvSpPr>
        <p:spPr>
          <a:xfrm>
            <a:off x="6200537" y="1604843"/>
            <a:ext cx="1826062" cy="377428"/>
          </a:xfrm>
          <a:prstGeom prst="roundRect">
            <a:avLst>
              <a:gd name="adj" fmla="val 6488"/>
            </a:avLst>
          </a:prstGeom>
          <a:solidFill>
            <a:srgbClr val="4D1700"/>
          </a:solidFill>
          <a:ln/>
        </p:spPr>
      </p:sp>
      <p:sp>
        <p:nvSpPr>
          <p:cNvPr id="6" name="Text 3"/>
          <p:cNvSpPr/>
          <p:nvPr/>
        </p:nvSpPr>
        <p:spPr>
          <a:xfrm>
            <a:off x="6322933" y="1666042"/>
            <a:ext cx="1581269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LEY 24240 — ART. 1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00537" y="2395418"/>
            <a:ext cx="2720816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Definición Legal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6200537" y="2929890"/>
            <a:ext cx="3608903" cy="1594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Toda </a:t>
            </a:r>
            <a:r>
              <a:rPr lang="en-US" sz="16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persona física o jurídica</a:t>
            </a: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que adquiere o utiliza bienes o servicios como </a:t>
            </a:r>
            <a:r>
              <a:rPr lang="en-US" sz="16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destinatario final</a:t>
            </a: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en beneficio propio o de su grupo familiar o social.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00537" y="4742855"/>
            <a:ext cx="3608903" cy="2116574"/>
          </a:xfrm>
          <a:prstGeom prst="roundRect">
            <a:avLst>
              <a:gd name="adj" fmla="val 1446"/>
            </a:avLst>
          </a:prstGeom>
          <a:solidFill>
            <a:srgbClr val="022349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4491" y="5047893"/>
            <a:ext cx="255032" cy="20395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863477" y="4988243"/>
            <a:ext cx="2742009" cy="1594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También se equipara al consumidor quien, sin ser parte directa de la relación, se beneficia de ella.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10314980" y="2395418"/>
            <a:ext cx="2720816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Ejemplos Concretos</a:t>
            </a:r>
            <a:endParaRPr lang="en-US" sz="2100" dirty="0"/>
          </a:p>
        </p:txBody>
      </p:sp>
      <p:sp>
        <p:nvSpPr>
          <p:cNvPr id="13" name="Shape 9"/>
          <p:cNvSpPr/>
          <p:nvPr/>
        </p:nvSpPr>
        <p:spPr>
          <a:xfrm>
            <a:off x="10314980" y="2954179"/>
            <a:ext cx="3608903" cy="1944648"/>
          </a:xfrm>
          <a:prstGeom prst="roundRect">
            <a:avLst>
              <a:gd name="adj" fmla="val 1574"/>
            </a:avLst>
          </a:prstGeom>
          <a:solidFill>
            <a:srgbClr val="5C2438"/>
          </a:solidFill>
          <a:ln w="22860">
            <a:solidFill>
              <a:srgbClr val="662E42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0541794" y="3180993"/>
            <a:ext cx="307740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🧸</a:t>
            </a: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 Compra para un hijo</a:t>
            </a:r>
            <a:endParaRPr lang="en-US" sz="2100" dirty="0"/>
          </a:p>
        </p:txBody>
      </p:sp>
      <p:sp>
        <p:nvSpPr>
          <p:cNvPr id="15" name="Text 11"/>
          <p:cNvSpPr/>
          <p:nvPr/>
        </p:nvSpPr>
        <p:spPr>
          <a:xfrm>
            <a:off x="10541794" y="3715464"/>
            <a:ext cx="3155275" cy="956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Un padre adquiere un juguete para su hijo — el padre es el consumidor.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10314980" y="5093256"/>
            <a:ext cx="3608903" cy="2284690"/>
          </a:xfrm>
          <a:prstGeom prst="roundRect">
            <a:avLst>
              <a:gd name="adj" fmla="val 1340"/>
            </a:avLst>
          </a:prstGeom>
          <a:solidFill>
            <a:srgbClr val="5C2438"/>
          </a:solidFill>
          <a:ln w="22860">
            <a:solidFill>
              <a:srgbClr val="662E42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541794" y="5320070"/>
            <a:ext cx="3155275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🏢</a:t>
            </a: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 Empresa usuaria final</a:t>
            </a:r>
            <a:endParaRPr lang="en-US" sz="2100" dirty="0"/>
          </a:p>
        </p:txBody>
      </p:sp>
      <p:sp>
        <p:nvSpPr>
          <p:cNvPr id="18" name="Text 14"/>
          <p:cNvSpPr/>
          <p:nvPr/>
        </p:nvSpPr>
        <p:spPr>
          <a:xfrm>
            <a:off x="10541794" y="6194584"/>
            <a:ext cx="3155275" cy="956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Una empresa contrata un servicio de limpieza para sus oficinas como usuario final.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46220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971312"/>
            <a:ext cx="9259967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El Rol Fundamental del Proveedor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49260" y="2113002"/>
            <a:ext cx="1951434" cy="402431"/>
          </a:xfrm>
          <a:prstGeom prst="roundRect">
            <a:avLst>
              <a:gd name="adj" fmla="val 6384"/>
            </a:avLst>
          </a:prstGeom>
          <a:solidFill>
            <a:srgbClr val="4D1700"/>
          </a:solidFill>
          <a:ln/>
        </p:spPr>
      </p:sp>
      <p:sp>
        <p:nvSpPr>
          <p:cNvPr id="4" name="Text 2"/>
          <p:cNvSpPr/>
          <p:nvPr/>
        </p:nvSpPr>
        <p:spPr>
          <a:xfrm>
            <a:off x="877610" y="2177177"/>
            <a:ext cx="1694736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LEY 24240 — ART. 2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260" y="2756297"/>
            <a:ext cx="428149" cy="42814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9260" y="3451979"/>
            <a:ext cx="2929295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¿Quién es Proveedor?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49260" y="3937159"/>
            <a:ext cx="6432113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Toda persona física o jurídica que, de forma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profesional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produce, comercializa o presta bienes y servicios.</a:t>
            </a:r>
            <a:endParaRPr lang="en-US" sz="16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48907" y="2756297"/>
            <a:ext cx="428149" cy="4281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48907" y="3451979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Sus Obligaciones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7448907" y="3937159"/>
            <a:ext cx="6432233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Debe cumplir con la Ley 24240 en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todas sus operaciones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garantizando calidad, información y trato justo.</a:t>
            </a:r>
            <a:endParaRPr lang="en-US" sz="16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260" y="5050155"/>
            <a:ext cx="428149" cy="42814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49260" y="5745837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Exclusiones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749260" y="6231017"/>
            <a:ext cx="6432113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Los profesionales liberales con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título universitario y matrícula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están excluidos, aunque su </a:t>
            </a:r>
            <a:r>
              <a:rPr lang="en-US" sz="1650" i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publicidad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sí queda regulada.</a:t>
            </a:r>
            <a:endParaRPr lang="en-US" sz="16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8907" y="5050155"/>
            <a:ext cx="428149" cy="42814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448907" y="5745837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Ejemplos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7448907" y="6231017"/>
            <a:ext cx="6432233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Supermercados, compañías telefónicas, talleres mecánicos, bancos y tiendas online.</a:t>
            </a:r>
            <a:endParaRPr lang="en-US" sz="1650" dirty="0"/>
          </a:p>
        </p:txBody>
      </p:sp>
    </p:spTree>
    <p:extLst>
      <p:ext uri="{BB962C8B-B14F-4D97-AF65-F5344CB8AC3E}">
        <p14:creationId xmlns:p14="http://schemas.microsoft.com/office/powerpoint/2010/main" val="2161739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36558" y="540425"/>
            <a:ext cx="10740152" cy="568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Título II: La Relación de Consumo y sus Principios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58" y="1465778"/>
            <a:ext cx="6070402" cy="607040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58" y="1465778"/>
            <a:ext cx="6070402" cy="607040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30822" y="3154918"/>
            <a:ext cx="2664143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Vínculo Jurídico Central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530822" y="3575090"/>
            <a:ext cx="6070402" cy="980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 relación de consumo es el vínculo jurídico entre proveedor y consumidor/usuario (Art. 3 Ley 24.240), articulado con la Ley de Defensa de la Competencia (25.156) y la Ley de Lealtad Comercial (22.802).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7530822" y="4708565"/>
            <a:ext cx="6070402" cy="1121450"/>
          </a:xfrm>
          <a:prstGeom prst="roundRect">
            <a:avLst>
              <a:gd name="adj" fmla="val 2282"/>
            </a:avLst>
          </a:prstGeom>
          <a:solidFill>
            <a:srgbClr val="022349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1320" y="4955381"/>
            <a:ext cx="213241" cy="17049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085058" y="4887039"/>
            <a:ext cx="5345668" cy="735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Principio de Preeminencia:</a:t>
            </a:r>
            <a:r>
              <a:rPr lang="en-US" sz="130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Ante cualquier duda interpretativa, prevalece la norma o interpretación más favorable al consumidor. Este principio es de orden público.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1676043"/>
            <a:ext cx="10128647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Título III: Obligaciones del Proveedor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49260" y="2817733"/>
            <a:ext cx="4234577" cy="3735705"/>
          </a:xfrm>
          <a:prstGeom prst="roundRect">
            <a:avLst>
              <a:gd name="adj" fmla="val 3916"/>
            </a:avLst>
          </a:prstGeom>
          <a:solidFill>
            <a:srgbClr val="5C2438"/>
          </a:solidFill>
          <a:ln w="30480">
            <a:solidFill>
              <a:srgbClr val="662E4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18780" y="2817733"/>
            <a:ext cx="121920" cy="3735705"/>
          </a:xfrm>
          <a:prstGeom prst="roundRect">
            <a:avLst>
              <a:gd name="adj" fmla="val 26342"/>
            </a:avLst>
          </a:prstGeom>
          <a:solidFill>
            <a:srgbClr val="FFB393"/>
          </a:solidFill>
          <a:ln/>
        </p:spPr>
      </p:sp>
      <p:sp>
        <p:nvSpPr>
          <p:cNvPr id="5" name="Text 3"/>
          <p:cNvSpPr/>
          <p:nvPr/>
        </p:nvSpPr>
        <p:spPr>
          <a:xfrm>
            <a:off x="1085255" y="3062288"/>
            <a:ext cx="3654028" cy="721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📋</a:t>
            </a: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 Información Cierta, Clara y Detallada (Art. 4)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85255" y="3911918"/>
            <a:ext cx="3654028" cy="239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Debe suministrarse información sobre características esenciales de bienes y servicios, condiciones de comercialización y precio. Es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gratuita y en soporte físico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salvo opción expresa del consumidor por otro medio.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5197912" y="2817733"/>
            <a:ext cx="4234577" cy="3735705"/>
          </a:xfrm>
          <a:prstGeom prst="roundRect">
            <a:avLst>
              <a:gd name="adj" fmla="val 3916"/>
            </a:avLst>
          </a:prstGeom>
          <a:solidFill>
            <a:srgbClr val="5C2438"/>
          </a:solidFill>
          <a:ln w="30480">
            <a:solidFill>
              <a:srgbClr val="662E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67432" y="2817733"/>
            <a:ext cx="121920" cy="3735705"/>
          </a:xfrm>
          <a:prstGeom prst="roundRect">
            <a:avLst>
              <a:gd name="adj" fmla="val 26342"/>
            </a:avLst>
          </a:prstGeom>
          <a:solidFill>
            <a:srgbClr val="FFB393"/>
          </a:solidFill>
          <a:ln/>
        </p:spPr>
      </p:sp>
      <p:sp>
        <p:nvSpPr>
          <p:cNvPr id="9" name="Text 7"/>
          <p:cNvSpPr/>
          <p:nvPr/>
        </p:nvSpPr>
        <p:spPr>
          <a:xfrm>
            <a:off x="5533906" y="3062288"/>
            <a:ext cx="3654028" cy="721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🛡️</a:t>
            </a: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 Protección de la Salud e Integridad Física (Art. 5)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533906" y="3911918"/>
            <a:ext cx="3654028" cy="1712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Los bienes y servicios comercializados no deben presentar peligro para el consumidor en condiciones de uso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previsible o normal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9646563" y="2817733"/>
            <a:ext cx="4234577" cy="3735705"/>
          </a:xfrm>
          <a:prstGeom prst="roundRect">
            <a:avLst>
              <a:gd name="adj" fmla="val 3916"/>
            </a:avLst>
          </a:prstGeom>
          <a:solidFill>
            <a:srgbClr val="5C2438"/>
          </a:solidFill>
          <a:ln w="30480">
            <a:solidFill>
              <a:srgbClr val="662E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16083" y="2817733"/>
            <a:ext cx="121920" cy="3735705"/>
          </a:xfrm>
          <a:prstGeom prst="roundRect">
            <a:avLst>
              <a:gd name="adj" fmla="val 26342"/>
            </a:avLst>
          </a:prstGeom>
          <a:solidFill>
            <a:srgbClr val="FFB393"/>
          </a:solidFill>
          <a:ln/>
        </p:spPr>
      </p:sp>
      <p:sp>
        <p:nvSpPr>
          <p:cNvPr id="13" name="Text 11"/>
          <p:cNvSpPr/>
          <p:nvPr/>
        </p:nvSpPr>
        <p:spPr>
          <a:xfrm>
            <a:off x="9982557" y="3062288"/>
            <a:ext cx="3654028" cy="721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⚠️</a:t>
            </a: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 Cosas y Servicios Riesgosos (Art. 6)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982557" y="3911918"/>
            <a:ext cx="3654028" cy="2054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Cuando el bien o servicio implique riesgo, el proveedor debe informar sobre dicho riesgo y adoptar todas las medidas necesarias para evitar daños al consumidor.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4D1529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1037" y="599956"/>
            <a:ext cx="5272207" cy="70296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49260" y="628769"/>
            <a:ext cx="7645479" cy="1427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Información Clara y Veraz: Tu Derecho Fundamental</a:t>
            </a:r>
            <a:endParaRPr lang="en-US" sz="4450" dirty="0"/>
          </a:p>
        </p:txBody>
      </p:sp>
      <p:sp>
        <p:nvSpPr>
          <p:cNvPr id="5" name="Shape 2"/>
          <p:cNvSpPr/>
          <p:nvPr/>
        </p:nvSpPr>
        <p:spPr>
          <a:xfrm>
            <a:off x="749260" y="2376964"/>
            <a:ext cx="1967627" cy="402431"/>
          </a:xfrm>
          <a:prstGeom prst="roundRect">
            <a:avLst>
              <a:gd name="adj" fmla="val 6384"/>
            </a:avLst>
          </a:prstGeom>
          <a:solidFill>
            <a:srgbClr val="4D1700"/>
          </a:solidFill>
          <a:ln/>
        </p:spPr>
      </p:sp>
      <p:sp>
        <p:nvSpPr>
          <p:cNvPr id="6" name="Text 3"/>
          <p:cNvSpPr/>
          <p:nvPr/>
        </p:nvSpPr>
        <p:spPr>
          <a:xfrm>
            <a:off x="877610" y="2441138"/>
            <a:ext cx="1710928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LEY 24240 — ART. 4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49260" y="3020258"/>
            <a:ext cx="7645479" cy="4580453"/>
          </a:xfrm>
          <a:prstGeom prst="roundRect">
            <a:avLst>
              <a:gd name="adj" fmla="val 701"/>
            </a:avLst>
          </a:prstGeom>
          <a:solidFill>
            <a:srgbClr val="4D1529"/>
          </a:solidFill>
          <a:ln/>
        </p:spPr>
      </p:sp>
      <p:sp>
        <p:nvSpPr>
          <p:cNvPr id="8" name="Shape 5"/>
          <p:cNvSpPr/>
          <p:nvPr/>
        </p:nvSpPr>
        <p:spPr>
          <a:xfrm>
            <a:off x="749260" y="3020258"/>
            <a:ext cx="3822740" cy="2982277"/>
          </a:xfrm>
          <a:prstGeom prst="roundRect">
            <a:avLst>
              <a:gd name="adj" fmla="val 1077"/>
            </a:avLst>
          </a:prstGeom>
          <a:solidFill>
            <a:srgbClr val="4D1529"/>
          </a:solidFill>
          <a:ln/>
        </p:spPr>
      </p:sp>
      <p:sp>
        <p:nvSpPr>
          <p:cNvPr id="9" name="Text 6"/>
          <p:cNvSpPr/>
          <p:nvPr/>
        </p:nvSpPr>
        <p:spPr>
          <a:xfrm>
            <a:off x="963335" y="3234333"/>
            <a:ext cx="3394591" cy="713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Obligación del Proveedor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963335" y="4076343"/>
            <a:ext cx="3394591" cy="1712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Suministrar información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cierta, clara, detallada y suficiente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sobre características esenciales, condiciones de comercialización y precios.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4572000" y="3020258"/>
            <a:ext cx="3822740" cy="2982277"/>
          </a:xfrm>
          <a:prstGeom prst="rect">
            <a:avLst/>
          </a:prstGeom>
          <a:solidFill>
            <a:srgbClr val="4D1529"/>
          </a:solidFill>
          <a:ln/>
        </p:spPr>
      </p:sp>
      <p:sp>
        <p:nvSpPr>
          <p:cNvPr id="12" name="Shape 9"/>
          <p:cNvSpPr/>
          <p:nvPr/>
        </p:nvSpPr>
        <p:spPr>
          <a:xfrm>
            <a:off x="4572000" y="3020258"/>
            <a:ext cx="30480" cy="2982277"/>
          </a:xfrm>
          <a:prstGeom prst="roundRect">
            <a:avLst>
              <a:gd name="adj" fmla="val 105366"/>
            </a:avLst>
          </a:prstGeom>
          <a:solidFill>
            <a:srgbClr val="662E42"/>
          </a:solidFill>
          <a:ln/>
        </p:spPr>
      </p:sp>
      <p:sp>
        <p:nvSpPr>
          <p:cNvPr id="13" name="Text 10"/>
          <p:cNvSpPr/>
          <p:nvPr/>
        </p:nvSpPr>
        <p:spPr>
          <a:xfrm>
            <a:off x="4786074" y="3234333"/>
            <a:ext cx="2866549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Gratuidad y Formato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4786074" y="3719513"/>
            <a:ext cx="3394591" cy="1712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 información debe ser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gratuita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y entregada en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soporte físico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salvo que el consumidor opte expresamente por otro medio.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749260" y="6002536"/>
            <a:ext cx="7645479" cy="1598176"/>
          </a:xfrm>
          <a:prstGeom prst="rect">
            <a:avLst/>
          </a:prstGeom>
          <a:solidFill>
            <a:srgbClr val="4D1529"/>
          </a:solidFill>
          <a:ln/>
        </p:spPr>
      </p:sp>
      <p:sp>
        <p:nvSpPr>
          <p:cNvPr id="16" name="Shape 13"/>
          <p:cNvSpPr/>
          <p:nvPr/>
        </p:nvSpPr>
        <p:spPr>
          <a:xfrm>
            <a:off x="749260" y="6002536"/>
            <a:ext cx="7645479" cy="30480"/>
          </a:xfrm>
          <a:prstGeom prst="roundRect">
            <a:avLst>
              <a:gd name="adj" fmla="val 105366"/>
            </a:avLst>
          </a:prstGeom>
          <a:solidFill>
            <a:srgbClr val="662E42"/>
          </a:solidFill>
          <a:ln/>
        </p:spPr>
      </p:sp>
      <p:sp>
        <p:nvSpPr>
          <p:cNvPr id="17" name="Text 14"/>
          <p:cNvSpPr/>
          <p:nvPr/>
        </p:nvSpPr>
        <p:spPr>
          <a:xfrm>
            <a:off x="963335" y="6216610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Ejemplos Prácticos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963335" y="6701790"/>
            <a:ext cx="7217331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Menú con precios visibles, etiquetas con ingredientes y fecha de vencimiento, tarifas de servicios claramente detalladas.</a:t>
            </a:r>
            <a:endParaRPr lang="en-US" sz="1650" dirty="0"/>
          </a:p>
        </p:txBody>
      </p:sp>
    </p:spTree>
    <p:extLst>
      <p:ext uri="{BB962C8B-B14F-4D97-AF65-F5344CB8AC3E}">
        <p14:creationId xmlns:p14="http://schemas.microsoft.com/office/powerpoint/2010/main" val="1501240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60" y="962382"/>
            <a:ext cx="6304836" cy="630483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60" y="962382"/>
            <a:ext cx="6304836" cy="6304836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7583924" y="1008936"/>
            <a:ext cx="2373630" cy="402431"/>
          </a:xfrm>
          <a:prstGeom prst="roundRect">
            <a:avLst>
              <a:gd name="adj" fmla="val 6384"/>
            </a:avLst>
          </a:prstGeom>
          <a:solidFill>
            <a:srgbClr val="4D1700"/>
          </a:solidFill>
          <a:ln/>
        </p:spPr>
      </p:sp>
      <p:sp>
        <p:nvSpPr>
          <p:cNvPr id="5" name="Text 1"/>
          <p:cNvSpPr/>
          <p:nvPr/>
        </p:nvSpPr>
        <p:spPr>
          <a:xfrm>
            <a:off x="7712273" y="1073110"/>
            <a:ext cx="2116931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LEY 24240 — ARTS. 5 Y 6</a:t>
            </a:r>
            <a:endParaRPr lang="en-US" sz="1300" dirty="0"/>
          </a:p>
        </p:txBody>
      </p:sp>
      <p:sp>
        <p:nvSpPr>
          <p:cNvPr id="6" name="Text 2"/>
          <p:cNvSpPr/>
          <p:nvPr/>
        </p:nvSpPr>
        <p:spPr>
          <a:xfrm>
            <a:off x="7583924" y="1496973"/>
            <a:ext cx="6304836" cy="1427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Protección de la Salud e Integridad Física</a:t>
            </a:r>
            <a:endParaRPr lang="en-US" sz="4450" dirty="0"/>
          </a:p>
        </p:txBody>
      </p:sp>
      <p:sp>
        <p:nvSpPr>
          <p:cNvPr id="7" name="Text 3"/>
          <p:cNvSpPr/>
          <p:nvPr/>
        </p:nvSpPr>
        <p:spPr>
          <a:xfrm>
            <a:off x="7583924" y="3138130"/>
            <a:ext cx="6304836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Todo bien o servicio debe ser suministrado de forma que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no represente peligro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para la salud o la integridad física del consumidor en condiciones normales de uso.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7583924" y="4358045"/>
            <a:ext cx="6304836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Los productos riesgosos deben incluir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manuales en idioma nacional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y cumplir con estándares de seguridad vigentes.</a:t>
            </a:r>
            <a:endParaRPr lang="en-US" sz="1650" dirty="0"/>
          </a:p>
        </p:txBody>
      </p:sp>
      <p:sp>
        <p:nvSpPr>
          <p:cNvPr id="9" name="Shape 5"/>
          <p:cNvSpPr/>
          <p:nvPr/>
        </p:nvSpPr>
        <p:spPr>
          <a:xfrm>
            <a:off x="7583924" y="5626179"/>
            <a:ext cx="6304836" cy="1594485"/>
          </a:xfrm>
          <a:prstGeom prst="roundRect">
            <a:avLst>
              <a:gd name="adj" fmla="val 2014"/>
            </a:avLst>
          </a:prstGeom>
          <a:solidFill>
            <a:srgbClr val="4B3F02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7998" y="5950148"/>
            <a:ext cx="267533" cy="21407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79606" y="5893713"/>
            <a:ext cx="5395079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El incumplimiento puede generar responsabilidad civil y sanciones administrativas para el proveedor.</a:t>
            </a:r>
            <a:endParaRPr lang="en-US" sz="1650" dirty="0"/>
          </a:p>
        </p:txBody>
      </p:sp>
    </p:spTree>
    <p:extLst>
      <p:ext uri="{BB962C8B-B14F-4D97-AF65-F5344CB8AC3E}">
        <p14:creationId xmlns:p14="http://schemas.microsoft.com/office/powerpoint/2010/main" val="1180548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4D1529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584" y="588645"/>
            <a:ext cx="5289233" cy="70523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0801" y="776883"/>
            <a:ext cx="7762399" cy="1315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Garantías y Servicios Postventa</a:t>
            </a:r>
            <a:endParaRPr lang="en-US" sz="4100" dirty="0"/>
          </a:p>
        </p:txBody>
      </p:sp>
      <p:sp>
        <p:nvSpPr>
          <p:cNvPr id="5" name="Shape 2"/>
          <p:cNvSpPr/>
          <p:nvPr/>
        </p:nvSpPr>
        <p:spPr>
          <a:xfrm>
            <a:off x="690801" y="2570321"/>
            <a:ext cx="2352675" cy="360998"/>
          </a:xfrm>
          <a:prstGeom prst="roundRect">
            <a:avLst>
              <a:gd name="adj" fmla="val 6561"/>
            </a:avLst>
          </a:prstGeom>
          <a:solidFill>
            <a:srgbClr val="4D1700"/>
          </a:solidFill>
          <a:ln/>
        </p:spPr>
      </p:sp>
      <p:sp>
        <p:nvSpPr>
          <p:cNvPr id="6" name="Text 3"/>
          <p:cNvSpPr/>
          <p:nvPr/>
        </p:nvSpPr>
        <p:spPr>
          <a:xfrm>
            <a:off x="809149" y="2629495"/>
            <a:ext cx="2115979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LEY 24240 — ARTS. 11 Y SS.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90801" y="3004066"/>
            <a:ext cx="3576995" cy="328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Garantía Legal de Productos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690801" y="3514844"/>
            <a:ext cx="3640455" cy="1213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El proveedor está obligado a </a:t>
            </a:r>
            <a:r>
              <a:rPr lang="en-US" sz="15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reparar o reemplazar</a:t>
            </a: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sin costo bienes defectuosos durante el período de garantía legal.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90801" y="4892516"/>
            <a:ext cx="3640455" cy="1277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Bienes nuevos: </a:t>
            </a:r>
            <a:r>
              <a:rPr lang="en-US" sz="15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 meses</a:t>
            </a: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de garantía mínima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Bienes usados: </a:t>
            </a:r>
            <a:r>
              <a:rPr lang="en-US" sz="15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 meses</a:t>
            </a: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de garantía mínima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820364" y="2570321"/>
            <a:ext cx="2391608" cy="360998"/>
          </a:xfrm>
          <a:prstGeom prst="roundRect">
            <a:avLst>
              <a:gd name="adj" fmla="val 6561"/>
            </a:avLst>
          </a:prstGeom>
          <a:solidFill>
            <a:srgbClr val="4D1700"/>
          </a:solidFill>
          <a:ln/>
        </p:spPr>
      </p:sp>
      <p:sp>
        <p:nvSpPr>
          <p:cNvPr id="11" name="Text 8"/>
          <p:cNvSpPr/>
          <p:nvPr/>
        </p:nvSpPr>
        <p:spPr>
          <a:xfrm>
            <a:off x="4938712" y="2629495"/>
            <a:ext cx="2154912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LEY 24240 — ARTS. 19 Y SS.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820364" y="3004066"/>
            <a:ext cx="2710577" cy="328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Garantía en Servicios</a:t>
            </a:r>
            <a:endParaRPr lang="en-US" sz="2050" dirty="0"/>
          </a:p>
        </p:txBody>
      </p:sp>
      <p:sp>
        <p:nvSpPr>
          <p:cNvPr id="13" name="Text 10"/>
          <p:cNvSpPr/>
          <p:nvPr/>
        </p:nvSpPr>
        <p:spPr>
          <a:xfrm>
            <a:off x="4820364" y="3514844"/>
            <a:ext cx="3640455" cy="151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Los servicios deben prestarse en </a:t>
            </a:r>
            <a:r>
              <a:rPr lang="en-US" sz="15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condiciones adecuadas</a:t>
            </a: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con información clara. Si no cumplen, el proveedor debe corregir o devolver el importe abonado.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4820364" y="5236964"/>
            <a:ext cx="3640455" cy="2010966"/>
          </a:xfrm>
          <a:prstGeom prst="roundRect">
            <a:avLst>
              <a:gd name="adj" fmla="val 1472"/>
            </a:avLst>
          </a:prstGeom>
          <a:solidFill>
            <a:srgbClr val="022349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651" y="5524262"/>
            <a:ext cx="246698" cy="19728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461635" y="5468183"/>
            <a:ext cx="2801898" cy="151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Ejemplo:</a:t>
            </a:r>
            <a:r>
              <a:rPr lang="en-US" sz="15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Un servicio de internet que no alcanza la velocidad contratada debe ser reparado o compensado económicamente.</a:t>
            </a:r>
            <a:endParaRPr lang="en-US" sz="1550" dirty="0"/>
          </a:p>
        </p:txBody>
      </p:sp>
    </p:spTree>
    <p:extLst>
      <p:ext uri="{BB962C8B-B14F-4D97-AF65-F5344CB8AC3E}">
        <p14:creationId xmlns:p14="http://schemas.microsoft.com/office/powerpoint/2010/main" val="790433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2469" y="902018"/>
            <a:ext cx="9062323" cy="669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Título IV: Derechos del Consumidor</a:t>
            </a:r>
            <a:endParaRPr lang="en-US" sz="4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69" y="2435066"/>
            <a:ext cx="4310658" cy="431065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510332" y="2065020"/>
            <a:ext cx="451604" cy="451604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5" name="Text 2"/>
          <p:cNvSpPr/>
          <p:nvPr/>
        </p:nvSpPr>
        <p:spPr>
          <a:xfrm>
            <a:off x="6150054" y="2133957"/>
            <a:ext cx="3250525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Derecho a la Información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150054" y="2656642"/>
            <a:ext cx="7785378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Acceso a información veraz, clara y detallada (Art. 42 Constitución Nacional).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5510332" y="3343989"/>
            <a:ext cx="451604" cy="451604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8" name="Text 5"/>
          <p:cNvSpPr/>
          <p:nvPr/>
        </p:nvSpPr>
        <p:spPr>
          <a:xfrm>
            <a:off x="6150054" y="3412927"/>
            <a:ext cx="2676287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Calidad y Seguridad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6150054" y="3935611"/>
            <a:ext cx="7785378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Bienes y servicios que no causen daño en uso normal (Arts. 5 y 6 Ley 24.240).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510332" y="4622959"/>
            <a:ext cx="451604" cy="451604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11" name="Text 8"/>
          <p:cNvSpPr/>
          <p:nvPr/>
        </p:nvSpPr>
        <p:spPr>
          <a:xfrm>
            <a:off x="6150054" y="4691896"/>
            <a:ext cx="2917508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Garantía Legal (Art. 11)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6150054" y="5214580"/>
            <a:ext cx="7785378" cy="622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 meses</a:t>
            </a: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para bienes usados · </a:t>
            </a:r>
            <a:r>
              <a:rPr lang="en-US" sz="15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 años</a:t>
            </a: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para bienes nuevos. Incluye reparación, reemplazo o devolución.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5510332" y="6213038"/>
            <a:ext cx="451604" cy="451604"/>
          </a:xfrm>
          <a:prstGeom prst="roundRect">
            <a:avLst>
              <a:gd name="adj" fmla="val 6667"/>
            </a:avLst>
          </a:prstGeom>
          <a:solidFill>
            <a:srgbClr val="4D1529"/>
          </a:solidFill>
          <a:ln/>
        </p:spPr>
      </p:sp>
      <p:sp>
        <p:nvSpPr>
          <p:cNvPr id="14" name="Text 11"/>
          <p:cNvSpPr/>
          <p:nvPr/>
        </p:nvSpPr>
        <p:spPr>
          <a:xfrm>
            <a:off x="6150054" y="6281976"/>
            <a:ext cx="3124795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Trato Digno y Equitativo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6150054" y="6804660"/>
            <a:ext cx="7785378" cy="311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Prohibición de prácticas abusivas y discriminatorias (Art. 42 CN).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2469" y="611267"/>
            <a:ext cx="13225463" cy="1338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El Código Civil y Comercial: Profundizando la Protección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702469" y="2325767"/>
            <a:ext cx="1963460" cy="369094"/>
          </a:xfrm>
          <a:prstGeom prst="roundRect">
            <a:avLst>
              <a:gd name="adj" fmla="val 6526"/>
            </a:avLst>
          </a:prstGeom>
          <a:solidFill>
            <a:srgbClr val="4D1700"/>
          </a:solidFill>
          <a:ln/>
        </p:spPr>
      </p:sp>
      <p:sp>
        <p:nvSpPr>
          <p:cNvPr id="4" name="Text 2"/>
          <p:cNvSpPr/>
          <p:nvPr/>
        </p:nvSpPr>
        <p:spPr>
          <a:xfrm>
            <a:off x="822841" y="2385893"/>
            <a:ext cx="1722715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ARTS. 1092–1122 CCYC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02469" y="2906554"/>
            <a:ext cx="6518672" cy="2106216"/>
          </a:xfrm>
          <a:prstGeom prst="roundRect">
            <a:avLst>
              <a:gd name="adj" fmla="val 1429"/>
            </a:avLst>
          </a:prstGeom>
          <a:solidFill>
            <a:srgbClr val="5C2438"/>
          </a:solidFill>
          <a:ln w="22860">
            <a:solidFill>
              <a:srgbClr val="662E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5329" y="2929414"/>
            <a:ext cx="6472952" cy="602099"/>
          </a:xfrm>
          <a:prstGeom prst="roundRect">
            <a:avLst>
              <a:gd name="adj" fmla="val 444"/>
            </a:avLst>
          </a:prstGeom>
          <a:solidFill>
            <a:srgbClr val="4D1529"/>
          </a:solidFill>
          <a:ln/>
        </p:spPr>
      </p:sp>
      <p:sp>
        <p:nvSpPr>
          <p:cNvPr id="7" name="Text 5"/>
          <p:cNvSpPr/>
          <p:nvPr/>
        </p:nvSpPr>
        <p:spPr>
          <a:xfrm>
            <a:off x="3811310" y="3042285"/>
            <a:ext cx="300990" cy="376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925949" y="3719632"/>
            <a:ext cx="424767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Art. 1092 — Relación de Consumo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25949" y="4167068"/>
            <a:ext cx="6071711" cy="622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Define la relación de consumo y la aplicación de la ley de defensa del consumidor como marco general.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409259" y="2906554"/>
            <a:ext cx="6518672" cy="2106216"/>
          </a:xfrm>
          <a:prstGeom prst="roundRect">
            <a:avLst>
              <a:gd name="adj" fmla="val 1429"/>
            </a:avLst>
          </a:prstGeom>
          <a:solidFill>
            <a:srgbClr val="5C2438"/>
          </a:solidFill>
          <a:ln w="22860">
            <a:solidFill>
              <a:srgbClr val="662E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32119" y="2929414"/>
            <a:ext cx="6472952" cy="602099"/>
          </a:xfrm>
          <a:prstGeom prst="roundRect">
            <a:avLst>
              <a:gd name="adj" fmla="val 444"/>
            </a:avLst>
          </a:prstGeom>
          <a:solidFill>
            <a:srgbClr val="4D1529"/>
          </a:solidFill>
          <a:ln/>
        </p:spPr>
      </p:sp>
      <p:sp>
        <p:nvSpPr>
          <p:cNvPr id="12" name="Text 10"/>
          <p:cNvSpPr/>
          <p:nvPr/>
        </p:nvSpPr>
        <p:spPr>
          <a:xfrm>
            <a:off x="10518100" y="3042285"/>
            <a:ext cx="300990" cy="376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1"/>
          <p:cNvSpPr/>
          <p:nvPr/>
        </p:nvSpPr>
        <p:spPr>
          <a:xfrm>
            <a:off x="7632740" y="3719632"/>
            <a:ext cx="430732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Art. 1093 — Contrato de Consumo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632740" y="4167068"/>
            <a:ext cx="6071711" cy="622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Contrato celebrado entre un consumidor o usuario final con un proveedor que actúa de forma profesional.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02469" y="5200888"/>
            <a:ext cx="6518672" cy="2417326"/>
          </a:xfrm>
          <a:prstGeom prst="roundRect">
            <a:avLst>
              <a:gd name="adj" fmla="val 1246"/>
            </a:avLst>
          </a:prstGeom>
          <a:solidFill>
            <a:srgbClr val="5C2438"/>
          </a:solidFill>
          <a:ln w="22860">
            <a:solidFill>
              <a:srgbClr val="662E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25329" y="5223748"/>
            <a:ext cx="6472952" cy="602099"/>
          </a:xfrm>
          <a:prstGeom prst="roundRect">
            <a:avLst>
              <a:gd name="adj" fmla="val 444"/>
            </a:avLst>
          </a:prstGeom>
          <a:solidFill>
            <a:srgbClr val="4D1529"/>
          </a:solidFill>
          <a:ln/>
        </p:spPr>
      </p:sp>
      <p:sp>
        <p:nvSpPr>
          <p:cNvPr id="17" name="Text 15"/>
          <p:cNvSpPr/>
          <p:nvPr/>
        </p:nvSpPr>
        <p:spPr>
          <a:xfrm>
            <a:off x="3811310" y="5336619"/>
            <a:ext cx="300990" cy="376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6"/>
          <p:cNvSpPr/>
          <p:nvPr/>
        </p:nvSpPr>
        <p:spPr>
          <a:xfrm>
            <a:off x="925949" y="6013966"/>
            <a:ext cx="3421856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Art. 1094 — Interpretación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925949" y="6461403"/>
            <a:ext cx="6071711" cy="933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Establece principios de interpretación </a:t>
            </a:r>
            <a:r>
              <a:rPr lang="en-US" sz="15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favorable al consumidor</a:t>
            </a: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y aplicación de normas específicas del sistema.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409259" y="5200888"/>
            <a:ext cx="6518672" cy="2417326"/>
          </a:xfrm>
          <a:prstGeom prst="roundRect">
            <a:avLst>
              <a:gd name="adj" fmla="val 1246"/>
            </a:avLst>
          </a:prstGeom>
          <a:solidFill>
            <a:srgbClr val="5C2438"/>
          </a:solidFill>
          <a:ln w="22860">
            <a:solidFill>
              <a:srgbClr val="662E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432119" y="5223748"/>
            <a:ext cx="6472952" cy="602099"/>
          </a:xfrm>
          <a:prstGeom prst="roundRect">
            <a:avLst>
              <a:gd name="adj" fmla="val 444"/>
            </a:avLst>
          </a:prstGeom>
          <a:solidFill>
            <a:srgbClr val="4D1529"/>
          </a:solidFill>
          <a:ln/>
        </p:spPr>
      </p:sp>
      <p:sp>
        <p:nvSpPr>
          <p:cNvPr id="22" name="Text 20"/>
          <p:cNvSpPr/>
          <p:nvPr/>
        </p:nvSpPr>
        <p:spPr>
          <a:xfrm>
            <a:off x="10518100" y="5336619"/>
            <a:ext cx="300990" cy="376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4</a:t>
            </a:r>
            <a:endParaRPr lang="en-US" sz="2350" dirty="0"/>
          </a:p>
        </p:txBody>
      </p:sp>
      <p:sp>
        <p:nvSpPr>
          <p:cNvPr id="23" name="Text 21"/>
          <p:cNvSpPr/>
          <p:nvPr/>
        </p:nvSpPr>
        <p:spPr>
          <a:xfrm>
            <a:off x="7632740" y="6013966"/>
            <a:ext cx="3029903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Art. 1095 — Trato Digno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7632740" y="6461403"/>
            <a:ext cx="6071711" cy="622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Los proveedores deben tratar a los consumidores con </a:t>
            </a:r>
            <a:r>
              <a:rPr lang="en-US" sz="15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respeto y dignidad</a:t>
            </a: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sin discriminación ni presión indebida.</a:t>
            </a:r>
            <a:endParaRPr lang="en-US" sz="1550" dirty="0"/>
          </a:p>
        </p:txBody>
      </p:sp>
    </p:spTree>
    <p:extLst>
      <p:ext uri="{BB962C8B-B14F-4D97-AF65-F5344CB8AC3E}">
        <p14:creationId xmlns:p14="http://schemas.microsoft.com/office/powerpoint/2010/main" val="523720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35811" y="1041797"/>
            <a:ext cx="1704380" cy="402431"/>
          </a:xfrm>
          <a:prstGeom prst="roundRect">
            <a:avLst>
              <a:gd name="adj" fmla="val 6384"/>
            </a:avLst>
          </a:prstGeom>
          <a:solidFill>
            <a:srgbClr val="4D1700"/>
          </a:solidFill>
          <a:ln/>
        </p:spPr>
      </p:sp>
      <p:sp>
        <p:nvSpPr>
          <p:cNvPr id="3" name="Text 1"/>
          <p:cNvSpPr/>
          <p:nvPr/>
        </p:nvSpPr>
        <p:spPr>
          <a:xfrm>
            <a:off x="5664160" y="1105972"/>
            <a:ext cx="1447681" cy="274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CCYC — ART. 1117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535811" y="1529834"/>
            <a:ext cx="8352949" cy="1427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Cláusulas Abusivas y Contratos de Adhesión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5535811" y="3170992"/>
            <a:ext cx="8352949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Los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contratos de adhesión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son pre-redactados por el proveedor, donde el consumidor sólo puede aceptar o rechazar sin negociar las condiciones.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5535811" y="4069913"/>
            <a:ext cx="3956804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¿Qué cláusulas son abusivas?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535811" y="4667607"/>
            <a:ext cx="8352949" cy="1252061"/>
          </a:xfrm>
          <a:prstGeom prst="roundRect">
            <a:avLst>
              <a:gd name="adj" fmla="val 2565"/>
            </a:avLst>
          </a:prstGeom>
          <a:solidFill>
            <a:srgbClr val="450707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885" y="4991576"/>
            <a:ext cx="267533" cy="21407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231493" y="4935141"/>
            <a:ext cx="7443192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Las cláusulas abusivas se tienen por </a:t>
            </a:r>
            <a:r>
              <a:rPr lang="en-US" sz="1650" b="1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no escritas</a:t>
            </a:r>
            <a:r>
              <a:rPr lang="en-US" sz="16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y el contrato continúa vigente sin ellas.</a:t>
            </a:r>
            <a:endParaRPr lang="en-US" sz="16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9508" y="6411992"/>
            <a:ext cx="321112" cy="32111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45062" y="6401395"/>
            <a:ext cx="5736312" cy="102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Las que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desnaturalizan las obligaciones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del proveedor o limitan su responsabilidad ante defectos.</a:t>
            </a:r>
            <a:endParaRPr lang="en-US" sz="16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29155" y="6411992"/>
            <a:ext cx="321112" cy="3211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144708" y="6401395"/>
            <a:ext cx="5736431" cy="684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Las que imponen </a:t>
            </a:r>
            <a:r>
              <a:rPr lang="en-US" sz="165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penalidades desproporcionadas</a:t>
            </a: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o condiciones inequitativas al consumidor.</a:t>
            </a:r>
            <a:endParaRPr lang="en-US" sz="1650" dirty="0"/>
          </a:p>
        </p:txBody>
      </p:sp>
    </p:spTree>
    <p:extLst>
      <p:ext uri="{BB962C8B-B14F-4D97-AF65-F5344CB8AC3E}">
        <p14:creationId xmlns:p14="http://schemas.microsoft.com/office/powerpoint/2010/main" val="1135816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4D1529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4" y="588645"/>
            <a:ext cx="5289233" cy="70523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177201" y="712470"/>
            <a:ext cx="7762399" cy="1315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Título V: Responsabilidades y Sanciones</a:t>
            </a:r>
            <a:endParaRPr lang="en-US" sz="4100" dirty="0"/>
          </a:p>
        </p:txBody>
      </p:sp>
      <p:sp>
        <p:nvSpPr>
          <p:cNvPr id="5" name="Shape 2"/>
          <p:cNvSpPr/>
          <p:nvPr/>
        </p:nvSpPr>
        <p:spPr>
          <a:xfrm>
            <a:off x="6177201" y="2301240"/>
            <a:ext cx="3790236" cy="2820472"/>
          </a:xfrm>
          <a:prstGeom prst="roundRect">
            <a:avLst>
              <a:gd name="adj" fmla="val 1050"/>
            </a:avLst>
          </a:prstGeom>
          <a:solidFill>
            <a:srgbClr val="4D1529"/>
          </a:solidFill>
          <a:ln/>
        </p:spPr>
      </p:sp>
      <p:sp>
        <p:nvSpPr>
          <p:cNvPr id="6" name="Shape 3"/>
          <p:cNvSpPr/>
          <p:nvPr/>
        </p:nvSpPr>
        <p:spPr>
          <a:xfrm>
            <a:off x="6374487" y="2498527"/>
            <a:ext cx="592098" cy="592098"/>
          </a:xfrm>
          <a:prstGeom prst="roundRect">
            <a:avLst>
              <a:gd name="adj" fmla="val 15441845"/>
            </a:avLst>
          </a:prstGeom>
          <a:solidFill>
            <a:srgbClr val="FFB393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37365" y="2661404"/>
            <a:ext cx="266343" cy="2663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374487" y="3272552"/>
            <a:ext cx="3326011" cy="328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Responsabilidad Solidaria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6374487" y="3710464"/>
            <a:ext cx="3395663" cy="1213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Todos los integrantes de la cadena de comercialización responden por los daños (Art. 40 Ley 24.240).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10149364" y="2301240"/>
            <a:ext cx="3790236" cy="2820472"/>
          </a:xfrm>
          <a:prstGeom prst="roundRect">
            <a:avLst>
              <a:gd name="adj" fmla="val 1050"/>
            </a:avLst>
          </a:prstGeom>
          <a:solidFill>
            <a:srgbClr val="4D1529"/>
          </a:solidFill>
          <a:ln/>
        </p:spPr>
      </p:sp>
      <p:sp>
        <p:nvSpPr>
          <p:cNvPr id="11" name="Shape 7"/>
          <p:cNvSpPr/>
          <p:nvPr/>
        </p:nvSpPr>
        <p:spPr>
          <a:xfrm>
            <a:off x="10346650" y="2498527"/>
            <a:ext cx="592098" cy="592098"/>
          </a:xfrm>
          <a:prstGeom prst="roundRect">
            <a:avLst>
              <a:gd name="adj" fmla="val 15441845"/>
            </a:avLst>
          </a:prstGeom>
          <a:solidFill>
            <a:srgbClr val="FFB393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09528" y="2661404"/>
            <a:ext cx="266343" cy="26634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46650" y="3272552"/>
            <a:ext cx="2631638" cy="328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Sanciones (Art. 47)</a:t>
            </a:r>
            <a:endParaRPr lang="en-US" sz="2050" dirty="0"/>
          </a:p>
        </p:txBody>
      </p:sp>
      <p:sp>
        <p:nvSpPr>
          <p:cNvPr id="14" name="Text 9"/>
          <p:cNvSpPr/>
          <p:nvPr/>
        </p:nvSpPr>
        <p:spPr>
          <a:xfrm>
            <a:off x="10346650" y="3710464"/>
            <a:ext cx="3395663" cy="9104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Multas, clausura, decomiso de mercadería y suspensión de matrícula habilitante.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6177201" y="5303639"/>
            <a:ext cx="7762399" cy="2213491"/>
          </a:xfrm>
          <a:prstGeom prst="roundRect">
            <a:avLst>
              <a:gd name="adj" fmla="val 1338"/>
            </a:avLst>
          </a:prstGeom>
          <a:solidFill>
            <a:srgbClr val="4D1529"/>
          </a:solidFill>
          <a:ln/>
        </p:spPr>
      </p:sp>
      <p:sp>
        <p:nvSpPr>
          <p:cNvPr id="16" name="Shape 11"/>
          <p:cNvSpPr/>
          <p:nvPr/>
        </p:nvSpPr>
        <p:spPr>
          <a:xfrm>
            <a:off x="6374487" y="5500926"/>
            <a:ext cx="592098" cy="592098"/>
          </a:xfrm>
          <a:prstGeom prst="roundRect">
            <a:avLst>
              <a:gd name="adj" fmla="val 15441845"/>
            </a:avLst>
          </a:prstGeom>
          <a:solidFill>
            <a:srgbClr val="FFB393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37365" y="5663803"/>
            <a:ext cx="266343" cy="26634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374487" y="6274951"/>
            <a:ext cx="3174802" cy="328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Daño Directo (Art. 40 bis)</a:t>
            </a:r>
            <a:endParaRPr lang="en-US" sz="2050" dirty="0"/>
          </a:p>
        </p:txBody>
      </p:sp>
      <p:sp>
        <p:nvSpPr>
          <p:cNvPr id="19" name="Text 13"/>
          <p:cNvSpPr/>
          <p:nvPr/>
        </p:nvSpPr>
        <p:spPr>
          <a:xfrm>
            <a:off x="6374487" y="6712863"/>
            <a:ext cx="7367826" cy="606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Reparación directa de los perjuicios sufridos por el consumidor ante el organismo administrativo competente.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5924" y="581501"/>
            <a:ext cx="11343561" cy="691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Integración con el Código Civil y Comercial</a:t>
            </a:r>
            <a:endParaRPr lang="en-US" sz="4350" dirty="0"/>
          </a:p>
        </p:txBody>
      </p:sp>
      <p:sp>
        <p:nvSpPr>
          <p:cNvPr id="3" name="Text 1"/>
          <p:cNvSpPr/>
          <p:nvPr/>
        </p:nvSpPr>
        <p:spPr>
          <a:xfrm>
            <a:off x="725924" y="1674614"/>
            <a:ext cx="13178552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Artículos 1092 a 1122 CCyCN</a:t>
            </a: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— Regulan en forma sistemática las relaciones de consumo, complementando y articulando la Ley 24.240.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303770" y="2553772"/>
            <a:ext cx="22860" cy="5094327"/>
          </a:xfrm>
          <a:prstGeom prst="roundRect">
            <a:avLst>
              <a:gd name="adj" fmla="val 136098"/>
            </a:avLst>
          </a:prstGeom>
          <a:solidFill>
            <a:srgbClr val="662E42"/>
          </a:solidFill>
          <a:ln/>
        </p:spPr>
      </p:sp>
      <p:sp>
        <p:nvSpPr>
          <p:cNvPr id="5" name="Shape 3"/>
          <p:cNvSpPr/>
          <p:nvPr/>
        </p:nvSpPr>
        <p:spPr>
          <a:xfrm>
            <a:off x="6482536" y="2775585"/>
            <a:ext cx="622221" cy="22860"/>
          </a:xfrm>
          <a:prstGeom prst="roundRect">
            <a:avLst>
              <a:gd name="adj" fmla="val 136098"/>
            </a:avLst>
          </a:prstGeom>
          <a:solidFill>
            <a:srgbClr val="662E42"/>
          </a:solidFill>
          <a:ln/>
        </p:spPr>
      </p:sp>
      <p:sp>
        <p:nvSpPr>
          <p:cNvPr id="6" name="Shape 4"/>
          <p:cNvSpPr/>
          <p:nvPr/>
        </p:nvSpPr>
        <p:spPr>
          <a:xfrm>
            <a:off x="7081897" y="2553772"/>
            <a:ext cx="466606" cy="466606"/>
          </a:xfrm>
          <a:prstGeom prst="roundRect">
            <a:avLst>
              <a:gd name="adj" fmla="val 6668"/>
            </a:avLst>
          </a:prstGeom>
          <a:solidFill>
            <a:srgbClr val="4D1529"/>
          </a:solidFill>
          <a:ln/>
        </p:spPr>
      </p:sp>
      <p:sp>
        <p:nvSpPr>
          <p:cNvPr id="7" name="Text 5"/>
          <p:cNvSpPr/>
          <p:nvPr/>
        </p:nvSpPr>
        <p:spPr>
          <a:xfrm>
            <a:off x="7149227" y="2579608"/>
            <a:ext cx="331827" cy="414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3512701" y="2624971"/>
            <a:ext cx="2765465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Arts. 1092–1093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725924" y="3091101"/>
            <a:ext cx="5552242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Definición de consumidor, proveedor y contrato de consumo.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525643" y="4007048"/>
            <a:ext cx="622221" cy="22860"/>
          </a:xfrm>
          <a:prstGeom prst="roundRect">
            <a:avLst>
              <a:gd name="adj" fmla="val 136098"/>
            </a:avLst>
          </a:prstGeom>
          <a:solidFill>
            <a:srgbClr val="662E42"/>
          </a:solidFill>
          <a:ln/>
        </p:spPr>
      </p:sp>
      <p:sp>
        <p:nvSpPr>
          <p:cNvPr id="11" name="Shape 9"/>
          <p:cNvSpPr/>
          <p:nvPr/>
        </p:nvSpPr>
        <p:spPr>
          <a:xfrm>
            <a:off x="7081897" y="3785235"/>
            <a:ext cx="466606" cy="466606"/>
          </a:xfrm>
          <a:prstGeom prst="roundRect">
            <a:avLst>
              <a:gd name="adj" fmla="val 6668"/>
            </a:avLst>
          </a:prstGeom>
          <a:solidFill>
            <a:srgbClr val="4D1529"/>
          </a:solidFill>
          <a:ln/>
        </p:spPr>
      </p:sp>
      <p:sp>
        <p:nvSpPr>
          <p:cNvPr id="12" name="Text 10"/>
          <p:cNvSpPr/>
          <p:nvPr/>
        </p:nvSpPr>
        <p:spPr>
          <a:xfrm>
            <a:off x="7149227" y="3811072"/>
            <a:ext cx="331827" cy="414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8352234" y="3856434"/>
            <a:ext cx="2765465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Arts. 1094–1095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8352234" y="4322564"/>
            <a:ext cx="5552242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Principios de interpretación: trato digno, equitativo e información. Interpretación de la oferta.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482536" y="5073134"/>
            <a:ext cx="622221" cy="22860"/>
          </a:xfrm>
          <a:prstGeom prst="roundRect">
            <a:avLst>
              <a:gd name="adj" fmla="val 136098"/>
            </a:avLst>
          </a:prstGeom>
          <a:solidFill>
            <a:srgbClr val="662E42"/>
          </a:solidFill>
          <a:ln/>
        </p:spPr>
      </p:sp>
      <p:sp>
        <p:nvSpPr>
          <p:cNvPr id="16" name="Shape 14"/>
          <p:cNvSpPr/>
          <p:nvPr/>
        </p:nvSpPr>
        <p:spPr>
          <a:xfrm>
            <a:off x="7081897" y="4851321"/>
            <a:ext cx="466606" cy="466606"/>
          </a:xfrm>
          <a:prstGeom prst="roundRect">
            <a:avLst>
              <a:gd name="adj" fmla="val 6668"/>
            </a:avLst>
          </a:prstGeom>
          <a:solidFill>
            <a:srgbClr val="4D1529"/>
          </a:solidFill>
          <a:ln/>
        </p:spPr>
      </p:sp>
      <p:sp>
        <p:nvSpPr>
          <p:cNvPr id="17" name="Text 15"/>
          <p:cNvSpPr/>
          <p:nvPr/>
        </p:nvSpPr>
        <p:spPr>
          <a:xfrm>
            <a:off x="7149227" y="4877157"/>
            <a:ext cx="331827" cy="414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512701" y="4922520"/>
            <a:ext cx="2765465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Arts. 1096–1099</a:t>
            </a:r>
            <a:endParaRPr lang="en-US" sz="2150" dirty="0"/>
          </a:p>
        </p:txBody>
      </p:sp>
      <p:sp>
        <p:nvSpPr>
          <p:cNvPr id="19" name="Text 17"/>
          <p:cNvSpPr/>
          <p:nvPr/>
        </p:nvSpPr>
        <p:spPr>
          <a:xfrm>
            <a:off x="725924" y="5388650"/>
            <a:ext cx="5552242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Prácticas abusivas, trato digno, trato equitativo y no discriminatorio, deber de información.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525643" y="6139339"/>
            <a:ext cx="622221" cy="22860"/>
          </a:xfrm>
          <a:prstGeom prst="roundRect">
            <a:avLst>
              <a:gd name="adj" fmla="val 136098"/>
            </a:avLst>
          </a:prstGeom>
          <a:solidFill>
            <a:srgbClr val="662E42"/>
          </a:solidFill>
          <a:ln/>
        </p:spPr>
      </p:sp>
      <p:sp>
        <p:nvSpPr>
          <p:cNvPr id="21" name="Shape 19"/>
          <p:cNvSpPr/>
          <p:nvPr/>
        </p:nvSpPr>
        <p:spPr>
          <a:xfrm>
            <a:off x="7081897" y="5917525"/>
            <a:ext cx="466606" cy="466606"/>
          </a:xfrm>
          <a:prstGeom prst="roundRect">
            <a:avLst>
              <a:gd name="adj" fmla="val 6668"/>
            </a:avLst>
          </a:prstGeom>
          <a:solidFill>
            <a:srgbClr val="4D1529"/>
          </a:solidFill>
          <a:ln/>
        </p:spPr>
      </p:sp>
      <p:sp>
        <p:nvSpPr>
          <p:cNvPr id="22" name="Text 20"/>
          <p:cNvSpPr/>
          <p:nvPr/>
        </p:nvSpPr>
        <p:spPr>
          <a:xfrm>
            <a:off x="7149227" y="5943362"/>
            <a:ext cx="331827" cy="414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4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8352234" y="5988725"/>
            <a:ext cx="2765465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Arts. 1100–1122</a:t>
            </a:r>
            <a:endParaRPr lang="en-US" sz="2150" dirty="0"/>
          </a:p>
        </p:txBody>
      </p:sp>
      <p:sp>
        <p:nvSpPr>
          <p:cNvPr id="24" name="Text 22"/>
          <p:cNvSpPr/>
          <p:nvPr/>
        </p:nvSpPr>
        <p:spPr>
          <a:xfrm>
            <a:off x="8352234" y="6454854"/>
            <a:ext cx="5552242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Información y publicidad, contratos celebrados fuera del establecimiento, a distancia y por medios electrónicos. Cláusulas abusivas.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1714024"/>
            <a:ext cx="9025890" cy="713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Ejemplos Prácticos de Aplicación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60" y="2855714"/>
            <a:ext cx="1356122" cy="83808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49260" y="3961328"/>
            <a:ext cx="3082290" cy="713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Electrodoméstico Defectuoso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49260" y="4803338"/>
            <a:ext cx="3082290" cy="1712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El consumidor tiene derecho a reparación, reemplazo o devolución bajo la garantía legal de 3 años (Art. 11 Ley 24.240).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084" y="2855714"/>
            <a:ext cx="1356122" cy="83808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099084" y="3961328"/>
            <a:ext cx="2868811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Publicidad Engañosa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099084" y="4446508"/>
            <a:ext cx="3082290" cy="1712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Prometer características que el producto no cumple constituye infracción al Art. 4 Ley 24.240 y al Art. 1101 CCyCN.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907" y="2855714"/>
            <a:ext cx="1356122" cy="83808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48907" y="3961328"/>
            <a:ext cx="2854643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Telefonía Móvil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448907" y="4446508"/>
            <a:ext cx="3082290" cy="1369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Cobros indebidos o cambios de plan sin consentimiento violan el trato digno (Art. 42 CN, Art. 1097 CCyCN).</a:t>
            </a:r>
            <a:endParaRPr lang="en-US" sz="16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8731" y="2855714"/>
            <a:ext cx="1356241" cy="8382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798731" y="3961448"/>
            <a:ext cx="3000375" cy="35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Contrato de Adhesión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10798731" y="4446627"/>
            <a:ext cx="3082409" cy="1712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Las cláusulas abusivas en seguros o servicios públicos son nulas de pleno derecho (Art. 987 CCyCN, Art. 37 Ley 24.240).</a:t>
            </a:r>
            <a:endParaRPr lang="en-US" sz="1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36558" y="540425"/>
            <a:ext cx="12021383" cy="568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Consumidores Hipervulnerables: Protección Reforzada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1036558" y="3358158"/>
            <a:ext cx="6070402" cy="980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Definición:</a:t>
            </a:r>
            <a:r>
              <a:rPr lang="en-US" sz="130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Personas con dificultades especiales para ejercer sus derechos por razones de edad, género, estado físico o mental, circunstancias sociales, económicas, étnicas o culturales. También incluye personas jurídicas sin fines de lucro orientadas a estos grupos.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1036558" y="4491633"/>
            <a:ext cx="6070402" cy="1121450"/>
          </a:xfrm>
          <a:prstGeom prst="roundRect">
            <a:avLst>
              <a:gd name="adj" fmla="val 2282"/>
            </a:avLst>
          </a:prstGeom>
          <a:solidFill>
            <a:srgbClr val="4B3F02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056" y="4738449"/>
            <a:ext cx="213241" cy="1704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90794" y="4670108"/>
            <a:ext cx="5345668" cy="735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Principio aplicable:</a:t>
            </a:r>
            <a:r>
              <a:rPr lang="en-US" sz="130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Mayor rigor interpretativo en la aplicación de la norma para garantizar la protección efectiva de sus derechos.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0822" y="1465778"/>
            <a:ext cx="6070402" cy="6070402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0822" y="1465778"/>
            <a:ext cx="6070402" cy="607040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4D1529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1" y="590907"/>
            <a:ext cx="5285780" cy="704778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188869" y="725329"/>
            <a:ext cx="7739062" cy="2007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FFB393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Conclusión: Un Pilar Fundamental para la Equidad de Mercado</a:t>
            </a:r>
            <a:endParaRPr lang="en-US" sz="4200" dirty="0"/>
          </a:p>
        </p:txBody>
      </p:sp>
      <p:sp>
        <p:nvSpPr>
          <p:cNvPr id="5" name="Shape 2"/>
          <p:cNvSpPr/>
          <p:nvPr/>
        </p:nvSpPr>
        <p:spPr>
          <a:xfrm>
            <a:off x="6188869" y="3014901"/>
            <a:ext cx="3775472" cy="2784515"/>
          </a:xfrm>
          <a:prstGeom prst="roundRect">
            <a:avLst>
              <a:gd name="adj" fmla="val 1081"/>
            </a:avLst>
          </a:prstGeom>
          <a:solidFill>
            <a:srgbClr val="5C2438"/>
          </a:solidFill>
          <a:ln w="22860">
            <a:solidFill>
              <a:srgbClr val="662E4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12349" y="3238381"/>
            <a:ext cx="3328511" cy="669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Marco Normativo Robusto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6412349" y="4020383"/>
            <a:ext cx="3328511" cy="155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 Ley 24.240 y los Arts. 1092–1122 CCyCN conforman un sistema articulado que equilibra la relación entre proveedores y consumidores.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10152459" y="3014901"/>
            <a:ext cx="3775472" cy="2784515"/>
          </a:xfrm>
          <a:prstGeom prst="roundRect">
            <a:avLst>
              <a:gd name="adj" fmla="val 1081"/>
            </a:avLst>
          </a:prstGeom>
          <a:solidFill>
            <a:srgbClr val="5C2438"/>
          </a:solidFill>
          <a:ln w="22860">
            <a:solidFill>
              <a:srgbClr val="662E4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75940" y="3238381"/>
            <a:ext cx="313765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Transparencia y Justicia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0375940" y="3685818"/>
            <a:ext cx="3328511" cy="155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 normativa promueve la seguridad en las transacciones, la información veraz y la prohibición de prácticas abusivas en el mercado.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188869" y="5987534"/>
            <a:ext cx="7739062" cy="1516618"/>
          </a:xfrm>
          <a:prstGeom prst="roundRect">
            <a:avLst>
              <a:gd name="adj" fmla="val 1985"/>
            </a:avLst>
          </a:prstGeom>
          <a:solidFill>
            <a:srgbClr val="5C2438"/>
          </a:solidFill>
          <a:ln w="22860">
            <a:solidFill>
              <a:srgbClr val="662E4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12349" y="6211014"/>
            <a:ext cx="2969895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4CAB8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Ciudadanía Económica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6412349" y="6658451"/>
            <a:ext cx="7292102" cy="622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F4CAB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El conocimiento de estos derechos y obligaciones resulta esencial para el ejercicio pleno de la ciudadanía en el ámbito económico y comercial.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7712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1615</Words>
  <Application>Microsoft Office PowerPoint</Application>
  <PresentationFormat>Personalizado</PresentationFormat>
  <Paragraphs>161</Paragraphs>
  <Slides>19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Brygada 1918 Bold</vt:lpstr>
      <vt:lpstr>Arial</vt:lpstr>
      <vt:lpstr>Montserrat Medium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maria laura apaza</dc:creator>
  <cp:lastModifiedBy>maria laura apaza</cp:lastModifiedBy>
  <cp:revision>4</cp:revision>
  <dcterms:created xsi:type="dcterms:W3CDTF">2026-04-23T03:58:21Z</dcterms:created>
  <dcterms:modified xsi:type="dcterms:W3CDTF">2026-04-23T18:41:17Z</dcterms:modified>
</cp:coreProperties>
</file>