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6" r:id="rId3"/>
    <p:sldId id="257" r:id="rId4"/>
    <p:sldId id="258" r:id="rId5"/>
    <p:sldId id="259" r:id="rId6"/>
    <p:sldId id="292" r:id="rId7"/>
    <p:sldId id="291" r:id="rId8"/>
    <p:sldId id="260" r:id="rId9"/>
    <p:sldId id="261" r:id="rId10"/>
    <p:sldId id="262" r:id="rId11"/>
    <p:sldId id="263" r:id="rId12"/>
    <p:sldId id="296" r:id="rId13"/>
    <p:sldId id="264" r:id="rId14"/>
    <p:sldId id="270" r:id="rId15"/>
    <p:sldId id="265" r:id="rId16"/>
    <p:sldId id="294" r:id="rId17"/>
    <p:sldId id="271" r:id="rId18"/>
    <p:sldId id="295" r:id="rId19"/>
    <p:sldId id="268" r:id="rId20"/>
    <p:sldId id="274" r:id="rId21"/>
    <p:sldId id="275" r:id="rId22"/>
    <p:sldId id="276" r:id="rId23"/>
    <p:sldId id="277" r:id="rId24"/>
    <p:sldId id="278" r:id="rId25"/>
    <p:sldId id="269" r:id="rId26"/>
    <p:sldId id="272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9" r:id="rId35"/>
    <p:sldId id="286" r:id="rId36"/>
    <p:sldId id="290" r:id="rId37"/>
    <p:sldId id="287" r:id="rId3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8E54-91E2-41BE-85A3-3E77A25DF9A2}" type="datetimeFigureOut">
              <a:rPr lang="es-AR" smtClean="0"/>
              <a:pPr/>
              <a:t>27/9/2020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FCC0-E833-47DB-9C47-A5008EB4C8C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3489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8E54-91E2-41BE-85A3-3E77A25DF9A2}" type="datetimeFigureOut">
              <a:rPr lang="es-AR" smtClean="0"/>
              <a:pPr/>
              <a:t>27/9/2020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FCC0-E833-47DB-9C47-A5008EB4C8C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2725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8E54-91E2-41BE-85A3-3E77A25DF9A2}" type="datetimeFigureOut">
              <a:rPr lang="es-AR" smtClean="0"/>
              <a:pPr/>
              <a:t>27/9/2020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FCC0-E833-47DB-9C47-A5008EB4C8C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426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8E54-91E2-41BE-85A3-3E77A25DF9A2}" type="datetimeFigureOut">
              <a:rPr lang="es-AR" smtClean="0"/>
              <a:pPr/>
              <a:t>27/9/2020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FCC0-E833-47DB-9C47-A5008EB4C8C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2812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8E54-91E2-41BE-85A3-3E77A25DF9A2}" type="datetimeFigureOut">
              <a:rPr lang="es-AR" smtClean="0"/>
              <a:pPr/>
              <a:t>27/9/2020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FCC0-E833-47DB-9C47-A5008EB4C8C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82738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8E54-91E2-41BE-85A3-3E77A25DF9A2}" type="datetimeFigureOut">
              <a:rPr lang="es-AR" smtClean="0"/>
              <a:pPr/>
              <a:t>27/9/2020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FCC0-E833-47DB-9C47-A5008EB4C8C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930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8E54-91E2-41BE-85A3-3E77A25DF9A2}" type="datetimeFigureOut">
              <a:rPr lang="es-AR" smtClean="0"/>
              <a:pPr/>
              <a:t>27/9/2020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FCC0-E833-47DB-9C47-A5008EB4C8C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516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8E54-91E2-41BE-85A3-3E77A25DF9A2}" type="datetimeFigureOut">
              <a:rPr lang="es-AR" smtClean="0"/>
              <a:pPr/>
              <a:t>27/9/2020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FCC0-E833-47DB-9C47-A5008EB4C8C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745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8E54-91E2-41BE-85A3-3E77A25DF9A2}" type="datetimeFigureOut">
              <a:rPr lang="es-AR" smtClean="0"/>
              <a:pPr/>
              <a:t>27/9/2020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FCC0-E833-47DB-9C47-A5008EB4C8C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2988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8E54-91E2-41BE-85A3-3E77A25DF9A2}" type="datetimeFigureOut">
              <a:rPr lang="es-AR" smtClean="0"/>
              <a:pPr/>
              <a:t>27/9/2020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FCC0-E833-47DB-9C47-A5008EB4C8C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8454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8E54-91E2-41BE-85A3-3E77A25DF9A2}" type="datetimeFigureOut">
              <a:rPr lang="es-AR" smtClean="0"/>
              <a:pPr/>
              <a:t>27/9/2020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FCC0-E833-47DB-9C47-A5008EB4C8C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991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E8E54-91E2-41BE-85A3-3E77A25DF9A2}" type="datetimeFigureOut">
              <a:rPr lang="es-AR" smtClean="0"/>
              <a:pPr/>
              <a:t>27/9/2020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DFCC0-E833-47DB-9C47-A5008EB4C8C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520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ESFUERZOS DE APOYO EN CONEXIONES</a:t>
            </a:r>
            <a:endParaRPr lang="es-AR" dirty="0"/>
          </a:p>
        </p:txBody>
      </p:sp>
      <p:pic>
        <p:nvPicPr>
          <p:cNvPr id="4" name="Picture 2" descr="F: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9510"/>
            <a:ext cx="5184576" cy="502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09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/>
              <a:t>ESFUERZOS DE APOYO EN CONEXIONES - CORTE DOBLE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417638"/>
            <a:ext cx="8712968" cy="532373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Como consecuencia de ellos, en cada sección actuará una fuerza de corte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P = F/2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, que provocarán tensiones cortantes promedio de </a:t>
            </a:r>
          </a:p>
          <a:p>
            <a:pPr marL="0" indent="0">
              <a:buNone/>
            </a:pPr>
            <a:r>
              <a:rPr lang="es-A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ζ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prom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= P/A =  </a:t>
            </a:r>
            <a:r>
              <a:rPr lang="es-A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A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2A</a:t>
            </a:r>
            <a:endParaRPr lang="es-A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F: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7638"/>
            <a:ext cx="5182001" cy="264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0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/>
              <a:t>ESFUERZOS DE APOYO EN CONEXIONES - CORTE DOBLE</a:t>
            </a:r>
            <a:endParaRPr lang="es-AR" dirty="0"/>
          </a:p>
        </p:txBody>
      </p:sp>
      <p:pic>
        <p:nvPicPr>
          <p:cNvPr id="5122" name="Picture 2" descr="F: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280920" cy="423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60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833242"/>
          </a:xfrm>
        </p:spPr>
        <p:txBody>
          <a:bodyPr/>
          <a:lstStyle/>
          <a:p>
            <a:r>
              <a:rPr lang="es-AR" dirty="0" smtClean="0"/>
              <a:t>RESUMEN </a:t>
            </a:r>
            <a:endParaRPr lang="es-AR" dirty="0"/>
          </a:p>
        </p:txBody>
      </p:sp>
      <p:pic>
        <p:nvPicPr>
          <p:cNvPr id="4" name="Picture 2" descr="F: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5089407" cy="260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48292"/>
            <a:ext cx="5318882" cy="210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6660232" y="4255564"/>
            <a:ext cx="23042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ζ</a:t>
            </a:r>
            <a:r>
              <a:rPr lang="es-A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36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prom</a:t>
            </a:r>
            <a:r>
              <a:rPr lang="es-A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3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AR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s-A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s-A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2A</a:t>
            </a:r>
            <a:endParaRPr lang="es-A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444208" y="1686292"/>
            <a:ext cx="1944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ζ</a:t>
            </a:r>
            <a:r>
              <a:rPr lang="es-A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36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prom</a:t>
            </a:r>
            <a:r>
              <a:rPr lang="es-AR" sz="3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4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A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A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es-A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s-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s-A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93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57403"/>
          </a:xfrm>
        </p:spPr>
        <p:txBody>
          <a:bodyPr>
            <a:normAutofit/>
          </a:bodyPr>
          <a:lstStyle/>
          <a:p>
            <a:r>
              <a:rPr lang="es-AR" sz="2400" dirty="0" smtClean="0">
                <a:latin typeface="Arial" pitchFamily="34" charset="0"/>
                <a:cs typeface="Arial" pitchFamily="34" charset="0"/>
              </a:rPr>
              <a:t>Los pernos, pasadores y bulones </a:t>
            </a:r>
            <a:r>
              <a:rPr lang="es-A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TAMBIEN crean </a:t>
            </a:r>
            <a:r>
              <a:rPr lang="es-A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Esfuerzos </a:t>
            </a:r>
            <a:r>
              <a:rPr lang="es-A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 la superficie de apoyo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Superficie </a:t>
            </a:r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Contacto 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de los elementos que conectan.</a:t>
            </a:r>
          </a:p>
          <a:p>
            <a:pPr marL="0" indent="0">
              <a:buNone/>
            </a:pPr>
            <a:endParaRPr lang="es-A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2400" dirty="0" smtClean="0">
                <a:latin typeface="Arial" pitchFamily="34" charset="0"/>
                <a:cs typeface="Arial" pitchFamily="34" charset="0"/>
              </a:rPr>
              <a:t>Nuevamente veamos el </a:t>
            </a:r>
            <a:r>
              <a:rPr lang="es-A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Caso </a:t>
            </a:r>
            <a:r>
              <a:rPr lang="es-A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es-A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Unión Simple 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(dos placas A y B conectadas por un pasador CD).</a:t>
            </a:r>
          </a:p>
          <a:p>
            <a:endParaRPr lang="es-A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ESFUERZOS DE APOYO EN CONEXIONES – </a:t>
            </a:r>
            <a:r>
              <a:rPr lang="es-AR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Tensión de Aplastamiento</a:t>
            </a:r>
            <a:endParaRPr lang="es-AR" sz="32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F: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36" y="3761656"/>
            <a:ext cx="736319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46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AR" b="1" dirty="0"/>
              <a:t>ESFUERZOS DE APOYO EN CONEXIONES – </a:t>
            </a:r>
            <a:r>
              <a:rPr lang="es-A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Tensión de 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Aplastamiento</a:t>
            </a:r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4" name="Picture 2" descr="F:\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63011"/>
            <a:ext cx="8085584" cy="502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46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AR" b="1" dirty="0"/>
              <a:t>ESFUERZOS DE APOYO EN CONEXIONES – </a:t>
            </a:r>
            <a:r>
              <a:rPr lang="es-A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Tensión de Aplastamiento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141168"/>
          </a:xfrm>
        </p:spPr>
        <p:txBody>
          <a:bodyPr/>
          <a:lstStyle/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El perno ejerce una </a:t>
            </a:r>
            <a:r>
              <a:rPr lang="es-A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Fuerza </a:t>
            </a:r>
            <a:r>
              <a:rPr lang="es-A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sobre las paredes de contacto con la placa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igual y opuesta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a la fuerza </a:t>
            </a: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que ejerce la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Placa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sobre sobre la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superficie periférica de contacto con el perno.</a:t>
            </a:r>
          </a:p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La fuerza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representa la </a:t>
            </a:r>
            <a:r>
              <a:rPr lang="es-A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Resultante </a:t>
            </a:r>
            <a:r>
              <a:rPr lang="es-A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las fuerzas elementales distribuidas en la superficie semicilíndrica interior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diámetro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“d”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altura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“t”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igual al </a:t>
            </a:r>
            <a:r>
              <a:rPr lang="es-A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espesor de la placa.</a:t>
            </a:r>
            <a:endParaRPr lang="es-AR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40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/>
              <a:t>ESFUERZOS DE APOYO EN CONEXIONES – 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Tensión de Aplastamiento</a:t>
            </a:r>
            <a:endParaRPr lang="es-AR" dirty="0"/>
          </a:p>
        </p:txBody>
      </p:sp>
      <p:pic>
        <p:nvPicPr>
          <p:cNvPr id="4" name="Picture 2" descr="F:\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5" y="1772816"/>
            <a:ext cx="880946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76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3600" b="1" dirty="0"/>
              <a:t>ESFUERZOS DE APOYO EN CONEXIONES – </a:t>
            </a:r>
            <a:r>
              <a:rPr lang="es-A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Tensión de </a:t>
            </a:r>
            <a:r>
              <a:rPr lang="es-A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Aplastamiento</a:t>
            </a:r>
            <a:endParaRPr lang="es-AR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417638"/>
            <a:ext cx="8712968" cy="5199774"/>
          </a:xfrm>
        </p:spPr>
        <p:txBody>
          <a:bodyPr/>
          <a:lstStyle/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Siendo </a:t>
            </a:r>
            <a:r>
              <a:rPr lang="es-AR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AR" b="1" u="sng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AR" b="1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s-AR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de contacto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representada por la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Proyección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Perno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sobre la sección de la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placa; 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 DECIR: A</a:t>
            </a:r>
            <a:r>
              <a:rPr lang="es-AR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t. d</a:t>
            </a:r>
          </a:p>
          <a:p>
            <a:pPr marL="0" indent="0">
              <a:buNone/>
            </a:pPr>
            <a:endParaRPr lang="es-A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 </a:t>
            </a:r>
            <a:r>
              <a:rPr lang="el-GR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σ</a:t>
            </a:r>
            <a:r>
              <a:rPr lang="es-AR" sz="4400" b="1" baseline="-25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c </a:t>
            </a:r>
            <a:r>
              <a:rPr lang="es-AR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= P / A</a:t>
            </a:r>
            <a:r>
              <a:rPr lang="es-AR" sz="4400" b="1" baseline="-25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c  </a:t>
            </a:r>
            <a:r>
              <a:rPr lang="es-AR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= P / </a:t>
            </a:r>
            <a:r>
              <a:rPr lang="es-AR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t.d</a:t>
            </a:r>
            <a:r>
              <a:rPr lang="es-AR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.</a:t>
            </a:r>
          </a:p>
          <a:p>
            <a:pPr marL="0" indent="0">
              <a:buNone/>
            </a:pPr>
            <a:endParaRPr lang="es-A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F:\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86" y="4365104"/>
            <a:ext cx="4903620" cy="232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21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/>
              <a:t>ESFUERZOS DE APOYO EN CONEXIONES – 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Tensión de Aplastamiento</a:t>
            </a:r>
            <a:endParaRPr lang="es-AR" dirty="0"/>
          </a:p>
        </p:txBody>
      </p:sp>
      <p:pic>
        <p:nvPicPr>
          <p:cNvPr id="4" name="Picture 2" descr="F: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5" y="1844824"/>
            <a:ext cx="903940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2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/>
              <a:t>ESFUERZOS DE APOYO EN CONEXIONES – 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Tensión de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Aplastamiento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069160"/>
          </a:xfrm>
        </p:spPr>
        <p:txBody>
          <a:bodyPr/>
          <a:lstStyle/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En el caso de presentarse una unión doble,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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como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espesor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“</a:t>
            </a:r>
            <a:r>
              <a:rPr lang="es-AR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t”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se tomará el 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menor 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espesor correspondiente 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de ambas placas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:</a:t>
            </a:r>
          </a:p>
          <a:p>
            <a:pPr marL="0" indent="0">
              <a:buNone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el correspondiente al espesor de la placa     </a:t>
            </a:r>
          </a:p>
          <a:p>
            <a:pPr marL="0" indent="0">
              <a:buNone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“</a:t>
            </a:r>
            <a:r>
              <a:rPr lang="es-A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” </a:t>
            </a:r>
            <a:r>
              <a:rPr lang="es-A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ó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(“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B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”)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por un </a:t>
            </a:r>
            <a:endParaRPr lang="es-AR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0" indent="0">
              <a:buNone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lado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;  o el de la suma </a:t>
            </a:r>
            <a:endParaRPr lang="es-AR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0" indent="0">
              <a:buNone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de </a:t>
            </a:r>
            <a:r>
              <a:rPr lang="es-A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C </a:t>
            </a:r>
            <a:r>
              <a:rPr lang="es-A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+ D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por la otra</a:t>
            </a:r>
            <a:r>
              <a:rPr lang="es-AR" dirty="0" smtClean="0">
                <a:sym typeface="Wingdings"/>
              </a:rPr>
              <a:t>.</a:t>
            </a:r>
            <a:endParaRPr lang="es-AR" dirty="0"/>
          </a:p>
        </p:txBody>
      </p:sp>
      <p:pic>
        <p:nvPicPr>
          <p:cNvPr id="4" name="Picture 2" descr="F: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48472"/>
            <a:ext cx="4819992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2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/>
              <a:t>ESFUERZOS DE APOYO EN CONEXIONES</a:t>
            </a:r>
            <a:endParaRPr lang="es-AR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069160"/>
          </a:xfrm>
        </p:spPr>
        <p:txBody>
          <a:bodyPr>
            <a:normAutofit/>
          </a:bodyPr>
          <a:lstStyle/>
          <a:p>
            <a:r>
              <a:rPr lang="es-AR" sz="4400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es-AR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Pernos</a:t>
            </a:r>
            <a:r>
              <a:rPr lang="es-AR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s-AR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Tornillos</a:t>
            </a:r>
            <a:r>
              <a:rPr lang="es-AR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s-AR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Pasadores </a:t>
            </a:r>
            <a:r>
              <a:rPr lang="es-AR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 </a:t>
            </a:r>
            <a:r>
              <a:rPr lang="es-AR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Remaches </a:t>
            </a:r>
            <a:r>
              <a:rPr lang="es-AR" sz="4400" dirty="0" smtClean="0">
                <a:latin typeface="Arial" pitchFamily="34" charset="0"/>
                <a:cs typeface="Arial" pitchFamily="34" charset="0"/>
              </a:rPr>
              <a:t>que se establecen para </a:t>
            </a:r>
            <a:r>
              <a:rPr lang="es-AR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conectar </a:t>
            </a:r>
            <a:r>
              <a:rPr lang="es-AR" sz="4400" dirty="0" smtClean="0">
                <a:latin typeface="Arial" pitchFamily="34" charset="0"/>
                <a:cs typeface="Arial" pitchFamily="34" charset="0"/>
              </a:rPr>
              <a:t>diversos </a:t>
            </a:r>
            <a:r>
              <a:rPr lang="es-AR" sz="4400" dirty="0" smtClean="0">
                <a:latin typeface="Arial" pitchFamily="34" charset="0"/>
                <a:cs typeface="Arial" pitchFamily="34" charset="0"/>
              </a:rPr>
              <a:t>elementos estructurales y de máquinas </a:t>
            </a:r>
            <a:r>
              <a:rPr lang="es-AR" sz="4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se encuentran </a:t>
            </a:r>
            <a:r>
              <a:rPr lang="es-AR" sz="4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sujetos, al menos,  </a:t>
            </a:r>
            <a:r>
              <a:rPr lang="es-AR" sz="4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s-AR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tensiones cortantes </a:t>
            </a:r>
            <a:r>
              <a:rPr lang="el-GR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ζ</a:t>
            </a:r>
            <a:r>
              <a:rPr lang="es-AR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s-AR" sz="4400" dirty="0"/>
          </a:p>
        </p:txBody>
      </p:sp>
    </p:spTree>
    <p:extLst>
      <p:ext uri="{BB962C8B-B14F-4D97-AF65-F5344CB8AC3E}">
        <p14:creationId xmlns:p14="http://schemas.microsoft.com/office/powerpoint/2010/main" val="46773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Ejemplo de </a:t>
            </a:r>
            <a:r>
              <a:rPr lang="es-AR" dirty="0" smtClean="0"/>
              <a:t>Aplicación</a:t>
            </a:r>
            <a:endParaRPr lang="es-AR" dirty="0"/>
          </a:p>
        </p:txBody>
      </p:sp>
      <p:pic>
        <p:nvPicPr>
          <p:cNvPr id="4098" name="Picture 2" descr="F:\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97" y="1414803"/>
            <a:ext cx="6628449" cy="489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91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Ejemplo de </a:t>
            </a:r>
            <a:r>
              <a:rPr lang="es-AR" dirty="0" err="1"/>
              <a:t>aplicacion</a:t>
            </a:r>
            <a:endParaRPr lang="es-AR" dirty="0"/>
          </a:p>
        </p:txBody>
      </p:sp>
      <p:pic>
        <p:nvPicPr>
          <p:cNvPr id="5122" name="Picture 2" descr="F:\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1" y="1124744"/>
            <a:ext cx="8937677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42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Ejemplo de </a:t>
            </a:r>
            <a:r>
              <a:rPr lang="es-AR" dirty="0" err="1"/>
              <a:t>aplicacion</a:t>
            </a:r>
            <a:endParaRPr lang="es-AR" dirty="0"/>
          </a:p>
        </p:txBody>
      </p:sp>
      <p:pic>
        <p:nvPicPr>
          <p:cNvPr id="6148" name="Picture 4" descr="F:\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868" y="404663"/>
            <a:ext cx="2680335" cy="612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16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Ejemplo de </a:t>
            </a:r>
            <a:r>
              <a:rPr lang="es-AR" dirty="0" smtClean="0"/>
              <a:t>Aplicación</a:t>
            </a:r>
            <a:endParaRPr lang="es-AR" dirty="0"/>
          </a:p>
        </p:txBody>
      </p:sp>
      <p:pic>
        <p:nvPicPr>
          <p:cNvPr id="4" name="Picture 2" descr="F:\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6" y="1844824"/>
            <a:ext cx="904734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29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Ejemplo de </a:t>
            </a:r>
            <a:r>
              <a:rPr lang="es-AR" dirty="0" err="1" smtClean="0"/>
              <a:t>Aplicacion</a:t>
            </a:r>
            <a:endParaRPr lang="es-AR" dirty="0"/>
          </a:p>
        </p:txBody>
      </p:sp>
      <p:pic>
        <p:nvPicPr>
          <p:cNvPr id="7170" name="Picture 2" descr="F:\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37955"/>
            <a:ext cx="7128792" cy="562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97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Ejemplo de </a:t>
            </a:r>
            <a:r>
              <a:rPr lang="es-AR" dirty="0" err="1" smtClean="0"/>
              <a:t>Aplicacion</a:t>
            </a:r>
            <a:endParaRPr lang="es-AR" dirty="0"/>
          </a:p>
        </p:txBody>
      </p:sp>
      <p:pic>
        <p:nvPicPr>
          <p:cNvPr id="3075" name="Picture 3" descr="F:\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3"/>
            <a:ext cx="5645228" cy="568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45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Ejemplo de </a:t>
            </a:r>
            <a:r>
              <a:rPr lang="es-AR" dirty="0" err="1" smtClean="0"/>
              <a:t>Aplicacion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2" descr="F:\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900467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24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9218" name="Picture 2" descr="F:\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2132856"/>
            <a:ext cx="9980878" cy="188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77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42" name="Picture 2" descr="F:\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" y="1268760"/>
            <a:ext cx="918461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92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1266" name="Picture 2" descr="F:\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21" y="1196752"/>
            <a:ext cx="926434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5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/>
              <a:t>ESFUERZOS DE APOYO EN CONEXIONES </a:t>
            </a:r>
            <a:r>
              <a:rPr lang="es-AR" b="1" dirty="0" smtClean="0"/>
              <a:t>(</a:t>
            </a:r>
            <a:r>
              <a:rPr lang="es-AR" b="1" dirty="0" smtClean="0">
                <a:solidFill>
                  <a:srgbClr val="FF0000"/>
                </a:solidFill>
              </a:rPr>
              <a:t>Unión </a:t>
            </a:r>
            <a:r>
              <a:rPr lang="es-AR" b="1" dirty="0" smtClean="0">
                <a:solidFill>
                  <a:srgbClr val="FF0000"/>
                </a:solidFill>
              </a:rPr>
              <a:t>Simple</a:t>
            </a:r>
            <a:r>
              <a:rPr lang="es-AR" b="1" dirty="0" smtClean="0"/>
              <a:t>)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628800"/>
            <a:ext cx="8579296" cy="5229200"/>
          </a:xfrm>
        </p:spPr>
        <p:txBody>
          <a:bodyPr/>
          <a:lstStyle/>
          <a:p>
            <a:r>
              <a:rPr lang="es-AR" dirty="0" smtClean="0"/>
              <a:t>Consideremos dos placas metálicas A y B, las cuales están sometidas a Fuerzas de Tracción F. 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endParaRPr lang="es-AR" dirty="0" smtClean="0"/>
          </a:p>
          <a:p>
            <a:pPr marL="0" indent="0">
              <a:buNone/>
            </a:pPr>
            <a:endParaRPr lang="es-AR" dirty="0" smtClean="0"/>
          </a:p>
          <a:p>
            <a:r>
              <a:rPr lang="es-AR" dirty="0" smtClean="0"/>
              <a:t>Ambas placas están conectadas por un perno CD</a:t>
            </a:r>
            <a:endParaRPr lang="es-AR" dirty="0"/>
          </a:p>
        </p:txBody>
      </p:sp>
      <p:pic>
        <p:nvPicPr>
          <p:cNvPr id="1026" name="Picture 2" descr="F: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28899"/>
            <a:ext cx="4536504" cy="371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33056"/>
            <a:ext cx="327166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69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2290" name="Picture 2" descr="F:\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890" y="1428164"/>
            <a:ext cx="9402753" cy="430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69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3314" name="Picture 2" descr="F:\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7"/>
            <a:ext cx="4848558" cy="521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42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4338" name="Picture 2" descr="F:\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8485546" cy="518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96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5362" name="Picture 2" descr="F:\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65549"/>
            <a:ext cx="4092463" cy="563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69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3" descr="F:\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32628"/>
            <a:ext cx="5213180" cy="524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5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6386" name="Picture 2" descr="F:\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45" y="1340768"/>
            <a:ext cx="791310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65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2" descr="F:\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57775"/>
            <a:ext cx="3152368" cy="518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30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7410" name="Picture 2" descr="F:\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468003" cy="499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75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/>
              <a:t>ESFUERZOS DE APOYO EN CONEXIONES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17638"/>
            <a:ext cx="8784976" cy="5323730"/>
          </a:xfrm>
        </p:spPr>
        <p:txBody>
          <a:bodyPr>
            <a:normAutofit/>
          </a:bodyPr>
          <a:lstStyle/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El  </a:t>
            </a:r>
            <a:r>
              <a:rPr lang="es-AR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E </a:t>
            </a:r>
            <a:r>
              <a:rPr lang="es-AR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AR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´ de la sección del perno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, está sometido a una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Solicitación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Corte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de valor </a:t>
            </a:r>
          </a:p>
          <a:p>
            <a:pPr marL="0" indent="0">
              <a:buNone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AR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F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s-AR" dirty="0"/>
              <a:t> </a:t>
            </a:r>
            <a:r>
              <a:rPr lang="es-AR" dirty="0" smtClean="0"/>
              <a:t>        </a:t>
            </a:r>
            <a:endParaRPr lang="es-AR" dirty="0"/>
          </a:p>
        </p:txBody>
      </p:sp>
      <p:pic>
        <p:nvPicPr>
          <p:cNvPr id="2050" name="Picture 2" descr="F: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1"/>
            <a:ext cx="8480188" cy="356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70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/>
              <a:t>ESFUERZOS DE APOYO EN CONEXIONES- </a:t>
            </a:r>
            <a:r>
              <a:rPr lang="es-AR" b="1" dirty="0" smtClean="0">
                <a:solidFill>
                  <a:srgbClr val="00B050"/>
                </a:solidFill>
              </a:rPr>
              <a:t>CORTE SIMPLE</a:t>
            </a:r>
            <a:endParaRPr lang="es-AR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17638"/>
            <a:ext cx="8568952" cy="5323730"/>
          </a:xfrm>
        </p:spPr>
        <p:txBody>
          <a:bodyPr>
            <a:normAutofit lnSpcReduction="10000"/>
          </a:bodyPr>
          <a:lstStyle/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Como consecuencia de esa fuerza de corte</a:t>
            </a:r>
          </a:p>
          <a:p>
            <a:pPr marL="0" indent="0">
              <a:buNone/>
            </a:pP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   P = F , se generan tensiones de corte </a:t>
            </a:r>
            <a:r>
              <a:rPr lang="el-G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ζ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en    </a:t>
            </a:r>
          </a:p>
          <a:p>
            <a:pPr marL="0" indent="0">
              <a:buNone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  el plano de esa sección, cuyo valor  </a:t>
            </a:r>
          </a:p>
          <a:p>
            <a:pPr marL="0" indent="0">
              <a:buNone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  promedio es:</a:t>
            </a:r>
          </a:p>
          <a:p>
            <a:pPr marL="0" indent="0">
              <a:buNone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ζ</a:t>
            </a:r>
            <a:r>
              <a:rPr lang="es-AR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PROM 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s-A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      </a:t>
            </a:r>
          </a:p>
          <a:p>
            <a:pPr marL="0" indent="0">
              <a:buNone/>
            </a:pPr>
            <a:r>
              <a:rPr lang="es-A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A</a:t>
            </a:r>
          </a:p>
          <a:p>
            <a:pPr marL="0" indent="0">
              <a:buNone/>
            </a:pPr>
            <a:endParaRPr lang="es-A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El perno está sometido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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a una solicitación de </a:t>
            </a:r>
            <a:r>
              <a:rPr lang="es-AR" b="1" i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Cortante Simple</a:t>
            </a:r>
            <a:endParaRPr lang="es-AR" b="1" i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F: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454397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44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/>
              <a:t>ESFUERZOS DE APOYO EN CONEXIONES- </a:t>
            </a:r>
            <a:r>
              <a:rPr lang="es-AR" b="1" dirty="0">
                <a:solidFill>
                  <a:srgbClr val="00B050"/>
                </a:solidFill>
              </a:rPr>
              <a:t>CORTE </a:t>
            </a:r>
            <a:r>
              <a:rPr lang="es-AR" b="1" dirty="0" smtClean="0">
                <a:solidFill>
                  <a:srgbClr val="00B050"/>
                </a:solidFill>
              </a:rPr>
              <a:t>SIMPLE</a:t>
            </a:r>
            <a:endParaRPr lang="es-AR" dirty="0"/>
          </a:p>
        </p:txBody>
      </p:sp>
      <p:pic>
        <p:nvPicPr>
          <p:cNvPr id="4" name="Picture 2" descr="F: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79" y="2348880"/>
            <a:ext cx="873004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8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/>
              <a:t>ESFUERZOS DE APOYO EN CONEXIONES- </a:t>
            </a:r>
            <a:r>
              <a:rPr lang="es-AR" b="1" dirty="0" smtClean="0">
                <a:solidFill>
                  <a:srgbClr val="00B050"/>
                </a:solidFill>
              </a:rPr>
              <a:t>UNION </a:t>
            </a:r>
            <a:r>
              <a:rPr lang="es-AR" b="1" dirty="0">
                <a:solidFill>
                  <a:srgbClr val="00B050"/>
                </a:solidFill>
              </a:rPr>
              <a:t>DOBLE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2" descr="F: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68" y="1571816"/>
            <a:ext cx="8285432" cy="41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48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/>
              <a:t>ESFUERZOS DE APOYO EN CONEXIONES- </a:t>
            </a:r>
            <a:r>
              <a:rPr lang="es-AR" b="1" dirty="0" smtClean="0">
                <a:solidFill>
                  <a:srgbClr val="00B050"/>
                </a:solidFill>
              </a:rPr>
              <a:t>CORTE DOBLE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417638"/>
            <a:ext cx="8712968" cy="5323730"/>
          </a:xfrm>
        </p:spPr>
        <p:txBody>
          <a:bodyPr>
            <a:normAutofit/>
          </a:bodyPr>
          <a:lstStyle/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En el caso de que la unión metálica se materialice  de acuerdo a la siguiente figura</a:t>
            </a:r>
            <a:r>
              <a:rPr lang="es-AR" dirty="0" smtClean="0"/>
              <a:t>:</a:t>
            </a:r>
          </a:p>
          <a:p>
            <a:endParaRPr lang="es-AR" dirty="0"/>
          </a:p>
          <a:p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endParaRPr lang="es-AR" dirty="0" smtClean="0"/>
          </a:p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En este caso las placas A y B están conectadas a dos 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placas de empalme C y D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mediante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dos tornillos EG y HJ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F: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261"/>
            <a:ext cx="4104456" cy="206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02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/>
              <a:t>ESFUERZOS DE APOYO EN CONEXIONES - CORTE DOBLE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En este caso las secciones de análisis son dos, las secciones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es-A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´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 y 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s-A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´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Se dice que las secciones están en </a:t>
            </a:r>
            <a:r>
              <a:rPr lang="es-AR" sz="43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Cortante Doble.</a:t>
            </a:r>
            <a:endParaRPr lang="es-A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Para determinar la tensión </a:t>
            </a:r>
            <a:r>
              <a:rPr lang="el-GR" sz="39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ζ</a:t>
            </a:r>
            <a:r>
              <a:rPr lang="es-AR" sz="39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3900" b="1" baseline="-25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prom</a:t>
            </a:r>
            <a:r>
              <a:rPr lang="es-AR" sz="39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de cada plano, se dibujan los </a:t>
            </a:r>
            <a:r>
              <a:rPr lang="es-AR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diagramas de cuerpo libre del perno HJ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y también el </a:t>
            </a:r>
            <a:r>
              <a:rPr lang="es-AR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porción del perno localizado entre los dos planos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, a saber: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F: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66330"/>
            <a:ext cx="3024336" cy="151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43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659</Words>
  <Application>Microsoft Office PowerPoint</Application>
  <PresentationFormat>Presentación en pantalla (4:3)</PresentationFormat>
  <Paragraphs>82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1" baseType="lpstr">
      <vt:lpstr>Arial</vt:lpstr>
      <vt:lpstr>Calibri</vt:lpstr>
      <vt:lpstr>Wingdings</vt:lpstr>
      <vt:lpstr>Tema de Office</vt:lpstr>
      <vt:lpstr>ESFUERZOS DE APOYO EN CONEXIONES</vt:lpstr>
      <vt:lpstr>ESFUERZOS DE APOYO EN CONEXIONES</vt:lpstr>
      <vt:lpstr>ESFUERZOS DE APOYO EN CONEXIONES (Unión Simple)</vt:lpstr>
      <vt:lpstr>ESFUERZOS DE APOYO EN CONEXIONES</vt:lpstr>
      <vt:lpstr>ESFUERZOS DE APOYO EN CONEXIONES- CORTE SIMPLE</vt:lpstr>
      <vt:lpstr>ESFUERZOS DE APOYO EN CONEXIONES- CORTE SIMPLE</vt:lpstr>
      <vt:lpstr>ESFUERZOS DE APOYO EN CONEXIONES- UNION DOBLE</vt:lpstr>
      <vt:lpstr>ESFUERZOS DE APOYO EN CONEXIONES- CORTE DOBLE</vt:lpstr>
      <vt:lpstr>ESFUERZOS DE APOYO EN CONEXIONES - CORTE DOBLE</vt:lpstr>
      <vt:lpstr>ESFUERZOS DE APOYO EN CONEXIONES - CORTE DOBLE</vt:lpstr>
      <vt:lpstr>ESFUERZOS DE APOYO EN CONEXIONES - CORTE DOBLE</vt:lpstr>
      <vt:lpstr>RESUMEN </vt:lpstr>
      <vt:lpstr>ESFUERZOS DE APOYO EN CONEXIONES – Tensión de Aplastamiento</vt:lpstr>
      <vt:lpstr>ESFUERZOS DE APOYO EN CONEXIONES – Tensión de Aplastamiento</vt:lpstr>
      <vt:lpstr>ESFUERZOS DE APOYO EN CONEXIONES – Tensión de Aplastamiento</vt:lpstr>
      <vt:lpstr>ESFUERZOS DE APOYO EN CONEXIONES – Tensión de Aplastamiento</vt:lpstr>
      <vt:lpstr>ESFUERZOS DE APOYO EN CONEXIONES – Tensión de Aplastamiento</vt:lpstr>
      <vt:lpstr>ESFUERZOS DE APOYO EN CONEXIONES – Tensión de Aplastamiento</vt:lpstr>
      <vt:lpstr>ESFUERZOS DE APOYO EN CONEXIONES – Tensión de Aplastamiento</vt:lpstr>
      <vt:lpstr>Ejemplo de Aplicación</vt:lpstr>
      <vt:lpstr>Ejemplo de aplicacion</vt:lpstr>
      <vt:lpstr>Ejemplo de aplicacion</vt:lpstr>
      <vt:lpstr>Ejemplo de Aplicación</vt:lpstr>
      <vt:lpstr>Ejemplo de Aplicacion</vt:lpstr>
      <vt:lpstr>Ejemplo de Aplicacion</vt:lpstr>
      <vt:lpstr>Ejemplo de Aplicacion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RUBEN</dc:creator>
  <cp:lastModifiedBy>RUBEN ANTONIO SELUY</cp:lastModifiedBy>
  <cp:revision>32</cp:revision>
  <dcterms:created xsi:type="dcterms:W3CDTF">2014-05-18T20:56:02Z</dcterms:created>
  <dcterms:modified xsi:type="dcterms:W3CDTF">2020-09-27T21:14:17Z</dcterms:modified>
</cp:coreProperties>
</file>