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57" r:id="rId2"/>
    <p:sldId id="312" r:id="rId3"/>
    <p:sldId id="315" r:id="rId4"/>
    <p:sldId id="303" r:id="rId5"/>
    <p:sldId id="304" r:id="rId6"/>
    <p:sldId id="309" r:id="rId7"/>
    <p:sldId id="297" r:id="rId8"/>
    <p:sldId id="298" r:id="rId9"/>
    <p:sldId id="306" r:id="rId10"/>
    <p:sldId id="372" r:id="rId11"/>
    <p:sldId id="365" r:id="rId12"/>
    <p:sldId id="366" r:id="rId13"/>
    <p:sldId id="367" r:id="rId14"/>
    <p:sldId id="368" r:id="rId15"/>
    <p:sldId id="369" r:id="rId16"/>
    <p:sldId id="262" r:id="rId17"/>
    <p:sldId id="272" r:id="rId18"/>
    <p:sldId id="277" r:id="rId19"/>
    <p:sldId id="267" r:id="rId20"/>
    <p:sldId id="264" r:id="rId21"/>
    <p:sldId id="268" r:id="rId22"/>
    <p:sldId id="276" r:id="rId23"/>
    <p:sldId id="278" r:id="rId24"/>
    <p:sldId id="370" r:id="rId25"/>
    <p:sldId id="371" r:id="rId26"/>
    <p:sldId id="273" r:id="rId27"/>
    <p:sldId id="275" r:id="rId28"/>
    <p:sldId id="308" r:id="rId29"/>
    <p:sldId id="307" r:id="rId30"/>
    <p:sldId id="313" r:id="rId31"/>
    <p:sldId id="314"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47" r:id="rId56"/>
    <p:sldId id="256" r:id="rId57"/>
    <p:sldId id="257" r:id="rId58"/>
    <p:sldId id="259" r:id="rId59"/>
    <p:sldId id="260" r:id="rId60"/>
    <p:sldId id="265" r:id="rId61"/>
    <p:sldId id="281" r:id="rId62"/>
    <p:sldId id="282" r:id="rId63"/>
    <p:sldId id="283" r:id="rId64"/>
    <p:sldId id="284" r:id="rId65"/>
    <p:sldId id="285" r:id="rId66"/>
    <p:sldId id="286" r:id="rId67"/>
    <p:sldId id="287" r:id="rId68"/>
    <p:sldId id="288" r:id="rId69"/>
    <p:sldId id="289" r:id="rId70"/>
    <p:sldId id="280" r:id="rId71"/>
    <p:sldId id="290" r:id="rId72"/>
    <p:sldId id="279" r:id="rId73"/>
    <p:sldId id="339" r:id="rId74"/>
    <p:sldId id="340" r:id="rId75"/>
    <p:sldId id="341" r:id="rId76"/>
    <p:sldId id="342" r:id="rId77"/>
    <p:sldId id="343" r:id="rId78"/>
    <p:sldId id="344" r:id="rId79"/>
    <p:sldId id="345" r:id="rId80"/>
    <p:sldId id="346"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953" autoAdjust="0"/>
  </p:normalViewPr>
  <p:slideViewPr>
    <p:cSldViewPr>
      <p:cViewPr varScale="1">
        <p:scale>
          <a:sx n="79" d="100"/>
          <a:sy n="79" d="100"/>
        </p:scale>
        <p:origin x="1570" y="-14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1F983B6-0853-4F5B-82FE-CBA213F82972}" type="datetimeFigureOut">
              <a:rPr lang="es-AR" smtClean="0"/>
              <a:t>21/10/2024</a:t>
            </a:fld>
            <a:endParaRPr lang="es-A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s-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788751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1F983B6-0853-4F5B-82FE-CBA213F82972}" type="datetimeFigureOut">
              <a:rPr lang="es-AR" smtClean="0"/>
              <a:t>21/10/2024</a:t>
            </a:fld>
            <a:endParaRPr lang="es-AR"/>
          </a:p>
        </p:txBody>
      </p:sp>
      <p:sp>
        <p:nvSpPr>
          <p:cNvPr id="6" name="Footer Placeholder 5"/>
          <p:cNvSpPr>
            <a:spLocks noGrp="1"/>
          </p:cNvSpPr>
          <p:nvPr>
            <p:ph type="ftr" sz="quarter" idx="11"/>
          </p:nvPr>
        </p:nvSpPr>
        <p:spPr/>
        <p:txBody>
          <a:bodyPr/>
          <a:lstStyle/>
          <a:p>
            <a:endParaRPr lang="es-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155865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s-ES"/>
              <a:t>Haga clic para modificar el estilo de título del patrón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1F983B6-0853-4F5B-82FE-CBA213F82972}" type="datetimeFigureOut">
              <a:rPr lang="es-AR" smtClean="0"/>
              <a:t>21/10/2024</a:t>
            </a:fld>
            <a:endParaRPr lang="es-AR"/>
          </a:p>
        </p:txBody>
      </p:sp>
      <p:sp>
        <p:nvSpPr>
          <p:cNvPr id="5" name="Footer Placeholder 4"/>
          <p:cNvSpPr>
            <a:spLocks noGrp="1"/>
          </p:cNvSpPr>
          <p:nvPr>
            <p:ph type="ftr" sz="quarter" idx="11"/>
          </p:nvPr>
        </p:nvSpPr>
        <p:spPr/>
        <p:txBody>
          <a:bodyPr/>
          <a:lstStyle/>
          <a:p>
            <a:endParaRPr lang="es-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1371686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s-ES"/>
              <a:t>Haga clic para modificar el estilo de título del patrón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1F983B6-0853-4F5B-82FE-CBA213F82972}" type="datetimeFigureOut">
              <a:rPr lang="es-AR" smtClean="0"/>
              <a:t>21/10/2024</a:t>
            </a:fld>
            <a:endParaRPr lang="es-AR"/>
          </a:p>
        </p:txBody>
      </p:sp>
      <p:sp>
        <p:nvSpPr>
          <p:cNvPr id="5" name="Footer Placeholder 4"/>
          <p:cNvSpPr>
            <a:spLocks noGrp="1"/>
          </p:cNvSpPr>
          <p:nvPr>
            <p:ph type="ftr" sz="quarter" idx="11"/>
          </p:nvPr>
        </p:nvSpPr>
        <p:spPr/>
        <p:txBody>
          <a:bodyPr/>
          <a:lstStyle/>
          <a:p>
            <a:endParaRPr lang="es-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2003203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1F983B6-0853-4F5B-82FE-CBA213F82972}" type="datetimeFigureOut">
              <a:rPr lang="es-AR" smtClean="0"/>
              <a:t>21/10/2024</a:t>
            </a:fld>
            <a:endParaRPr lang="es-AR"/>
          </a:p>
        </p:txBody>
      </p:sp>
      <p:sp>
        <p:nvSpPr>
          <p:cNvPr id="5" name="Footer Placeholder 4"/>
          <p:cNvSpPr>
            <a:spLocks noGrp="1"/>
          </p:cNvSpPr>
          <p:nvPr>
            <p:ph type="ftr" sz="quarter" idx="11"/>
          </p:nvPr>
        </p:nvSpPr>
        <p:spPr/>
        <p:txBody>
          <a:bodyPr/>
          <a:lstStyle/>
          <a:p>
            <a:endParaRPr lang="es-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2626427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1F983B6-0853-4F5B-82FE-CBA213F82972}" type="datetimeFigureOut">
              <a:rPr lang="es-AR" smtClean="0"/>
              <a:t>21/10/2024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1721180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1F983B6-0853-4F5B-82FE-CBA213F82972}" type="datetimeFigureOut">
              <a:rPr lang="es-AR" smtClean="0"/>
              <a:t>21/10/2024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105947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A1F983B6-0853-4F5B-82FE-CBA213F82972}" type="datetimeFigureOut">
              <a:rPr lang="es-AR" smtClean="0"/>
              <a:t>21/10/2024</a:t>
            </a:fld>
            <a:endParaRPr lang="es-AR"/>
          </a:p>
        </p:txBody>
      </p:sp>
      <p:sp>
        <p:nvSpPr>
          <p:cNvPr id="5" name="Footer Placeholder 4"/>
          <p:cNvSpPr>
            <a:spLocks noGrp="1"/>
          </p:cNvSpPr>
          <p:nvPr>
            <p:ph type="ftr" sz="quarter" idx="11"/>
          </p:nvPr>
        </p:nvSpPr>
        <p:spPr>
          <a:xfrm>
            <a:off x="516133" y="6387910"/>
            <a:ext cx="3859795" cy="228660"/>
          </a:xfrm>
        </p:spPr>
        <p:txBody>
          <a:bodyPr/>
          <a:lstStyle/>
          <a:p>
            <a:endParaRPr lang="es-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373374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F983B6-0853-4F5B-82FE-CBA213F82972}" type="datetimeFigureOut">
              <a:rPr lang="es-AR" smtClean="0"/>
              <a:t>21/10/2024</a:t>
            </a:fld>
            <a:endParaRPr lang="es-AR"/>
          </a:p>
        </p:txBody>
      </p:sp>
      <p:sp>
        <p:nvSpPr>
          <p:cNvPr id="5" name="Footer Placeholder 4"/>
          <p:cNvSpPr>
            <a:spLocks noGrp="1"/>
          </p:cNvSpPr>
          <p:nvPr>
            <p:ph type="ftr" sz="quarter" idx="11"/>
          </p:nvPr>
        </p:nvSpPr>
        <p:spPr>
          <a:xfrm>
            <a:off x="538546" y="6365498"/>
            <a:ext cx="3859795" cy="228660"/>
          </a:xfrm>
        </p:spPr>
        <p:txBody>
          <a:bodyPr/>
          <a:lstStyle/>
          <a:p>
            <a:endParaRPr lang="es-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1488324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173163" y="457200"/>
            <a:ext cx="7772400" cy="1143000"/>
          </a:xfrm>
        </p:spPr>
        <p:txBody>
          <a:bodyPr/>
          <a:lstStyle/>
          <a:p>
            <a:r>
              <a:rPr lang="es-ES"/>
              <a:t>Haga clic para modificar el estilo de título del patrón</a:t>
            </a:r>
            <a:endParaRPr lang="es-AR"/>
          </a:p>
        </p:txBody>
      </p:sp>
      <p:sp>
        <p:nvSpPr>
          <p:cNvPr id="3" name="2 Marcador de imágenes prediseñadas"/>
          <p:cNvSpPr>
            <a:spLocks noGrp="1"/>
          </p:cNvSpPr>
          <p:nvPr>
            <p:ph type="clipArt" sz="half" idx="1"/>
          </p:nvPr>
        </p:nvSpPr>
        <p:spPr>
          <a:xfrm>
            <a:off x="1173163" y="1981200"/>
            <a:ext cx="3810000" cy="4114800"/>
          </a:xfrm>
        </p:spPr>
        <p:txBody>
          <a:bodyPr/>
          <a:lstStyle/>
          <a:p>
            <a:endParaRPr lang="es-AR"/>
          </a:p>
        </p:txBody>
      </p:sp>
      <p:sp>
        <p:nvSpPr>
          <p:cNvPr id="4" name="3 Marcador de texto"/>
          <p:cNvSpPr>
            <a:spLocks noGrp="1"/>
          </p:cNvSpPr>
          <p:nvPr>
            <p:ph type="body" sz="half" idx="2"/>
          </p:nvPr>
        </p:nvSpPr>
        <p:spPr>
          <a:xfrm>
            <a:off x="5135563"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a:xfrm>
            <a:off x="1173163" y="6265863"/>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5814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7010400" y="6248400"/>
            <a:ext cx="1905000" cy="457200"/>
          </a:xfrm>
        </p:spPr>
        <p:txBody>
          <a:bodyPr/>
          <a:lstStyle>
            <a:lvl1pPr>
              <a:defRPr/>
            </a:lvl1pPr>
          </a:lstStyle>
          <a:p>
            <a:fld id="{6CF8DC20-2F1A-4885-BAF5-715C342041E6}" type="slidenum">
              <a:rPr lang="es-ES"/>
              <a:pPr/>
              <a:t>‹Nº›</a:t>
            </a:fld>
            <a:endParaRPr lang="es-ES"/>
          </a:p>
        </p:txBody>
      </p:sp>
    </p:spTree>
    <p:extLst>
      <p:ext uri="{BB962C8B-B14F-4D97-AF65-F5344CB8AC3E}">
        <p14:creationId xmlns:p14="http://schemas.microsoft.com/office/powerpoint/2010/main" val="326640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F983B6-0853-4F5B-82FE-CBA213F82972}" type="datetimeFigureOut">
              <a:rPr lang="es-AR" smtClean="0"/>
              <a:t>21/10/2024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1470757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1F983B6-0853-4F5B-82FE-CBA213F82972}" type="datetimeFigureOut">
              <a:rPr lang="es-AR" smtClean="0"/>
              <a:t>21/10/2024</a:t>
            </a:fld>
            <a:endParaRPr lang="es-AR"/>
          </a:p>
        </p:txBody>
      </p:sp>
      <p:sp>
        <p:nvSpPr>
          <p:cNvPr id="5" name="Footer Placeholder 4"/>
          <p:cNvSpPr>
            <a:spLocks noGrp="1"/>
          </p:cNvSpPr>
          <p:nvPr>
            <p:ph type="ftr" sz="quarter" idx="11"/>
          </p:nvPr>
        </p:nvSpPr>
        <p:spPr/>
        <p:txBody>
          <a:bodyPr/>
          <a:lstStyle/>
          <a:p>
            <a:endParaRPr lang="es-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1730174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s-ES"/>
              <a:t>Haga clic para modificar el estilo de título del patrón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1F983B6-0853-4F5B-82FE-CBA213F82972}" type="datetimeFigureOut">
              <a:rPr lang="es-AR" smtClean="0"/>
              <a:t>21/10/2024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387081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1F983B6-0853-4F5B-82FE-CBA213F82972}" type="datetimeFigureOut">
              <a:rPr lang="es-AR" smtClean="0"/>
              <a:t>21/10/2024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1021894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1F983B6-0853-4F5B-82FE-CBA213F82972}" type="datetimeFigureOut">
              <a:rPr lang="es-AR" smtClean="0"/>
              <a:t>21/10/2024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334818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A1F983B6-0853-4F5B-82FE-CBA213F82972}" type="datetimeFigureOut">
              <a:rPr lang="es-AR" smtClean="0"/>
              <a:t>21/10/2024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121177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1F983B6-0853-4F5B-82FE-CBA213F82972}" type="datetimeFigureOut">
              <a:rPr lang="es-AR" smtClean="0"/>
              <a:t>21/10/2024</a:t>
            </a:fld>
            <a:endParaRPr lang="es-AR"/>
          </a:p>
        </p:txBody>
      </p:sp>
      <p:sp>
        <p:nvSpPr>
          <p:cNvPr id="6" name="Footer Placeholder 5"/>
          <p:cNvSpPr>
            <a:spLocks noGrp="1"/>
          </p:cNvSpPr>
          <p:nvPr>
            <p:ph type="ftr" sz="quarter" idx="11"/>
          </p:nvPr>
        </p:nvSpPr>
        <p:spPr/>
        <p:txBody>
          <a:bodyPr/>
          <a:lstStyle/>
          <a:p>
            <a:endParaRPr lang="es-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8346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1F983B6-0853-4F5B-82FE-CBA213F82972}" type="datetimeFigureOut">
              <a:rPr lang="es-AR" smtClean="0"/>
              <a:t>21/10/2024</a:t>
            </a:fld>
            <a:endParaRPr lang="es-AR"/>
          </a:p>
        </p:txBody>
      </p:sp>
      <p:sp>
        <p:nvSpPr>
          <p:cNvPr id="6" name="Footer Placeholder 5"/>
          <p:cNvSpPr>
            <a:spLocks noGrp="1"/>
          </p:cNvSpPr>
          <p:nvPr>
            <p:ph type="ftr" sz="quarter" idx="11"/>
          </p:nvPr>
        </p:nvSpPr>
        <p:spPr/>
        <p:txBody>
          <a:bodyPr/>
          <a:lstStyle/>
          <a:p>
            <a:endParaRPr lang="es-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E66084-3648-4D21-8DC8-0C4BDE4CB809}" type="slidenum">
              <a:rPr lang="es-AR" smtClean="0"/>
              <a:t>‹Nº›</a:t>
            </a:fld>
            <a:endParaRPr lang="es-AR"/>
          </a:p>
        </p:txBody>
      </p:sp>
    </p:spTree>
    <p:extLst>
      <p:ext uri="{BB962C8B-B14F-4D97-AF65-F5344CB8AC3E}">
        <p14:creationId xmlns:p14="http://schemas.microsoft.com/office/powerpoint/2010/main" val="131293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A1F983B6-0853-4F5B-82FE-CBA213F82972}" type="datetimeFigureOut">
              <a:rPr lang="es-AR" smtClean="0"/>
              <a:t>21/10/2024</a:t>
            </a:fld>
            <a:endParaRPr lang="es-A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s-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E66084-3648-4D21-8DC8-0C4BDE4CB809}" type="slidenum">
              <a:rPr lang="es-AR" smtClean="0"/>
              <a:t>‹Nº›</a:t>
            </a:fld>
            <a:endParaRPr lang="es-AR"/>
          </a:p>
        </p:txBody>
      </p:sp>
    </p:spTree>
    <p:extLst>
      <p:ext uri="{BB962C8B-B14F-4D97-AF65-F5344CB8AC3E}">
        <p14:creationId xmlns:p14="http://schemas.microsoft.com/office/powerpoint/2010/main" val="18169044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552" y="1556792"/>
            <a:ext cx="6604216" cy="1569660"/>
          </a:xfrm>
        </p:spPr>
        <p:txBody>
          <a:bodyPr/>
          <a:lstStyle/>
          <a:p>
            <a:pPr algn="ctr"/>
            <a:r>
              <a:rPr lang="es-AR" sz="4800" b="1" dirty="0">
                <a:latin typeface="Tekton" pitchFamily="34" charset="0"/>
              </a:rPr>
              <a:t>Introducción al Planeamiento Estratégico</a:t>
            </a:r>
            <a:endParaRPr lang="es-ES" sz="4800" b="1" dirty="0">
              <a:latin typeface="Tekton" pitchFamily="34" charset="0"/>
            </a:endParaRPr>
          </a:p>
        </p:txBody>
      </p:sp>
      <p:sp>
        <p:nvSpPr>
          <p:cNvPr id="2051" name="Rectangle 3"/>
          <p:cNvSpPr>
            <a:spLocks noGrp="1" noChangeArrowheads="1"/>
          </p:cNvSpPr>
          <p:nvPr>
            <p:ph type="subTitle" idx="1"/>
          </p:nvPr>
        </p:nvSpPr>
        <p:spPr>
          <a:xfrm>
            <a:off x="1166813" y="3886200"/>
            <a:ext cx="5976955" cy="1752600"/>
          </a:xfrm>
        </p:spPr>
        <p:txBody>
          <a:bodyPr/>
          <a:lstStyle/>
          <a:p>
            <a:r>
              <a:rPr lang="es-AR" sz="2800" dirty="0"/>
              <a:t>Apuntes de Clase</a:t>
            </a:r>
          </a:p>
          <a:p>
            <a:r>
              <a:rPr lang="es-AR" sz="2800" dirty="0"/>
              <a:t>Cátedra Economía. </a:t>
            </a:r>
          </a:p>
          <a:p>
            <a:r>
              <a:rPr lang="es-AR" sz="2800" dirty="0"/>
              <a:t> Facultad de Ingeniería. </a:t>
            </a:r>
            <a:r>
              <a:rPr lang="es-AR" sz="2800" dirty="0" err="1"/>
              <a:t>U.N.Ju</a:t>
            </a:r>
            <a:endParaRPr lang="es-E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395536" y="2454424"/>
            <a:ext cx="7543800" cy="4419600"/>
          </a:xfrm>
        </p:spPr>
        <p:txBody>
          <a:bodyPr/>
          <a:lstStyle/>
          <a:p>
            <a:r>
              <a:rPr lang="es-AR" sz="2400" b="1" u="sng" dirty="0">
                <a:solidFill>
                  <a:schemeClr val="tx2"/>
                </a:solidFill>
                <a:latin typeface="Verdana" pitchFamily="34" charset="0"/>
                <a:cs typeface="Times New Roman" pitchFamily="18" charset="0"/>
              </a:rPr>
              <a:t>Etapa previa:</a:t>
            </a:r>
            <a:r>
              <a:rPr lang="es-AR" sz="1800" b="1" u="sng" dirty="0">
                <a:solidFill>
                  <a:schemeClr val="tx2"/>
                </a:solidFill>
                <a:latin typeface="Verdana" pitchFamily="34" charset="0"/>
                <a:cs typeface="Times New Roman" pitchFamily="18" charset="0"/>
              </a:rPr>
              <a:t> </a:t>
            </a:r>
            <a:endParaRPr lang="es-AR" sz="1800" dirty="0">
              <a:solidFill>
                <a:schemeClr val="tx2"/>
              </a:solidFill>
              <a:cs typeface="Times New Roman" pitchFamily="18" charset="0"/>
            </a:endParaRPr>
          </a:p>
          <a:p>
            <a:pPr algn="ctr">
              <a:buFont typeface="Wingdings" pitchFamily="2" charset="2"/>
              <a:buNone/>
            </a:pPr>
            <a:endParaRPr lang="es-AR" dirty="0">
              <a:latin typeface="Verdana" pitchFamily="34" charset="0"/>
              <a:cs typeface="Times New Roman" pitchFamily="18" charset="0"/>
            </a:endParaRPr>
          </a:p>
          <a:p>
            <a:pPr algn="ctr">
              <a:buFont typeface="Wingdings" pitchFamily="2" charset="2"/>
              <a:buNone/>
            </a:pPr>
            <a:endParaRPr lang="es-AR" sz="2400" b="1" dirty="0">
              <a:solidFill>
                <a:srgbClr val="FF0000"/>
              </a:solidFill>
              <a:latin typeface="Verdana" pitchFamily="34" charset="0"/>
              <a:cs typeface="Times New Roman" pitchFamily="18" charset="0"/>
            </a:endParaRPr>
          </a:p>
          <a:p>
            <a:pPr algn="ctr">
              <a:buFont typeface="Wingdings" pitchFamily="2" charset="2"/>
              <a:buNone/>
              <a:tabLst>
                <a:tab pos="355600" algn="l"/>
              </a:tabLst>
            </a:pPr>
            <a:r>
              <a:rPr lang="es-AR" sz="2400" b="1" dirty="0">
                <a:solidFill>
                  <a:schemeClr val="accent2">
                    <a:lumMod val="75000"/>
                  </a:schemeClr>
                </a:solidFill>
                <a:latin typeface="Verdana" pitchFamily="34" charset="0"/>
                <a:cs typeface="Times New Roman" pitchFamily="18" charset="0"/>
              </a:rPr>
              <a:t>Definición de visión y misión organizacional</a:t>
            </a:r>
            <a:endParaRPr lang="es-AR" sz="2400" b="1" dirty="0">
              <a:solidFill>
                <a:schemeClr val="accent2">
                  <a:lumMod val="75000"/>
                </a:schemeClr>
              </a:solidFill>
              <a:cs typeface="Times New Roman" pitchFamily="18" charset="0"/>
            </a:endParaRPr>
          </a:p>
          <a:p>
            <a:pPr algn="ctr">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ctr">
              <a:buFont typeface="Wingdings" pitchFamily="2" charset="2"/>
              <a:buNone/>
            </a:pPr>
            <a:r>
              <a:rPr lang="es-AR" sz="1800" dirty="0">
                <a:latin typeface="Verdana" pitchFamily="34" charset="0"/>
                <a:cs typeface="Times New Roman" pitchFamily="18" charset="0"/>
              </a:rPr>
              <a:t>	</a:t>
            </a:r>
          </a:p>
          <a:p>
            <a:pPr algn="ctr">
              <a:buFont typeface="Wingdings" pitchFamily="2" charset="2"/>
              <a:buNone/>
            </a:pPr>
            <a:endParaRPr lang="es-AR" sz="1800" dirty="0">
              <a:latin typeface="Verdana" pitchFamily="34" charset="0"/>
              <a:cs typeface="Times New Roman" pitchFamily="18" charset="0"/>
            </a:endParaRPr>
          </a:p>
        </p:txBody>
      </p:sp>
      <p:sp>
        <p:nvSpPr>
          <p:cNvPr id="5" name="Rectangle 5"/>
          <p:cNvSpPr txBox="1">
            <a:spLocks noChangeArrowheads="1"/>
          </p:cNvSpPr>
          <p:nvPr/>
        </p:nvSpPr>
        <p:spPr bwMode="auto">
          <a:xfrm>
            <a:off x="547936" y="764704"/>
            <a:ext cx="73914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AR" sz="3200" b="1" i="0" u="sng" strike="noStrike" kern="0" cap="none" spc="0" normalizeH="0" baseline="0" noProof="0" dirty="0">
                <a:ln>
                  <a:noFill/>
                </a:ln>
                <a:solidFill>
                  <a:schemeClr val="bg1"/>
                </a:solidFill>
                <a:effectLst/>
                <a:uLnTx/>
                <a:uFillTx/>
                <a:latin typeface="Tekton" pitchFamily="34" charset="0"/>
                <a:ea typeface="+mj-ea"/>
                <a:cs typeface="+mj-cs"/>
              </a:rPr>
              <a:t>Planeamiento Estratégico. Etapas</a:t>
            </a:r>
            <a:endParaRPr kumimoji="0" lang="es-ES" sz="3200" b="1" i="0" u="sng" strike="noStrike" kern="0" cap="none" spc="0" normalizeH="0" baseline="0" noProof="0" dirty="0">
              <a:ln>
                <a:noFill/>
              </a:ln>
              <a:solidFill>
                <a:schemeClr val="bg1"/>
              </a:solidFill>
              <a:effectLst/>
              <a:uLnTx/>
              <a:uFillTx/>
              <a:latin typeface="Tekton" pitchFamily="34" charset="0"/>
              <a:ea typeface="+mj-ea"/>
              <a:cs typeface="+mj-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Misión Visión Y Valores De Una Empresa">
            <a:extLst>
              <a:ext uri="{FF2B5EF4-FFF2-40B4-BE49-F238E27FC236}">
                <a16:creationId xmlns:a16="http://schemas.microsoft.com/office/drawing/2014/main" id="{D45BC99C-4AA1-44E6-AB7F-3490A4BF1E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43608" y="2267614"/>
            <a:ext cx="6120514" cy="459038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35DC7C0A-C266-3BA2-A0AB-CAEA5E02D020}"/>
              </a:ext>
            </a:extLst>
          </p:cNvPr>
          <p:cNvSpPr txBox="1"/>
          <p:nvPr/>
        </p:nvSpPr>
        <p:spPr>
          <a:xfrm>
            <a:off x="1475656" y="908720"/>
            <a:ext cx="4968552" cy="707886"/>
          </a:xfrm>
          <a:prstGeom prst="rect">
            <a:avLst/>
          </a:prstGeom>
          <a:noFill/>
        </p:spPr>
        <p:txBody>
          <a:bodyPr wrap="square" rtlCol="0">
            <a:spAutoFit/>
          </a:bodyPr>
          <a:lstStyle/>
          <a:p>
            <a:r>
              <a:rPr lang="es-AR" sz="4000" dirty="0">
                <a:solidFill>
                  <a:schemeClr val="bg1"/>
                </a:solidFill>
              </a:rPr>
              <a:t>Misión y Visión</a:t>
            </a:r>
          </a:p>
        </p:txBody>
      </p:sp>
    </p:spTree>
    <p:extLst>
      <p:ext uri="{BB962C8B-B14F-4D97-AF65-F5344CB8AC3E}">
        <p14:creationId xmlns:p14="http://schemas.microsoft.com/office/powerpoint/2010/main" val="3341767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xfrm>
            <a:off x="1043608" y="676275"/>
            <a:ext cx="7391400" cy="923925"/>
          </a:xfrm>
          <a:noFill/>
          <a:ln/>
        </p:spPr>
        <p:txBody>
          <a:bodyPr/>
          <a:lstStyle/>
          <a:p>
            <a:r>
              <a:rPr lang="es-AR" sz="3200" b="1" u="sng" dirty="0">
                <a:latin typeface="Tekton" pitchFamily="34" charset="0"/>
              </a:rPr>
              <a:t>Planeamiento Estratégico. Etapas</a:t>
            </a:r>
            <a:endParaRPr lang="es-ES" sz="3200" b="1" u="sng" dirty="0">
              <a:latin typeface="Tekton" pitchFamily="34" charset="0"/>
            </a:endParaRPr>
          </a:p>
        </p:txBody>
      </p:sp>
      <p:sp>
        <p:nvSpPr>
          <p:cNvPr id="47106" name="Rectangle 2"/>
          <p:cNvSpPr>
            <a:spLocks noGrp="1" noChangeArrowheads="1"/>
          </p:cNvSpPr>
          <p:nvPr>
            <p:ph idx="1"/>
          </p:nvPr>
        </p:nvSpPr>
        <p:spPr>
          <a:xfrm>
            <a:off x="467544" y="1988840"/>
            <a:ext cx="8208912" cy="5257800"/>
          </a:xfrm>
        </p:spPr>
        <p:txBody>
          <a:bodyPr>
            <a:normAutofit/>
          </a:bodyPr>
          <a:lstStyle/>
          <a:p>
            <a:pPr algn="just">
              <a:buFont typeface="Wingdings" pitchFamily="2" charset="2"/>
              <a:buNone/>
            </a:pPr>
            <a:endParaRPr lang="es-AR" sz="1800" dirty="0">
              <a:solidFill>
                <a:schemeClr val="tx2"/>
              </a:solidFill>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r>
              <a:rPr lang="es-AR" sz="2400" b="1" dirty="0">
                <a:solidFill>
                  <a:schemeClr val="accent2">
                    <a:lumMod val="75000"/>
                  </a:schemeClr>
                </a:solidFill>
                <a:latin typeface="Verdana" pitchFamily="34" charset="0"/>
                <a:cs typeface="Times New Roman" pitchFamily="18" charset="0"/>
              </a:rPr>
              <a:t>Definición de misión </a:t>
            </a:r>
            <a:endParaRPr lang="es-AR" sz="1400" dirty="0">
              <a:solidFill>
                <a:schemeClr val="accent2">
                  <a:lumMod val="75000"/>
                </a:schemeClr>
              </a:solidFill>
              <a:latin typeface="Verdana" pitchFamily="34" charset="0"/>
              <a:cs typeface="Times New Roman" pitchFamily="18" charset="0"/>
            </a:endParaRPr>
          </a:p>
          <a:p>
            <a:pPr algn="just">
              <a:buFont typeface="Wingdings" pitchFamily="2" charset="2"/>
              <a:buNone/>
            </a:pPr>
            <a:r>
              <a:rPr lang="es-ES" sz="2000" dirty="0">
                <a:latin typeface="Verdana" pitchFamily="34" charset="0"/>
                <a:cs typeface="Times New Roman" pitchFamily="18" charset="0"/>
              </a:rPr>
              <a:t>Una vez que la organización conoce su razón de ser, la siguiente pregunta clave a la que se debe dar respuesta es: ¿Qué es imprescindible para cumplir con su objeto social? </a:t>
            </a:r>
          </a:p>
          <a:p>
            <a:pPr algn="just">
              <a:buFont typeface="Wingdings" pitchFamily="2" charset="2"/>
              <a:buNone/>
            </a:pPr>
            <a:endParaRPr lang="es-ES" sz="2000" dirty="0">
              <a:latin typeface="Verdana" pitchFamily="34" charset="0"/>
              <a:cs typeface="Times New Roman" pitchFamily="18" charset="0"/>
            </a:endParaRPr>
          </a:p>
          <a:p>
            <a:pPr algn="just">
              <a:lnSpc>
                <a:spcPct val="90000"/>
              </a:lnSpc>
              <a:buFont typeface="Wingdings" pitchFamily="2" charset="2"/>
              <a:buNone/>
            </a:pPr>
            <a:r>
              <a:rPr lang="es-AR" sz="2400" b="1" dirty="0">
                <a:solidFill>
                  <a:schemeClr val="accent2">
                    <a:lumMod val="75000"/>
                  </a:schemeClr>
                </a:solidFill>
                <a:latin typeface="Verdana" pitchFamily="34" charset="0"/>
                <a:cs typeface="Times New Roman" pitchFamily="18" charset="0"/>
              </a:rPr>
              <a:t>Definición de visión </a:t>
            </a:r>
          </a:p>
          <a:p>
            <a:pPr algn="just">
              <a:lnSpc>
                <a:spcPct val="90000"/>
              </a:lnSpc>
              <a:buFont typeface="Wingdings" pitchFamily="2" charset="2"/>
              <a:buNone/>
            </a:pPr>
            <a:endParaRPr lang="es-AR" sz="1400" dirty="0">
              <a:solidFill>
                <a:schemeClr val="accent2">
                  <a:lumMod val="75000"/>
                </a:schemeClr>
              </a:solidFill>
              <a:latin typeface="Verdana" pitchFamily="34" charset="0"/>
              <a:cs typeface="Times New Roman" pitchFamily="18" charset="0"/>
            </a:endParaRPr>
          </a:p>
          <a:p>
            <a:pPr algn="just">
              <a:lnSpc>
                <a:spcPct val="90000"/>
              </a:lnSpc>
              <a:buFont typeface="Wingdings" pitchFamily="2" charset="2"/>
              <a:buNone/>
            </a:pPr>
            <a:r>
              <a:rPr lang="es-ES" sz="2000" dirty="0">
                <a:latin typeface="Verdana" pitchFamily="34" charset="0"/>
                <a:cs typeface="Times New Roman" pitchFamily="18" charset="0"/>
              </a:rPr>
              <a:t>La </a:t>
            </a:r>
            <a:r>
              <a:rPr lang="es-ES" sz="2000" b="1" dirty="0">
                <a:latin typeface="Verdana" pitchFamily="34" charset="0"/>
                <a:cs typeface="Times New Roman" pitchFamily="18" charset="0"/>
              </a:rPr>
              <a:t>visión</a:t>
            </a:r>
            <a:r>
              <a:rPr lang="es-ES" sz="2000" dirty="0">
                <a:latin typeface="Verdana" pitchFamily="34" charset="0"/>
                <a:cs typeface="Times New Roman" pitchFamily="18" charset="0"/>
              </a:rPr>
              <a:t> es un conjunto de valores y creencias que se expresan a través de la definición de un estado deseado ideal que se pretende alcanzar. </a:t>
            </a:r>
          </a:p>
          <a:p>
            <a:pPr algn="just">
              <a:buFont typeface="Wingdings" pitchFamily="2" charset="2"/>
              <a:buNone/>
            </a:pPr>
            <a:endParaRPr lang="es-AR" sz="2000" dirty="0">
              <a:latin typeface="Verdana" pitchFamily="34" charset="0"/>
              <a:cs typeface="Times New Roman" pitchFamily="18" charset="0"/>
            </a:endParaRPr>
          </a:p>
          <a:p>
            <a:pPr algn="just">
              <a:buFont typeface="Wingdings" pitchFamily="2" charset="2"/>
              <a:buNone/>
            </a:pPr>
            <a:endParaRPr lang="es-AR" sz="2000" dirty="0">
              <a:latin typeface="Verdana" pitchFamily="34"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aracteristicas De Una Buena Misión Y Visión Empresarial">
            <a:extLst>
              <a:ext uri="{FF2B5EF4-FFF2-40B4-BE49-F238E27FC236}">
                <a16:creationId xmlns:a16="http://schemas.microsoft.com/office/drawing/2014/main" id="{EFA28F2C-C8C6-4C56-BFF1-C34606D87A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15616" y="1988840"/>
            <a:ext cx="6720368" cy="459038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25D5487E-FE2E-33E7-0E73-D6A4AF148559}"/>
              </a:ext>
            </a:extLst>
          </p:cNvPr>
          <p:cNvSpPr txBox="1"/>
          <p:nvPr/>
        </p:nvSpPr>
        <p:spPr>
          <a:xfrm>
            <a:off x="971600" y="980728"/>
            <a:ext cx="6048672" cy="523220"/>
          </a:xfrm>
          <a:prstGeom prst="rect">
            <a:avLst/>
          </a:prstGeom>
          <a:noFill/>
        </p:spPr>
        <p:txBody>
          <a:bodyPr wrap="square" rtlCol="0">
            <a:spAutoFit/>
          </a:bodyPr>
          <a:lstStyle/>
          <a:p>
            <a:r>
              <a:rPr lang="es-AR" sz="2800" dirty="0">
                <a:solidFill>
                  <a:schemeClr val="bg1"/>
                </a:solidFill>
              </a:rPr>
              <a:t>Qué tengo que tener en cuenta?</a:t>
            </a:r>
          </a:p>
        </p:txBody>
      </p:sp>
    </p:spTree>
    <p:extLst>
      <p:ext uri="{BB962C8B-B14F-4D97-AF65-F5344CB8AC3E}">
        <p14:creationId xmlns:p14="http://schemas.microsoft.com/office/powerpoint/2010/main" val="3994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a:xfrm>
            <a:off x="665467" y="548680"/>
            <a:ext cx="7391400" cy="923925"/>
          </a:xfrm>
          <a:noFill/>
          <a:ln/>
        </p:spPr>
        <p:txBody>
          <a:bodyPr/>
          <a:lstStyle/>
          <a:p>
            <a:r>
              <a:rPr lang="es-AR" sz="3200" b="1" u="sng" dirty="0">
                <a:latin typeface="Tekton" pitchFamily="34" charset="0"/>
              </a:rPr>
              <a:t>Planeamiento Estratégico. Etapas</a:t>
            </a:r>
            <a:endParaRPr lang="es-ES" sz="3200" b="1" u="sng" dirty="0">
              <a:latin typeface="Tekton" pitchFamily="34" charset="0"/>
            </a:endParaRPr>
          </a:p>
        </p:txBody>
      </p:sp>
      <p:sp>
        <p:nvSpPr>
          <p:cNvPr id="5123" name="Rectangle 3"/>
          <p:cNvSpPr>
            <a:spLocks noGrp="1" noChangeArrowheads="1"/>
          </p:cNvSpPr>
          <p:nvPr>
            <p:ph idx="1"/>
          </p:nvPr>
        </p:nvSpPr>
        <p:spPr>
          <a:xfrm>
            <a:off x="539552" y="2109869"/>
            <a:ext cx="8257628" cy="4752528"/>
          </a:xfrm>
        </p:spPr>
        <p:txBody>
          <a:bodyPr>
            <a:normAutofit/>
          </a:bodyPr>
          <a:lstStyle/>
          <a:p>
            <a:pPr algn="just">
              <a:lnSpc>
                <a:spcPct val="90000"/>
              </a:lnSpc>
            </a:pPr>
            <a:r>
              <a:rPr lang="es-AR" sz="2000" b="1" u="sng" dirty="0">
                <a:solidFill>
                  <a:schemeClr val="tx2"/>
                </a:solidFill>
                <a:latin typeface="Verdana" pitchFamily="34" charset="0"/>
                <a:cs typeface="Times New Roman" pitchFamily="18" charset="0"/>
              </a:rPr>
              <a:t>1er.  Etapa:</a:t>
            </a:r>
            <a:r>
              <a:rPr lang="es-AR" sz="1600" b="1" u="sng" dirty="0">
                <a:solidFill>
                  <a:schemeClr val="tx2"/>
                </a:solidFill>
                <a:latin typeface="Verdana" pitchFamily="34" charset="0"/>
                <a:cs typeface="Times New Roman" pitchFamily="18" charset="0"/>
              </a:rPr>
              <a:t> </a:t>
            </a:r>
            <a:endParaRPr lang="es-AR" sz="1600" dirty="0">
              <a:solidFill>
                <a:schemeClr val="tx2"/>
              </a:solidFill>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r>
              <a:rPr lang="es-AR" sz="2000" b="1" dirty="0">
                <a:solidFill>
                  <a:schemeClr val="accent2">
                    <a:lumMod val="75000"/>
                  </a:schemeClr>
                </a:solidFill>
                <a:latin typeface="Verdana" pitchFamily="34" charset="0"/>
                <a:cs typeface="Times New Roman" pitchFamily="18" charset="0"/>
              </a:rPr>
              <a:t>IDENTIFICAR  EL CONTEXTO Y MEDIO AMBIENTE</a:t>
            </a:r>
            <a:endParaRPr lang="es-AR" sz="2000" b="1" dirty="0">
              <a:solidFill>
                <a:schemeClr val="accent2">
                  <a:lumMod val="75000"/>
                </a:schemeClr>
              </a:solidFill>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r>
              <a:rPr lang="es-AR" dirty="0">
                <a:latin typeface="Verdana" pitchFamily="34" charset="0"/>
                <a:cs typeface="Times New Roman" pitchFamily="18" charset="0"/>
              </a:rPr>
              <a:t>En el contexto existen una serie de factores o circunstancias, que de manera directa o indirecta influyen y condicionan la acción de una empresa. Esos factores generalmente se denominan variables, pues el comportamiento de esos factores no permanece  estable a través del tiempo.</a:t>
            </a:r>
          </a:p>
          <a:p>
            <a:pPr algn="just">
              <a:lnSpc>
                <a:spcPct val="90000"/>
              </a:lnSpc>
              <a:buFont typeface="Wingdings" pitchFamily="2" charset="2"/>
              <a:buNone/>
            </a:pPr>
            <a:r>
              <a:rPr lang="es-AR" sz="1600" dirty="0">
                <a:latin typeface="Verdana" pitchFamily="34" charset="0"/>
                <a:cs typeface="Times New Roman" pitchFamily="18" charset="0"/>
              </a:rPr>
              <a:t>	</a:t>
            </a:r>
            <a:r>
              <a:rPr lang="es-AR" dirty="0">
                <a:latin typeface="Verdana" pitchFamily="34" charset="0"/>
                <a:cs typeface="Times New Roman" pitchFamily="18" charset="0"/>
              </a:rPr>
              <a:t>En general se pueden identificar  o clasificar estas variables en dos tipos o conjuntos, según la incidencia positiva o negativa sobre la organización o empresa.</a:t>
            </a:r>
          </a:p>
          <a:p>
            <a:pPr algn="just">
              <a:lnSpc>
                <a:spcPct val="90000"/>
              </a:lnSpc>
              <a:buFont typeface="Wingdings" pitchFamily="2" charset="2"/>
              <a:buNone/>
            </a:pPr>
            <a:r>
              <a:rPr lang="es-AR" dirty="0">
                <a:latin typeface="Verdana" pitchFamily="34" charset="0"/>
                <a:cs typeface="Times New Roman" pitchFamily="18" charset="0"/>
              </a:rPr>
              <a:t>	Las variables que influyen o pueden influir positivamente se las denomina </a:t>
            </a:r>
            <a:r>
              <a:rPr lang="es-AR" b="1" dirty="0">
                <a:latin typeface="Verdana" pitchFamily="34" charset="0"/>
                <a:cs typeface="Times New Roman" pitchFamily="18" charset="0"/>
              </a:rPr>
              <a:t>oportunidades</a:t>
            </a:r>
            <a:r>
              <a:rPr lang="es-AR" dirty="0">
                <a:latin typeface="Verdana" pitchFamily="34" charset="0"/>
                <a:cs typeface="Times New Roman" pitchFamily="18" charset="0"/>
              </a:rPr>
              <a:t>. Luego por oposición, las variables negativas se las denominan </a:t>
            </a:r>
            <a:r>
              <a:rPr lang="es-AR" b="1" dirty="0">
                <a:latin typeface="Verdana" pitchFamily="34" charset="0"/>
                <a:cs typeface="Times New Roman" pitchFamily="18" charset="0"/>
              </a:rPr>
              <a:t>amenazas</a:t>
            </a:r>
            <a:r>
              <a:rPr lang="es-AR" dirty="0">
                <a:latin typeface="Verdana" pitchFamily="34" charset="0"/>
                <a:cs typeface="Times New Roman" pitchFamily="18" charset="0"/>
              </a:rPr>
              <a:t>.</a:t>
            </a:r>
          </a:p>
          <a:p>
            <a:pPr algn="just">
              <a:lnSpc>
                <a:spcPct val="90000"/>
              </a:lnSpc>
              <a:buFont typeface="Wingdings" pitchFamily="2" charset="2"/>
              <a:buNone/>
            </a:pPr>
            <a:r>
              <a:rPr lang="es-AR" dirty="0">
                <a:cs typeface="Times New Roman" pitchFamily="18" charset="0"/>
              </a:rPr>
              <a:t>	</a:t>
            </a:r>
            <a:r>
              <a:rPr lang="es-AR" b="1" dirty="0">
                <a:solidFill>
                  <a:srgbClr val="FF0066"/>
                </a:solidFill>
                <a:cs typeface="Times New Roman" pitchFamily="18" charset="0"/>
              </a:rPr>
              <a:t>MEDIO/  CONTEXTO general /  ENTORNO Especifico</a:t>
            </a:r>
          </a:p>
          <a:p>
            <a:pPr>
              <a:lnSpc>
                <a:spcPct val="90000"/>
              </a:lnSpc>
              <a:buFont typeface="Wingdings" pitchFamily="2" charset="2"/>
              <a:buNone/>
            </a:pPr>
            <a:endParaRPr lang="es-ES" sz="1600" b="1" dirty="0">
              <a:solidFill>
                <a:srgbClr val="FFCC6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Grp="1" noChangeArrowheads="1"/>
          </p:cNvSpPr>
          <p:nvPr>
            <p:ph type="title"/>
          </p:nvPr>
        </p:nvSpPr>
        <p:spPr>
          <a:xfrm>
            <a:off x="611560" y="620688"/>
            <a:ext cx="7391400" cy="923925"/>
          </a:xfrm>
          <a:noFill/>
          <a:ln/>
        </p:spPr>
        <p:txBody>
          <a:bodyPr/>
          <a:lstStyle/>
          <a:p>
            <a:r>
              <a:rPr lang="es-AR" sz="3200" b="1" u="sng" dirty="0">
                <a:latin typeface="Tekton" pitchFamily="34" charset="0"/>
              </a:rPr>
              <a:t>Planeamiento Estratégico. Etapas</a:t>
            </a:r>
            <a:endParaRPr lang="es-ES" sz="3200" b="1" u="sng" dirty="0">
              <a:latin typeface="Tekton" pitchFamily="34" charset="0"/>
            </a:endParaRPr>
          </a:p>
        </p:txBody>
      </p:sp>
      <p:sp>
        <p:nvSpPr>
          <p:cNvPr id="6147" name="Rectangle 3"/>
          <p:cNvSpPr>
            <a:spLocks noGrp="1" noChangeArrowheads="1"/>
          </p:cNvSpPr>
          <p:nvPr>
            <p:ph idx="1"/>
          </p:nvPr>
        </p:nvSpPr>
        <p:spPr>
          <a:xfrm>
            <a:off x="214032" y="1700808"/>
            <a:ext cx="7696200" cy="4419600"/>
          </a:xfrm>
        </p:spPr>
        <p:txBody>
          <a:bodyPr/>
          <a:lstStyle/>
          <a:p>
            <a:pPr algn="just"/>
            <a:endParaRPr lang="es-AR" sz="1800" b="1" u="sng" dirty="0">
              <a:latin typeface="Verdana" pitchFamily="34" charset="0"/>
              <a:cs typeface="Times New Roman" pitchFamily="18" charset="0"/>
            </a:endParaRPr>
          </a:p>
          <a:p>
            <a:pPr algn="just"/>
            <a:r>
              <a:rPr lang="es-AR" sz="2000" b="1" u="sng" dirty="0">
                <a:solidFill>
                  <a:schemeClr val="tx1"/>
                </a:solidFill>
                <a:latin typeface="Verdana" pitchFamily="34" charset="0"/>
                <a:cs typeface="Times New Roman" pitchFamily="18" charset="0"/>
              </a:rPr>
              <a:t>2da.  Etapa: </a:t>
            </a:r>
            <a:endParaRPr lang="es-AR" sz="2000" dirty="0">
              <a:solidFill>
                <a:schemeClr val="tx1"/>
              </a:solidFill>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r>
              <a:rPr lang="es-AR" sz="2000" b="1" dirty="0">
                <a:solidFill>
                  <a:schemeClr val="accent2">
                    <a:lumMod val="75000"/>
                  </a:schemeClr>
                </a:solidFill>
                <a:latin typeface="Verdana" pitchFamily="34" charset="0"/>
                <a:cs typeface="Times New Roman" pitchFamily="18" charset="0"/>
              </a:rPr>
              <a:t>ANALIZAR  LAS OPORTUNIDADES  Y/O  AMENAZAS</a:t>
            </a:r>
            <a:endParaRPr lang="es-AR" sz="2000" b="1" dirty="0">
              <a:solidFill>
                <a:schemeClr val="accent2">
                  <a:lumMod val="75000"/>
                </a:schemeClr>
              </a:solidFill>
              <a:cs typeface="Times New Roman" pitchFamily="18" charset="0"/>
            </a:endParaRPr>
          </a:p>
          <a:p>
            <a:pPr algn="just">
              <a:buFont typeface="Wingdings" pitchFamily="2" charset="2"/>
              <a:buNone/>
            </a:pPr>
            <a:r>
              <a:rPr lang="es-AR" sz="1800" dirty="0">
                <a:solidFill>
                  <a:schemeClr val="accent2">
                    <a:lumMod val="75000"/>
                  </a:schemeClr>
                </a:solidFill>
                <a:latin typeface="Verdana" pitchFamily="34" charset="0"/>
                <a:cs typeface="Times New Roman" pitchFamily="18" charset="0"/>
              </a:rPr>
              <a:t> </a:t>
            </a:r>
            <a:endParaRPr lang="es-AR" sz="1800" dirty="0">
              <a:solidFill>
                <a:schemeClr val="accent2">
                  <a:lumMod val="75000"/>
                </a:schemeClr>
              </a:solidFill>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Significa estudiar la </a:t>
            </a:r>
            <a:r>
              <a:rPr lang="es-AR" sz="1800" b="1" dirty="0">
                <a:latin typeface="Verdana" pitchFamily="34" charset="0"/>
                <a:cs typeface="Times New Roman" pitchFamily="18" charset="0"/>
              </a:rPr>
              <a:t>posibilidad de ocurrencia</a:t>
            </a:r>
            <a:r>
              <a:rPr lang="es-AR" sz="1800" dirty="0">
                <a:latin typeface="Verdana" pitchFamily="34" charset="0"/>
                <a:cs typeface="Times New Roman" pitchFamily="18" charset="0"/>
              </a:rPr>
              <a:t> de cada acontecimiento en términos de tiempo posible de presentación o existencia; y el </a:t>
            </a:r>
            <a:r>
              <a:rPr lang="es-AR" sz="1800" b="1" dirty="0">
                <a:latin typeface="Verdana" pitchFamily="34" charset="0"/>
                <a:cs typeface="Times New Roman" pitchFamily="18" charset="0"/>
              </a:rPr>
              <a:t>nivel de impacto</a:t>
            </a:r>
            <a:r>
              <a:rPr lang="es-AR" sz="1800" dirty="0">
                <a:latin typeface="Verdana" pitchFamily="34" charset="0"/>
                <a:cs typeface="Times New Roman" pitchFamily="18" charset="0"/>
              </a:rPr>
              <a:t> o consecuencias posibles de concretarse tal o cual circunstancia.</a:t>
            </a:r>
            <a:endParaRPr lang="es-AR" sz="1800" dirty="0">
              <a:cs typeface="Times New Roman" pitchFamily="18" charset="0"/>
            </a:endParaRPr>
          </a:p>
          <a:p>
            <a:endParaRPr lang="es-E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638994" y="2431171"/>
            <a:ext cx="7866012" cy="4419600"/>
          </a:xfrm>
        </p:spPr>
        <p:txBody>
          <a:bodyPr/>
          <a:lstStyle/>
          <a:p>
            <a:pPr algn="just">
              <a:lnSpc>
                <a:spcPct val="90000"/>
              </a:lnSpc>
              <a:buFont typeface="Wingdings" pitchFamily="2" charset="2"/>
              <a:buNone/>
            </a:pPr>
            <a:r>
              <a:rPr lang="es-AR" sz="2000" u="sng" dirty="0">
                <a:ln w="0"/>
                <a:solidFill>
                  <a:schemeClr val="tx1"/>
                </a:solidFill>
                <a:effectLst>
                  <a:outerShdw blurRad="38100" dist="19050" dir="2700000" algn="tl" rotWithShape="0">
                    <a:schemeClr val="dk1">
                      <a:alpha val="40000"/>
                    </a:schemeClr>
                  </a:outerShdw>
                </a:effectLst>
                <a:latin typeface="Verdana" pitchFamily="34" charset="0"/>
                <a:cs typeface="Times New Roman" pitchFamily="18" charset="0"/>
              </a:rPr>
              <a:t>3er.  Etapa</a:t>
            </a:r>
            <a:r>
              <a:rPr lang="es-AR" sz="2000" b="1" u="sng" dirty="0">
                <a:solidFill>
                  <a:schemeClr val="bg2"/>
                </a:solidFill>
                <a:latin typeface="Verdana" pitchFamily="34" charset="0"/>
                <a:cs typeface="Times New Roman" pitchFamily="18" charset="0"/>
              </a:rPr>
              <a:t>:</a:t>
            </a:r>
            <a:r>
              <a:rPr lang="es-AR" sz="1800" b="1" u="sng" dirty="0">
                <a:latin typeface="Verdana" pitchFamily="34" charset="0"/>
                <a:cs typeface="Times New Roman" pitchFamily="18" charset="0"/>
              </a:rPr>
              <a:t> </a:t>
            </a:r>
            <a:endParaRPr lang="es-AR" sz="1800" dirty="0">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a:t>
            </a:r>
            <a:r>
              <a:rPr lang="es-AR" sz="2200" b="1" dirty="0">
                <a:solidFill>
                  <a:schemeClr val="accent2">
                    <a:lumMod val="75000"/>
                  </a:schemeClr>
                </a:solidFill>
                <a:latin typeface="Verdana" pitchFamily="34" charset="0"/>
                <a:cs typeface="Times New Roman" pitchFamily="18" charset="0"/>
              </a:rPr>
              <a:t>IDENTIFICAR  EL  AMBIENTE  INTERNO</a:t>
            </a:r>
            <a:endParaRPr lang="es-AR" sz="2200" b="1" dirty="0">
              <a:solidFill>
                <a:schemeClr val="accent2">
                  <a:lumMod val="75000"/>
                </a:schemeClr>
              </a:solidFill>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Este paso consiste en establecer, detallar y reconocer los </a:t>
            </a:r>
            <a:r>
              <a:rPr lang="es-AR" sz="1800" b="1" dirty="0">
                <a:latin typeface="Verdana" pitchFamily="34" charset="0"/>
                <a:cs typeface="Times New Roman" pitchFamily="18" charset="0"/>
              </a:rPr>
              <a:t>puntos fuertes</a:t>
            </a:r>
            <a:r>
              <a:rPr lang="es-AR" sz="1800" dirty="0">
                <a:latin typeface="Verdana" pitchFamily="34" charset="0"/>
                <a:cs typeface="Times New Roman" pitchFamily="18" charset="0"/>
              </a:rPr>
              <a:t> y los </a:t>
            </a:r>
            <a:r>
              <a:rPr lang="es-AR" sz="1800" b="1" dirty="0">
                <a:latin typeface="Verdana" pitchFamily="34" charset="0"/>
                <a:cs typeface="Times New Roman" pitchFamily="18" charset="0"/>
              </a:rPr>
              <a:t>puntos débiles</a:t>
            </a:r>
            <a:r>
              <a:rPr lang="es-AR" sz="1800" dirty="0">
                <a:latin typeface="Verdana" pitchFamily="34" charset="0"/>
                <a:cs typeface="Times New Roman" pitchFamily="18" charset="0"/>
              </a:rPr>
              <a:t> de una organización o empresa. De manera de aprovechar al máximo los contenidos valorativos claves (mejor producto, mejor servicio, mejor calidad, mejor atención, etc.) con respecto a la competencia.</a:t>
            </a:r>
          </a:p>
          <a:p>
            <a:pPr algn="just">
              <a:lnSpc>
                <a:spcPct val="90000"/>
              </a:lnSpc>
              <a:buFont typeface="Wingdings" pitchFamily="2" charset="2"/>
              <a:buNone/>
            </a:pPr>
            <a:endParaRPr lang="es-AR" sz="1800" dirty="0">
              <a:latin typeface="Verdana" pitchFamily="34" charset="0"/>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a:t>
            </a:r>
            <a:r>
              <a:rPr lang="es-AR" sz="1800" b="1" dirty="0">
                <a:solidFill>
                  <a:srgbClr val="FF0066"/>
                </a:solidFill>
                <a:latin typeface="Verdana" pitchFamily="34" charset="0"/>
                <a:cs typeface="Times New Roman" pitchFamily="18" charset="0"/>
              </a:rPr>
              <a:t>FORTALEZAS:	</a:t>
            </a:r>
            <a:r>
              <a:rPr lang="es-AR" sz="1800" b="1" i="1" dirty="0">
                <a:solidFill>
                  <a:srgbClr val="FF0066"/>
                </a:solidFill>
                <a:latin typeface="Verdana" pitchFamily="34" charset="0"/>
                <a:cs typeface="Times New Roman" pitchFamily="18" charset="0"/>
              </a:rPr>
              <a:t>Usarlas</a:t>
            </a:r>
          </a:p>
          <a:p>
            <a:pPr algn="just">
              <a:lnSpc>
                <a:spcPct val="90000"/>
              </a:lnSpc>
              <a:buFont typeface="Wingdings" pitchFamily="2" charset="2"/>
              <a:buNone/>
            </a:pPr>
            <a:r>
              <a:rPr lang="es-AR" sz="1800" b="1" dirty="0">
                <a:solidFill>
                  <a:srgbClr val="FF0066"/>
                </a:solidFill>
                <a:latin typeface="Verdana" pitchFamily="34" charset="0"/>
                <a:cs typeface="Times New Roman" pitchFamily="18" charset="0"/>
              </a:rPr>
              <a:t>	DEBILIDADES:	</a:t>
            </a:r>
            <a:r>
              <a:rPr lang="es-AR" sz="1800" b="1" i="1" dirty="0">
                <a:solidFill>
                  <a:srgbClr val="FF0066"/>
                </a:solidFill>
                <a:latin typeface="Verdana" pitchFamily="34" charset="0"/>
                <a:cs typeface="Times New Roman" pitchFamily="18" charset="0"/>
              </a:rPr>
              <a:t>Eliminarlas – Reducirlas</a:t>
            </a:r>
          </a:p>
          <a:p>
            <a:pPr algn="just">
              <a:lnSpc>
                <a:spcPct val="90000"/>
              </a:lnSpc>
              <a:buFont typeface="Wingdings" pitchFamily="2" charset="2"/>
              <a:buNone/>
            </a:pPr>
            <a:endParaRPr lang="es-AR" sz="1800" dirty="0">
              <a:cs typeface="Times New Roman" pitchFamily="18" charset="0"/>
            </a:endParaRPr>
          </a:p>
        </p:txBody>
      </p:sp>
      <p:sp>
        <p:nvSpPr>
          <p:cNvPr id="8232" name="Rectangle 40"/>
          <p:cNvSpPr>
            <a:spLocks noChangeArrowheads="1"/>
          </p:cNvSpPr>
          <p:nvPr/>
        </p:nvSpPr>
        <p:spPr bwMode="auto">
          <a:xfrm>
            <a:off x="3175" y="5776913"/>
            <a:ext cx="9144000" cy="793750"/>
          </a:xfrm>
          <a:prstGeom prst="rect">
            <a:avLst/>
          </a:prstGeom>
          <a:noFill/>
          <a:ln w="9525">
            <a:noFill/>
            <a:miter lim="800000"/>
            <a:headEnd/>
            <a:tailEnd/>
          </a:ln>
          <a:effectLst/>
        </p:spPr>
        <p:txBody>
          <a:bodyPr>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6" name="Rectangle 5"/>
          <p:cNvSpPr txBox="1">
            <a:spLocks noChangeArrowheads="1"/>
          </p:cNvSpPr>
          <p:nvPr/>
        </p:nvSpPr>
        <p:spPr bwMode="auto">
          <a:xfrm>
            <a:off x="1113606" y="620688"/>
            <a:ext cx="73914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AR" sz="3200" b="1" i="0" u="sng" strike="noStrike" kern="0" cap="none" spc="0" normalizeH="0" baseline="0" noProof="0" dirty="0">
                <a:ln>
                  <a:noFill/>
                </a:ln>
                <a:solidFill>
                  <a:schemeClr val="bg1"/>
                </a:solidFill>
                <a:effectLst/>
                <a:uLnTx/>
                <a:uFillTx/>
                <a:latin typeface="Tekton" pitchFamily="34" charset="0"/>
                <a:ea typeface="+mj-ea"/>
                <a:cs typeface="+mj-cs"/>
              </a:rPr>
              <a:t>Planeamiento Estratégico. Etapas</a:t>
            </a:r>
            <a:endParaRPr kumimoji="0" lang="es-ES" sz="3200" b="1" i="0" u="sng" strike="noStrike" kern="0" cap="none" spc="0" normalizeH="0" baseline="0" noProof="0" dirty="0">
              <a:ln>
                <a:noFill/>
              </a:ln>
              <a:solidFill>
                <a:schemeClr val="bg1"/>
              </a:solidFill>
              <a:effectLst/>
              <a:uLnTx/>
              <a:uFillTx/>
              <a:latin typeface="Tekton" pitchFamily="34" charset="0"/>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539552" y="2438400"/>
            <a:ext cx="7832620" cy="4419600"/>
          </a:xfrm>
        </p:spPr>
        <p:txBody>
          <a:bodyPr>
            <a:normAutofit/>
          </a:bodyPr>
          <a:lstStyle/>
          <a:p>
            <a:pPr algn="just">
              <a:buFont typeface="Wingdings" pitchFamily="2" charset="2"/>
              <a:buNone/>
            </a:pPr>
            <a:r>
              <a:rPr lang="es-AR" sz="2000" b="1" u="sng" dirty="0">
                <a:solidFill>
                  <a:schemeClr val="tx1"/>
                </a:solidFill>
                <a:latin typeface="Verdana" pitchFamily="34" charset="0"/>
                <a:cs typeface="Times New Roman" pitchFamily="18" charset="0"/>
              </a:rPr>
              <a:t>4ta.  Etapa: </a:t>
            </a:r>
          </a:p>
          <a:p>
            <a:pPr algn="just">
              <a:buFont typeface="Wingdings" pitchFamily="2" charset="2"/>
              <a:buNone/>
            </a:pPr>
            <a:endParaRPr lang="es-AR" sz="2000" b="1" u="sng" dirty="0">
              <a:solidFill>
                <a:schemeClr val="bg2"/>
              </a:solidFill>
              <a:latin typeface="Verdana" pitchFamily="34" charset="0"/>
              <a:cs typeface="Times New Roman" pitchFamily="18" charset="0"/>
            </a:endParaRPr>
          </a:p>
          <a:p>
            <a:pPr algn="just">
              <a:buFont typeface="Wingdings" pitchFamily="2" charset="2"/>
              <a:buNone/>
            </a:pPr>
            <a:r>
              <a:rPr lang="es-AR" sz="2200" b="1" dirty="0">
                <a:solidFill>
                  <a:schemeClr val="accent2">
                    <a:lumMod val="75000"/>
                  </a:schemeClr>
                </a:solidFill>
                <a:latin typeface="Verdana" pitchFamily="34" charset="0"/>
                <a:cs typeface="Times New Roman" pitchFamily="18" charset="0"/>
              </a:rPr>
              <a:t>ANALIZAR EL AMBIENTE INTERNO</a:t>
            </a:r>
          </a:p>
          <a:p>
            <a:pPr algn="just">
              <a:buFont typeface="Wingdings" pitchFamily="2" charset="2"/>
              <a:buNone/>
            </a:pPr>
            <a:endParaRPr lang="es-AR" sz="2200" b="1" dirty="0">
              <a:latin typeface="Verdana" pitchFamily="34" charset="0"/>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En esta etapa se debe hacer un estudio comparativo sobre el desempeño observado 	o </a:t>
            </a:r>
            <a:r>
              <a:rPr lang="es-AR" sz="1800" i="1" dirty="0">
                <a:latin typeface="Verdana" pitchFamily="34" charset="0"/>
                <a:cs typeface="Times New Roman" pitchFamily="18" charset="0"/>
              </a:rPr>
              <a:t>performance</a:t>
            </a:r>
            <a:r>
              <a:rPr lang="es-AR" sz="1800" dirty="0">
                <a:latin typeface="Verdana" pitchFamily="34" charset="0"/>
                <a:cs typeface="Times New Roman" pitchFamily="18" charset="0"/>
              </a:rPr>
              <a:t> entre las diferentes actividades de la empresa (operativas, financieras, de gestión, </a:t>
            </a:r>
            <a:r>
              <a:rPr lang="es-AR" sz="1800" dirty="0" err="1">
                <a:latin typeface="Verdana" pitchFamily="34" charset="0"/>
                <a:cs typeface="Times New Roman" pitchFamily="18" charset="0"/>
              </a:rPr>
              <a:t>etc</a:t>
            </a:r>
            <a:r>
              <a:rPr lang="es-AR" sz="1800" dirty="0">
                <a:latin typeface="Verdana" pitchFamily="34" charset="0"/>
                <a:cs typeface="Times New Roman" pitchFamily="18" charset="0"/>
              </a:rPr>
              <a:t>,) y su importancia como generadora de ventajas competitivas  -relativa actual- en el mundo  de los negocios, según sector competitivo, rubro y/o actividad especifica.</a:t>
            </a:r>
          </a:p>
          <a:p>
            <a:pPr algn="just">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p>
        </p:txBody>
      </p:sp>
      <p:sp>
        <p:nvSpPr>
          <p:cNvPr id="20485" name="Rectangle 5"/>
          <p:cNvSpPr>
            <a:spLocks noChangeArrowheads="1"/>
          </p:cNvSpPr>
          <p:nvPr/>
        </p:nvSpPr>
        <p:spPr bwMode="auto">
          <a:xfrm>
            <a:off x="3175" y="5776913"/>
            <a:ext cx="9144000" cy="793750"/>
          </a:xfrm>
          <a:prstGeom prst="rect">
            <a:avLst/>
          </a:prstGeom>
          <a:noFill/>
          <a:ln w="9525">
            <a:noFill/>
            <a:miter lim="800000"/>
            <a:headEnd/>
            <a:tailEnd/>
          </a:ln>
          <a:effectLst/>
        </p:spPr>
        <p:txBody>
          <a:bodyPr>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6" name="Rectangle 5"/>
          <p:cNvSpPr txBox="1">
            <a:spLocks noChangeArrowheads="1"/>
          </p:cNvSpPr>
          <p:nvPr/>
        </p:nvSpPr>
        <p:spPr bwMode="auto">
          <a:xfrm>
            <a:off x="1043608" y="692696"/>
            <a:ext cx="73914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AR" sz="3200" b="1" i="0" u="sng" strike="noStrike" kern="0" cap="none" spc="0" normalizeH="0" baseline="0" noProof="0" dirty="0">
                <a:ln>
                  <a:noFill/>
                </a:ln>
                <a:solidFill>
                  <a:schemeClr val="bg1"/>
                </a:solidFill>
                <a:effectLst/>
                <a:uLnTx/>
                <a:uFillTx/>
                <a:latin typeface="Tekton" pitchFamily="34" charset="0"/>
                <a:ea typeface="+mj-ea"/>
                <a:cs typeface="+mj-cs"/>
              </a:rPr>
              <a:t>Planeamiento Estratégico. Etapas</a:t>
            </a:r>
            <a:endParaRPr kumimoji="0" lang="es-ES" sz="3200" b="1" i="0" u="sng" strike="noStrike" kern="0" cap="none" spc="0" normalizeH="0" baseline="0" noProof="0" dirty="0">
              <a:ln>
                <a:noFill/>
              </a:ln>
              <a:solidFill>
                <a:schemeClr val="bg1"/>
              </a:solidFill>
              <a:effectLst/>
              <a:uLnTx/>
              <a:uFillTx/>
              <a:latin typeface="Tekton" pitchFamily="34" charset="0"/>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p:cNvPicPr>
            <a:picLocks noGrp="1" noChangeAspect="1" noChangeArrowheads="1"/>
          </p:cNvPicPr>
          <p:nvPr>
            <p:ph type="clipArt" sz="half" idx="1"/>
          </p:nvPr>
        </p:nvPicPr>
        <p:blipFill>
          <a:blip r:embed="rId2" cstate="print">
            <a:grayscl/>
            <a:biLevel thresh="50000"/>
          </a:blip>
          <a:srcRect/>
          <a:stretch>
            <a:fillRect/>
          </a:stretch>
        </p:blipFill>
        <p:spPr>
          <a:xfrm>
            <a:off x="467544" y="2708920"/>
            <a:ext cx="2530475" cy="3352800"/>
          </a:xfrm>
          <a:noFill/>
          <a:ln/>
        </p:spPr>
      </p:pic>
      <p:sp>
        <p:nvSpPr>
          <p:cNvPr id="33796" name="Rectangle 4"/>
          <p:cNvSpPr>
            <a:spLocks noGrp="1" noChangeArrowheads="1"/>
          </p:cNvSpPr>
          <p:nvPr>
            <p:ph type="body" sz="half" idx="2"/>
          </p:nvPr>
        </p:nvSpPr>
        <p:spPr>
          <a:xfrm>
            <a:off x="3491880" y="2060848"/>
            <a:ext cx="4371975" cy="4135438"/>
          </a:xfrm>
        </p:spPr>
        <p:txBody>
          <a:bodyPr>
            <a:normAutofit fontScale="92500" lnSpcReduction="10000"/>
          </a:bodyPr>
          <a:lstStyle/>
          <a:p>
            <a:pPr algn="just"/>
            <a:endParaRPr lang="es-AR" sz="1800" dirty="0">
              <a:latin typeface="Verdana" pitchFamily="34" charset="0"/>
              <a:cs typeface="Times New Roman" pitchFamily="18" charset="0"/>
            </a:endParaRPr>
          </a:p>
          <a:p>
            <a:pPr algn="just"/>
            <a:endParaRPr lang="es-AR" sz="1800" dirty="0">
              <a:latin typeface="Verdana" pitchFamily="34" charset="0"/>
              <a:cs typeface="Times New Roman" pitchFamily="18" charset="0"/>
            </a:endParaRPr>
          </a:p>
          <a:p>
            <a:pPr algn="just"/>
            <a:r>
              <a:rPr lang="es-AR" sz="2000" dirty="0">
                <a:latin typeface="Verdana" pitchFamily="34" charset="0"/>
                <a:cs typeface="Times New Roman" pitchFamily="18" charset="0"/>
              </a:rPr>
              <a:t>Recién a partir del cumplimiento de los pasos o reglas precedentes, se </a:t>
            </a:r>
            <a:r>
              <a:rPr lang="es-AR" sz="2000" dirty="0" err="1">
                <a:latin typeface="Verdana" pitchFamily="34" charset="0"/>
                <a:cs typeface="Times New Roman" pitchFamily="18" charset="0"/>
              </a:rPr>
              <a:t>estestamos</a:t>
            </a:r>
            <a:r>
              <a:rPr lang="es-AR" sz="2000" dirty="0">
                <a:latin typeface="Verdana" pitchFamily="34" charset="0"/>
                <a:cs typeface="Times New Roman" pitchFamily="18" charset="0"/>
              </a:rPr>
              <a:t> en condiciones de plantearse los objetivos, y /o metas deseadas o posibles por la sociedad, empresa o compañía.</a:t>
            </a:r>
          </a:p>
          <a:p>
            <a:pPr algn="just">
              <a:buFont typeface="Wingdings" pitchFamily="2" charset="2"/>
              <a:buNone/>
            </a:pPr>
            <a:r>
              <a:rPr lang="es-AR" sz="2000" dirty="0">
                <a:latin typeface="Verdana" pitchFamily="34" charset="0"/>
                <a:cs typeface="Times New Roman" pitchFamily="18" charset="0"/>
              </a:rPr>
              <a:t>	-	CAMINAR</a:t>
            </a:r>
          </a:p>
          <a:p>
            <a:pPr algn="just">
              <a:buFont typeface="Wingdings" pitchFamily="2" charset="2"/>
              <a:buNone/>
            </a:pPr>
            <a:r>
              <a:rPr lang="es-AR" sz="2000" dirty="0">
                <a:latin typeface="Verdana" pitchFamily="34" charset="0"/>
                <a:cs typeface="Times New Roman" pitchFamily="18" charset="0"/>
              </a:rPr>
              <a:t>	-	OBSERVAR</a:t>
            </a:r>
          </a:p>
          <a:p>
            <a:pPr algn="just">
              <a:buFont typeface="Wingdings" pitchFamily="2" charset="2"/>
              <a:buNone/>
            </a:pPr>
            <a:r>
              <a:rPr lang="es-AR" sz="2000" dirty="0">
                <a:latin typeface="Verdana" pitchFamily="34" charset="0"/>
                <a:cs typeface="Times New Roman" pitchFamily="18" charset="0"/>
              </a:rPr>
              <a:t>	-	ACTUAR</a:t>
            </a:r>
            <a:endParaRPr lang="es-AR" sz="2000" dirty="0">
              <a:cs typeface="Times New Roman" pitchFamily="18" charset="0"/>
            </a:endParaRPr>
          </a:p>
          <a:p>
            <a:endParaRPr lang="es-ES" sz="1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653774" y="2045733"/>
            <a:ext cx="8094690" cy="4419600"/>
          </a:xfrm>
        </p:spPr>
        <p:txBody>
          <a:bodyPr/>
          <a:lstStyle/>
          <a:p>
            <a:pPr algn="just">
              <a:buFont typeface="Wingdings" pitchFamily="2" charset="2"/>
              <a:buNone/>
            </a:pPr>
            <a:r>
              <a:rPr lang="es-AR" sz="2000" b="1" u="sng" dirty="0">
                <a:solidFill>
                  <a:schemeClr val="tx1"/>
                </a:solidFill>
                <a:latin typeface="Verdana" pitchFamily="34" charset="0"/>
                <a:cs typeface="Times New Roman" pitchFamily="18" charset="0"/>
              </a:rPr>
              <a:t>5ta.  Etapa: </a:t>
            </a:r>
            <a:endParaRPr lang="es-AR" sz="2000" dirty="0">
              <a:solidFill>
                <a:schemeClr val="tx1"/>
              </a:solidFill>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buFont typeface="Wingdings" pitchFamily="2" charset="2"/>
              <a:buNone/>
            </a:pPr>
            <a:r>
              <a:rPr lang="es-AR" sz="1800" dirty="0">
                <a:solidFill>
                  <a:srgbClr val="FF0000"/>
                </a:solidFill>
                <a:latin typeface="Verdana" pitchFamily="34" charset="0"/>
                <a:cs typeface="Times New Roman" pitchFamily="18" charset="0"/>
              </a:rPr>
              <a:t> </a:t>
            </a:r>
            <a:r>
              <a:rPr lang="es-AR" sz="2200" b="1" dirty="0">
                <a:solidFill>
                  <a:srgbClr val="FF0066"/>
                </a:solidFill>
                <a:latin typeface="Verdana" pitchFamily="34" charset="0"/>
                <a:cs typeface="Times New Roman" pitchFamily="18" charset="0"/>
              </a:rPr>
              <a:t>DEFINIR OBJETIVO Y METAS</a:t>
            </a:r>
            <a:endParaRPr lang="es-AR" sz="2200" b="1" dirty="0">
              <a:solidFill>
                <a:srgbClr val="FF0066"/>
              </a:solidFill>
              <a:cs typeface="Times New Roman" pitchFamily="18" charset="0"/>
            </a:endParaRPr>
          </a:p>
          <a:p>
            <a:pPr algn="just">
              <a:buFont typeface="Wingdings" pitchFamily="2" charset="2"/>
              <a:buNone/>
            </a:pPr>
            <a:r>
              <a:rPr lang="es-AR" sz="1800" dirty="0">
                <a:solidFill>
                  <a:srgbClr val="FF0000"/>
                </a:solidFill>
                <a:latin typeface="Verdana" pitchFamily="34" charset="0"/>
                <a:cs typeface="Times New Roman" pitchFamily="18" charset="0"/>
              </a:rPr>
              <a:t> </a:t>
            </a:r>
            <a:endParaRPr lang="es-AR" sz="1800" dirty="0">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Objetivo: implica el estado deseado futuro de la organización o empresa, también se lo puede definir como el futuro pretendido. Su estudio implica una </a:t>
            </a:r>
            <a:r>
              <a:rPr lang="es-AR" sz="1800" b="1" dirty="0">
                <a:latin typeface="Verdana" pitchFamily="34" charset="0"/>
                <a:cs typeface="Times New Roman" pitchFamily="18" charset="0"/>
              </a:rPr>
              <a:t>condición presente</a:t>
            </a:r>
            <a:r>
              <a:rPr lang="es-AR" sz="1800" dirty="0">
                <a:latin typeface="Verdana" pitchFamily="34" charset="0"/>
                <a:cs typeface="Times New Roman" pitchFamily="18" charset="0"/>
              </a:rPr>
              <a:t>, una </a:t>
            </a:r>
            <a:r>
              <a:rPr lang="es-AR" sz="1800" b="1" dirty="0">
                <a:latin typeface="Verdana" pitchFamily="34" charset="0"/>
                <a:cs typeface="Times New Roman" pitchFamily="18" charset="0"/>
              </a:rPr>
              <a:t>dirección</a:t>
            </a:r>
            <a:r>
              <a:rPr lang="es-AR" sz="1800" dirty="0">
                <a:latin typeface="Verdana" pitchFamily="34" charset="0"/>
                <a:cs typeface="Times New Roman" pitchFamily="18" charset="0"/>
              </a:rPr>
              <a:t>  y un estado </a:t>
            </a:r>
            <a:r>
              <a:rPr lang="es-AR" sz="1800" b="1" dirty="0">
                <a:latin typeface="Verdana" pitchFamily="34" charset="0"/>
                <a:cs typeface="Times New Roman" pitchFamily="18" charset="0"/>
              </a:rPr>
              <a:t>futuro deseado</a:t>
            </a:r>
            <a:r>
              <a:rPr lang="es-AR" sz="1800" dirty="0">
                <a:latin typeface="Verdana" pitchFamily="34" charset="0"/>
                <a:cs typeface="Times New Roman" pitchFamily="18" charset="0"/>
              </a:rPr>
              <a:t>.</a:t>
            </a:r>
            <a:endParaRPr lang="es-AR" sz="1800" dirty="0">
              <a:cs typeface="Times New Roman" pitchFamily="18" charset="0"/>
            </a:endParaRPr>
          </a:p>
          <a:p>
            <a:pPr>
              <a:buFont typeface="Wingdings" pitchFamily="2" charset="2"/>
              <a:buNone/>
            </a:pPr>
            <a:endParaRPr lang="es-ES" sz="1800" dirty="0"/>
          </a:p>
        </p:txBody>
      </p:sp>
      <p:sp>
        <p:nvSpPr>
          <p:cNvPr id="13317" name="Rectangle 5"/>
          <p:cNvSpPr>
            <a:spLocks noChangeArrowheads="1"/>
          </p:cNvSpPr>
          <p:nvPr/>
        </p:nvSpPr>
        <p:spPr bwMode="auto">
          <a:xfrm>
            <a:off x="-1234801" y="5776913"/>
            <a:ext cx="9046145" cy="800219"/>
          </a:xfrm>
          <a:prstGeom prst="rect">
            <a:avLst/>
          </a:prstGeom>
          <a:noFill/>
          <a:ln w="9525">
            <a:noFill/>
            <a:miter lim="800000"/>
            <a:headEnd/>
            <a:tailEnd/>
          </a:ln>
          <a:effectLst/>
        </p:spPr>
        <p:txBody>
          <a:bodyPr wrap="square">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13320" name="Line 8"/>
          <p:cNvSpPr>
            <a:spLocks noChangeShapeType="1"/>
          </p:cNvSpPr>
          <p:nvPr/>
        </p:nvSpPr>
        <p:spPr bwMode="auto">
          <a:xfrm>
            <a:off x="1376019" y="5867400"/>
            <a:ext cx="4146150" cy="0"/>
          </a:xfrm>
          <a:prstGeom prst="line">
            <a:avLst/>
          </a:prstGeom>
          <a:noFill/>
          <a:ln w="12700">
            <a:solidFill>
              <a:schemeClr val="tx1"/>
            </a:solidFill>
            <a:prstDash val="dash"/>
            <a:round/>
            <a:headEnd type="none" w="sm" len="sm"/>
            <a:tailEnd type="triangle" w="sm" len="sm"/>
          </a:ln>
          <a:effectLst/>
        </p:spPr>
        <p:txBody>
          <a:bodyPr wrap="none"/>
          <a:lstStyle/>
          <a:p>
            <a:endParaRPr lang="es-AR"/>
          </a:p>
        </p:txBody>
      </p:sp>
      <p:sp>
        <p:nvSpPr>
          <p:cNvPr id="13321" name="Line 9"/>
          <p:cNvSpPr>
            <a:spLocks noChangeShapeType="1"/>
          </p:cNvSpPr>
          <p:nvPr/>
        </p:nvSpPr>
        <p:spPr bwMode="auto">
          <a:xfrm flipV="1">
            <a:off x="1384173" y="5257799"/>
            <a:ext cx="4899996" cy="574795"/>
          </a:xfrm>
          <a:prstGeom prst="line">
            <a:avLst/>
          </a:prstGeom>
          <a:noFill/>
          <a:ln w="12700" cap="sq">
            <a:solidFill>
              <a:schemeClr val="tx1"/>
            </a:solidFill>
            <a:round/>
            <a:headEnd type="none" w="sm" len="sm"/>
            <a:tailEnd type="triangle" w="sm" len="sm"/>
          </a:ln>
          <a:effectLst/>
        </p:spPr>
        <p:txBody>
          <a:bodyPr wrap="none"/>
          <a:lstStyle/>
          <a:p>
            <a:endParaRPr lang="es-AR"/>
          </a:p>
        </p:txBody>
      </p:sp>
      <p:sp>
        <p:nvSpPr>
          <p:cNvPr id="13322" name="Oval 10"/>
          <p:cNvSpPr>
            <a:spLocks noChangeArrowheads="1"/>
          </p:cNvSpPr>
          <p:nvPr/>
        </p:nvSpPr>
        <p:spPr bwMode="auto">
          <a:xfrm>
            <a:off x="1182031" y="5715000"/>
            <a:ext cx="301538" cy="287398"/>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endParaRPr lang="es-AR"/>
          </a:p>
        </p:txBody>
      </p:sp>
      <p:sp>
        <p:nvSpPr>
          <p:cNvPr id="13323" name="Oval 11"/>
          <p:cNvSpPr>
            <a:spLocks noChangeArrowheads="1"/>
          </p:cNvSpPr>
          <p:nvPr/>
        </p:nvSpPr>
        <p:spPr bwMode="auto">
          <a:xfrm>
            <a:off x="6365262" y="5105400"/>
            <a:ext cx="452307" cy="502946"/>
          </a:xfrm>
          <a:prstGeom prst="ellipse">
            <a:avLst/>
          </a:prstGeom>
          <a:solidFill>
            <a:srgbClr val="FF0000"/>
          </a:solidFill>
          <a:ln w="12700" cap="sq">
            <a:solidFill>
              <a:schemeClr val="tx1"/>
            </a:solidFill>
            <a:round/>
            <a:headEnd type="none" w="sm" len="sm"/>
            <a:tailEnd type="none" w="sm" len="sm"/>
          </a:ln>
          <a:effectLst/>
        </p:spPr>
        <p:txBody>
          <a:bodyPr wrap="none" anchor="ctr"/>
          <a:lstStyle/>
          <a:p>
            <a:pPr algn="ctr"/>
            <a:endParaRPr lang="es-AR">
              <a:solidFill>
                <a:srgbClr val="FF0066"/>
              </a:solidFill>
            </a:endParaRPr>
          </a:p>
        </p:txBody>
      </p:sp>
      <p:sp>
        <p:nvSpPr>
          <p:cNvPr id="13324" name="Oval 12"/>
          <p:cNvSpPr>
            <a:spLocks noChangeArrowheads="1"/>
          </p:cNvSpPr>
          <p:nvPr/>
        </p:nvSpPr>
        <p:spPr bwMode="auto">
          <a:xfrm>
            <a:off x="5601631" y="5715000"/>
            <a:ext cx="301538" cy="287398"/>
          </a:xfrm>
          <a:prstGeom prst="ellipse">
            <a:avLst/>
          </a:prstGeom>
          <a:noFill/>
          <a:ln w="12700" cap="sq">
            <a:solidFill>
              <a:schemeClr val="tx1"/>
            </a:solidFill>
            <a:round/>
            <a:headEnd type="none" w="sm" len="sm"/>
            <a:tailEnd type="none" w="sm" len="sm"/>
          </a:ln>
          <a:effectLst/>
        </p:spPr>
        <p:txBody>
          <a:bodyPr wrap="none" anchor="ctr"/>
          <a:lstStyle/>
          <a:p>
            <a:endParaRPr lang="es-AR"/>
          </a:p>
        </p:txBody>
      </p:sp>
      <p:sp>
        <p:nvSpPr>
          <p:cNvPr id="13325" name="Text Box 13"/>
          <p:cNvSpPr txBox="1">
            <a:spLocks noChangeArrowheads="1"/>
          </p:cNvSpPr>
          <p:nvPr/>
        </p:nvSpPr>
        <p:spPr bwMode="auto">
          <a:xfrm>
            <a:off x="1115616" y="6096001"/>
            <a:ext cx="1206153"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s-AR" sz="1800" b="1">
                <a:latin typeface="Tahoma" pitchFamily="34" charset="0"/>
              </a:rPr>
              <a:t>Presente</a:t>
            </a:r>
            <a:endParaRPr lang="es-ES" sz="1800" b="1">
              <a:latin typeface="Tahoma" pitchFamily="34" charset="0"/>
            </a:endParaRPr>
          </a:p>
        </p:txBody>
      </p:sp>
      <p:sp>
        <p:nvSpPr>
          <p:cNvPr id="13326" name="Text Box 14"/>
          <p:cNvSpPr txBox="1">
            <a:spLocks noChangeArrowheads="1"/>
          </p:cNvSpPr>
          <p:nvPr/>
        </p:nvSpPr>
        <p:spPr bwMode="auto">
          <a:xfrm>
            <a:off x="6068616" y="6096001"/>
            <a:ext cx="1206153" cy="369332"/>
          </a:xfrm>
          <a:prstGeom prst="rect">
            <a:avLst/>
          </a:prstGeom>
          <a:noFill/>
          <a:ln w="12700" cap="sq">
            <a:noFill/>
            <a:miter lim="800000"/>
            <a:headEnd type="none" w="sm" len="sm"/>
            <a:tailEnd type="none" w="sm" len="sm"/>
          </a:ln>
          <a:effectLst/>
        </p:spPr>
        <p:txBody>
          <a:bodyPr wrap="square">
            <a:spAutoFit/>
          </a:bodyPr>
          <a:lstStyle/>
          <a:p>
            <a:pPr>
              <a:spcBef>
                <a:spcPct val="50000"/>
              </a:spcBef>
            </a:pPr>
            <a:r>
              <a:rPr lang="es-AR" sz="1800" b="1">
                <a:latin typeface="Tahoma" pitchFamily="34" charset="0"/>
              </a:rPr>
              <a:t>Futuro</a:t>
            </a:r>
            <a:endParaRPr lang="es-ES" sz="1800" b="1">
              <a:latin typeface="Tahoma" pitchFamily="34" charset="0"/>
            </a:endParaRPr>
          </a:p>
        </p:txBody>
      </p:sp>
      <p:sp>
        <p:nvSpPr>
          <p:cNvPr id="13" name="Rectangle 5"/>
          <p:cNvSpPr txBox="1">
            <a:spLocks noChangeArrowheads="1"/>
          </p:cNvSpPr>
          <p:nvPr/>
        </p:nvSpPr>
        <p:spPr bwMode="auto">
          <a:xfrm>
            <a:off x="1210165" y="495045"/>
            <a:ext cx="7391400" cy="923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AR" sz="3200" b="1" i="0" u="sng" strike="noStrike" kern="0" cap="none" spc="0" normalizeH="0" baseline="0" noProof="0" dirty="0">
                <a:ln>
                  <a:noFill/>
                </a:ln>
                <a:solidFill>
                  <a:schemeClr val="bg1"/>
                </a:solidFill>
                <a:effectLst/>
                <a:uLnTx/>
                <a:uFillTx/>
                <a:latin typeface="Tekton" pitchFamily="34" charset="0"/>
                <a:ea typeface="+mj-ea"/>
                <a:cs typeface="+mj-cs"/>
              </a:rPr>
              <a:t>Planeamiento Estratégico. Etapas</a:t>
            </a:r>
            <a:endParaRPr kumimoji="0" lang="es-ES" sz="3200" b="1" i="0" u="sng" strike="noStrike" kern="0" cap="none" spc="0" normalizeH="0" baseline="0" noProof="0" dirty="0">
              <a:ln>
                <a:noFill/>
              </a:ln>
              <a:solidFill>
                <a:schemeClr val="bg1"/>
              </a:solidFill>
              <a:effectLst/>
              <a:uLnTx/>
              <a:uFillTx/>
              <a:latin typeface="Tekton" pitchFamily="34" charset="0"/>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2924944"/>
            <a:ext cx="6624736" cy="2160591"/>
          </a:xfrm>
          <a:prstGeom prst="rect">
            <a:avLst/>
          </a:prstGeom>
        </p:spPr>
        <p:txBody>
          <a:bodyPr wrap="square">
            <a:spAutoFit/>
          </a:bodyPr>
          <a:lstStyle/>
          <a:p>
            <a:pPr lvl="0" algn="just">
              <a:spcBef>
                <a:spcPct val="30000"/>
              </a:spcBef>
            </a:pPr>
            <a:r>
              <a:rPr lang="es-ES_tradnl" altLang="es-AR" b="1" dirty="0">
                <a:solidFill>
                  <a:srgbClr val="000000"/>
                </a:solidFill>
                <a:latin typeface="Tahoma" pitchFamily="34" charset="0"/>
              </a:rPr>
              <a:t>“El 94% de las Empresas que arrancan un negocio sin contar con un plan de negocios, están condenadas al fracaso”</a:t>
            </a:r>
          </a:p>
          <a:p>
            <a:pPr lvl="0" algn="just">
              <a:spcBef>
                <a:spcPct val="30000"/>
              </a:spcBef>
            </a:pPr>
            <a:endParaRPr lang="es-ES_tradnl" altLang="es-AR" b="1" dirty="0">
              <a:solidFill>
                <a:srgbClr val="000000"/>
              </a:solidFill>
              <a:latin typeface="Tahoma" pitchFamily="34" charset="0"/>
            </a:endParaRPr>
          </a:p>
          <a:p>
            <a:pPr lvl="0" algn="just">
              <a:spcBef>
                <a:spcPct val="30000"/>
              </a:spcBef>
            </a:pPr>
            <a:r>
              <a:rPr lang="es-ES_tradnl" altLang="es-AR" b="1" dirty="0">
                <a:solidFill>
                  <a:srgbClr val="000000"/>
                </a:solidFill>
                <a:latin typeface="Tahoma" pitchFamily="34" charset="0"/>
              </a:rPr>
              <a:t>		</a:t>
            </a:r>
            <a:r>
              <a:rPr lang="es-ES_tradnl" altLang="es-AR" b="1" dirty="0">
                <a:solidFill>
                  <a:srgbClr val="3333CC"/>
                </a:solidFill>
                <a:latin typeface="Tahoma" pitchFamily="34" charset="0"/>
              </a:rPr>
              <a:t>El Universal Junio 27, 2005</a:t>
            </a:r>
          </a:p>
        </p:txBody>
      </p:sp>
    </p:spTree>
    <p:extLst>
      <p:ext uri="{BB962C8B-B14F-4D97-AF65-F5344CB8AC3E}">
        <p14:creationId xmlns:p14="http://schemas.microsoft.com/office/powerpoint/2010/main" val="2981121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s-AR"/>
              <a:t>Planeamiento Estrategico</a:t>
            </a:r>
            <a:endParaRPr lang="es-ES"/>
          </a:p>
        </p:txBody>
      </p:sp>
      <p:sp>
        <p:nvSpPr>
          <p:cNvPr id="10243" name="Rectangle 3"/>
          <p:cNvSpPr>
            <a:spLocks noGrp="1" noChangeArrowheads="1"/>
          </p:cNvSpPr>
          <p:nvPr>
            <p:ph idx="1"/>
          </p:nvPr>
        </p:nvSpPr>
        <p:spPr>
          <a:xfrm>
            <a:off x="865970" y="2349500"/>
            <a:ext cx="7668058" cy="3530600"/>
          </a:xfrm>
        </p:spPr>
        <p:txBody>
          <a:bodyPr>
            <a:noAutofit/>
          </a:bodyPr>
          <a:lstStyle/>
          <a:p>
            <a:pPr algn="just">
              <a:lnSpc>
                <a:spcPct val="90000"/>
              </a:lnSpc>
            </a:pPr>
            <a:r>
              <a:rPr lang="es-AR" sz="2000" b="1" dirty="0">
                <a:latin typeface="Verdana" pitchFamily="34" charset="0"/>
                <a:cs typeface="Times New Roman" pitchFamily="18" charset="0"/>
              </a:rPr>
              <a:t>Los objetivos se corresponden a cambios deseados </a:t>
            </a:r>
            <a:r>
              <a:rPr lang="es-AR" sz="2000" b="1" u="sng" dirty="0">
                <a:latin typeface="Verdana" pitchFamily="34" charset="0"/>
                <a:cs typeface="Times New Roman" pitchFamily="18" charset="0"/>
              </a:rPr>
              <a:t>cualitativos </a:t>
            </a:r>
            <a:r>
              <a:rPr lang="es-AR" sz="2000" b="1" dirty="0">
                <a:latin typeface="Verdana" pitchFamily="34" charset="0"/>
                <a:cs typeface="Times New Roman" pitchFamily="18" charset="0"/>
              </a:rPr>
              <a:t> en una empresa.</a:t>
            </a:r>
            <a:endParaRPr lang="es-AR" sz="2000" b="1" dirty="0">
              <a:cs typeface="Times New Roman" pitchFamily="18" charset="0"/>
            </a:endParaRPr>
          </a:p>
          <a:p>
            <a:pPr algn="just">
              <a:lnSpc>
                <a:spcPct val="90000"/>
              </a:lnSpc>
              <a:buFont typeface="Wingdings" pitchFamily="2" charset="2"/>
              <a:buNone/>
            </a:pPr>
            <a:r>
              <a:rPr lang="es-AR" sz="2000" b="1" dirty="0">
                <a:latin typeface="Verdana" pitchFamily="34" charset="0"/>
                <a:cs typeface="Times New Roman" pitchFamily="18" charset="0"/>
              </a:rPr>
              <a:t>			</a:t>
            </a:r>
            <a:r>
              <a:rPr lang="es-AR" sz="2000" dirty="0">
                <a:latin typeface="Verdana" pitchFamily="34" charset="0"/>
                <a:cs typeface="Times New Roman" pitchFamily="18" charset="0"/>
              </a:rPr>
              <a:t>				  </a:t>
            </a:r>
            <a:endParaRPr lang="es-AR" sz="2000" dirty="0">
              <a:cs typeface="Times New Roman" pitchFamily="18" charset="0"/>
            </a:endParaRPr>
          </a:p>
          <a:p>
            <a:pPr algn="just">
              <a:lnSpc>
                <a:spcPct val="90000"/>
              </a:lnSpc>
              <a:buFont typeface="Wingdings" pitchFamily="2" charset="2"/>
              <a:buNone/>
            </a:pPr>
            <a:r>
              <a:rPr lang="es-AR" sz="2000" dirty="0">
                <a:latin typeface="Verdana" pitchFamily="34" charset="0"/>
                <a:cs typeface="Times New Roman" pitchFamily="18" charset="0"/>
              </a:rPr>
              <a:t> 	Tipos de  objetivos genéricos:</a:t>
            </a:r>
            <a:endParaRPr lang="es-AR" sz="2000" dirty="0">
              <a:cs typeface="Times New Roman" pitchFamily="18" charset="0"/>
            </a:endParaRPr>
          </a:p>
          <a:p>
            <a:pPr>
              <a:lnSpc>
                <a:spcPct val="90000"/>
              </a:lnSpc>
              <a:buFont typeface="Wingdings" pitchFamily="2" charset="2"/>
              <a:buNone/>
            </a:pPr>
            <a:r>
              <a:rPr lang="es-AR" sz="2000" dirty="0">
                <a:latin typeface="Verdana" pitchFamily="34" charset="0"/>
                <a:cs typeface="Times New Roman" pitchFamily="18" charset="0"/>
              </a:rPr>
              <a:t> </a:t>
            </a:r>
            <a:endParaRPr lang="es-AR" sz="2000" dirty="0">
              <a:cs typeface="Times New Roman" pitchFamily="18" charset="0"/>
            </a:endParaRPr>
          </a:p>
          <a:p>
            <a:pPr>
              <a:lnSpc>
                <a:spcPct val="90000"/>
              </a:lnSpc>
              <a:buFont typeface="Wingdings" pitchFamily="2" charset="2"/>
              <a:buNone/>
            </a:pPr>
            <a:r>
              <a:rPr lang="es-AR" sz="2000" dirty="0">
                <a:latin typeface="Verdana" pitchFamily="34" charset="0"/>
                <a:cs typeface="Times New Roman" pitchFamily="18" charset="0"/>
              </a:rPr>
              <a:t> </a:t>
            </a:r>
            <a:endParaRPr lang="es-AR" sz="2000" dirty="0">
              <a:cs typeface="Times New Roman" pitchFamily="18" charset="0"/>
            </a:endParaRPr>
          </a:p>
          <a:p>
            <a:pPr>
              <a:lnSpc>
                <a:spcPct val="90000"/>
              </a:lnSpc>
              <a:buFont typeface="Wingdings" pitchFamily="2" charset="2"/>
              <a:buNone/>
            </a:pPr>
            <a:r>
              <a:rPr lang="es-AR" sz="2000" dirty="0">
                <a:latin typeface="Verdana" pitchFamily="34" charset="0"/>
                <a:cs typeface="Times New Roman" pitchFamily="18" charset="0"/>
              </a:rPr>
              <a:t>				           - </a:t>
            </a:r>
            <a:r>
              <a:rPr lang="es-AR" sz="2000" b="1" dirty="0">
                <a:latin typeface="Verdana" pitchFamily="34" charset="0"/>
                <a:cs typeface="Times New Roman" pitchFamily="18" charset="0"/>
              </a:rPr>
              <a:t>Supervivencia</a:t>
            </a:r>
            <a:endParaRPr lang="es-AR" sz="2000" b="1" dirty="0">
              <a:cs typeface="Times New Roman" pitchFamily="18" charset="0"/>
            </a:endParaRPr>
          </a:p>
          <a:p>
            <a:pPr>
              <a:lnSpc>
                <a:spcPct val="90000"/>
              </a:lnSpc>
              <a:buFont typeface="Wingdings" pitchFamily="2" charset="2"/>
              <a:buNone/>
            </a:pPr>
            <a:r>
              <a:rPr lang="es-AR" sz="2000" b="1" dirty="0">
                <a:latin typeface="Verdana" pitchFamily="34" charset="0"/>
                <a:cs typeface="Times New Roman" pitchFamily="18" charset="0"/>
              </a:rPr>
              <a:t> </a:t>
            </a:r>
            <a:endParaRPr lang="es-AR" sz="2000" b="1" dirty="0">
              <a:cs typeface="Times New Roman" pitchFamily="18" charset="0"/>
            </a:endParaRPr>
          </a:p>
          <a:p>
            <a:pPr>
              <a:lnSpc>
                <a:spcPct val="90000"/>
              </a:lnSpc>
              <a:buFont typeface="Wingdings" pitchFamily="2" charset="2"/>
              <a:buNone/>
            </a:pPr>
            <a:r>
              <a:rPr lang="es-AR" sz="2000" b="1" dirty="0">
                <a:solidFill>
                  <a:srgbClr val="FF0066"/>
                </a:solidFill>
                <a:latin typeface="Verdana" pitchFamily="34" charset="0"/>
                <a:cs typeface="Times New Roman" pitchFamily="18" charset="0"/>
              </a:rPr>
              <a:t>		OBJETIVO 	</a:t>
            </a:r>
            <a:r>
              <a:rPr lang="es-AR" sz="2000" b="1" dirty="0">
                <a:latin typeface="Verdana" pitchFamily="34" charset="0"/>
                <a:cs typeface="Times New Roman" pitchFamily="18" charset="0"/>
              </a:rPr>
              <a:t>- Crecimiento</a:t>
            </a:r>
            <a:endParaRPr lang="es-AR" sz="2000" b="1" dirty="0">
              <a:cs typeface="Times New Roman" pitchFamily="18" charset="0"/>
            </a:endParaRPr>
          </a:p>
          <a:p>
            <a:pPr>
              <a:lnSpc>
                <a:spcPct val="90000"/>
              </a:lnSpc>
              <a:buFont typeface="Wingdings" pitchFamily="2" charset="2"/>
              <a:buNone/>
            </a:pPr>
            <a:r>
              <a:rPr lang="es-AR" sz="2000" b="1" dirty="0">
                <a:latin typeface="Verdana" pitchFamily="34" charset="0"/>
                <a:cs typeface="Times New Roman" pitchFamily="18" charset="0"/>
              </a:rPr>
              <a:t> </a:t>
            </a:r>
            <a:endParaRPr lang="es-AR" sz="2000" b="1" dirty="0">
              <a:cs typeface="Times New Roman" pitchFamily="18" charset="0"/>
            </a:endParaRPr>
          </a:p>
          <a:p>
            <a:pPr>
              <a:lnSpc>
                <a:spcPct val="90000"/>
              </a:lnSpc>
              <a:buFont typeface="Wingdings" pitchFamily="2" charset="2"/>
              <a:buNone/>
            </a:pPr>
            <a:r>
              <a:rPr lang="es-AR" sz="2000" b="1" dirty="0">
                <a:latin typeface="Verdana" pitchFamily="34" charset="0"/>
                <a:cs typeface="Times New Roman" pitchFamily="18" charset="0"/>
              </a:rPr>
              <a:t>				       	- Beneficio Económico</a:t>
            </a:r>
            <a:endParaRPr lang="es-AR" sz="2000" b="1" dirty="0">
              <a:cs typeface="Times New Roman" pitchFamily="18" charset="0"/>
            </a:endParaRPr>
          </a:p>
          <a:p>
            <a:pPr>
              <a:lnSpc>
                <a:spcPct val="90000"/>
              </a:lnSpc>
              <a:buFont typeface="Wingdings" pitchFamily="2" charset="2"/>
              <a:buNone/>
            </a:pPr>
            <a:r>
              <a:rPr lang="es-AR" sz="2000" dirty="0">
                <a:latin typeface="Verdana" pitchFamily="34" charset="0"/>
                <a:cs typeface="Times New Roman" pitchFamily="18" charset="0"/>
              </a:rPr>
              <a:t> </a:t>
            </a:r>
            <a:endParaRPr lang="es-AR" sz="2000" dirty="0">
              <a:cs typeface="Times New Roman" pitchFamily="18" charset="0"/>
            </a:endParaRPr>
          </a:p>
          <a:p>
            <a:pPr>
              <a:lnSpc>
                <a:spcPct val="90000"/>
              </a:lnSpc>
              <a:buFont typeface="Wingdings" pitchFamily="2" charset="2"/>
              <a:buNone/>
            </a:pPr>
            <a:endParaRPr lang="es-ES" sz="2000" dirty="0"/>
          </a:p>
        </p:txBody>
      </p:sp>
      <p:sp>
        <p:nvSpPr>
          <p:cNvPr id="10245" name="AutoShape 5"/>
          <p:cNvSpPr>
            <a:spLocks noChangeArrowheads="1"/>
          </p:cNvSpPr>
          <p:nvPr/>
        </p:nvSpPr>
        <p:spPr bwMode="auto">
          <a:xfrm>
            <a:off x="1403648" y="4293096"/>
            <a:ext cx="914400" cy="914400"/>
          </a:xfrm>
          <a:prstGeom prst="lightningBolt">
            <a:avLst/>
          </a:prstGeom>
          <a:solidFill>
            <a:schemeClr val="accent1"/>
          </a:solidFill>
          <a:ln w="12700" cap="sq">
            <a:solidFill>
              <a:schemeClr val="tx1"/>
            </a:solidFill>
            <a:miter lim="800000"/>
            <a:headEnd type="none" w="sm" len="sm"/>
            <a:tailEnd type="none" w="sm" len="sm"/>
          </a:ln>
          <a:effectLst/>
        </p:spPr>
        <p:txBody>
          <a:bodyPr wrap="none" anchor="ctr"/>
          <a:lstStyle/>
          <a:p>
            <a:endParaRPr lang="es-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29326" y="476672"/>
            <a:ext cx="6096000" cy="1143000"/>
          </a:xfrm>
        </p:spPr>
        <p:txBody>
          <a:bodyPr/>
          <a:lstStyle/>
          <a:p>
            <a:r>
              <a:rPr lang="es-AR" dirty="0"/>
              <a:t>Planeamiento </a:t>
            </a:r>
            <a:r>
              <a:rPr lang="es-AR" dirty="0" err="1"/>
              <a:t>Estrategico</a:t>
            </a:r>
            <a:endParaRPr lang="es-ES" dirty="0"/>
          </a:p>
        </p:txBody>
      </p:sp>
      <p:sp>
        <p:nvSpPr>
          <p:cNvPr id="14339" name="Rectangle 3"/>
          <p:cNvSpPr>
            <a:spLocks noGrp="1" noChangeArrowheads="1"/>
          </p:cNvSpPr>
          <p:nvPr>
            <p:ph idx="1"/>
          </p:nvPr>
        </p:nvSpPr>
        <p:spPr>
          <a:xfrm>
            <a:off x="606306" y="2568732"/>
            <a:ext cx="8208906" cy="3880773"/>
          </a:xfrm>
        </p:spPr>
        <p:txBody>
          <a:bodyPr>
            <a:normAutofit fontScale="62500" lnSpcReduction="20000"/>
          </a:bodyPr>
          <a:lstStyle/>
          <a:p>
            <a:pPr algn="just">
              <a:lnSpc>
                <a:spcPct val="90000"/>
              </a:lnSpc>
            </a:pPr>
            <a:r>
              <a:rPr lang="es-AR" sz="3400" dirty="0">
                <a:latin typeface="Verdana" pitchFamily="34" charset="0"/>
                <a:cs typeface="Times New Roman" pitchFamily="18" charset="0"/>
              </a:rPr>
              <a:t>Desde otro punto de vista los objetivos se corresponden a cambios </a:t>
            </a:r>
            <a:r>
              <a:rPr lang="es-AR" sz="3400" u="sng" dirty="0">
                <a:solidFill>
                  <a:srgbClr val="FF0066"/>
                </a:solidFill>
                <a:latin typeface="Verdana" pitchFamily="34" charset="0"/>
                <a:cs typeface="Times New Roman" pitchFamily="18" charset="0"/>
              </a:rPr>
              <a:t>cuantitativos</a:t>
            </a:r>
            <a:r>
              <a:rPr lang="es-AR" sz="3400" dirty="0">
                <a:latin typeface="Verdana" pitchFamily="34" charset="0"/>
                <a:cs typeface="Times New Roman" pitchFamily="18" charset="0"/>
              </a:rPr>
              <a:t> o Metas  en una empresa.</a:t>
            </a:r>
            <a:endParaRPr lang="es-AR" sz="3400" dirty="0">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2900" dirty="0">
                <a:latin typeface="Verdana" pitchFamily="34" charset="0"/>
                <a:cs typeface="Times New Roman" pitchFamily="18" charset="0"/>
              </a:rPr>
              <a:t>Requisitos:</a:t>
            </a:r>
            <a:endParaRPr lang="es-AR" sz="2900" dirty="0">
              <a:cs typeface="Times New Roman" pitchFamily="18" charset="0"/>
            </a:endParaRPr>
          </a:p>
          <a:p>
            <a:pPr>
              <a:lnSpc>
                <a:spcPct val="90000"/>
              </a:lnSpc>
              <a:buFont typeface="Wingdings" pitchFamily="2" charset="2"/>
              <a:buNone/>
            </a:pPr>
            <a:r>
              <a:rPr lang="es-AR" sz="1400" dirty="0">
                <a:latin typeface="Verdana" pitchFamily="34" charset="0"/>
                <a:cs typeface="Times New Roman" pitchFamily="18" charset="0"/>
              </a:rPr>
              <a:t> </a:t>
            </a:r>
            <a:endParaRPr lang="es-AR" sz="1400" dirty="0">
              <a:cs typeface="Times New Roman" pitchFamily="18" charset="0"/>
            </a:endParaRPr>
          </a:p>
          <a:p>
            <a:pPr>
              <a:lnSpc>
                <a:spcPct val="90000"/>
              </a:lnSpc>
              <a:buFont typeface="Wingdings" pitchFamily="2" charset="2"/>
              <a:buNone/>
            </a:pPr>
            <a:r>
              <a:rPr lang="es-AR" sz="1400" dirty="0">
                <a:latin typeface="Verdana" pitchFamily="34" charset="0"/>
                <a:cs typeface="Times New Roman" pitchFamily="18" charset="0"/>
              </a:rPr>
              <a:t> </a:t>
            </a:r>
            <a:endParaRPr lang="es-AR" sz="1400" dirty="0">
              <a:cs typeface="Times New Roman" pitchFamily="18" charset="0"/>
            </a:endParaRPr>
          </a:p>
          <a:p>
            <a:pPr>
              <a:lnSpc>
                <a:spcPct val="90000"/>
              </a:lnSpc>
              <a:buFont typeface="Wingdings" pitchFamily="2" charset="2"/>
              <a:buNone/>
            </a:pPr>
            <a:br>
              <a:rPr lang="es-ES" sz="1400" dirty="0"/>
            </a:br>
            <a:r>
              <a:rPr lang="es-AR" sz="1400" dirty="0">
                <a:latin typeface="Verdana" pitchFamily="34" charset="0"/>
                <a:cs typeface="Times New Roman" pitchFamily="18" charset="0"/>
              </a:rPr>
              <a:t>	</a:t>
            </a:r>
            <a:r>
              <a:rPr lang="es-AR" sz="2000" dirty="0">
                <a:latin typeface="Verdana" pitchFamily="34" charset="0"/>
                <a:cs typeface="Times New Roman" pitchFamily="18" charset="0"/>
              </a:rPr>
              <a:t>				- </a:t>
            </a:r>
            <a:r>
              <a:rPr lang="es-AR" sz="2700" b="1" dirty="0">
                <a:latin typeface="Verdana" pitchFamily="34" charset="0"/>
                <a:cs typeface="Times New Roman" pitchFamily="18" charset="0"/>
              </a:rPr>
              <a:t>Intención</a:t>
            </a:r>
            <a:endParaRPr lang="es-AR" sz="2700" b="1" dirty="0">
              <a:cs typeface="Times New Roman" pitchFamily="18" charset="0"/>
            </a:endParaRPr>
          </a:p>
          <a:p>
            <a:pPr>
              <a:lnSpc>
                <a:spcPct val="90000"/>
              </a:lnSpc>
              <a:buFont typeface="Wingdings" pitchFamily="2" charset="2"/>
              <a:buNone/>
            </a:pPr>
            <a:r>
              <a:rPr lang="es-AR" sz="2000" b="1" dirty="0">
                <a:latin typeface="Verdana" pitchFamily="34" charset="0"/>
                <a:cs typeface="Times New Roman" pitchFamily="18" charset="0"/>
              </a:rPr>
              <a:t> </a:t>
            </a:r>
            <a:endParaRPr lang="es-AR" sz="2000" b="1" dirty="0">
              <a:cs typeface="Times New Roman" pitchFamily="18" charset="0"/>
            </a:endParaRPr>
          </a:p>
          <a:p>
            <a:pPr>
              <a:lnSpc>
                <a:spcPct val="90000"/>
              </a:lnSpc>
              <a:buFont typeface="Wingdings" pitchFamily="2" charset="2"/>
              <a:buNone/>
            </a:pPr>
            <a:r>
              <a:rPr lang="es-AR" sz="2000" b="1" dirty="0">
                <a:cs typeface="Times New Roman" pitchFamily="18" charset="0"/>
              </a:rPr>
              <a:t>    </a:t>
            </a:r>
            <a:r>
              <a:rPr lang="es-AR" sz="2400" b="1" dirty="0">
                <a:solidFill>
                  <a:srgbClr val="FF0066"/>
                </a:solidFill>
                <a:cs typeface="Times New Roman" pitchFamily="18" charset="0"/>
              </a:rPr>
              <a:t>  		             </a:t>
            </a:r>
            <a:r>
              <a:rPr lang="es-AR" sz="2400" b="1" dirty="0">
                <a:solidFill>
                  <a:srgbClr val="FF0066"/>
                </a:solidFill>
                <a:latin typeface="Verdana" pitchFamily="34" charset="0"/>
                <a:cs typeface="Times New Roman" pitchFamily="18" charset="0"/>
              </a:rPr>
              <a:t>META</a:t>
            </a:r>
            <a:r>
              <a:rPr lang="es-AR" sz="2000" b="1" dirty="0">
                <a:solidFill>
                  <a:srgbClr val="FF0066"/>
                </a:solidFill>
                <a:latin typeface="Verdana" pitchFamily="34" charset="0"/>
                <a:cs typeface="Times New Roman" pitchFamily="18" charset="0"/>
              </a:rPr>
              <a:t> 	</a:t>
            </a:r>
            <a:r>
              <a:rPr lang="es-AR" sz="2000" b="1" dirty="0">
                <a:latin typeface="Verdana" pitchFamily="34" charset="0"/>
                <a:cs typeface="Times New Roman" pitchFamily="18" charset="0"/>
              </a:rPr>
              <a:t> 	- </a:t>
            </a:r>
            <a:r>
              <a:rPr lang="es-AR" sz="2700" b="1" dirty="0">
                <a:latin typeface="Verdana" pitchFamily="34" charset="0"/>
                <a:cs typeface="Times New Roman" pitchFamily="18" charset="0"/>
              </a:rPr>
              <a:t>Medida</a:t>
            </a:r>
          </a:p>
          <a:p>
            <a:pPr>
              <a:lnSpc>
                <a:spcPct val="90000"/>
              </a:lnSpc>
              <a:buFont typeface="Wingdings" pitchFamily="2" charset="2"/>
              <a:buNone/>
            </a:pPr>
            <a:r>
              <a:rPr lang="es-AR" sz="2000" b="1" dirty="0">
                <a:latin typeface="Verdana" pitchFamily="34" charset="0"/>
                <a:cs typeface="Times New Roman" pitchFamily="18" charset="0"/>
              </a:rPr>
              <a:t> </a:t>
            </a:r>
            <a:endParaRPr lang="es-AR" sz="2000" b="1" dirty="0">
              <a:cs typeface="Times New Roman" pitchFamily="18" charset="0"/>
            </a:endParaRPr>
          </a:p>
          <a:p>
            <a:pPr>
              <a:lnSpc>
                <a:spcPct val="90000"/>
              </a:lnSpc>
              <a:buFont typeface="Wingdings" pitchFamily="2" charset="2"/>
              <a:buNone/>
            </a:pPr>
            <a:r>
              <a:rPr lang="es-AR" sz="2000" b="1" dirty="0">
                <a:latin typeface="Verdana" pitchFamily="34" charset="0"/>
                <a:cs typeface="Times New Roman" pitchFamily="18" charset="0"/>
              </a:rPr>
              <a:t>						- </a:t>
            </a:r>
            <a:r>
              <a:rPr lang="es-AR" sz="2700" b="1" dirty="0">
                <a:latin typeface="Verdana" pitchFamily="34" charset="0"/>
                <a:cs typeface="Times New Roman" pitchFamily="18" charset="0"/>
              </a:rPr>
              <a:t>Plazo</a:t>
            </a:r>
          </a:p>
          <a:p>
            <a:pPr>
              <a:lnSpc>
                <a:spcPct val="90000"/>
              </a:lnSpc>
              <a:buFont typeface="Wingdings" pitchFamily="2" charset="2"/>
              <a:buNone/>
            </a:pPr>
            <a:r>
              <a:rPr lang="es-AR" sz="2000" dirty="0">
                <a:latin typeface="Verdana" pitchFamily="34" charset="0"/>
                <a:cs typeface="Times New Roman" pitchFamily="18" charset="0"/>
              </a:rPr>
              <a:t> </a:t>
            </a:r>
            <a:endParaRPr lang="es-AR" sz="2000" dirty="0">
              <a:cs typeface="Times New Roman" pitchFamily="18" charset="0"/>
            </a:endParaRPr>
          </a:p>
          <a:p>
            <a:pPr>
              <a:lnSpc>
                <a:spcPct val="90000"/>
              </a:lnSpc>
              <a:buFont typeface="Wingdings" pitchFamily="2" charset="2"/>
              <a:buNone/>
            </a:pPr>
            <a:endParaRPr lang="es-ES" sz="2000" dirty="0"/>
          </a:p>
        </p:txBody>
      </p:sp>
      <p:sp>
        <p:nvSpPr>
          <p:cNvPr id="14340" name="AutoShape 4"/>
          <p:cNvSpPr>
            <a:spLocks noChangeArrowheads="1"/>
          </p:cNvSpPr>
          <p:nvPr/>
        </p:nvSpPr>
        <p:spPr bwMode="auto">
          <a:xfrm>
            <a:off x="1547664" y="3789039"/>
            <a:ext cx="936104" cy="720080"/>
          </a:xfrm>
          <a:prstGeom prst="lightningBolt">
            <a:avLst/>
          </a:prstGeom>
          <a:solidFill>
            <a:schemeClr val="accent2">
              <a:lumMod val="40000"/>
              <a:lumOff val="60000"/>
            </a:schemeClr>
          </a:solidFill>
          <a:ln w="12700" cap="sq">
            <a:solidFill>
              <a:schemeClr val="tx1"/>
            </a:solidFill>
            <a:miter lim="800000"/>
            <a:headEnd type="none" w="sm" len="sm"/>
            <a:tailEnd type="none" w="sm" len="sm"/>
          </a:ln>
          <a:effectLst/>
        </p:spPr>
        <p:txBody>
          <a:bodyPr wrap="none" anchor="ctr"/>
          <a:lstStyle/>
          <a:p>
            <a:endParaRPr lang="es-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93012" y="764704"/>
            <a:ext cx="7772400" cy="914400"/>
          </a:xfrm>
        </p:spPr>
        <p:txBody>
          <a:bodyPr/>
          <a:lstStyle/>
          <a:p>
            <a:r>
              <a:rPr lang="es-AR" sz="3600" b="1" dirty="0">
                <a:latin typeface="Verdana" pitchFamily="34" charset="0"/>
              </a:rPr>
              <a:t>ESTRATEGIAS GENERICAS</a:t>
            </a:r>
            <a:endParaRPr lang="es-ES" sz="3600" b="1" dirty="0">
              <a:latin typeface="Verdana" pitchFamily="34" charset="0"/>
            </a:endParaRPr>
          </a:p>
        </p:txBody>
      </p:sp>
      <p:sp>
        <p:nvSpPr>
          <p:cNvPr id="32771" name="Rectangle 3"/>
          <p:cNvSpPr>
            <a:spLocks noGrp="1" noChangeArrowheads="1"/>
          </p:cNvSpPr>
          <p:nvPr>
            <p:ph idx="1"/>
          </p:nvPr>
        </p:nvSpPr>
        <p:spPr>
          <a:xfrm>
            <a:off x="454101" y="2276872"/>
            <a:ext cx="7239000" cy="4760168"/>
          </a:xfrm>
        </p:spPr>
        <p:txBody>
          <a:bodyPr>
            <a:normAutofit fontScale="40000" lnSpcReduction="20000"/>
          </a:bodyPr>
          <a:lstStyle/>
          <a:p>
            <a:pPr algn="just">
              <a:lnSpc>
                <a:spcPct val="90000"/>
              </a:lnSpc>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lnSpc>
                <a:spcPct val="90000"/>
              </a:lnSpc>
              <a:buFont typeface="Wingdings" pitchFamily="2" charset="2"/>
              <a:buNone/>
            </a:pPr>
            <a:r>
              <a:rPr lang="es-AR" sz="4500" dirty="0">
                <a:solidFill>
                  <a:srgbClr val="FF0066"/>
                </a:solidFill>
                <a:latin typeface="Verdana" pitchFamily="34" charset="0"/>
                <a:cs typeface="Times New Roman" pitchFamily="18" charset="0"/>
              </a:rPr>
              <a:t> </a:t>
            </a:r>
            <a:r>
              <a:rPr lang="es-AR" sz="4500" b="1" dirty="0">
                <a:solidFill>
                  <a:srgbClr val="FF0066"/>
                </a:solidFill>
                <a:latin typeface="Verdana" pitchFamily="34" charset="0"/>
                <a:cs typeface="Times New Roman" pitchFamily="18" charset="0"/>
              </a:rPr>
              <a:t>PENETRACION DEL MERCADO</a:t>
            </a:r>
          </a:p>
          <a:p>
            <a:pPr algn="just">
              <a:lnSpc>
                <a:spcPct val="90000"/>
              </a:lnSpc>
              <a:buFont typeface="Wingdings" pitchFamily="2" charset="2"/>
              <a:buNone/>
            </a:pPr>
            <a:endParaRPr lang="es-AR" sz="2300" b="1" dirty="0">
              <a:solidFill>
                <a:srgbClr val="FF0000"/>
              </a:solidFill>
              <a:latin typeface="Verdana" pitchFamily="34" charset="0"/>
              <a:cs typeface="Times New Roman" pitchFamily="18" charset="0"/>
            </a:endParaRPr>
          </a:p>
          <a:p>
            <a:pPr algn="just">
              <a:lnSpc>
                <a:spcPct val="90000"/>
              </a:lnSpc>
              <a:buFont typeface="Wingdings" pitchFamily="2" charset="2"/>
              <a:buNone/>
            </a:pPr>
            <a:endParaRPr lang="es-AR" sz="1800" b="1" dirty="0">
              <a:solidFill>
                <a:srgbClr val="FFCC66"/>
              </a:solidFill>
              <a:latin typeface="Verdana" pitchFamily="34" charset="0"/>
              <a:cs typeface="Times New Roman" pitchFamily="18" charset="0"/>
            </a:endParaRP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-Incrementando la demanda actual,  (mayor participación porcentual)</a:t>
            </a:r>
          </a:p>
          <a:p>
            <a:pPr marL="0" indent="0" algn="just">
              <a:lnSpc>
                <a:spcPct val="90000"/>
              </a:lnSpc>
              <a:buNone/>
            </a:pPr>
            <a:endParaRPr lang="es-AR" sz="2300" dirty="0">
              <a:solidFill>
                <a:schemeClr val="tx2"/>
              </a:solidFill>
              <a:latin typeface="Verdana" pitchFamily="34" charset="0"/>
              <a:cs typeface="Times New Roman" pitchFamily="18" charset="0"/>
            </a:endParaRP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-Mejorando las propuestas de MKT ( publicidad, RR.PP, mensaje, creatividad, medio)</a:t>
            </a: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-Mayor segmentación</a:t>
            </a: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-Creando mayores o nuevos usos del bien o servicio</a:t>
            </a: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-Realizando promociones, descuentos o  bonificaciones</a:t>
            </a: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-Añadir servicios accesorios</a:t>
            </a:r>
          </a:p>
          <a:p>
            <a:pPr algn="just">
              <a:lnSpc>
                <a:spcPct val="90000"/>
              </a:lnSpc>
              <a:buFont typeface="Wingdings" pitchFamily="2" charset="2"/>
              <a:buChar char="ü"/>
            </a:pPr>
            <a:r>
              <a:rPr lang="es-AR" sz="4500" dirty="0">
                <a:solidFill>
                  <a:schemeClr val="tx2"/>
                </a:solidFill>
                <a:latin typeface="Verdana" pitchFamily="34" charset="0"/>
                <a:cs typeface="Times New Roman" pitchFamily="18" charset="0"/>
              </a:rPr>
              <a:t>Estrategias de precios: por pago efectivo, por volumen, por temporada, etc.</a:t>
            </a:r>
          </a:p>
          <a:p>
            <a:pPr marL="0" indent="0" algn="just">
              <a:lnSpc>
                <a:spcPct val="90000"/>
              </a:lnSpc>
              <a:buNone/>
            </a:pPr>
            <a:endParaRPr lang="es-AR" sz="1800" b="1" dirty="0">
              <a:solidFill>
                <a:schemeClr val="tx2"/>
              </a:solidFill>
              <a:cs typeface="Times New Roman" pitchFamily="18" charset="0"/>
            </a:endParaRPr>
          </a:p>
          <a:p>
            <a:pPr algn="just">
              <a:lnSpc>
                <a:spcPct val="90000"/>
              </a:lnSpc>
              <a:buFont typeface="Wingdings" pitchFamily="2" charset="2"/>
              <a:buNone/>
            </a:pPr>
            <a:r>
              <a:rPr lang="es-AR" sz="1800" dirty="0">
                <a:solidFill>
                  <a:srgbClr val="FFCC66"/>
                </a:solidFill>
                <a:latin typeface="Verdana" pitchFamily="34" charset="0"/>
                <a:cs typeface="Times New Roman" pitchFamily="18" charset="0"/>
              </a:rPr>
              <a:t> </a:t>
            </a:r>
            <a:endParaRPr lang="es-AR" sz="1800" dirty="0">
              <a:solidFill>
                <a:srgbClr val="FFCC66"/>
              </a:solidFill>
              <a:cs typeface="Times New Roman" pitchFamily="18" charset="0"/>
            </a:endParaRPr>
          </a:p>
          <a:p>
            <a:pPr algn="just">
              <a:lnSpc>
                <a:spcPct val="90000"/>
              </a:lnSpc>
              <a:buFont typeface="Wingdings" pitchFamily="2" charset="2"/>
              <a:buNone/>
            </a:pPr>
            <a:r>
              <a:rPr lang="es-AR" sz="1800" dirty="0">
                <a:latin typeface="Verdana" pitchFamily="34" charset="0"/>
                <a:cs typeface="Times New Roman" pitchFamily="18" charset="0"/>
              </a:rPr>
              <a:t> </a:t>
            </a:r>
          </a:p>
        </p:txBody>
      </p:sp>
      <p:sp>
        <p:nvSpPr>
          <p:cNvPr id="32773" name="Rectangle 5"/>
          <p:cNvSpPr>
            <a:spLocks noChangeArrowheads="1"/>
          </p:cNvSpPr>
          <p:nvPr/>
        </p:nvSpPr>
        <p:spPr bwMode="auto">
          <a:xfrm>
            <a:off x="3175" y="5776913"/>
            <a:ext cx="9144000" cy="793750"/>
          </a:xfrm>
          <a:prstGeom prst="rect">
            <a:avLst/>
          </a:prstGeom>
          <a:noFill/>
          <a:ln w="9525">
            <a:noFill/>
            <a:miter lim="800000"/>
            <a:headEnd/>
            <a:tailEnd/>
          </a:ln>
          <a:effectLst/>
        </p:spPr>
        <p:txBody>
          <a:bodyPr>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32774" name="AutoShape 6"/>
          <p:cNvSpPr>
            <a:spLocks noChangeArrowheads="1"/>
          </p:cNvSpPr>
          <p:nvPr/>
        </p:nvSpPr>
        <p:spPr bwMode="auto">
          <a:xfrm>
            <a:off x="5076056" y="1628800"/>
            <a:ext cx="2286000" cy="914400"/>
          </a:xfrm>
          <a:prstGeom prst="cloudCallout">
            <a:avLst>
              <a:gd name="adj1" fmla="val -43958"/>
              <a:gd name="adj2" fmla="val 50000"/>
            </a:avLst>
          </a:prstGeom>
          <a:solidFill>
            <a:schemeClr val="accent1"/>
          </a:solidFill>
          <a:ln w="12700" cap="sq">
            <a:solidFill>
              <a:schemeClr val="tx1"/>
            </a:solidFill>
            <a:round/>
            <a:headEnd type="none" w="sm" len="sm"/>
            <a:tailEnd type="none" w="sm" len="sm"/>
          </a:ln>
          <a:effectLst/>
        </p:spPr>
        <p:txBody>
          <a:bodyPr/>
          <a:lstStyle/>
          <a:p>
            <a:pPr algn="ctr"/>
            <a:r>
              <a:rPr lang="es-AR" sz="1800" b="1" dirty="0">
                <a:solidFill>
                  <a:schemeClr val="bg1"/>
                </a:solidFill>
                <a:latin typeface="Tahoma" pitchFamily="34" charset="0"/>
              </a:rPr>
              <a:t>¿ Como se concreta ?</a:t>
            </a:r>
            <a:endParaRPr lang="es-ES" sz="1800" b="1" dirty="0">
              <a:solidFill>
                <a:schemeClr val="bg1"/>
              </a:solidFill>
              <a:latin typeface="Tahoma"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71600" y="738369"/>
            <a:ext cx="7772400" cy="914400"/>
          </a:xfrm>
        </p:spPr>
        <p:txBody>
          <a:bodyPr/>
          <a:lstStyle/>
          <a:p>
            <a:r>
              <a:rPr lang="es-AR" sz="3600" b="1" dirty="0">
                <a:latin typeface="Verdana" pitchFamily="34" charset="0"/>
              </a:rPr>
              <a:t>ESTRATEGIAS GENERICAS</a:t>
            </a:r>
            <a:endParaRPr lang="es-ES" sz="3600" b="1" dirty="0">
              <a:latin typeface="Verdana" pitchFamily="34" charset="0"/>
            </a:endParaRPr>
          </a:p>
        </p:txBody>
      </p:sp>
      <p:sp>
        <p:nvSpPr>
          <p:cNvPr id="35843" name="Rectangle 3"/>
          <p:cNvSpPr>
            <a:spLocks noGrp="1" noChangeArrowheads="1"/>
          </p:cNvSpPr>
          <p:nvPr>
            <p:ph idx="1"/>
          </p:nvPr>
        </p:nvSpPr>
        <p:spPr>
          <a:xfrm>
            <a:off x="494160" y="2276872"/>
            <a:ext cx="7239000" cy="4419600"/>
          </a:xfrm>
        </p:spPr>
        <p:txBody>
          <a:bodyPr/>
          <a:lstStyle/>
          <a:p>
            <a:pPr algn="just">
              <a:buFont typeface="Wingdings" pitchFamily="2" charset="2"/>
              <a:buNone/>
            </a:pPr>
            <a:r>
              <a:rPr lang="es-AR" sz="1800" dirty="0">
                <a:latin typeface="Verdana" pitchFamily="34" charset="0"/>
                <a:cs typeface="Times New Roman" pitchFamily="18" charset="0"/>
              </a:rPr>
              <a:t> </a:t>
            </a:r>
            <a:endParaRPr lang="es-AR" sz="1800" dirty="0">
              <a:cs typeface="Times New Roman" pitchFamily="18" charset="0"/>
            </a:endParaRPr>
          </a:p>
          <a:p>
            <a:pPr algn="just">
              <a:buFont typeface="Wingdings" pitchFamily="2" charset="2"/>
              <a:buNone/>
            </a:pPr>
            <a:r>
              <a:rPr lang="es-AR" sz="2000" b="1" dirty="0">
                <a:solidFill>
                  <a:srgbClr val="FF0066"/>
                </a:solidFill>
                <a:latin typeface="Verdana" pitchFamily="34" charset="0"/>
                <a:cs typeface="Times New Roman" pitchFamily="18" charset="0"/>
              </a:rPr>
              <a:t>DESARROLLO  DEL MERCADO</a:t>
            </a:r>
          </a:p>
          <a:p>
            <a:pPr algn="just">
              <a:buFont typeface="Wingdings" pitchFamily="2" charset="2"/>
              <a:buNone/>
            </a:pPr>
            <a:endParaRPr lang="es-AR" sz="2000" b="1" dirty="0">
              <a:solidFill>
                <a:srgbClr val="FF0000"/>
              </a:solidFill>
              <a:latin typeface="Verdana" pitchFamily="34" charset="0"/>
              <a:cs typeface="Times New Roman" pitchFamily="18" charset="0"/>
            </a:endParaRPr>
          </a:p>
          <a:p>
            <a:pPr algn="just">
              <a:buFont typeface="Wingdings" pitchFamily="2" charset="2"/>
              <a:buChar char="ü"/>
            </a:pPr>
            <a:r>
              <a:rPr lang="es-AR" sz="1800" b="1" dirty="0">
                <a:solidFill>
                  <a:schemeClr val="tx2"/>
                </a:solidFill>
                <a:latin typeface="Verdana" pitchFamily="34" charset="0"/>
                <a:cs typeface="Times New Roman" pitchFamily="18" charset="0"/>
              </a:rPr>
              <a:t>Búsqueda de nuevos mercados geográficos, </a:t>
            </a:r>
          </a:p>
          <a:p>
            <a:pPr algn="just">
              <a:buFont typeface="Wingdings" pitchFamily="2" charset="2"/>
              <a:buChar char="ü"/>
            </a:pPr>
            <a:r>
              <a:rPr lang="es-AR" sz="1800" b="1" dirty="0">
                <a:solidFill>
                  <a:schemeClr val="tx2"/>
                </a:solidFill>
                <a:latin typeface="Verdana" pitchFamily="34" charset="0"/>
                <a:cs typeface="Times New Roman" pitchFamily="18" charset="0"/>
              </a:rPr>
              <a:t>Extensión de los canales de distribución (nuevos)</a:t>
            </a:r>
          </a:p>
          <a:p>
            <a:pPr algn="just">
              <a:buFont typeface="Wingdings" pitchFamily="2" charset="2"/>
              <a:buChar char="ü"/>
            </a:pPr>
            <a:r>
              <a:rPr lang="es-AR" sz="1800" b="1" dirty="0">
                <a:solidFill>
                  <a:schemeClr val="tx2"/>
                </a:solidFill>
                <a:latin typeface="Verdana" pitchFamily="34" charset="0"/>
                <a:cs typeface="Times New Roman" pitchFamily="18" charset="0"/>
              </a:rPr>
              <a:t>Globalización. Estrategia global</a:t>
            </a:r>
          </a:p>
          <a:p>
            <a:pPr algn="just">
              <a:buFont typeface="Wingdings" pitchFamily="2" charset="2"/>
              <a:buChar char="ü"/>
            </a:pPr>
            <a:r>
              <a:rPr lang="es-AR" sz="1800" b="1" i="1" dirty="0">
                <a:solidFill>
                  <a:schemeClr val="tx2"/>
                </a:solidFill>
                <a:latin typeface="Verdana" pitchFamily="34" charset="0"/>
                <a:cs typeface="Times New Roman" pitchFamily="18" charset="0"/>
              </a:rPr>
              <a:t>Home </a:t>
            </a:r>
            <a:r>
              <a:rPr lang="es-AR" sz="1800" b="1" i="1" dirty="0" err="1">
                <a:solidFill>
                  <a:schemeClr val="tx2"/>
                </a:solidFill>
                <a:latin typeface="Verdana" pitchFamily="34" charset="0"/>
                <a:cs typeface="Times New Roman" pitchFamily="18" charset="0"/>
              </a:rPr>
              <a:t>basic</a:t>
            </a:r>
            <a:r>
              <a:rPr lang="es-AR" sz="1800" b="1" dirty="0">
                <a:solidFill>
                  <a:schemeClr val="tx2"/>
                </a:solidFill>
                <a:latin typeface="Verdana" pitchFamily="34" charset="0"/>
                <a:cs typeface="Times New Roman" pitchFamily="18" charset="0"/>
              </a:rPr>
              <a:t>/lugar de base</a:t>
            </a:r>
          </a:p>
          <a:p>
            <a:pPr algn="just">
              <a:buFont typeface="Wingdings" pitchFamily="2" charset="2"/>
              <a:buChar char="ü"/>
            </a:pPr>
            <a:r>
              <a:rPr lang="es-AR" sz="1800" b="1" dirty="0">
                <a:solidFill>
                  <a:schemeClr val="tx2"/>
                </a:solidFill>
                <a:latin typeface="Verdana" pitchFamily="34" charset="0"/>
                <a:cs typeface="Times New Roman" pitchFamily="18" charset="0"/>
              </a:rPr>
              <a:t>Franquicias y/o socios comerciales</a:t>
            </a:r>
            <a:r>
              <a:rPr lang="es-AR" sz="1800" dirty="0">
                <a:solidFill>
                  <a:schemeClr val="tx2"/>
                </a:solidFill>
                <a:latin typeface="Verdana" pitchFamily="34" charset="0"/>
                <a:cs typeface="Times New Roman" pitchFamily="18" charset="0"/>
              </a:rPr>
              <a:t> </a:t>
            </a:r>
            <a:endParaRPr lang="es-AR" sz="1800" dirty="0">
              <a:solidFill>
                <a:schemeClr val="tx2"/>
              </a:solidFill>
              <a:cs typeface="Times New Roman" pitchFamily="18" charset="0"/>
            </a:endParaRPr>
          </a:p>
          <a:p>
            <a:pPr algn="just">
              <a:buFont typeface="Wingdings" pitchFamily="2" charset="2"/>
              <a:buNone/>
            </a:pPr>
            <a:r>
              <a:rPr lang="es-AR" sz="1800" dirty="0">
                <a:latin typeface="Verdana" pitchFamily="34" charset="0"/>
                <a:cs typeface="Times New Roman" pitchFamily="18" charset="0"/>
              </a:rPr>
              <a:t> </a:t>
            </a:r>
          </a:p>
        </p:txBody>
      </p:sp>
      <p:sp>
        <p:nvSpPr>
          <p:cNvPr id="35845" name="Rectangle 5"/>
          <p:cNvSpPr>
            <a:spLocks noChangeArrowheads="1"/>
          </p:cNvSpPr>
          <p:nvPr/>
        </p:nvSpPr>
        <p:spPr bwMode="auto">
          <a:xfrm>
            <a:off x="3175" y="5776913"/>
            <a:ext cx="9144000" cy="793750"/>
          </a:xfrm>
          <a:prstGeom prst="rect">
            <a:avLst/>
          </a:prstGeom>
          <a:noFill/>
          <a:ln w="9525">
            <a:noFill/>
            <a:miter lim="800000"/>
            <a:headEnd/>
            <a:tailEnd/>
          </a:ln>
          <a:effectLst/>
        </p:spPr>
        <p:txBody>
          <a:bodyPr>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35847" name="AutoShape 7"/>
          <p:cNvSpPr>
            <a:spLocks noChangeArrowheads="1"/>
          </p:cNvSpPr>
          <p:nvPr/>
        </p:nvSpPr>
        <p:spPr bwMode="auto">
          <a:xfrm>
            <a:off x="5220072" y="1988840"/>
            <a:ext cx="2286000" cy="914400"/>
          </a:xfrm>
          <a:prstGeom prst="cloudCallout">
            <a:avLst>
              <a:gd name="adj1" fmla="val -43958"/>
              <a:gd name="adj2" fmla="val 50000"/>
            </a:avLst>
          </a:prstGeom>
          <a:solidFill>
            <a:schemeClr val="accent1"/>
          </a:solidFill>
          <a:ln w="12700" cap="sq">
            <a:solidFill>
              <a:schemeClr val="tx1"/>
            </a:solidFill>
            <a:round/>
            <a:headEnd type="none" w="sm" len="sm"/>
            <a:tailEnd type="none" w="sm" len="sm"/>
          </a:ln>
          <a:effectLst/>
        </p:spPr>
        <p:txBody>
          <a:bodyPr/>
          <a:lstStyle/>
          <a:p>
            <a:pPr algn="ctr"/>
            <a:r>
              <a:rPr lang="es-AR" sz="1800" b="1" dirty="0">
                <a:solidFill>
                  <a:schemeClr val="bg1"/>
                </a:solidFill>
                <a:latin typeface="Tahoma" pitchFamily="34" charset="0"/>
              </a:rPr>
              <a:t>¿ Como se concreta ?</a:t>
            </a:r>
            <a:endParaRPr lang="es-ES" sz="1800" b="1" dirty="0">
              <a:solidFill>
                <a:schemeClr val="bg1"/>
              </a:solidFill>
              <a:latin typeface="Tahom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38176" y="836712"/>
            <a:ext cx="7772400" cy="914400"/>
          </a:xfrm>
        </p:spPr>
        <p:txBody>
          <a:bodyPr/>
          <a:lstStyle/>
          <a:p>
            <a:r>
              <a:rPr lang="es-AR" sz="3600" b="1" dirty="0">
                <a:latin typeface="Verdana" pitchFamily="34" charset="0"/>
              </a:rPr>
              <a:t>ESTRATEGIAS GENERICAS</a:t>
            </a:r>
            <a:endParaRPr lang="es-ES" sz="3600" b="1" dirty="0">
              <a:latin typeface="Verdana" pitchFamily="34" charset="0"/>
            </a:endParaRPr>
          </a:p>
        </p:txBody>
      </p:sp>
      <p:sp>
        <p:nvSpPr>
          <p:cNvPr id="36867" name="Rectangle 3"/>
          <p:cNvSpPr>
            <a:spLocks noGrp="1" noChangeArrowheads="1"/>
          </p:cNvSpPr>
          <p:nvPr>
            <p:ph idx="1"/>
          </p:nvPr>
        </p:nvSpPr>
        <p:spPr>
          <a:xfrm>
            <a:off x="638176" y="2743200"/>
            <a:ext cx="7239000" cy="4419600"/>
          </a:xfrm>
        </p:spPr>
        <p:txBody>
          <a:bodyPr>
            <a:normAutofit fontScale="92500" lnSpcReduction="20000"/>
          </a:bodyPr>
          <a:lstStyle/>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1600" dirty="0">
                <a:solidFill>
                  <a:srgbClr val="FF0000"/>
                </a:solidFill>
                <a:latin typeface="Verdana" pitchFamily="34" charset="0"/>
                <a:cs typeface="Times New Roman" pitchFamily="18" charset="0"/>
              </a:rPr>
              <a:t> </a:t>
            </a:r>
            <a:r>
              <a:rPr lang="es-AR" sz="1800" b="1" dirty="0">
                <a:solidFill>
                  <a:srgbClr val="FF0066"/>
                </a:solidFill>
                <a:latin typeface="Verdana" pitchFamily="34" charset="0"/>
                <a:cs typeface="Times New Roman" pitchFamily="18" charset="0"/>
              </a:rPr>
              <a:t>DESARROLLO DEL PRODUCTO</a:t>
            </a:r>
          </a:p>
          <a:p>
            <a:pPr algn="just">
              <a:lnSpc>
                <a:spcPct val="90000"/>
              </a:lnSpc>
              <a:buFont typeface="Wingdings" pitchFamily="2" charset="2"/>
              <a:buNone/>
            </a:pPr>
            <a:endParaRPr lang="es-AR" sz="1600" b="1" dirty="0">
              <a:solidFill>
                <a:srgbClr val="FF0000"/>
              </a:solidFill>
              <a:latin typeface="Verdana" pitchFamily="34" charset="0"/>
              <a:cs typeface="Times New Roman" pitchFamily="18" charset="0"/>
            </a:endParaRPr>
          </a:p>
          <a:p>
            <a:pPr algn="just">
              <a:lnSpc>
                <a:spcPct val="90000"/>
              </a:lnSpc>
              <a:buFont typeface="Wingdings" pitchFamily="2" charset="2"/>
              <a:buNone/>
            </a:pPr>
            <a:endParaRPr lang="es-AR" sz="1600" b="1" dirty="0">
              <a:solidFill>
                <a:srgbClr val="FF0000"/>
              </a:solidFill>
              <a:latin typeface="Verdana" pitchFamily="34" charset="0"/>
              <a:cs typeface="Times New Roman" pitchFamily="18" charset="0"/>
            </a:endParaRPr>
          </a:p>
          <a:p>
            <a:pPr algn="just">
              <a:lnSpc>
                <a:spcPct val="90000"/>
              </a:lnSpc>
              <a:buFont typeface="Wingdings" pitchFamily="2" charset="2"/>
              <a:buChar char="ü"/>
            </a:pPr>
            <a:r>
              <a:rPr lang="es-AR" sz="1600" b="1" dirty="0">
                <a:solidFill>
                  <a:schemeClr val="tx2"/>
                </a:solidFill>
                <a:latin typeface="Verdana" pitchFamily="34" charset="0"/>
                <a:cs typeface="Times New Roman" pitchFamily="18" charset="0"/>
              </a:rPr>
              <a:t>-</a:t>
            </a:r>
            <a:r>
              <a:rPr lang="es-AR" sz="1800" b="1" dirty="0">
                <a:solidFill>
                  <a:schemeClr val="tx2"/>
                </a:solidFill>
                <a:latin typeface="Verdana" pitchFamily="34" charset="0"/>
                <a:cs typeface="Times New Roman" pitchFamily="18" charset="0"/>
              </a:rPr>
              <a:t>Nuevos productos </a:t>
            </a:r>
          </a:p>
          <a:p>
            <a:pPr algn="just">
              <a:lnSpc>
                <a:spcPct val="90000"/>
              </a:lnSpc>
              <a:buFont typeface="Wingdings" pitchFamily="2" charset="2"/>
              <a:buChar char="ü"/>
            </a:pPr>
            <a:r>
              <a:rPr lang="es-AR" sz="1800" b="1" dirty="0">
                <a:solidFill>
                  <a:schemeClr val="tx2"/>
                </a:solidFill>
                <a:latin typeface="Verdana" pitchFamily="34" charset="0"/>
                <a:cs typeface="Times New Roman" pitchFamily="18" charset="0"/>
              </a:rPr>
              <a:t>Adquisición:(por compra de una nueva empresa). Patentes licencias</a:t>
            </a:r>
          </a:p>
          <a:p>
            <a:pPr algn="just">
              <a:lnSpc>
                <a:spcPct val="90000"/>
              </a:lnSpc>
              <a:buFont typeface="Wingdings" pitchFamily="2" charset="2"/>
              <a:buChar char="ü"/>
            </a:pPr>
            <a:r>
              <a:rPr lang="es-AR" sz="1800" b="1" dirty="0">
                <a:solidFill>
                  <a:schemeClr val="tx2"/>
                </a:solidFill>
                <a:latin typeface="Verdana" pitchFamily="34" charset="0"/>
                <a:cs typeface="Times New Roman" pitchFamily="18" charset="0"/>
              </a:rPr>
              <a:t>Por desarrollo propio investigación y desarrollo (grandes empresas)</a:t>
            </a:r>
          </a:p>
          <a:p>
            <a:pPr algn="just">
              <a:lnSpc>
                <a:spcPct val="90000"/>
              </a:lnSpc>
              <a:buFont typeface="Wingdings" pitchFamily="2" charset="2"/>
              <a:buChar char="ü"/>
            </a:pPr>
            <a:r>
              <a:rPr lang="es-AR" sz="1800" b="1" dirty="0">
                <a:solidFill>
                  <a:schemeClr val="tx2"/>
                </a:solidFill>
                <a:latin typeface="Verdana" pitchFamily="34" charset="0"/>
                <a:cs typeface="Times New Roman" pitchFamily="18" charset="0"/>
              </a:rPr>
              <a:t>Productos y/o también/imitación</a:t>
            </a:r>
          </a:p>
          <a:p>
            <a:pPr algn="just">
              <a:lnSpc>
                <a:spcPct val="90000"/>
              </a:lnSpc>
              <a:buFont typeface="Wingdings" pitchFamily="2" charset="2"/>
              <a:buChar char="ü"/>
            </a:pPr>
            <a:r>
              <a:rPr lang="es-AR" sz="1800" b="1" dirty="0">
                <a:solidFill>
                  <a:schemeClr val="tx2"/>
                </a:solidFill>
                <a:latin typeface="Verdana" pitchFamily="34" charset="0"/>
                <a:cs typeface="Times New Roman" pitchFamily="18" charset="0"/>
              </a:rPr>
              <a:t> Líneas de productos o servicios relacionados</a:t>
            </a:r>
            <a:endParaRPr lang="es-AR" sz="1800" b="1" dirty="0">
              <a:solidFill>
                <a:schemeClr val="tx2"/>
              </a:solidFill>
              <a:cs typeface="Times New Roman" pitchFamily="18" charset="0"/>
            </a:endParaRPr>
          </a:p>
          <a:p>
            <a:pPr marL="0" indent="0" algn="just">
              <a:lnSpc>
                <a:spcPct val="90000"/>
              </a:lnSpc>
              <a:buNone/>
            </a:pPr>
            <a:r>
              <a:rPr lang="es-AR" sz="1800" dirty="0">
                <a:solidFill>
                  <a:schemeClr val="tx2"/>
                </a:solidFill>
                <a:latin typeface="Verdana" pitchFamily="34" charset="0"/>
                <a:cs typeface="Times New Roman" pitchFamily="18" charset="0"/>
              </a:rPr>
              <a:t> </a:t>
            </a:r>
            <a:endParaRPr lang="es-AR" sz="1800" dirty="0">
              <a:solidFill>
                <a:schemeClr val="tx2"/>
              </a:solidFill>
              <a:cs typeface="Times New Roman" pitchFamily="18" charset="0"/>
            </a:endParaRPr>
          </a:p>
          <a:p>
            <a:pPr algn="just">
              <a:lnSpc>
                <a:spcPct val="90000"/>
              </a:lnSpc>
              <a:buFont typeface="Wingdings" pitchFamily="2" charset="2"/>
              <a:buNone/>
            </a:pPr>
            <a:endParaRPr lang="es-AR" sz="1600" b="1" dirty="0">
              <a:solidFill>
                <a:schemeClr val="tx2"/>
              </a:solidFill>
              <a:cs typeface="Times New Roman" pitchFamily="18" charset="0"/>
            </a:endParaRPr>
          </a:p>
          <a:p>
            <a:pPr algn="just">
              <a:lnSpc>
                <a:spcPct val="90000"/>
              </a:lnSpc>
              <a:buFont typeface="Wingdings" pitchFamily="2" charset="2"/>
              <a:buNone/>
            </a:pPr>
            <a:r>
              <a:rPr lang="es-AR" sz="1600" dirty="0">
                <a:solidFill>
                  <a:srgbClr val="FF0000"/>
                </a:solidFill>
                <a:latin typeface="Verdana" pitchFamily="34" charset="0"/>
                <a:cs typeface="Times New Roman" pitchFamily="18" charset="0"/>
              </a:rPr>
              <a:t> </a:t>
            </a:r>
            <a:endParaRPr lang="es-AR" sz="1600" dirty="0">
              <a:cs typeface="Times New Roman" pitchFamily="18" charset="0"/>
            </a:endParaRPr>
          </a:p>
          <a:p>
            <a:pPr algn="just">
              <a:lnSpc>
                <a:spcPct val="90000"/>
              </a:lnSpc>
              <a:buFont typeface="Wingdings" pitchFamily="2" charset="2"/>
              <a:buNone/>
            </a:pPr>
            <a:r>
              <a:rPr lang="es-AR" sz="1600" dirty="0">
                <a:latin typeface="Verdana" pitchFamily="34" charset="0"/>
                <a:cs typeface="Times New Roman" pitchFamily="18" charset="0"/>
              </a:rPr>
              <a:t> </a:t>
            </a:r>
          </a:p>
        </p:txBody>
      </p:sp>
      <p:sp>
        <p:nvSpPr>
          <p:cNvPr id="36871" name="AutoShape 7"/>
          <p:cNvSpPr>
            <a:spLocks noChangeArrowheads="1"/>
          </p:cNvSpPr>
          <p:nvPr/>
        </p:nvSpPr>
        <p:spPr bwMode="auto">
          <a:xfrm>
            <a:off x="5220072" y="1988840"/>
            <a:ext cx="2286000" cy="914400"/>
          </a:xfrm>
          <a:prstGeom prst="cloudCallout">
            <a:avLst>
              <a:gd name="adj1" fmla="val -43958"/>
              <a:gd name="adj2" fmla="val 50000"/>
            </a:avLst>
          </a:prstGeom>
          <a:solidFill>
            <a:schemeClr val="accent1"/>
          </a:solidFill>
          <a:ln w="12700" cap="sq">
            <a:solidFill>
              <a:schemeClr val="tx1"/>
            </a:solidFill>
            <a:round/>
            <a:headEnd type="none" w="sm" len="sm"/>
            <a:tailEnd type="none" w="sm" len="sm"/>
          </a:ln>
          <a:effectLst/>
        </p:spPr>
        <p:txBody>
          <a:bodyPr/>
          <a:lstStyle/>
          <a:p>
            <a:pPr algn="ctr"/>
            <a:r>
              <a:rPr lang="es-AR" sz="1800" b="1" dirty="0">
                <a:solidFill>
                  <a:schemeClr val="bg1"/>
                </a:solidFill>
                <a:latin typeface="Tahoma" pitchFamily="34" charset="0"/>
              </a:rPr>
              <a:t>¿ Como se concreta ?</a:t>
            </a:r>
            <a:endParaRPr lang="es-ES" sz="1800" b="1" dirty="0">
              <a:solidFill>
                <a:schemeClr val="bg1"/>
              </a:solidFill>
              <a:latin typeface="Tahom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3265" y="781318"/>
            <a:ext cx="7772400" cy="793750"/>
          </a:xfrm>
        </p:spPr>
        <p:txBody>
          <a:bodyPr/>
          <a:lstStyle/>
          <a:p>
            <a:r>
              <a:rPr lang="es-AR" sz="3600" b="1" dirty="0">
                <a:latin typeface="Verdana" pitchFamily="34" charset="0"/>
              </a:rPr>
              <a:t>ESTRATEGIAS GENERICAS</a:t>
            </a:r>
            <a:endParaRPr lang="es-ES" sz="3600" b="1" dirty="0">
              <a:latin typeface="Verdana" pitchFamily="34" charset="0"/>
            </a:endParaRPr>
          </a:p>
        </p:txBody>
      </p:sp>
      <p:sp>
        <p:nvSpPr>
          <p:cNvPr id="37891" name="Rectangle 3"/>
          <p:cNvSpPr>
            <a:spLocks noGrp="1" noChangeArrowheads="1"/>
          </p:cNvSpPr>
          <p:nvPr>
            <p:ph idx="1"/>
          </p:nvPr>
        </p:nvSpPr>
        <p:spPr>
          <a:xfrm>
            <a:off x="337046" y="2132856"/>
            <a:ext cx="8806954" cy="5472608"/>
          </a:xfrm>
        </p:spPr>
        <p:txBody>
          <a:bodyPr>
            <a:normAutofit fontScale="25000" lnSpcReduction="20000"/>
          </a:bodyPr>
          <a:lstStyle/>
          <a:p>
            <a:pPr algn="just">
              <a:lnSpc>
                <a:spcPct val="90000"/>
              </a:lnSpc>
              <a:buFont typeface="Wingdings" pitchFamily="2" charset="2"/>
              <a:buNone/>
            </a:pPr>
            <a:r>
              <a:rPr lang="es-AR" sz="1600" dirty="0">
                <a:latin typeface="Verdana" pitchFamily="34" charset="0"/>
                <a:cs typeface="Times New Roman" pitchFamily="18" charset="0"/>
              </a:rPr>
              <a:t> </a:t>
            </a:r>
            <a:endParaRPr lang="es-AR" sz="1600" dirty="0">
              <a:cs typeface="Times New Roman" pitchFamily="18" charset="0"/>
            </a:endParaRPr>
          </a:p>
          <a:p>
            <a:pPr>
              <a:lnSpc>
                <a:spcPct val="90000"/>
              </a:lnSpc>
              <a:buFont typeface="Wingdings" pitchFamily="2" charset="2"/>
              <a:buNone/>
            </a:pPr>
            <a:r>
              <a:rPr lang="es-AR" sz="6400" b="1" dirty="0">
                <a:solidFill>
                  <a:srgbClr val="FF0066"/>
                </a:solidFill>
                <a:latin typeface="Verdana" pitchFamily="34" charset="0"/>
                <a:cs typeface="Times New Roman" pitchFamily="18" charset="0"/>
              </a:rPr>
              <a:t>DIVERSIFICACION</a:t>
            </a:r>
          </a:p>
          <a:p>
            <a:pPr algn="just">
              <a:lnSpc>
                <a:spcPct val="90000"/>
              </a:lnSpc>
              <a:buFont typeface="Wingdings" pitchFamily="2" charset="2"/>
              <a:buNone/>
            </a:pPr>
            <a:endParaRPr lang="es-AR" sz="1600" b="1" dirty="0">
              <a:solidFill>
                <a:srgbClr val="FF0000"/>
              </a:solidFill>
              <a:latin typeface="Verdana" pitchFamily="34" charset="0"/>
              <a:cs typeface="Times New Roman" pitchFamily="18" charset="0"/>
            </a:endParaRPr>
          </a:p>
          <a:p>
            <a:pPr algn="just"/>
            <a:r>
              <a:rPr lang="es-AR" sz="7200" b="1" dirty="0">
                <a:latin typeface="Verdana" panose="020B0604030504040204" pitchFamily="34" charset="0"/>
                <a:ea typeface="Verdana" panose="020B0604030504040204" pitchFamily="34" charset="0"/>
              </a:rPr>
              <a:t>Vertical: </a:t>
            </a:r>
            <a:r>
              <a:rPr lang="es-AR" sz="7200" dirty="0">
                <a:latin typeface="Verdana" panose="020B0604030504040204" pitchFamily="34" charset="0"/>
                <a:ea typeface="Verdana" panose="020B0604030504040204" pitchFamily="34" charset="0"/>
              </a:rPr>
              <a:t>En estos casos, las empresas entran de lleno a la elaboración de productos a los que antes accedía tras operaciones en el mercado. Es decir, en cierta manera se convierte en su propio cliente o proveedor. No es necesario que salga en busca de dichos productos, pues ya forman parte de su cadena productiva.</a:t>
            </a:r>
          </a:p>
          <a:p>
            <a:pPr algn="just"/>
            <a:r>
              <a:rPr lang="es-AR" sz="7200" b="1" dirty="0">
                <a:latin typeface="Verdana" panose="020B0604030504040204" pitchFamily="34" charset="0"/>
                <a:ea typeface="Verdana" panose="020B0604030504040204" pitchFamily="34" charset="0"/>
              </a:rPr>
              <a:t>Concéntrica: </a:t>
            </a:r>
            <a:r>
              <a:rPr lang="es-AR" sz="7200" dirty="0">
                <a:solidFill>
                  <a:schemeClr val="tx2"/>
                </a:solidFill>
                <a:latin typeface="Verdana" panose="020B0604030504040204" pitchFamily="34" charset="0"/>
                <a:ea typeface="Verdana" panose="020B0604030504040204" pitchFamily="34" charset="0"/>
                <a:cs typeface="Arial" panose="020B0604020202020204" pitchFamily="34" charset="0"/>
              </a:rPr>
              <a:t>refiere a  la adición de productos nuevos pero relacionados con la actividad fundamental de la empresa</a:t>
            </a:r>
            <a:r>
              <a:rPr lang="es-AR" sz="7200" b="1" dirty="0">
                <a:solidFill>
                  <a:schemeClr val="tx2"/>
                </a:solidFill>
                <a:latin typeface="Verdana" panose="020B0604030504040204" pitchFamily="34" charset="0"/>
                <a:ea typeface="Verdana" panose="020B0604030504040204" pitchFamily="34" charset="0"/>
                <a:cs typeface="Arial" panose="020B0604020202020204" pitchFamily="34" charset="0"/>
              </a:rPr>
              <a:t>.</a:t>
            </a:r>
          </a:p>
          <a:p>
            <a:pPr algn="just">
              <a:lnSpc>
                <a:spcPct val="90000"/>
              </a:lnSpc>
            </a:pPr>
            <a:r>
              <a:rPr lang="es-AR" sz="7200" b="1" dirty="0">
                <a:solidFill>
                  <a:schemeClr val="tx2"/>
                </a:solidFill>
                <a:latin typeface="Verdana" panose="020B0604030504040204" pitchFamily="34" charset="0"/>
                <a:ea typeface="Verdana" panose="020B0604030504040204" pitchFamily="34" charset="0"/>
                <a:cs typeface="Arial" panose="020B0604020202020204" pitchFamily="34" charset="0"/>
              </a:rPr>
              <a:t>Horizontal: </a:t>
            </a:r>
            <a:r>
              <a:rPr lang="es-AR" sz="7200" dirty="0">
                <a:solidFill>
                  <a:schemeClr val="tx2"/>
                </a:solidFill>
                <a:latin typeface="Verdana" panose="020B0604030504040204" pitchFamily="34" charset="0"/>
                <a:ea typeface="Verdana" panose="020B0604030504040204" pitchFamily="34" charset="0"/>
                <a:cs typeface="Arial" panose="020B0604020202020204" pitchFamily="34" charset="0"/>
              </a:rPr>
              <a:t>se basa en la creación o incorporación de productos nuevos, no relacionados con el producto principal, destinada a los clientes actuales</a:t>
            </a:r>
          </a:p>
          <a:p>
            <a:pPr algn="just">
              <a:lnSpc>
                <a:spcPct val="90000"/>
              </a:lnSpc>
            </a:pPr>
            <a:r>
              <a:rPr lang="es-AR" sz="7200" b="1" dirty="0" err="1">
                <a:solidFill>
                  <a:schemeClr val="tx2"/>
                </a:solidFill>
                <a:latin typeface="Verdana" panose="020B0604030504040204" pitchFamily="34" charset="0"/>
                <a:ea typeface="Verdana" panose="020B0604030504040204" pitchFamily="34" charset="0"/>
                <a:cs typeface="Arial" panose="020B0604020202020204" pitchFamily="34" charset="0"/>
              </a:rPr>
              <a:t>Conglemerada</a:t>
            </a:r>
            <a:r>
              <a:rPr lang="es-AR" sz="7200" b="1" dirty="0">
                <a:solidFill>
                  <a:schemeClr val="tx2"/>
                </a:solidFill>
                <a:latin typeface="Verdana" panose="020B0604030504040204" pitchFamily="34" charset="0"/>
                <a:ea typeface="Verdana" panose="020B0604030504040204" pitchFamily="34" charset="0"/>
                <a:cs typeface="Arial" panose="020B0604020202020204" pitchFamily="34" charset="0"/>
              </a:rPr>
              <a:t> o </a:t>
            </a:r>
            <a:r>
              <a:rPr lang="es-AR" sz="7200" b="1" dirty="0" err="1">
                <a:solidFill>
                  <a:schemeClr val="tx2"/>
                </a:solidFill>
                <a:latin typeface="Verdana" panose="020B0604030504040204" pitchFamily="34" charset="0"/>
                <a:ea typeface="Verdana" panose="020B0604030504040204" pitchFamily="34" charset="0"/>
                <a:cs typeface="Arial" panose="020B0604020202020204" pitchFamily="34" charset="0"/>
              </a:rPr>
              <a:t>multiple</a:t>
            </a:r>
            <a:r>
              <a:rPr lang="es-AR" sz="7200" b="1" dirty="0">
                <a:solidFill>
                  <a:schemeClr val="tx2"/>
                </a:solidFill>
                <a:latin typeface="Verdana" panose="020B0604030504040204" pitchFamily="34" charset="0"/>
                <a:ea typeface="Verdana" panose="020B0604030504040204" pitchFamily="34" charset="0"/>
                <a:cs typeface="Arial" panose="020B0604020202020204" pitchFamily="34" charset="0"/>
              </a:rPr>
              <a:t>: </a:t>
            </a:r>
            <a:r>
              <a:rPr lang="es-AR" sz="7200" dirty="0">
                <a:solidFill>
                  <a:schemeClr val="tx2"/>
                </a:solidFill>
                <a:latin typeface="Verdana" panose="020B0604030504040204" pitchFamily="34" charset="0"/>
                <a:ea typeface="Verdana" panose="020B0604030504040204" pitchFamily="34" charset="0"/>
                <a:cs typeface="Arial" panose="020B0604020202020204" pitchFamily="34" charset="0"/>
              </a:rPr>
              <a:t>consiste en la incorporación de productos nuevos no relacionados, pero en este caso son destinados a clientes potenciales (futuros clientes)</a:t>
            </a:r>
          </a:p>
          <a:p>
            <a:pPr algn="just">
              <a:lnSpc>
                <a:spcPct val="90000"/>
              </a:lnSpc>
              <a:buFont typeface="Wingdings" pitchFamily="2" charset="2"/>
              <a:buChar char="ü"/>
            </a:pPr>
            <a:r>
              <a:rPr lang="es-AR" sz="7200" b="1" dirty="0">
                <a:solidFill>
                  <a:schemeClr val="tx2"/>
                </a:solidFill>
                <a:latin typeface="Verdana" panose="020B0604030504040204" pitchFamily="34" charset="0"/>
                <a:ea typeface="Verdana" panose="020B0604030504040204" pitchFamily="34" charset="0"/>
                <a:cs typeface="Times New Roman" pitchFamily="18" charset="0"/>
              </a:rPr>
              <a:t>Tipo de asociatividad:  </a:t>
            </a:r>
            <a:r>
              <a:rPr lang="es-AR" sz="7200" dirty="0">
                <a:solidFill>
                  <a:schemeClr val="tx2"/>
                </a:solidFill>
                <a:latin typeface="Verdana" panose="020B0604030504040204" pitchFamily="34" charset="0"/>
                <a:ea typeface="Verdana" panose="020B0604030504040204" pitchFamily="34" charset="0"/>
                <a:cs typeface="Times New Roman" pitchFamily="18" charset="0"/>
              </a:rPr>
              <a:t>Fusiones, Adquisiciones , </a:t>
            </a:r>
            <a:r>
              <a:rPr lang="es-AR" sz="7200" dirty="0" err="1">
                <a:solidFill>
                  <a:schemeClr val="tx2"/>
                </a:solidFill>
                <a:latin typeface="Verdana" panose="020B0604030504040204" pitchFamily="34" charset="0"/>
                <a:ea typeface="Verdana" panose="020B0604030504040204" pitchFamily="34" charset="0"/>
                <a:cs typeface="Times New Roman" pitchFamily="18" charset="0"/>
              </a:rPr>
              <a:t>join</a:t>
            </a:r>
            <a:r>
              <a:rPr lang="es-AR" sz="7200" dirty="0">
                <a:solidFill>
                  <a:schemeClr val="tx2"/>
                </a:solidFill>
                <a:latin typeface="Verdana" panose="020B0604030504040204" pitchFamily="34" charset="0"/>
                <a:ea typeface="Verdana" panose="020B0604030504040204" pitchFamily="34" charset="0"/>
                <a:cs typeface="Times New Roman" pitchFamily="18" charset="0"/>
              </a:rPr>
              <a:t> ventures,	Consorcios de exportación</a:t>
            </a:r>
          </a:p>
          <a:p>
            <a:pPr algn="just">
              <a:lnSpc>
                <a:spcPct val="90000"/>
              </a:lnSpc>
              <a:buFont typeface="Wingdings" pitchFamily="2" charset="2"/>
              <a:buChar char="ü"/>
            </a:pPr>
            <a:endParaRPr lang="es-AR" sz="2600" b="1" dirty="0">
              <a:solidFill>
                <a:schemeClr val="tx2"/>
              </a:solidFill>
              <a:latin typeface="Verdana" pitchFamily="34" charset="0"/>
              <a:cs typeface="Times New Roman" pitchFamily="18" charset="0"/>
            </a:endParaRPr>
          </a:p>
          <a:p>
            <a:pPr algn="just">
              <a:lnSpc>
                <a:spcPct val="90000"/>
              </a:lnSpc>
              <a:buFont typeface="Wingdings" pitchFamily="2" charset="2"/>
              <a:buNone/>
            </a:pPr>
            <a:endParaRPr lang="es-AR" sz="1600" b="1" dirty="0">
              <a:solidFill>
                <a:schemeClr val="tx2"/>
              </a:solidFill>
              <a:cs typeface="Times New Roman" pitchFamily="18" charset="0"/>
            </a:endParaRPr>
          </a:p>
          <a:p>
            <a:pPr algn="just">
              <a:lnSpc>
                <a:spcPct val="90000"/>
              </a:lnSpc>
              <a:buFont typeface="Wingdings" pitchFamily="2" charset="2"/>
              <a:buNone/>
            </a:pPr>
            <a:r>
              <a:rPr lang="es-AR" sz="1600" dirty="0">
                <a:solidFill>
                  <a:srgbClr val="FF0000"/>
                </a:solidFill>
                <a:latin typeface="Verdana" pitchFamily="34" charset="0"/>
                <a:cs typeface="Times New Roman" pitchFamily="18" charset="0"/>
              </a:rPr>
              <a:t> </a:t>
            </a:r>
            <a:endParaRPr lang="es-AR" sz="1600" dirty="0">
              <a:latin typeface="Verdana" pitchFamily="34" charset="0"/>
              <a:cs typeface="Times New Roman" pitchFamily="18" charset="0"/>
            </a:endParaRPr>
          </a:p>
        </p:txBody>
      </p:sp>
      <p:sp>
        <p:nvSpPr>
          <p:cNvPr id="37893" name="Rectangle 5"/>
          <p:cNvSpPr>
            <a:spLocks noChangeArrowheads="1"/>
          </p:cNvSpPr>
          <p:nvPr/>
        </p:nvSpPr>
        <p:spPr bwMode="auto">
          <a:xfrm>
            <a:off x="-756592" y="5776913"/>
            <a:ext cx="9144000" cy="793750"/>
          </a:xfrm>
          <a:prstGeom prst="rect">
            <a:avLst/>
          </a:prstGeom>
          <a:noFill/>
          <a:ln w="9525">
            <a:noFill/>
            <a:miter lim="800000"/>
            <a:headEnd/>
            <a:tailEnd/>
          </a:ln>
          <a:effectLst/>
        </p:spPr>
        <p:txBody>
          <a:bodyPr>
            <a:spAutoFit/>
          </a:bodyPr>
          <a:lstStyle/>
          <a:p>
            <a:pPr algn="just"/>
            <a:r>
              <a:rPr lang="es-AR" sz="1100">
                <a:latin typeface="Verdana" pitchFamily="34" charset="0"/>
                <a:cs typeface="Times New Roman" pitchFamily="18" charset="0"/>
              </a:rPr>
              <a:t> </a:t>
            </a:r>
            <a:endParaRPr lang="es-AR" sz="1000">
              <a:cs typeface="Times New Roman" pitchFamily="18" charset="0"/>
            </a:endParaRPr>
          </a:p>
          <a:p>
            <a:pPr algn="just" eaLnBrk="0" hangingPunct="0"/>
            <a:r>
              <a:rPr lang="es-AR" sz="1100">
                <a:latin typeface="Verdana" pitchFamily="34" charset="0"/>
                <a:cs typeface="Times New Roman" pitchFamily="18" charset="0"/>
              </a:rPr>
              <a:t> </a:t>
            </a:r>
            <a:endParaRPr lang="es-AR" sz="1000">
              <a:cs typeface="Times New Roman" pitchFamily="18" charset="0"/>
            </a:endParaRPr>
          </a:p>
          <a:p>
            <a:pPr eaLnBrk="0" hangingPunct="0"/>
            <a:endParaRPr lang="es-AR"/>
          </a:p>
        </p:txBody>
      </p:sp>
      <p:sp>
        <p:nvSpPr>
          <p:cNvPr id="37895" name="AutoShape 7"/>
          <p:cNvSpPr>
            <a:spLocks noChangeArrowheads="1"/>
          </p:cNvSpPr>
          <p:nvPr/>
        </p:nvSpPr>
        <p:spPr bwMode="auto">
          <a:xfrm>
            <a:off x="5148064" y="1675656"/>
            <a:ext cx="2286000" cy="914400"/>
          </a:xfrm>
          <a:prstGeom prst="cloudCallout">
            <a:avLst>
              <a:gd name="adj1" fmla="val -43958"/>
              <a:gd name="adj2" fmla="val 50000"/>
            </a:avLst>
          </a:prstGeom>
          <a:solidFill>
            <a:schemeClr val="accent1"/>
          </a:solidFill>
          <a:ln w="12700" cap="sq">
            <a:solidFill>
              <a:schemeClr val="tx1"/>
            </a:solidFill>
            <a:round/>
            <a:headEnd type="none" w="sm" len="sm"/>
            <a:tailEnd type="none" w="sm" len="sm"/>
          </a:ln>
          <a:effectLst/>
        </p:spPr>
        <p:txBody>
          <a:bodyPr/>
          <a:lstStyle/>
          <a:p>
            <a:pPr algn="ctr"/>
            <a:r>
              <a:rPr lang="es-AR" sz="1800" b="1" dirty="0">
                <a:solidFill>
                  <a:schemeClr val="bg1"/>
                </a:solidFill>
                <a:latin typeface="Tahoma" pitchFamily="34" charset="0"/>
              </a:rPr>
              <a:t>¿ Como se concreta ?</a:t>
            </a:r>
            <a:endParaRPr lang="es-ES" sz="1800" b="1" dirty="0">
              <a:solidFill>
                <a:schemeClr val="bg1"/>
              </a:solidFill>
              <a:latin typeface="Tahom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1560" y="599430"/>
            <a:ext cx="7349207" cy="1155700"/>
          </a:xfrm>
          <a:noFill/>
        </p:spPr>
        <p:txBody>
          <a:bodyPr>
            <a:normAutofit fontScale="90000"/>
          </a:bodyPr>
          <a:lstStyle/>
          <a:p>
            <a:r>
              <a:rPr lang="es-AR" sz="4000" b="1" dirty="0">
                <a:latin typeface="Verdana" pitchFamily="34" charset="0"/>
                <a:cs typeface="Times New Roman" pitchFamily="18" charset="0"/>
              </a:rPr>
              <a:t>  Planeamiento Estratégico</a:t>
            </a:r>
            <a:r>
              <a:rPr lang="es-ES" sz="4000" b="1" dirty="0"/>
              <a:t> </a:t>
            </a:r>
          </a:p>
        </p:txBody>
      </p:sp>
      <p:sp>
        <p:nvSpPr>
          <p:cNvPr id="21517" name="Rectangle 13"/>
          <p:cNvSpPr>
            <a:spLocks noChangeArrowheads="1"/>
          </p:cNvSpPr>
          <p:nvPr/>
        </p:nvSpPr>
        <p:spPr bwMode="auto">
          <a:xfrm>
            <a:off x="1307232" y="2320280"/>
            <a:ext cx="3657600" cy="685800"/>
          </a:xfrm>
          <a:prstGeom prst="rect">
            <a:avLst/>
          </a:prstGeom>
          <a:solidFill>
            <a:schemeClr val="hlink"/>
          </a:solidFill>
          <a:ln w="57150" cmpd="thinThick">
            <a:solidFill>
              <a:srgbClr val="000000"/>
            </a:solidFill>
            <a:miter lim="800000"/>
            <a:headEnd/>
            <a:tailEnd/>
          </a:ln>
        </p:spPr>
        <p:txBody>
          <a:bodyPr/>
          <a:lstStyle/>
          <a:p>
            <a:pPr algn="ctr"/>
            <a:r>
              <a:rPr lang="es-AR" sz="1800" b="1" dirty="0">
                <a:latin typeface="Verdana" pitchFamily="34" charset="0"/>
                <a:cs typeface="Times New Roman" pitchFamily="18" charset="0"/>
              </a:rPr>
              <a:t>Identificar </a:t>
            </a:r>
          </a:p>
          <a:p>
            <a:pPr algn="ctr"/>
            <a:r>
              <a:rPr lang="es-AR" sz="1800" b="1" dirty="0">
                <a:latin typeface="Verdana" pitchFamily="34" charset="0"/>
                <a:cs typeface="Times New Roman" pitchFamily="18" charset="0"/>
              </a:rPr>
              <a:t> Contexto y Medio</a:t>
            </a:r>
          </a:p>
          <a:p>
            <a:pPr eaLnBrk="0" hangingPunct="0"/>
            <a:endParaRPr lang="es-AR" sz="1800" b="1" dirty="0">
              <a:solidFill>
                <a:srgbClr val="FF0066"/>
              </a:solidFill>
              <a:latin typeface="Verdana" pitchFamily="34" charset="0"/>
            </a:endParaRPr>
          </a:p>
        </p:txBody>
      </p:sp>
      <p:sp>
        <p:nvSpPr>
          <p:cNvPr id="21516" name="Rectangle 12"/>
          <p:cNvSpPr>
            <a:spLocks noChangeArrowheads="1"/>
          </p:cNvSpPr>
          <p:nvPr/>
        </p:nvSpPr>
        <p:spPr bwMode="auto">
          <a:xfrm>
            <a:off x="3059832" y="4149080"/>
            <a:ext cx="4114800" cy="609600"/>
          </a:xfrm>
          <a:prstGeom prst="rect">
            <a:avLst/>
          </a:prstGeom>
          <a:solidFill>
            <a:schemeClr val="hlink"/>
          </a:solidFill>
          <a:ln w="57150" cmpd="thinThick">
            <a:solidFill>
              <a:srgbClr val="000000"/>
            </a:solidFill>
            <a:miter lim="800000"/>
            <a:headEnd/>
            <a:tailEnd/>
          </a:ln>
        </p:spPr>
        <p:txBody>
          <a:bodyPr/>
          <a:lstStyle/>
          <a:p>
            <a:pPr algn="ctr"/>
            <a:r>
              <a:rPr lang="es-AR" sz="1800" b="1" dirty="0">
                <a:latin typeface="Verdana" pitchFamily="34" charset="0"/>
                <a:cs typeface="Times New Roman" pitchFamily="18" charset="0"/>
              </a:rPr>
              <a:t>Identificar   el Medio Interno</a:t>
            </a:r>
          </a:p>
          <a:p>
            <a:pPr eaLnBrk="0" hangingPunct="0"/>
            <a:endParaRPr lang="es-AR" sz="1800" dirty="0">
              <a:solidFill>
                <a:srgbClr val="FF0066"/>
              </a:solidFill>
              <a:latin typeface="Verdana" pitchFamily="34" charset="0"/>
            </a:endParaRPr>
          </a:p>
        </p:txBody>
      </p:sp>
      <p:sp>
        <p:nvSpPr>
          <p:cNvPr id="21510" name="Rectangle 6"/>
          <p:cNvSpPr>
            <a:spLocks noChangeArrowheads="1"/>
          </p:cNvSpPr>
          <p:nvPr/>
        </p:nvSpPr>
        <p:spPr bwMode="auto">
          <a:xfrm>
            <a:off x="4507632" y="5901680"/>
            <a:ext cx="4038600" cy="731838"/>
          </a:xfrm>
          <a:prstGeom prst="rect">
            <a:avLst/>
          </a:prstGeom>
          <a:solidFill>
            <a:schemeClr val="hlink"/>
          </a:solidFill>
          <a:ln w="57150" cmpd="thinThick">
            <a:solidFill>
              <a:srgbClr val="000000"/>
            </a:solidFill>
            <a:miter lim="800000"/>
            <a:headEnd/>
            <a:tailEnd/>
          </a:ln>
        </p:spPr>
        <p:txBody>
          <a:bodyPr/>
          <a:lstStyle/>
          <a:p>
            <a:pPr algn="ctr"/>
            <a:r>
              <a:rPr lang="es-AR" sz="1800" b="1" dirty="0">
                <a:latin typeface="Verdana" pitchFamily="34" charset="0"/>
                <a:cs typeface="Times New Roman" pitchFamily="18" charset="0"/>
              </a:rPr>
              <a:t>Definir Objetivos, Metas y Estrategias</a:t>
            </a:r>
          </a:p>
          <a:p>
            <a:pPr eaLnBrk="0" hangingPunct="0"/>
            <a:endParaRPr lang="es-AR" sz="1800" b="1" dirty="0">
              <a:solidFill>
                <a:srgbClr val="FF0066"/>
              </a:solidFill>
            </a:endParaRPr>
          </a:p>
        </p:txBody>
      </p:sp>
      <p:sp>
        <p:nvSpPr>
          <p:cNvPr id="21512" name="Rectangle 8"/>
          <p:cNvSpPr>
            <a:spLocks noChangeArrowheads="1"/>
          </p:cNvSpPr>
          <p:nvPr/>
        </p:nvSpPr>
        <p:spPr bwMode="auto">
          <a:xfrm>
            <a:off x="2145432" y="3234680"/>
            <a:ext cx="4114800" cy="685800"/>
          </a:xfrm>
          <a:prstGeom prst="rect">
            <a:avLst/>
          </a:prstGeom>
          <a:solidFill>
            <a:schemeClr val="hlink"/>
          </a:solidFill>
          <a:ln w="57150" cmpd="thinThick">
            <a:solidFill>
              <a:srgbClr val="000000"/>
            </a:solidFill>
            <a:miter lim="800000"/>
            <a:headEnd/>
            <a:tailEnd/>
          </a:ln>
        </p:spPr>
        <p:txBody>
          <a:bodyPr/>
          <a:lstStyle/>
          <a:p>
            <a:pPr algn="ctr"/>
            <a:r>
              <a:rPr lang="es-AR" sz="1800" b="1" dirty="0">
                <a:latin typeface="Verdana" pitchFamily="34" charset="0"/>
                <a:cs typeface="Times New Roman" pitchFamily="18" charset="0"/>
              </a:rPr>
              <a:t>Análisis de Oportunidades y Amenazas</a:t>
            </a:r>
          </a:p>
        </p:txBody>
      </p:sp>
      <p:sp>
        <p:nvSpPr>
          <p:cNvPr id="21513" name="Rectangle 9"/>
          <p:cNvSpPr>
            <a:spLocks noChangeArrowheads="1"/>
          </p:cNvSpPr>
          <p:nvPr/>
        </p:nvSpPr>
        <p:spPr bwMode="auto">
          <a:xfrm>
            <a:off x="4050432" y="4987280"/>
            <a:ext cx="3810000" cy="693738"/>
          </a:xfrm>
          <a:prstGeom prst="rect">
            <a:avLst/>
          </a:prstGeom>
          <a:solidFill>
            <a:schemeClr val="hlink"/>
          </a:solidFill>
          <a:ln w="57150" cmpd="thinThick">
            <a:solidFill>
              <a:srgbClr val="000000"/>
            </a:solidFill>
            <a:miter lim="800000"/>
            <a:headEnd/>
            <a:tailEnd/>
          </a:ln>
        </p:spPr>
        <p:txBody>
          <a:bodyPr/>
          <a:lstStyle/>
          <a:p>
            <a:pPr algn="ctr"/>
            <a:r>
              <a:rPr lang="es-AR" sz="1800" b="1" dirty="0">
                <a:latin typeface="Verdana" pitchFamily="34" charset="0"/>
                <a:cs typeface="Times New Roman" pitchFamily="18" charset="0"/>
              </a:rPr>
              <a:t>Análisis de Puntos Fuertes y Puntos Débiles</a:t>
            </a:r>
          </a:p>
        </p:txBody>
      </p:sp>
      <p:sp>
        <p:nvSpPr>
          <p:cNvPr id="21526" name="AutoShape 22"/>
          <p:cNvSpPr>
            <a:spLocks noChangeArrowheads="1"/>
          </p:cNvSpPr>
          <p:nvPr/>
        </p:nvSpPr>
        <p:spPr bwMode="auto">
          <a:xfrm>
            <a:off x="1194072" y="3234680"/>
            <a:ext cx="646559" cy="762000"/>
          </a:xfrm>
          <a:prstGeom prst="curvedRightArrow">
            <a:avLst>
              <a:gd name="adj1" fmla="val 20000"/>
              <a:gd name="adj2" fmla="val 40000"/>
              <a:gd name="adj3" fmla="val 40000"/>
            </a:avLst>
          </a:prstGeom>
          <a:solidFill>
            <a:schemeClr val="accent1"/>
          </a:solidFill>
          <a:ln w="9525">
            <a:solidFill>
              <a:schemeClr val="tx1"/>
            </a:solidFill>
            <a:miter lim="800000"/>
            <a:headEnd/>
            <a:tailEnd/>
          </a:ln>
          <a:effectLst/>
        </p:spPr>
        <p:txBody>
          <a:bodyPr wrap="none" anchor="ctr"/>
          <a:lstStyle/>
          <a:p>
            <a:endParaRPr lang="es-AR"/>
          </a:p>
        </p:txBody>
      </p:sp>
      <p:sp>
        <p:nvSpPr>
          <p:cNvPr id="21532" name="AutoShape 28"/>
          <p:cNvSpPr>
            <a:spLocks noChangeArrowheads="1"/>
          </p:cNvSpPr>
          <p:nvPr/>
        </p:nvSpPr>
        <p:spPr bwMode="auto">
          <a:xfrm>
            <a:off x="3212232" y="5901680"/>
            <a:ext cx="914400" cy="762000"/>
          </a:xfrm>
          <a:prstGeom prst="curvedRightArrow">
            <a:avLst>
              <a:gd name="adj1" fmla="val 20000"/>
              <a:gd name="adj2" fmla="val 40000"/>
              <a:gd name="adj3" fmla="val 40000"/>
            </a:avLst>
          </a:prstGeom>
          <a:solidFill>
            <a:schemeClr val="accent1"/>
          </a:solidFill>
          <a:ln w="9525">
            <a:solidFill>
              <a:schemeClr val="tx1"/>
            </a:solidFill>
            <a:miter lim="800000"/>
            <a:headEnd/>
            <a:tailEnd/>
          </a:ln>
          <a:effectLst/>
        </p:spPr>
        <p:txBody>
          <a:bodyPr wrap="none" anchor="ctr"/>
          <a:lstStyle/>
          <a:p>
            <a:endParaRPr lang="es-AR"/>
          </a:p>
        </p:txBody>
      </p:sp>
      <p:sp>
        <p:nvSpPr>
          <p:cNvPr id="21533" name="AutoShape 29"/>
          <p:cNvSpPr>
            <a:spLocks noChangeArrowheads="1"/>
          </p:cNvSpPr>
          <p:nvPr/>
        </p:nvSpPr>
        <p:spPr bwMode="auto">
          <a:xfrm>
            <a:off x="2602632" y="4987280"/>
            <a:ext cx="914400" cy="762000"/>
          </a:xfrm>
          <a:prstGeom prst="curvedRightArrow">
            <a:avLst>
              <a:gd name="adj1" fmla="val 20000"/>
              <a:gd name="adj2" fmla="val 40000"/>
              <a:gd name="adj3" fmla="val 40000"/>
            </a:avLst>
          </a:prstGeom>
          <a:solidFill>
            <a:schemeClr val="accent1"/>
          </a:solidFill>
          <a:ln w="9525">
            <a:solidFill>
              <a:schemeClr val="tx1"/>
            </a:solidFill>
            <a:miter lim="800000"/>
            <a:headEnd/>
            <a:tailEnd/>
          </a:ln>
          <a:effectLst/>
        </p:spPr>
        <p:txBody>
          <a:bodyPr wrap="none" anchor="ctr"/>
          <a:lstStyle/>
          <a:p>
            <a:endParaRPr lang="es-AR"/>
          </a:p>
        </p:txBody>
      </p:sp>
      <p:sp>
        <p:nvSpPr>
          <p:cNvPr id="21534" name="AutoShape 30"/>
          <p:cNvSpPr>
            <a:spLocks noChangeArrowheads="1"/>
          </p:cNvSpPr>
          <p:nvPr/>
        </p:nvSpPr>
        <p:spPr bwMode="auto">
          <a:xfrm>
            <a:off x="1916832" y="4149080"/>
            <a:ext cx="914400" cy="762000"/>
          </a:xfrm>
          <a:prstGeom prst="curvedRightArrow">
            <a:avLst>
              <a:gd name="adj1" fmla="val 20000"/>
              <a:gd name="adj2" fmla="val 40000"/>
              <a:gd name="adj3" fmla="val 40000"/>
            </a:avLst>
          </a:prstGeom>
          <a:solidFill>
            <a:schemeClr val="accent1"/>
          </a:solidFill>
          <a:ln w="9525">
            <a:solidFill>
              <a:schemeClr val="tx1"/>
            </a:solidFill>
            <a:miter lim="800000"/>
            <a:headEnd/>
            <a:tailEnd/>
          </a:ln>
          <a:effectLst/>
        </p:spPr>
        <p:txBody>
          <a:bodyPr wrap="none" anchor="ctr"/>
          <a:lstStyle/>
          <a:p>
            <a:endParaRPr lang="es-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03648" y="404664"/>
            <a:ext cx="5616624" cy="1584176"/>
          </a:xfrm>
          <a:noFill/>
        </p:spPr>
        <p:txBody>
          <a:bodyPr>
            <a:normAutofit fontScale="90000"/>
          </a:bodyPr>
          <a:lstStyle/>
          <a:p>
            <a:pPr algn="ctr"/>
            <a:br>
              <a:rPr lang="es-AR" sz="1000" b="1" u="sng" dirty="0">
                <a:latin typeface="Tekton" pitchFamily="34" charset="0"/>
                <a:cs typeface="Times New Roman" pitchFamily="18" charset="0"/>
              </a:rPr>
            </a:br>
            <a:br>
              <a:rPr lang="es-AR" sz="3600" b="1" u="sng" dirty="0">
                <a:latin typeface="Tekton" pitchFamily="34" charset="0"/>
                <a:cs typeface="Times New Roman" pitchFamily="18" charset="0"/>
              </a:rPr>
            </a:br>
            <a:r>
              <a:rPr lang="es-AR" sz="3600" b="1" dirty="0">
                <a:latin typeface="Tekton" pitchFamily="34" charset="0"/>
                <a:cs typeface="Times New Roman" pitchFamily="18" charset="0"/>
              </a:rPr>
              <a:t>Matriz F.O.D.A. </a:t>
            </a:r>
            <a:br>
              <a:rPr lang="es-AR" sz="3600" b="1" dirty="0">
                <a:latin typeface="Tekton" pitchFamily="34" charset="0"/>
                <a:cs typeface="Times New Roman" pitchFamily="18" charset="0"/>
              </a:rPr>
            </a:br>
            <a:endParaRPr lang="es-ES" sz="3600" b="1" dirty="0">
              <a:latin typeface="Tekton" pitchFamily="34" charset="0"/>
              <a:cs typeface="Times New Roman" pitchFamily="18" charset="0"/>
            </a:endParaRPr>
          </a:p>
        </p:txBody>
      </p:sp>
      <p:sp>
        <p:nvSpPr>
          <p:cNvPr id="91137" name="Rectangle 1"/>
          <p:cNvSpPr>
            <a:spLocks noChangeArrowheads="1"/>
          </p:cNvSpPr>
          <p:nvPr/>
        </p:nvSpPr>
        <p:spPr bwMode="auto">
          <a:xfrm>
            <a:off x="359532" y="2564904"/>
            <a:ext cx="842493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400300" algn="l"/>
              </a:tabLst>
            </a:pPr>
            <a:r>
              <a:rPr kumimoji="0" lang="es-ES" sz="20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El Análisis FODA es un concepto muy simple y claro, pero detrás de su simpleza residen conceptos fundamentales de la Administración. </a:t>
            </a:r>
          </a:p>
          <a:p>
            <a:pPr marL="0" marR="0" lvl="0" indent="0" algn="just" defTabSz="914400" rtl="0" eaLnBrk="0" fontAlgn="base" latinLnBrk="0" hangingPunct="0">
              <a:lnSpc>
                <a:spcPct val="100000"/>
              </a:lnSpc>
              <a:spcBef>
                <a:spcPct val="0"/>
              </a:spcBef>
              <a:spcAft>
                <a:spcPct val="0"/>
              </a:spcAft>
              <a:buClrTx/>
              <a:buSzTx/>
              <a:buFontTx/>
              <a:buNone/>
              <a:tabLst>
                <a:tab pos="2400300" algn="l"/>
              </a:tabLst>
            </a:pPr>
            <a:endParaRPr kumimoji="0" lang="es-ES" sz="20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00300" algn="l"/>
              </a:tabLst>
            </a:pPr>
            <a:r>
              <a:rPr kumimoji="0" lang="es-ES" sz="20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Tenemos un objetivo: convertir los datos del universo (según lo percibimos) en información, procesada y lista para la toma de decisiones (estratégicas en este caso). </a:t>
            </a:r>
          </a:p>
          <a:p>
            <a:pPr marL="0" marR="0" lvl="0" indent="0" algn="just" defTabSz="914400" rtl="0" eaLnBrk="0" fontAlgn="base" latinLnBrk="0" hangingPunct="0">
              <a:lnSpc>
                <a:spcPct val="100000"/>
              </a:lnSpc>
              <a:spcBef>
                <a:spcPct val="0"/>
              </a:spcBef>
              <a:spcAft>
                <a:spcPct val="0"/>
              </a:spcAft>
              <a:buClrTx/>
              <a:buSzTx/>
              <a:buFontTx/>
              <a:buNone/>
              <a:tabLst>
                <a:tab pos="2400300" algn="l"/>
              </a:tabLst>
            </a:pPr>
            <a:endParaRPr lang="es-ES" sz="2000" dirty="0">
              <a:latin typeface="Arial" panose="020B0604020202020204" pitchFamily="34" charset="0"/>
              <a:ea typeface="Arial Unicode MS" pitchFamily="34" charset="-128"/>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400300" algn="l"/>
              </a:tabLst>
            </a:pPr>
            <a:r>
              <a:rPr kumimoji="0" lang="es-ES" sz="2000" b="0"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En términos de sistemas, tenemos un conjunto inicial de datos (universo a analizar), un proceso (análisis FODA) y un producto, que es la información para la toma de decisiones </a:t>
            </a:r>
            <a:r>
              <a:rPr kumimoji="0" lang="es-ES" sz="2000" b="1" i="0" u="none" strike="noStrike" cap="none" normalizeH="0" baseline="0" dirty="0">
                <a:ln>
                  <a:noFill/>
                </a:ln>
                <a:solidFill>
                  <a:schemeClr val="tx1"/>
                </a:solidFill>
                <a:effectLst/>
                <a:latin typeface="Arial" panose="020B0604020202020204" pitchFamily="34" charset="0"/>
                <a:ea typeface="Arial Unicode MS" pitchFamily="34" charset="-128"/>
                <a:cs typeface="Arial" panose="020B0604020202020204" pitchFamily="34" charset="0"/>
              </a:rPr>
              <a:t>(el informe FODA que resulta del análisis FODA).</a:t>
            </a:r>
            <a:endParaRPr kumimoji="0" lang="es-ES" sz="2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55576" y="1556792"/>
            <a:ext cx="7086600" cy="531912"/>
          </a:xfrm>
          <a:noFill/>
        </p:spPr>
        <p:txBody>
          <a:bodyPr>
            <a:normAutofit fontScale="90000"/>
          </a:bodyPr>
          <a:lstStyle/>
          <a:p>
            <a:pPr algn="ctr"/>
            <a:br>
              <a:rPr lang="es-AR" sz="1000" b="1" u="sng" dirty="0">
                <a:latin typeface="Tekton" pitchFamily="34" charset="0"/>
                <a:cs typeface="Times New Roman" pitchFamily="18" charset="0"/>
              </a:rPr>
            </a:br>
            <a:r>
              <a:rPr lang="es-AR" b="1" u="sng" dirty="0">
                <a:latin typeface="Tekton" pitchFamily="34" charset="0"/>
                <a:cs typeface="Times New Roman" pitchFamily="18" charset="0"/>
              </a:rPr>
              <a:t>Matriz F.O.D.A. </a:t>
            </a:r>
            <a:br>
              <a:rPr lang="es-ES" b="1" u="sng" dirty="0">
                <a:latin typeface="Tekton" pitchFamily="34" charset="0"/>
                <a:cs typeface="Times New Roman" pitchFamily="18" charset="0"/>
              </a:rPr>
            </a:br>
            <a:br>
              <a:rPr lang="es-AR" sz="3600" b="1" u="sng" dirty="0">
                <a:latin typeface="Tekton" pitchFamily="34" charset="0"/>
                <a:cs typeface="Times New Roman" pitchFamily="18" charset="0"/>
              </a:rPr>
            </a:br>
            <a:endParaRPr lang="es-ES" sz="3600" b="1" u="sng" dirty="0">
              <a:latin typeface="Tekton" pitchFamily="34" charset="0"/>
              <a:cs typeface="Times New Roman" pitchFamily="18" charset="0"/>
            </a:endParaRPr>
          </a:p>
        </p:txBody>
      </p:sp>
      <p:sp>
        <p:nvSpPr>
          <p:cNvPr id="91137" name="Rectangle 1"/>
          <p:cNvSpPr>
            <a:spLocks noChangeArrowheads="1"/>
          </p:cNvSpPr>
          <p:nvPr/>
        </p:nvSpPr>
        <p:spPr bwMode="auto">
          <a:xfrm>
            <a:off x="395536" y="2156713"/>
            <a:ext cx="8352928" cy="46012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1800" dirty="0">
                <a:latin typeface="+mn-lt"/>
              </a:rPr>
              <a:t>El análisis FODA nos da una idea de la posición competitiva frente  a la competencia y a factores o variables que condicionan al sector en donde la empresa esta inserta</a:t>
            </a:r>
            <a:endParaRPr lang="es-AR" sz="1800" dirty="0">
              <a:latin typeface="+mn-lt"/>
            </a:endParaRPr>
          </a:p>
          <a:p>
            <a:pPr algn="just"/>
            <a:r>
              <a:rPr lang="es-ES" sz="1800" dirty="0">
                <a:latin typeface="+mn-lt"/>
              </a:rPr>
              <a:t>Luego, el éxito dependerá no solo del análisis de situación, sino también de las acciones ( y la actitud) para concretar lo posible (IDEAS) en verdades (ACCION).</a:t>
            </a:r>
          </a:p>
          <a:p>
            <a:pPr algn="just"/>
            <a:endParaRPr lang="es-AR" sz="1000" dirty="0">
              <a:latin typeface="+mn-lt"/>
            </a:endParaRPr>
          </a:p>
          <a:p>
            <a:pPr algn="just"/>
            <a:r>
              <a:rPr lang="es-ES" sz="1800" dirty="0">
                <a:latin typeface="+mn-lt"/>
              </a:rPr>
              <a:t> </a:t>
            </a:r>
            <a:r>
              <a:rPr lang="es-ES" sz="1800" b="1" dirty="0">
                <a:solidFill>
                  <a:schemeClr val="accent1">
                    <a:lumMod val="75000"/>
                  </a:schemeClr>
                </a:solidFill>
                <a:latin typeface="+mn-lt"/>
              </a:rPr>
              <a:t>Qué me diferencia de los demás/otros?</a:t>
            </a:r>
            <a:endParaRPr lang="es-AR" sz="1800" b="1" dirty="0">
              <a:solidFill>
                <a:schemeClr val="accent1">
                  <a:lumMod val="75000"/>
                </a:schemeClr>
              </a:solidFill>
              <a:latin typeface="+mn-lt"/>
            </a:endParaRPr>
          </a:p>
          <a:p>
            <a:pPr algn="just"/>
            <a:r>
              <a:rPr lang="es-ES" sz="1800" b="1" dirty="0">
                <a:solidFill>
                  <a:schemeClr val="accent1">
                    <a:lumMod val="75000"/>
                  </a:schemeClr>
                </a:solidFill>
                <a:latin typeface="+mn-lt"/>
              </a:rPr>
              <a:t>Qué cosas hago yo mejor que los otros?</a:t>
            </a:r>
            <a:endParaRPr lang="es-AR" sz="1800" b="1" dirty="0">
              <a:solidFill>
                <a:schemeClr val="accent1">
                  <a:lumMod val="75000"/>
                </a:schemeClr>
              </a:solidFill>
              <a:latin typeface="+mn-lt"/>
            </a:endParaRPr>
          </a:p>
          <a:p>
            <a:pPr algn="just"/>
            <a:r>
              <a:rPr lang="es-ES" sz="1800" b="1" dirty="0">
                <a:solidFill>
                  <a:schemeClr val="accent1">
                    <a:lumMod val="75000"/>
                  </a:schemeClr>
                </a:solidFill>
                <a:latin typeface="+mn-lt"/>
              </a:rPr>
              <a:t>En qué tengo que mejorar?</a:t>
            </a:r>
            <a:endParaRPr lang="es-AR" sz="1800" b="1" dirty="0">
              <a:solidFill>
                <a:schemeClr val="accent1">
                  <a:lumMod val="75000"/>
                </a:schemeClr>
              </a:solidFill>
              <a:latin typeface="+mn-lt"/>
            </a:endParaRPr>
          </a:p>
          <a:p>
            <a:pPr algn="just"/>
            <a:r>
              <a:rPr lang="es-ES" sz="1800" b="1" dirty="0">
                <a:solidFill>
                  <a:schemeClr val="accent1">
                    <a:lumMod val="75000"/>
                  </a:schemeClr>
                </a:solidFill>
                <a:latin typeface="+mn-lt"/>
              </a:rPr>
              <a:t>Qué cosas dependen de mi, para crecer y triunfar?</a:t>
            </a:r>
            <a:endParaRPr lang="es-AR" sz="1800" b="1" dirty="0">
              <a:solidFill>
                <a:schemeClr val="accent1">
                  <a:lumMod val="75000"/>
                </a:schemeClr>
              </a:solidFill>
              <a:latin typeface="+mn-lt"/>
            </a:endParaRPr>
          </a:p>
          <a:p>
            <a:pPr algn="just"/>
            <a:r>
              <a:rPr lang="es-ES" sz="1800" b="1" dirty="0">
                <a:solidFill>
                  <a:schemeClr val="accent1">
                    <a:lumMod val="75000"/>
                  </a:schemeClr>
                </a:solidFill>
                <a:latin typeface="+mn-lt"/>
              </a:rPr>
              <a:t>Con quiénes tengo que relacionarme, para desarrollarme y crecer?</a:t>
            </a:r>
            <a:endParaRPr lang="es-AR" sz="1800" b="1" dirty="0">
              <a:solidFill>
                <a:schemeClr val="accent1">
                  <a:lumMod val="75000"/>
                </a:schemeClr>
              </a:solidFill>
              <a:latin typeface="+mn-lt"/>
            </a:endParaRPr>
          </a:p>
          <a:p>
            <a:pPr algn="just"/>
            <a:r>
              <a:rPr lang="es-ES" sz="1800" b="1" dirty="0">
                <a:solidFill>
                  <a:schemeClr val="accent1">
                    <a:lumMod val="75000"/>
                  </a:schemeClr>
                </a:solidFill>
                <a:latin typeface="+mn-lt"/>
              </a:rPr>
              <a:t>En qué tengo que capacitarme más?</a:t>
            </a:r>
            <a:endParaRPr lang="es-AR" sz="1800" b="1" dirty="0">
              <a:solidFill>
                <a:schemeClr val="accent1">
                  <a:lumMod val="75000"/>
                </a:schemeClr>
              </a:solidFill>
              <a:latin typeface="+mn-lt"/>
            </a:endParaRPr>
          </a:p>
          <a:p>
            <a:pPr algn="just"/>
            <a:r>
              <a:rPr lang="es-ES" sz="1800" b="1" dirty="0">
                <a:solidFill>
                  <a:schemeClr val="accent1">
                    <a:lumMod val="75000"/>
                  </a:schemeClr>
                </a:solidFill>
                <a:latin typeface="+mn-lt"/>
              </a:rPr>
              <a:t>Qué conocimientos son necesarios, para competir mejor?</a:t>
            </a:r>
            <a:endParaRPr lang="es-AR" sz="1800" b="1" dirty="0">
              <a:solidFill>
                <a:schemeClr val="accent1">
                  <a:lumMod val="75000"/>
                </a:schemeClr>
              </a:solidFill>
              <a:latin typeface="+mn-lt"/>
            </a:endParaRPr>
          </a:p>
          <a:p>
            <a:pPr algn="just"/>
            <a:endParaRPr lang="es-ES" sz="900" dirty="0">
              <a:latin typeface="+mn-lt"/>
            </a:endParaRPr>
          </a:p>
          <a:p>
            <a:pPr algn="just"/>
            <a:r>
              <a:rPr lang="es-ES" sz="1800" dirty="0">
                <a:latin typeface="+mn-lt"/>
              </a:rPr>
              <a:t>Estas y otras tantas preguntas, nos posicionan respecto al análisis FODA. Ahora nos resta planear y posicionarnos hacia dónde queremos ir</a:t>
            </a:r>
            <a:endParaRPr kumimoji="0" lang="es-ES" sz="1800" b="0" i="0" u="none" strike="noStrike" cap="none" normalizeH="0" baseline="0" dirty="0">
              <a:ln>
                <a:noFill/>
              </a:ln>
              <a:solidFill>
                <a:schemeClr val="tx1"/>
              </a:solidFill>
              <a:effectLst/>
              <a:latin typeface="+mn-lt"/>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987754" y="2252917"/>
            <a:ext cx="7150000" cy="1981200"/>
            <a:chOff x="-4" y="860"/>
            <a:chExt cx="3767" cy="1294"/>
          </a:xfrm>
        </p:grpSpPr>
        <p:grpSp>
          <p:nvGrpSpPr>
            <p:cNvPr id="3" name="Group 35"/>
            <p:cNvGrpSpPr>
              <a:grpSpLocks/>
            </p:cNvGrpSpPr>
            <p:nvPr/>
          </p:nvGrpSpPr>
          <p:grpSpPr bwMode="auto">
            <a:xfrm>
              <a:off x="0" y="864"/>
              <a:ext cx="3759" cy="1286"/>
              <a:chOff x="0" y="864"/>
              <a:chExt cx="3759" cy="1286"/>
            </a:xfrm>
          </p:grpSpPr>
          <p:grpSp>
            <p:nvGrpSpPr>
              <p:cNvPr id="4" name="Group 18"/>
              <p:cNvGrpSpPr>
                <a:grpSpLocks/>
              </p:cNvGrpSpPr>
              <p:nvPr/>
            </p:nvGrpSpPr>
            <p:grpSpPr bwMode="auto">
              <a:xfrm>
                <a:off x="0" y="864"/>
                <a:ext cx="1253" cy="442"/>
                <a:chOff x="0" y="864"/>
                <a:chExt cx="1253" cy="442"/>
              </a:xfrm>
            </p:grpSpPr>
            <p:sp>
              <p:nvSpPr>
                <p:cNvPr id="31752" name="Rectangle 8"/>
                <p:cNvSpPr>
                  <a:spLocks noChangeArrowheads="1"/>
                </p:cNvSpPr>
                <p:nvPr/>
              </p:nvSpPr>
              <p:spPr bwMode="auto">
                <a:xfrm>
                  <a:off x="28" y="864"/>
                  <a:ext cx="1197" cy="442"/>
                </a:xfrm>
                <a:prstGeom prst="rect">
                  <a:avLst/>
                </a:prstGeom>
                <a:noFill/>
                <a:ln w="12700" cap="sq">
                  <a:noFill/>
                  <a:miter lim="800000"/>
                  <a:headEnd type="none" w="sm" len="sm"/>
                  <a:tailEnd type="none" w="sm" len="sm"/>
                </a:ln>
                <a:effectLst/>
              </p:spPr>
              <p:txBody>
                <a:bodyPr/>
                <a:lstStyle/>
                <a:p>
                  <a:pPr algn="ctr"/>
                  <a:r>
                    <a:rPr lang="es-AR" sz="1600" b="1" u="sng" dirty="0">
                      <a:solidFill>
                        <a:schemeClr val="accent1">
                          <a:lumMod val="75000"/>
                        </a:schemeClr>
                      </a:solidFill>
                      <a:latin typeface="Tahoma" pitchFamily="34" charset="0"/>
                      <a:cs typeface="Tahoma" pitchFamily="34" charset="0"/>
                    </a:rPr>
                    <a:t>Identificación Operativa  1</a:t>
                  </a:r>
                  <a:endParaRPr lang="es-AR" sz="2000" b="1" u="sng" dirty="0">
                    <a:solidFill>
                      <a:schemeClr val="accent1">
                        <a:lumMod val="75000"/>
                      </a:schemeClr>
                    </a:solidFill>
                    <a:cs typeface="Times New Roman" pitchFamily="18" charset="0"/>
                  </a:endParaRPr>
                </a:p>
                <a:p>
                  <a:pPr algn="ctr" eaLnBrk="0" hangingPunct="0"/>
                  <a:endParaRPr lang="es-AR" dirty="0"/>
                </a:p>
              </p:txBody>
            </p:sp>
            <p:sp>
              <p:nvSpPr>
                <p:cNvPr id="31761" name="Rectangle 17"/>
                <p:cNvSpPr>
                  <a:spLocks noChangeArrowheads="1"/>
                </p:cNvSpPr>
                <p:nvPr/>
              </p:nvSpPr>
              <p:spPr bwMode="auto">
                <a:xfrm>
                  <a:off x="0" y="864"/>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5" name="Group 20"/>
              <p:cNvGrpSpPr>
                <a:grpSpLocks/>
              </p:cNvGrpSpPr>
              <p:nvPr/>
            </p:nvGrpSpPr>
            <p:grpSpPr bwMode="auto">
              <a:xfrm>
                <a:off x="1253" y="864"/>
                <a:ext cx="1253" cy="442"/>
                <a:chOff x="1253" y="864"/>
                <a:chExt cx="1253" cy="442"/>
              </a:xfrm>
            </p:grpSpPr>
            <p:sp>
              <p:nvSpPr>
                <p:cNvPr id="31753" name="Rectangle 9"/>
                <p:cNvSpPr>
                  <a:spLocks noChangeArrowheads="1"/>
                </p:cNvSpPr>
                <p:nvPr/>
              </p:nvSpPr>
              <p:spPr bwMode="auto">
                <a:xfrm>
                  <a:off x="1281" y="864"/>
                  <a:ext cx="1197" cy="442"/>
                </a:xfrm>
                <a:prstGeom prst="rect">
                  <a:avLst/>
                </a:prstGeom>
                <a:noFill/>
                <a:ln w="12700" cap="sq">
                  <a:noFill/>
                  <a:miter lim="800000"/>
                  <a:headEnd type="none" w="sm" len="sm"/>
                  <a:tailEnd type="none" w="sm" len="sm"/>
                </a:ln>
                <a:effectLst/>
              </p:spPr>
              <p:txBody>
                <a:bodyPr anchor="ctr"/>
                <a:lstStyle/>
                <a:p>
                  <a:pPr algn="ctr"/>
                  <a:r>
                    <a:rPr lang="es-AR" sz="1800" b="1" dirty="0">
                      <a:solidFill>
                        <a:schemeClr val="accent1">
                          <a:lumMod val="75000"/>
                        </a:schemeClr>
                      </a:solidFill>
                      <a:latin typeface="Tahoma" pitchFamily="34" charset="0"/>
                      <a:cs typeface="Tahoma" pitchFamily="34" charset="0"/>
                    </a:rPr>
                    <a:t>Fortalezas</a:t>
                  </a:r>
                  <a:endParaRPr lang="es-AR" sz="1800" b="1" u="sng" dirty="0">
                    <a:solidFill>
                      <a:schemeClr val="accent1">
                        <a:lumMod val="75000"/>
                      </a:schemeClr>
                    </a:solidFill>
                    <a:cs typeface="Times New Roman" pitchFamily="18" charset="0"/>
                  </a:endParaRPr>
                </a:p>
                <a:p>
                  <a:pPr algn="ctr" eaLnBrk="0" hangingPunct="0"/>
                  <a:endParaRPr lang="es-AR" sz="1800" b="1" dirty="0"/>
                </a:p>
              </p:txBody>
            </p:sp>
            <p:sp>
              <p:nvSpPr>
                <p:cNvPr id="31763" name="Rectangle 19"/>
                <p:cNvSpPr>
                  <a:spLocks noChangeArrowheads="1"/>
                </p:cNvSpPr>
                <p:nvPr/>
              </p:nvSpPr>
              <p:spPr bwMode="auto">
                <a:xfrm>
                  <a:off x="1253" y="864"/>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6" name="Group 22"/>
              <p:cNvGrpSpPr>
                <a:grpSpLocks/>
              </p:cNvGrpSpPr>
              <p:nvPr/>
            </p:nvGrpSpPr>
            <p:grpSpPr bwMode="auto">
              <a:xfrm>
                <a:off x="2506" y="864"/>
                <a:ext cx="1253" cy="442"/>
                <a:chOff x="2506" y="864"/>
                <a:chExt cx="1253" cy="442"/>
              </a:xfrm>
            </p:grpSpPr>
            <p:sp>
              <p:nvSpPr>
                <p:cNvPr id="31754" name="Rectangle 10"/>
                <p:cNvSpPr>
                  <a:spLocks noChangeArrowheads="1"/>
                </p:cNvSpPr>
                <p:nvPr/>
              </p:nvSpPr>
              <p:spPr bwMode="auto">
                <a:xfrm>
                  <a:off x="2534" y="864"/>
                  <a:ext cx="1197" cy="442"/>
                </a:xfrm>
                <a:prstGeom prst="rect">
                  <a:avLst/>
                </a:prstGeom>
                <a:noFill/>
                <a:ln w="12700" cap="sq">
                  <a:noFill/>
                  <a:miter lim="800000"/>
                  <a:headEnd type="none" w="sm" len="sm"/>
                  <a:tailEnd type="none" w="sm" len="sm"/>
                </a:ln>
                <a:effectLst/>
              </p:spPr>
              <p:txBody>
                <a:bodyPr anchor="ctr"/>
                <a:lstStyle/>
                <a:p>
                  <a:pPr algn="ctr"/>
                  <a:r>
                    <a:rPr lang="es-AR" sz="1800" b="1" dirty="0">
                      <a:solidFill>
                        <a:schemeClr val="accent1">
                          <a:lumMod val="75000"/>
                        </a:schemeClr>
                      </a:solidFill>
                      <a:latin typeface="Tahoma" pitchFamily="34" charset="0"/>
                      <a:cs typeface="Tahoma" pitchFamily="34" charset="0"/>
                    </a:rPr>
                    <a:t>Debilidades</a:t>
                  </a:r>
                  <a:endParaRPr lang="es-AR" sz="1800" b="1" u="sng" dirty="0">
                    <a:solidFill>
                      <a:schemeClr val="accent1">
                        <a:lumMod val="75000"/>
                      </a:schemeClr>
                    </a:solidFill>
                    <a:cs typeface="Times New Roman" pitchFamily="18" charset="0"/>
                  </a:endParaRPr>
                </a:p>
                <a:p>
                  <a:pPr algn="ctr" eaLnBrk="0" hangingPunct="0"/>
                  <a:endParaRPr lang="es-AR" sz="1800" b="1" dirty="0"/>
                </a:p>
              </p:txBody>
            </p:sp>
            <p:sp>
              <p:nvSpPr>
                <p:cNvPr id="31765" name="Rectangle 21"/>
                <p:cNvSpPr>
                  <a:spLocks noChangeArrowheads="1"/>
                </p:cNvSpPr>
                <p:nvPr/>
              </p:nvSpPr>
              <p:spPr bwMode="auto">
                <a:xfrm>
                  <a:off x="2506" y="864"/>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7" name="Group 24"/>
              <p:cNvGrpSpPr>
                <a:grpSpLocks/>
              </p:cNvGrpSpPr>
              <p:nvPr/>
            </p:nvGrpSpPr>
            <p:grpSpPr bwMode="auto">
              <a:xfrm>
                <a:off x="0" y="1306"/>
                <a:ext cx="1253" cy="422"/>
                <a:chOff x="0" y="1306"/>
                <a:chExt cx="1253" cy="422"/>
              </a:xfrm>
            </p:grpSpPr>
            <p:sp>
              <p:nvSpPr>
                <p:cNvPr id="31755" name="Rectangle 11"/>
                <p:cNvSpPr>
                  <a:spLocks noChangeArrowheads="1"/>
                </p:cNvSpPr>
                <p:nvPr/>
              </p:nvSpPr>
              <p:spPr bwMode="auto">
                <a:xfrm>
                  <a:off x="28" y="1306"/>
                  <a:ext cx="1197" cy="422"/>
                </a:xfrm>
                <a:prstGeom prst="rect">
                  <a:avLst/>
                </a:prstGeom>
                <a:noFill/>
                <a:ln w="12700" cap="sq">
                  <a:noFill/>
                  <a:miter lim="800000"/>
                  <a:headEnd type="none" w="sm" len="sm"/>
                  <a:tailEnd type="none" w="sm" len="sm"/>
                </a:ln>
                <a:effectLst/>
              </p:spPr>
              <p:txBody>
                <a:bodyPr/>
                <a:lstStyle/>
                <a:p>
                  <a:pPr algn="ctr"/>
                  <a:r>
                    <a:rPr lang="es-AR" sz="1800" b="1">
                      <a:latin typeface="Tahoma" pitchFamily="34" charset="0"/>
                      <a:cs typeface="Tahoma" pitchFamily="34" charset="0"/>
                    </a:rPr>
                    <a:t>Oportunidades</a:t>
                  </a:r>
                  <a:endParaRPr lang="es-AR" sz="1800" b="1" u="sng">
                    <a:solidFill>
                      <a:srgbClr val="FF0000"/>
                    </a:solidFill>
                    <a:cs typeface="Times New Roman" pitchFamily="18" charset="0"/>
                  </a:endParaRPr>
                </a:p>
                <a:p>
                  <a:pPr algn="ctr" eaLnBrk="0" hangingPunct="0"/>
                  <a:endParaRPr lang="es-AR" sz="1800" b="1"/>
                </a:p>
              </p:txBody>
            </p:sp>
            <p:sp>
              <p:nvSpPr>
                <p:cNvPr id="31767" name="Rectangle 23"/>
                <p:cNvSpPr>
                  <a:spLocks noChangeArrowheads="1"/>
                </p:cNvSpPr>
                <p:nvPr/>
              </p:nvSpPr>
              <p:spPr bwMode="auto">
                <a:xfrm>
                  <a:off x="0" y="1306"/>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8" name="Group 26"/>
              <p:cNvGrpSpPr>
                <a:grpSpLocks/>
              </p:cNvGrpSpPr>
              <p:nvPr/>
            </p:nvGrpSpPr>
            <p:grpSpPr bwMode="auto">
              <a:xfrm>
                <a:off x="1253" y="1306"/>
                <a:ext cx="1253" cy="422"/>
                <a:chOff x="1253" y="1306"/>
                <a:chExt cx="1253" cy="422"/>
              </a:xfrm>
            </p:grpSpPr>
            <p:sp>
              <p:nvSpPr>
                <p:cNvPr id="31756" name="Rectangle 12"/>
                <p:cNvSpPr>
                  <a:spLocks noChangeArrowheads="1"/>
                </p:cNvSpPr>
                <p:nvPr/>
              </p:nvSpPr>
              <p:spPr bwMode="auto">
                <a:xfrm>
                  <a:off x="1281" y="1306"/>
                  <a:ext cx="1197" cy="422"/>
                </a:xfrm>
                <a:prstGeom prst="rect">
                  <a:avLst/>
                </a:prstGeom>
                <a:noFill/>
                <a:ln w="12700" cap="sq">
                  <a:noFill/>
                  <a:miter lim="800000"/>
                  <a:headEnd type="none" w="sm" len="sm"/>
                  <a:tailEnd type="none" w="sm" len="sm"/>
                </a:ln>
                <a:effectLst/>
              </p:spPr>
              <p:txBody>
                <a:bodyPr/>
                <a:lstStyle/>
                <a:p>
                  <a:pPr algn="ctr"/>
                  <a:r>
                    <a:rPr lang="es-AR" sz="1400" b="1" dirty="0">
                      <a:solidFill>
                        <a:schemeClr val="accent1">
                          <a:lumMod val="75000"/>
                        </a:schemeClr>
                      </a:solidFill>
                      <a:latin typeface="Tahoma" pitchFamily="34" charset="0"/>
                      <a:cs typeface="Tahoma" pitchFamily="34" charset="0"/>
                    </a:rPr>
                    <a:t>Maxi</a:t>
                  </a:r>
                  <a:r>
                    <a:rPr lang="es-AR" sz="1400" b="1" dirty="0">
                      <a:latin typeface="Tahoma" pitchFamily="34" charset="0"/>
                      <a:cs typeface="Tahoma" pitchFamily="34" charset="0"/>
                    </a:rPr>
                    <a:t> -Maxi</a:t>
                  </a:r>
                  <a:endParaRPr lang="es-AR" sz="2000" b="1" u="sng" dirty="0">
                    <a:solidFill>
                      <a:srgbClr val="FF0000"/>
                    </a:solidFill>
                    <a:cs typeface="Times New Roman" pitchFamily="18" charset="0"/>
                  </a:endParaRPr>
                </a:p>
                <a:p>
                  <a:pPr algn="ctr" eaLnBrk="0" hangingPunct="0"/>
                  <a:endParaRPr lang="es-AR" dirty="0"/>
                </a:p>
              </p:txBody>
            </p:sp>
            <p:sp>
              <p:nvSpPr>
                <p:cNvPr id="31769" name="Rectangle 25"/>
                <p:cNvSpPr>
                  <a:spLocks noChangeArrowheads="1"/>
                </p:cNvSpPr>
                <p:nvPr/>
              </p:nvSpPr>
              <p:spPr bwMode="auto">
                <a:xfrm>
                  <a:off x="1253" y="1306"/>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9" name="Group 28"/>
              <p:cNvGrpSpPr>
                <a:grpSpLocks/>
              </p:cNvGrpSpPr>
              <p:nvPr/>
            </p:nvGrpSpPr>
            <p:grpSpPr bwMode="auto">
              <a:xfrm>
                <a:off x="2506" y="1306"/>
                <a:ext cx="1253" cy="422"/>
                <a:chOff x="2506" y="1306"/>
                <a:chExt cx="1253" cy="422"/>
              </a:xfrm>
            </p:grpSpPr>
            <p:sp>
              <p:nvSpPr>
                <p:cNvPr id="31757" name="Rectangle 13"/>
                <p:cNvSpPr>
                  <a:spLocks noChangeArrowheads="1"/>
                </p:cNvSpPr>
                <p:nvPr/>
              </p:nvSpPr>
              <p:spPr bwMode="auto">
                <a:xfrm>
                  <a:off x="2534" y="1306"/>
                  <a:ext cx="1197" cy="422"/>
                </a:xfrm>
                <a:prstGeom prst="rect">
                  <a:avLst/>
                </a:prstGeom>
                <a:noFill/>
                <a:ln w="12700" cap="sq">
                  <a:noFill/>
                  <a:miter lim="800000"/>
                  <a:headEnd type="none" w="sm" len="sm"/>
                  <a:tailEnd type="none" w="sm" len="sm"/>
                </a:ln>
                <a:effectLst/>
              </p:spPr>
              <p:txBody>
                <a:bodyPr/>
                <a:lstStyle/>
                <a:p>
                  <a:pPr algn="ctr"/>
                  <a:r>
                    <a:rPr lang="es-AR" sz="1400" b="1" dirty="0">
                      <a:solidFill>
                        <a:schemeClr val="accent1">
                          <a:lumMod val="75000"/>
                        </a:schemeClr>
                      </a:solidFill>
                      <a:latin typeface="Tahoma" pitchFamily="34" charset="0"/>
                      <a:cs typeface="Tahoma" pitchFamily="34" charset="0"/>
                    </a:rPr>
                    <a:t>Mini</a:t>
                  </a:r>
                  <a:r>
                    <a:rPr lang="es-AR" sz="1400" b="1" dirty="0">
                      <a:latin typeface="Tahoma" pitchFamily="34" charset="0"/>
                      <a:cs typeface="Tahoma" pitchFamily="34" charset="0"/>
                    </a:rPr>
                    <a:t> -Maxi</a:t>
                  </a:r>
                  <a:endParaRPr lang="es-AR" sz="2000" b="1" u="sng" dirty="0">
                    <a:solidFill>
                      <a:srgbClr val="FF0000"/>
                    </a:solidFill>
                    <a:cs typeface="Times New Roman" pitchFamily="18" charset="0"/>
                  </a:endParaRPr>
                </a:p>
                <a:p>
                  <a:pPr algn="ctr" eaLnBrk="0" hangingPunct="0"/>
                  <a:endParaRPr lang="es-AR" dirty="0"/>
                </a:p>
              </p:txBody>
            </p:sp>
            <p:sp>
              <p:nvSpPr>
                <p:cNvPr id="31771" name="Rectangle 27"/>
                <p:cNvSpPr>
                  <a:spLocks noChangeArrowheads="1"/>
                </p:cNvSpPr>
                <p:nvPr/>
              </p:nvSpPr>
              <p:spPr bwMode="auto">
                <a:xfrm>
                  <a:off x="2506" y="1306"/>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0" name="Group 30"/>
              <p:cNvGrpSpPr>
                <a:grpSpLocks/>
              </p:cNvGrpSpPr>
              <p:nvPr/>
            </p:nvGrpSpPr>
            <p:grpSpPr bwMode="auto">
              <a:xfrm>
                <a:off x="0" y="1728"/>
                <a:ext cx="1253" cy="422"/>
                <a:chOff x="0" y="1728"/>
                <a:chExt cx="1253" cy="422"/>
              </a:xfrm>
            </p:grpSpPr>
            <p:sp>
              <p:nvSpPr>
                <p:cNvPr id="31758" name="Rectangle 14"/>
                <p:cNvSpPr>
                  <a:spLocks noChangeArrowheads="1"/>
                </p:cNvSpPr>
                <p:nvPr/>
              </p:nvSpPr>
              <p:spPr bwMode="auto">
                <a:xfrm>
                  <a:off x="28" y="1728"/>
                  <a:ext cx="1197" cy="422"/>
                </a:xfrm>
                <a:prstGeom prst="rect">
                  <a:avLst/>
                </a:prstGeom>
                <a:noFill/>
                <a:ln w="12700" cap="sq">
                  <a:noFill/>
                  <a:miter lim="800000"/>
                  <a:headEnd type="none" w="sm" len="sm"/>
                  <a:tailEnd type="none" w="sm" len="sm"/>
                </a:ln>
                <a:effectLst/>
              </p:spPr>
              <p:txBody>
                <a:bodyPr/>
                <a:lstStyle/>
                <a:p>
                  <a:pPr algn="ctr"/>
                  <a:r>
                    <a:rPr lang="es-AR" sz="1800" b="1">
                      <a:latin typeface="Tahoma" pitchFamily="34" charset="0"/>
                      <a:cs typeface="Tahoma" pitchFamily="34" charset="0"/>
                    </a:rPr>
                    <a:t>Amenazas</a:t>
                  </a:r>
                  <a:endParaRPr lang="es-AR" sz="1800" b="1" u="sng">
                    <a:solidFill>
                      <a:srgbClr val="FF0000"/>
                    </a:solidFill>
                    <a:cs typeface="Times New Roman" pitchFamily="18" charset="0"/>
                  </a:endParaRPr>
                </a:p>
                <a:p>
                  <a:pPr algn="ctr" eaLnBrk="0" hangingPunct="0"/>
                  <a:endParaRPr lang="es-AR" sz="1800"/>
                </a:p>
              </p:txBody>
            </p:sp>
            <p:sp>
              <p:nvSpPr>
                <p:cNvPr id="31773" name="Rectangle 29"/>
                <p:cNvSpPr>
                  <a:spLocks noChangeArrowheads="1"/>
                </p:cNvSpPr>
                <p:nvPr/>
              </p:nvSpPr>
              <p:spPr bwMode="auto">
                <a:xfrm>
                  <a:off x="0" y="172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1" name="Group 32"/>
              <p:cNvGrpSpPr>
                <a:grpSpLocks/>
              </p:cNvGrpSpPr>
              <p:nvPr/>
            </p:nvGrpSpPr>
            <p:grpSpPr bwMode="auto">
              <a:xfrm>
                <a:off x="1253" y="1728"/>
                <a:ext cx="1253" cy="422"/>
                <a:chOff x="1253" y="1728"/>
                <a:chExt cx="1253" cy="422"/>
              </a:xfrm>
            </p:grpSpPr>
            <p:sp>
              <p:nvSpPr>
                <p:cNvPr id="31759" name="Rectangle 15"/>
                <p:cNvSpPr>
                  <a:spLocks noChangeArrowheads="1"/>
                </p:cNvSpPr>
                <p:nvPr/>
              </p:nvSpPr>
              <p:spPr bwMode="auto">
                <a:xfrm>
                  <a:off x="1281" y="1728"/>
                  <a:ext cx="1197" cy="422"/>
                </a:xfrm>
                <a:prstGeom prst="rect">
                  <a:avLst/>
                </a:prstGeom>
                <a:noFill/>
                <a:ln w="12700" cap="sq">
                  <a:noFill/>
                  <a:miter lim="800000"/>
                  <a:headEnd type="none" w="sm" len="sm"/>
                  <a:tailEnd type="none" w="sm" len="sm"/>
                </a:ln>
                <a:effectLst/>
              </p:spPr>
              <p:txBody>
                <a:bodyPr/>
                <a:lstStyle/>
                <a:p>
                  <a:pPr algn="ctr"/>
                  <a:r>
                    <a:rPr lang="es-AR" sz="1400" b="1" dirty="0">
                      <a:solidFill>
                        <a:schemeClr val="accent1">
                          <a:lumMod val="75000"/>
                        </a:schemeClr>
                      </a:solidFill>
                      <a:latin typeface="Tahoma" pitchFamily="34" charset="0"/>
                      <a:cs typeface="Tahoma" pitchFamily="34" charset="0"/>
                    </a:rPr>
                    <a:t>Maxi</a:t>
                  </a:r>
                  <a:r>
                    <a:rPr lang="es-AR" sz="1400" b="1" dirty="0">
                      <a:latin typeface="Tahoma" pitchFamily="34" charset="0"/>
                      <a:cs typeface="Tahoma" pitchFamily="34" charset="0"/>
                    </a:rPr>
                    <a:t> -Mini</a:t>
                  </a:r>
                  <a:endParaRPr lang="es-AR" sz="2000" b="1" u="sng" dirty="0">
                    <a:solidFill>
                      <a:srgbClr val="FF0000"/>
                    </a:solidFill>
                    <a:cs typeface="Times New Roman" pitchFamily="18" charset="0"/>
                  </a:endParaRPr>
                </a:p>
                <a:p>
                  <a:pPr algn="ctr" eaLnBrk="0" hangingPunct="0"/>
                  <a:endParaRPr lang="es-AR" dirty="0"/>
                </a:p>
              </p:txBody>
            </p:sp>
            <p:sp>
              <p:nvSpPr>
                <p:cNvPr id="31775" name="Rectangle 31"/>
                <p:cNvSpPr>
                  <a:spLocks noChangeArrowheads="1"/>
                </p:cNvSpPr>
                <p:nvPr/>
              </p:nvSpPr>
              <p:spPr bwMode="auto">
                <a:xfrm>
                  <a:off x="1253" y="172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2" name="Group 34"/>
              <p:cNvGrpSpPr>
                <a:grpSpLocks/>
              </p:cNvGrpSpPr>
              <p:nvPr/>
            </p:nvGrpSpPr>
            <p:grpSpPr bwMode="auto">
              <a:xfrm>
                <a:off x="2506" y="1728"/>
                <a:ext cx="1253" cy="422"/>
                <a:chOff x="2506" y="1728"/>
                <a:chExt cx="1253" cy="422"/>
              </a:xfrm>
            </p:grpSpPr>
            <p:sp>
              <p:nvSpPr>
                <p:cNvPr id="31760" name="Rectangle 16"/>
                <p:cNvSpPr>
                  <a:spLocks noChangeArrowheads="1"/>
                </p:cNvSpPr>
                <p:nvPr/>
              </p:nvSpPr>
              <p:spPr bwMode="auto">
                <a:xfrm>
                  <a:off x="2534" y="1728"/>
                  <a:ext cx="1197" cy="422"/>
                </a:xfrm>
                <a:prstGeom prst="rect">
                  <a:avLst/>
                </a:prstGeom>
                <a:noFill/>
                <a:ln w="12700" cap="sq">
                  <a:noFill/>
                  <a:miter lim="800000"/>
                  <a:headEnd type="none" w="sm" len="sm"/>
                  <a:tailEnd type="none" w="sm" len="sm"/>
                </a:ln>
                <a:effectLst/>
              </p:spPr>
              <p:txBody>
                <a:bodyPr/>
                <a:lstStyle/>
                <a:p>
                  <a:pPr algn="ctr"/>
                  <a:r>
                    <a:rPr lang="es-AR" sz="1400" b="1" dirty="0">
                      <a:solidFill>
                        <a:schemeClr val="accent1">
                          <a:lumMod val="75000"/>
                        </a:schemeClr>
                      </a:solidFill>
                      <a:latin typeface="Tahoma" pitchFamily="34" charset="0"/>
                      <a:cs typeface="Tahoma" pitchFamily="34" charset="0"/>
                    </a:rPr>
                    <a:t>Mini</a:t>
                  </a:r>
                  <a:r>
                    <a:rPr lang="es-AR" sz="1400" b="1" dirty="0">
                      <a:latin typeface="Tahoma" pitchFamily="34" charset="0"/>
                      <a:cs typeface="Tahoma" pitchFamily="34" charset="0"/>
                    </a:rPr>
                    <a:t> -Mini</a:t>
                  </a:r>
                  <a:endParaRPr lang="es-AR" sz="2000" b="1" u="sng" dirty="0">
                    <a:solidFill>
                      <a:srgbClr val="FF0000"/>
                    </a:solidFill>
                    <a:cs typeface="Times New Roman" pitchFamily="18" charset="0"/>
                  </a:endParaRPr>
                </a:p>
                <a:p>
                  <a:pPr algn="ctr" eaLnBrk="0" hangingPunct="0"/>
                  <a:endParaRPr lang="es-AR" dirty="0"/>
                </a:p>
              </p:txBody>
            </p:sp>
            <p:sp>
              <p:nvSpPr>
                <p:cNvPr id="31777" name="Rectangle 33"/>
                <p:cNvSpPr>
                  <a:spLocks noChangeArrowheads="1"/>
                </p:cNvSpPr>
                <p:nvPr/>
              </p:nvSpPr>
              <p:spPr bwMode="auto">
                <a:xfrm>
                  <a:off x="2506" y="172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sp>
          <p:nvSpPr>
            <p:cNvPr id="31780" name="Rectangle 36"/>
            <p:cNvSpPr>
              <a:spLocks noChangeArrowheads="1"/>
            </p:cNvSpPr>
            <p:nvPr/>
          </p:nvSpPr>
          <p:spPr bwMode="auto">
            <a:xfrm>
              <a:off x="-4" y="860"/>
              <a:ext cx="3767" cy="1294"/>
            </a:xfrm>
            <a:prstGeom prst="rect">
              <a:avLst/>
            </a:prstGeom>
            <a:noFill/>
            <a:ln w="14287" cap="sq">
              <a:solidFill>
                <a:srgbClr val="A0A0A0"/>
              </a:solidFill>
              <a:miter lim="800000"/>
              <a:headEnd type="none" w="sm" len="sm"/>
              <a:tailEnd type="none" w="sm" len="sm"/>
            </a:ln>
            <a:effectLst/>
          </p:spPr>
          <p:txBody>
            <a:bodyPr wrap="none"/>
            <a:lstStyle/>
            <a:p>
              <a:endParaRPr lang="es-AR"/>
            </a:p>
          </p:txBody>
        </p:sp>
      </p:grpSp>
      <p:grpSp>
        <p:nvGrpSpPr>
          <p:cNvPr id="13" name="Group 68"/>
          <p:cNvGrpSpPr>
            <a:grpSpLocks/>
          </p:cNvGrpSpPr>
          <p:nvPr/>
        </p:nvGrpSpPr>
        <p:grpSpPr bwMode="auto">
          <a:xfrm>
            <a:off x="987754" y="4509120"/>
            <a:ext cx="7256654" cy="2133600"/>
            <a:chOff x="-4" y="2822"/>
            <a:chExt cx="3767" cy="1294"/>
          </a:xfrm>
        </p:grpSpPr>
        <p:grpSp>
          <p:nvGrpSpPr>
            <p:cNvPr id="14" name="Group 66"/>
            <p:cNvGrpSpPr>
              <a:grpSpLocks/>
            </p:cNvGrpSpPr>
            <p:nvPr/>
          </p:nvGrpSpPr>
          <p:grpSpPr bwMode="auto">
            <a:xfrm>
              <a:off x="0" y="2826"/>
              <a:ext cx="3759" cy="1286"/>
              <a:chOff x="0" y="2826"/>
              <a:chExt cx="3759" cy="1286"/>
            </a:xfrm>
          </p:grpSpPr>
          <p:grpSp>
            <p:nvGrpSpPr>
              <p:cNvPr id="15" name="Group 49"/>
              <p:cNvGrpSpPr>
                <a:grpSpLocks/>
              </p:cNvGrpSpPr>
              <p:nvPr/>
            </p:nvGrpSpPr>
            <p:grpSpPr bwMode="auto">
              <a:xfrm>
                <a:off x="0" y="2826"/>
                <a:ext cx="1253" cy="442"/>
                <a:chOff x="0" y="2826"/>
                <a:chExt cx="1253" cy="442"/>
              </a:xfrm>
            </p:grpSpPr>
            <p:sp>
              <p:nvSpPr>
                <p:cNvPr id="31783" name="Rectangle 39"/>
                <p:cNvSpPr>
                  <a:spLocks noChangeArrowheads="1"/>
                </p:cNvSpPr>
                <p:nvPr/>
              </p:nvSpPr>
              <p:spPr bwMode="auto">
                <a:xfrm>
                  <a:off x="28" y="2826"/>
                  <a:ext cx="1197" cy="442"/>
                </a:xfrm>
                <a:prstGeom prst="rect">
                  <a:avLst/>
                </a:prstGeom>
                <a:noFill/>
                <a:ln w="12700" cap="sq">
                  <a:noFill/>
                  <a:miter lim="800000"/>
                  <a:headEnd type="none" w="sm" len="sm"/>
                  <a:tailEnd type="none" w="sm" len="sm"/>
                </a:ln>
                <a:effectLst/>
              </p:spPr>
              <p:txBody>
                <a:bodyPr/>
                <a:lstStyle/>
                <a:p>
                  <a:pPr algn="ctr"/>
                  <a:r>
                    <a:rPr lang="es-AR" sz="1600" b="1" u="sng" dirty="0">
                      <a:solidFill>
                        <a:schemeClr val="accent1">
                          <a:lumMod val="75000"/>
                        </a:schemeClr>
                      </a:solidFill>
                      <a:latin typeface="Tahoma" pitchFamily="34" charset="0"/>
                      <a:cs typeface="Tahoma" pitchFamily="34" charset="0"/>
                    </a:rPr>
                    <a:t>Identificación Operativa  2</a:t>
                  </a:r>
                  <a:endParaRPr lang="es-AR" sz="2000" b="1" u="sng" dirty="0">
                    <a:solidFill>
                      <a:schemeClr val="accent1">
                        <a:lumMod val="75000"/>
                      </a:schemeClr>
                    </a:solidFill>
                    <a:cs typeface="Times New Roman" pitchFamily="18" charset="0"/>
                  </a:endParaRPr>
                </a:p>
                <a:p>
                  <a:pPr algn="ctr" eaLnBrk="0" hangingPunct="0"/>
                  <a:endParaRPr lang="es-AR" dirty="0"/>
                </a:p>
              </p:txBody>
            </p:sp>
            <p:sp>
              <p:nvSpPr>
                <p:cNvPr id="31792" name="Rectangle 48"/>
                <p:cNvSpPr>
                  <a:spLocks noChangeArrowheads="1"/>
                </p:cNvSpPr>
                <p:nvPr/>
              </p:nvSpPr>
              <p:spPr bwMode="auto">
                <a:xfrm>
                  <a:off x="0" y="2826"/>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6" name="Group 51"/>
              <p:cNvGrpSpPr>
                <a:grpSpLocks/>
              </p:cNvGrpSpPr>
              <p:nvPr/>
            </p:nvGrpSpPr>
            <p:grpSpPr bwMode="auto">
              <a:xfrm>
                <a:off x="1253" y="2826"/>
                <a:ext cx="1253" cy="442"/>
                <a:chOff x="1253" y="2826"/>
                <a:chExt cx="1253" cy="442"/>
              </a:xfrm>
            </p:grpSpPr>
            <p:sp>
              <p:nvSpPr>
                <p:cNvPr id="31784" name="Rectangle 40"/>
                <p:cNvSpPr>
                  <a:spLocks noChangeArrowheads="1"/>
                </p:cNvSpPr>
                <p:nvPr/>
              </p:nvSpPr>
              <p:spPr bwMode="auto">
                <a:xfrm>
                  <a:off x="1281" y="2826"/>
                  <a:ext cx="1197" cy="442"/>
                </a:xfrm>
                <a:prstGeom prst="rect">
                  <a:avLst/>
                </a:prstGeom>
                <a:noFill/>
                <a:ln w="12700" cap="sq">
                  <a:noFill/>
                  <a:miter lim="800000"/>
                  <a:headEnd type="none" w="sm" len="sm"/>
                  <a:tailEnd type="none" w="sm" len="sm"/>
                </a:ln>
                <a:effectLst/>
              </p:spPr>
              <p:txBody>
                <a:bodyPr/>
                <a:lstStyle/>
                <a:p>
                  <a:pPr algn="ctr"/>
                  <a:r>
                    <a:rPr lang="es-AR" sz="1800" b="1" dirty="0">
                      <a:solidFill>
                        <a:schemeClr val="accent1">
                          <a:lumMod val="75000"/>
                        </a:schemeClr>
                      </a:solidFill>
                      <a:latin typeface="Tahoma" pitchFamily="34" charset="0"/>
                      <a:cs typeface="Tahoma" pitchFamily="34" charset="0"/>
                    </a:rPr>
                    <a:t>Fortalezas</a:t>
                  </a:r>
                  <a:endParaRPr lang="es-AR" sz="1800" b="1" u="sng" dirty="0">
                    <a:solidFill>
                      <a:schemeClr val="accent1">
                        <a:lumMod val="75000"/>
                      </a:schemeClr>
                    </a:solidFill>
                    <a:cs typeface="Times New Roman" pitchFamily="18" charset="0"/>
                  </a:endParaRPr>
                </a:p>
                <a:p>
                  <a:pPr algn="ctr" eaLnBrk="0" hangingPunct="0"/>
                  <a:endParaRPr lang="es-AR" sz="1800" dirty="0"/>
                </a:p>
              </p:txBody>
            </p:sp>
            <p:sp>
              <p:nvSpPr>
                <p:cNvPr id="31794" name="Rectangle 50"/>
                <p:cNvSpPr>
                  <a:spLocks noChangeArrowheads="1"/>
                </p:cNvSpPr>
                <p:nvPr/>
              </p:nvSpPr>
              <p:spPr bwMode="auto">
                <a:xfrm>
                  <a:off x="1253" y="2826"/>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7" name="Group 53"/>
              <p:cNvGrpSpPr>
                <a:grpSpLocks/>
              </p:cNvGrpSpPr>
              <p:nvPr/>
            </p:nvGrpSpPr>
            <p:grpSpPr bwMode="auto">
              <a:xfrm>
                <a:off x="2506" y="2826"/>
                <a:ext cx="1253" cy="442"/>
                <a:chOff x="2506" y="2826"/>
                <a:chExt cx="1253" cy="442"/>
              </a:xfrm>
            </p:grpSpPr>
            <p:sp>
              <p:nvSpPr>
                <p:cNvPr id="31785" name="Rectangle 41"/>
                <p:cNvSpPr>
                  <a:spLocks noChangeArrowheads="1"/>
                </p:cNvSpPr>
                <p:nvPr/>
              </p:nvSpPr>
              <p:spPr bwMode="auto">
                <a:xfrm>
                  <a:off x="2534" y="2826"/>
                  <a:ext cx="1197" cy="442"/>
                </a:xfrm>
                <a:prstGeom prst="rect">
                  <a:avLst/>
                </a:prstGeom>
                <a:noFill/>
                <a:ln w="12700" cap="sq">
                  <a:noFill/>
                  <a:miter lim="800000"/>
                  <a:headEnd type="none" w="sm" len="sm"/>
                  <a:tailEnd type="none" w="sm" len="sm"/>
                </a:ln>
                <a:effectLst/>
              </p:spPr>
              <p:txBody>
                <a:bodyPr/>
                <a:lstStyle/>
                <a:p>
                  <a:pPr algn="ctr"/>
                  <a:r>
                    <a:rPr lang="es-AR" sz="1800" b="1" dirty="0">
                      <a:solidFill>
                        <a:schemeClr val="accent1">
                          <a:lumMod val="75000"/>
                        </a:schemeClr>
                      </a:solidFill>
                      <a:latin typeface="Tahoma" pitchFamily="34" charset="0"/>
                      <a:cs typeface="Tahoma" pitchFamily="34" charset="0"/>
                    </a:rPr>
                    <a:t>Debilidades</a:t>
                  </a:r>
                  <a:endParaRPr lang="es-AR" sz="1800" b="1" u="sng" dirty="0">
                    <a:solidFill>
                      <a:schemeClr val="accent1">
                        <a:lumMod val="75000"/>
                      </a:schemeClr>
                    </a:solidFill>
                    <a:cs typeface="Times New Roman" pitchFamily="18" charset="0"/>
                  </a:endParaRPr>
                </a:p>
                <a:p>
                  <a:pPr algn="ctr" eaLnBrk="0" hangingPunct="0"/>
                  <a:endParaRPr lang="es-AR" dirty="0"/>
                </a:p>
              </p:txBody>
            </p:sp>
            <p:sp>
              <p:nvSpPr>
                <p:cNvPr id="31796" name="Rectangle 52"/>
                <p:cNvSpPr>
                  <a:spLocks noChangeArrowheads="1"/>
                </p:cNvSpPr>
                <p:nvPr/>
              </p:nvSpPr>
              <p:spPr bwMode="auto">
                <a:xfrm>
                  <a:off x="2506" y="2826"/>
                  <a:ext cx="1253" cy="44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8" name="Group 55"/>
              <p:cNvGrpSpPr>
                <a:grpSpLocks/>
              </p:cNvGrpSpPr>
              <p:nvPr/>
            </p:nvGrpSpPr>
            <p:grpSpPr bwMode="auto">
              <a:xfrm>
                <a:off x="0" y="3268"/>
                <a:ext cx="1253" cy="422"/>
                <a:chOff x="0" y="3268"/>
                <a:chExt cx="1253" cy="422"/>
              </a:xfrm>
            </p:grpSpPr>
            <p:sp>
              <p:nvSpPr>
                <p:cNvPr id="31786" name="Rectangle 42"/>
                <p:cNvSpPr>
                  <a:spLocks noChangeArrowheads="1"/>
                </p:cNvSpPr>
                <p:nvPr/>
              </p:nvSpPr>
              <p:spPr bwMode="auto">
                <a:xfrm>
                  <a:off x="28" y="3268"/>
                  <a:ext cx="1197" cy="422"/>
                </a:xfrm>
                <a:prstGeom prst="rect">
                  <a:avLst/>
                </a:prstGeom>
                <a:noFill/>
                <a:ln w="12700" cap="sq">
                  <a:noFill/>
                  <a:miter lim="800000"/>
                  <a:headEnd type="none" w="sm" len="sm"/>
                  <a:tailEnd type="none" w="sm" len="sm"/>
                </a:ln>
                <a:effectLst/>
              </p:spPr>
              <p:txBody>
                <a:bodyPr/>
                <a:lstStyle/>
                <a:p>
                  <a:pPr algn="ctr"/>
                  <a:r>
                    <a:rPr lang="es-AR" sz="1800">
                      <a:latin typeface="Tahoma" pitchFamily="34" charset="0"/>
                      <a:cs typeface="Tahoma" pitchFamily="34" charset="0"/>
                    </a:rPr>
                    <a:t>Oportunidades</a:t>
                  </a:r>
                  <a:endParaRPr lang="es-AR" sz="1800" b="1" u="sng">
                    <a:solidFill>
                      <a:srgbClr val="FF0000"/>
                    </a:solidFill>
                    <a:cs typeface="Times New Roman" pitchFamily="18" charset="0"/>
                  </a:endParaRPr>
                </a:p>
                <a:p>
                  <a:pPr algn="ctr" eaLnBrk="0" hangingPunct="0"/>
                  <a:endParaRPr lang="es-AR" sz="1800"/>
                </a:p>
              </p:txBody>
            </p:sp>
            <p:sp>
              <p:nvSpPr>
                <p:cNvPr id="31798" name="Rectangle 54"/>
                <p:cNvSpPr>
                  <a:spLocks noChangeArrowheads="1"/>
                </p:cNvSpPr>
                <p:nvPr/>
              </p:nvSpPr>
              <p:spPr bwMode="auto">
                <a:xfrm>
                  <a:off x="0" y="326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19" name="Group 57"/>
              <p:cNvGrpSpPr>
                <a:grpSpLocks/>
              </p:cNvGrpSpPr>
              <p:nvPr/>
            </p:nvGrpSpPr>
            <p:grpSpPr bwMode="auto">
              <a:xfrm>
                <a:off x="1253" y="3268"/>
                <a:ext cx="1253" cy="422"/>
                <a:chOff x="1253" y="3268"/>
                <a:chExt cx="1253" cy="422"/>
              </a:xfrm>
            </p:grpSpPr>
            <p:sp>
              <p:nvSpPr>
                <p:cNvPr id="31787" name="Rectangle 43"/>
                <p:cNvSpPr>
                  <a:spLocks noChangeArrowheads="1"/>
                </p:cNvSpPr>
                <p:nvPr/>
              </p:nvSpPr>
              <p:spPr bwMode="auto">
                <a:xfrm>
                  <a:off x="1281" y="3268"/>
                  <a:ext cx="1197" cy="422"/>
                </a:xfrm>
                <a:prstGeom prst="rect">
                  <a:avLst/>
                </a:prstGeom>
                <a:noFill/>
                <a:ln w="12700" cap="sq">
                  <a:noFill/>
                  <a:miter lim="800000"/>
                  <a:headEnd type="none" w="sm" len="sm"/>
                  <a:tailEnd type="none" w="sm" len="sm"/>
                </a:ln>
                <a:effectLst/>
              </p:spPr>
              <p:txBody>
                <a:bodyPr/>
                <a:lstStyle/>
                <a:p>
                  <a:pPr algn="ctr"/>
                  <a:r>
                    <a:rPr lang="es-AR" sz="1400" b="1" dirty="0">
                      <a:latin typeface="Tahoma" pitchFamily="34" charset="0"/>
                      <a:cs typeface="Tahoma" pitchFamily="34" charset="0"/>
                    </a:rPr>
                    <a:t>Agresiva</a:t>
                  </a:r>
                  <a:endParaRPr lang="es-AR" sz="2000" b="1" u="sng" dirty="0">
                    <a:solidFill>
                      <a:srgbClr val="FF0000"/>
                    </a:solidFill>
                    <a:cs typeface="Times New Roman" pitchFamily="18" charset="0"/>
                  </a:endParaRPr>
                </a:p>
                <a:p>
                  <a:pPr algn="ctr" eaLnBrk="0" hangingPunct="0"/>
                  <a:endParaRPr lang="es-AR" dirty="0"/>
                </a:p>
              </p:txBody>
            </p:sp>
            <p:sp>
              <p:nvSpPr>
                <p:cNvPr id="31800" name="Rectangle 56"/>
                <p:cNvSpPr>
                  <a:spLocks noChangeArrowheads="1"/>
                </p:cNvSpPr>
                <p:nvPr/>
              </p:nvSpPr>
              <p:spPr bwMode="auto">
                <a:xfrm>
                  <a:off x="1253" y="326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20" name="Group 59"/>
              <p:cNvGrpSpPr>
                <a:grpSpLocks/>
              </p:cNvGrpSpPr>
              <p:nvPr/>
            </p:nvGrpSpPr>
            <p:grpSpPr bwMode="auto">
              <a:xfrm>
                <a:off x="2506" y="3268"/>
                <a:ext cx="1253" cy="422"/>
                <a:chOff x="2506" y="3268"/>
                <a:chExt cx="1253" cy="422"/>
              </a:xfrm>
            </p:grpSpPr>
            <p:sp>
              <p:nvSpPr>
                <p:cNvPr id="31788" name="Rectangle 44"/>
                <p:cNvSpPr>
                  <a:spLocks noChangeArrowheads="1"/>
                </p:cNvSpPr>
                <p:nvPr/>
              </p:nvSpPr>
              <p:spPr bwMode="auto">
                <a:xfrm>
                  <a:off x="2534" y="3268"/>
                  <a:ext cx="1197" cy="422"/>
                </a:xfrm>
                <a:prstGeom prst="rect">
                  <a:avLst/>
                </a:prstGeom>
                <a:noFill/>
                <a:ln w="12700" cap="sq">
                  <a:noFill/>
                  <a:miter lim="800000"/>
                  <a:headEnd type="none" w="sm" len="sm"/>
                  <a:tailEnd type="none" w="sm" len="sm"/>
                </a:ln>
                <a:effectLst/>
              </p:spPr>
              <p:txBody>
                <a:bodyPr/>
                <a:lstStyle/>
                <a:p>
                  <a:pPr algn="ctr"/>
                  <a:r>
                    <a:rPr lang="es-AR" sz="1400" b="1" dirty="0">
                      <a:latin typeface="Tahoma" pitchFamily="34" charset="0"/>
                      <a:cs typeface="Tahoma" pitchFamily="34" charset="0"/>
                    </a:rPr>
                    <a:t>Adaptativa</a:t>
                  </a:r>
                  <a:endParaRPr lang="es-AR" sz="2000" b="1" u="sng" dirty="0">
                    <a:solidFill>
                      <a:srgbClr val="FF0000"/>
                    </a:solidFill>
                    <a:cs typeface="Times New Roman" pitchFamily="18" charset="0"/>
                  </a:endParaRPr>
                </a:p>
                <a:p>
                  <a:pPr algn="ctr" eaLnBrk="0" hangingPunct="0"/>
                  <a:endParaRPr lang="es-AR" dirty="0"/>
                </a:p>
              </p:txBody>
            </p:sp>
            <p:sp>
              <p:nvSpPr>
                <p:cNvPr id="31802" name="Rectangle 58"/>
                <p:cNvSpPr>
                  <a:spLocks noChangeArrowheads="1"/>
                </p:cNvSpPr>
                <p:nvPr/>
              </p:nvSpPr>
              <p:spPr bwMode="auto">
                <a:xfrm>
                  <a:off x="2506" y="3268"/>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21" name="Group 61"/>
              <p:cNvGrpSpPr>
                <a:grpSpLocks/>
              </p:cNvGrpSpPr>
              <p:nvPr/>
            </p:nvGrpSpPr>
            <p:grpSpPr bwMode="auto">
              <a:xfrm>
                <a:off x="0" y="3690"/>
                <a:ext cx="1253" cy="422"/>
                <a:chOff x="0" y="3690"/>
                <a:chExt cx="1253" cy="422"/>
              </a:xfrm>
            </p:grpSpPr>
            <p:sp>
              <p:nvSpPr>
                <p:cNvPr id="31789" name="Rectangle 45"/>
                <p:cNvSpPr>
                  <a:spLocks noChangeArrowheads="1"/>
                </p:cNvSpPr>
                <p:nvPr/>
              </p:nvSpPr>
              <p:spPr bwMode="auto">
                <a:xfrm>
                  <a:off x="28" y="3690"/>
                  <a:ext cx="1197" cy="422"/>
                </a:xfrm>
                <a:prstGeom prst="rect">
                  <a:avLst/>
                </a:prstGeom>
                <a:noFill/>
                <a:ln w="12700" cap="sq">
                  <a:noFill/>
                  <a:miter lim="800000"/>
                  <a:headEnd type="none" w="sm" len="sm"/>
                  <a:tailEnd type="none" w="sm" len="sm"/>
                </a:ln>
                <a:effectLst/>
              </p:spPr>
              <p:txBody>
                <a:bodyPr/>
                <a:lstStyle/>
                <a:p>
                  <a:pPr algn="ctr"/>
                  <a:r>
                    <a:rPr lang="es-AR" sz="1800">
                      <a:latin typeface="Tahoma" pitchFamily="34" charset="0"/>
                      <a:cs typeface="Tahoma" pitchFamily="34" charset="0"/>
                    </a:rPr>
                    <a:t>Amenazas</a:t>
                  </a:r>
                  <a:endParaRPr lang="es-AR" sz="1800" b="1" u="sng">
                    <a:solidFill>
                      <a:srgbClr val="FF0000"/>
                    </a:solidFill>
                    <a:cs typeface="Times New Roman" pitchFamily="18" charset="0"/>
                  </a:endParaRPr>
                </a:p>
                <a:p>
                  <a:pPr algn="ctr" eaLnBrk="0" hangingPunct="0"/>
                  <a:endParaRPr lang="es-AR"/>
                </a:p>
              </p:txBody>
            </p:sp>
            <p:sp>
              <p:nvSpPr>
                <p:cNvPr id="31804" name="Rectangle 60"/>
                <p:cNvSpPr>
                  <a:spLocks noChangeArrowheads="1"/>
                </p:cNvSpPr>
                <p:nvPr/>
              </p:nvSpPr>
              <p:spPr bwMode="auto">
                <a:xfrm>
                  <a:off x="0" y="3690"/>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22" name="Group 63"/>
              <p:cNvGrpSpPr>
                <a:grpSpLocks/>
              </p:cNvGrpSpPr>
              <p:nvPr/>
            </p:nvGrpSpPr>
            <p:grpSpPr bwMode="auto">
              <a:xfrm>
                <a:off x="1253" y="3690"/>
                <a:ext cx="1253" cy="422"/>
                <a:chOff x="1253" y="3690"/>
                <a:chExt cx="1253" cy="422"/>
              </a:xfrm>
            </p:grpSpPr>
            <p:sp>
              <p:nvSpPr>
                <p:cNvPr id="31790" name="Rectangle 46"/>
                <p:cNvSpPr>
                  <a:spLocks noChangeArrowheads="1"/>
                </p:cNvSpPr>
                <p:nvPr/>
              </p:nvSpPr>
              <p:spPr bwMode="auto">
                <a:xfrm>
                  <a:off x="1281" y="3690"/>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Ofensiva</a:t>
                  </a:r>
                  <a:endParaRPr lang="es-AR" sz="2000" b="1" u="sng">
                    <a:solidFill>
                      <a:srgbClr val="FF0000"/>
                    </a:solidFill>
                    <a:cs typeface="Times New Roman" pitchFamily="18" charset="0"/>
                  </a:endParaRPr>
                </a:p>
                <a:p>
                  <a:pPr algn="ctr" eaLnBrk="0" hangingPunct="0"/>
                  <a:endParaRPr lang="es-AR"/>
                </a:p>
              </p:txBody>
            </p:sp>
            <p:sp>
              <p:nvSpPr>
                <p:cNvPr id="31806" name="Rectangle 62"/>
                <p:cNvSpPr>
                  <a:spLocks noChangeArrowheads="1"/>
                </p:cNvSpPr>
                <p:nvPr/>
              </p:nvSpPr>
              <p:spPr bwMode="auto">
                <a:xfrm>
                  <a:off x="1253" y="3690"/>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nvGrpSpPr>
              <p:cNvPr id="23" name="Group 65"/>
              <p:cNvGrpSpPr>
                <a:grpSpLocks/>
              </p:cNvGrpSpPr>
              <p:nvPr/>
            </p:nvGrpSpPr>
            <p:grpSpPr bwMode="auto">
              <a:xfrm>
                <a:off x="2506" y="3690"/>
                <a:ext cx="1253" cy="422"/>
                <a:chOff x="2506" y="3690"/>
                <a:chExt cx="1253" cy="422"/>
              </a:xfrm>
            </p:grpSpPr>
            <p:sp>
              <p:nvSpPr>
                <p:cNvPr id="31791" name="Rectangle 47"/>
                <p:cNvSpPr>
                  <a:spLocks noChangeArrowheads="1"/>
                </p:cNvSpPr>
                <p:nvPr/>
              </p:nvSpPr>
              <p:spPr bwMode="auto">
                <a:xfrm>
                  <a:off x="2534" y="3690"/>
                  <a:ext cx="1197" cy="422"/>
                </a:xfrm>
                <a:prstGeom prst="rect">
                  <a:avLst/>
                </a:prstGeom>
                <a:noFill/>
                <a:ln w="12700" cap="sq">
                  <a:noFill/>
                  <a:miter lim="800000"/>
                  <a:headEnd type="none" w="sm" len="sm"/>
                  <a:tailEnd type="none" w="sm" len="sm"/>
                </a:ln>
                <a:effectLst/>
              </p:spPr>
              <p:txBody>
                <a:bodyPr/>
                <a:lstStyle/>
                <a:p>
                  <a:pPr algn="ctr"/>
                  <a:r>
                    <a:rPr lang="es-AR" sz="1400" b="1">
                      <a:latin typeface="Tahoma" pitchFamily="34" charset="0"/>
                      <a:cs typeface="Tahoma" pitchFamily="34" charset="0"/>
                    </a:rPr>
                    <a:t>Defensiva</a:t>
                  </a:r>
                  <a:endParaRPr lang="es-AR" sz="2000" b="1" u="sng">
                    <a:solidFill>
                      <a:srgbClr val="FF0000"/>
                    </a:solidFill>
                    <a:cs typeface="Times New Roman" pitchFamily="18" charset="0"/>
                  </a:endParaRPr>
                </a:p>
                <a:p>
                  <a:pPr algn="ctr" eaLnBrk="0" hangingPunct="0"/>
                  <a:endParaRPr lang="es-AR"/>
                </a:p>
              </p:txBody>
            </p:sp>
            <p:sp>
              <p:nvSpPr>
                <p:cNvPr id="31808" name="Rectangle 64"/>
                <p:cNvSpPr>
                  <a:spLocks noChangeArrowheads="1"/>
                </p:cNvSpPr>
                <p:nvPr/>
              </p:nvSpPr>
              <p:spPr bwMode="auto">
                <a:xfrm>
                  <a:off x="2506" y="3690"/>
                  <a:ext cx="1253" cy="422"/>
                </a:xfrm>
                <a:prstGeom prst="rect">
                  <a:avLst/>
                </a:prstGeom>
                <a:noFill/>
                <a:ln w="7" cap="sq">
                  <a:solidFill>
                    <a:srgbClr val="A0A0A0"/>
                  </a:solidFill>
                  <a:miter lim="800000"/>
                  <a:headEnd type="none" w="sm" len="sm"/>
                  <a:tailEnd type="none" w="sm" len="sm"/>
                </a:ln>
                <a:effectLst/>
              </p:spPr>
              <p:txBody>
                <a:bodyPr wrap="none"/>
                <a:lstStyle/>
                <a:p>
                  <a:endParaRPr lang="es-AR"/>
                </a:p>
              </p:txBody>
            </p:sp>
          </p:grpSp>
        </p:grpSp>
        <p:sp>
          <p:nvSpPr>
            <p:cNvPr id="31811" name="Rectangle 67"/>
            <p:cNvSpPr>
              <a:spLocks noChangeArrowheads="1"/>
            </p:cNvSpPr>
            <p:nvPr/>
          </p:nvSpPr>
          <p:spPr bwMode="auto">
            <a:xfrm>
              <a:off x="-4" y="2822"/>
              <a:ext cx="3767" cy="1294"/>
            </a:xfrm>
            <a:prstGeom prst="rect">
              <a:avLst/>
            </a:prstGeom>
            <a:noFill/>
            <a:ln w="14287" cap="sq">
              <a:solidFill>
                <a:srgbClr val="A0A0A0"/>
              </a:solidFill>
              <a:miter lim="800000"/>
              <a:headEnd type="none" w="sm" len="sm"/>
              <a:tailEnd type="none" w="sm" len="sm"/>
            </a:ln>
            <a:effectLst/>
          </p:spPr>
          <p:txBody>
            <a:bodyPr wrap="none"/>
            <a:lstStyle/>
            <a:p>
              <a:endParaRPr lang="es-AR"/>
            </a:p>
          </p:txBody>
        </p:sp>
      </p:grpSp>
      <p:sp>
        <p:nvSpPr>
          <p:cNvPr id="25" name="Título 24">
            <a:extLst>
              <a:ext uri="{FF2B5EF4-FFF2-40B4-BE49-F238E27FC236}">
                <a16:creationId xmlns:a16="http://schemas.microsoft.com/office/drawing/2014/main" id="{261042A0-DA32-F34D-CB8A-91AF2D2CB58D}"/>
              </a:ext>
            </a:extLst>
          </p:cNvPr>
          <p:cNvSpPr>
            <a:spLocks noGrp="1"/>
          </p:cNvSpPr>
          <p:nvPr>
            <p:ph type="title"/>
          </p:nvPr>
        </p:nvSpPr>
        <p:spPr/>
        <p:txBody>
          <a:bodyPr/>
          <a:lstStyle/>
          <a:p>
            <a:r>
              <a:rPr lang="es-AR" dirty="0"/>
              <a:t>Matriz FODA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77" t="34515" r="40896" b="16312"/>
          <a:stretch/>
        </p:blipFill>
        <p:spPr bwMode="auto">
          <a:xfrm>
            <a:off x="899592" y="2060848"/>
            <a:ext cx="705678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uadroTexto 1">
            <a:extLst>
              <a:ext uri="{FF2B5EF4-FFF2-40B4-BE49-F238E27FC236}">
                <a16:creationId xmlns:a16="http://schemas.microsoft.com/office/drawing/2014/main" id="{8054AA59-7C6D-D066-7A9A-60D1961502FD}"/>
              </a:ext>
            </a:extLst>
          </p:cNvPr>
          <p:cNvSpPr txBox="1"/>
          <p:nvPr/>
        </p:nvSpPr>
        <p:spPr>
          <a:xfrm>
            <a:off x="755576" y="980728"/>
            <a:ext cx="6840760" cy="584775"/>
          </a:xfrm>
          <a:prstGeom prst="rect">
            <a:avLst/>
          </a:prstGeom>
          <a:noFill/>
        </p:spPr>
        <p:txBody>
          <a:bodyPr wrap="square" rtlCol="0">
            <a:spAutoFit/>
          </a:bodyPr>
          <a:lstStyle/>
          <a:p>
            <a:r>
              <a:rPr lang="es-AR" sz="3200" dirty="0">
                <a:solidFill>
                  <a:schemeClr val="bg1"/>
                </a:solidFill>
              </a:rPr>
              <a:t>Qué es la planeación estratégica</a:t>
            </a:r>
          </a:p>
        </p:txBody>
      </p:sp>
    </p:spTree>
    <p:extLst>
      <p:ext uri="{BB962C8B-B14F-4D97-AF65-F5344CB8AC3E}">
        <p14:creationId xmlns:p14="http://schemas.microsoft.com/office/powerpoint/2010/main" val="3379746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0" y="2132856"/>
            <a:ext cx="8280920" cy="4401205"/>
          </a:xfrm>
          <a:prstGeom prst="rect">
            <a:avLst/>
          </a:prstGeom>
        </p:spPr>
        <p:txBody>
          <a:bodyPr wrap="square">
            <a:spAutoFit/>
          </a:bodyPr>
          <a:lstStyle/>
          <a:p>
            <a:pPr marL="342900" indent="-342900">
              <a:buFont typeface="Wingdings" panose="05000000000000000000" pitchFamily="2" charset="2"/>
              <a:buChar char="q"/>
            </a:pPr>
            <a:r>
              <a:rPr lang="es-AR" sz="2000" b="1" dirty="0">
                <a:solidFill>
                  <a:schemeClr val="accent1">
                    <a:lumMod val="75000"/>
                  </a:schemeClr>
                </a:solidFill>
                <a:latin typeface="Arial" panose="020B0604020202020204" pitchFamily="34" charset="0"/>
                <a:cs typeface="Arial" panose="020B0604020202020204" pitchFamily="34" charset="0"/>
              </a:rPr>
              <a:t>La Estrategia DA (Mini-Mini</a:t>
            </a:r>
            <a:r>
              <a:rPr lang="es-AR" sz="2000" dirty="0">
                <a:solidFill>
                  <a:schemeClr val="accent1">
                    <a:lumMod val="75000"/>
                  </a:schemeClr>
                </a:solidFill>
                <a:latin typeface="Arial" panose="020B0604020202020204" pitchFamily="34" charset="0"/>
                <a:cs typeface="Arial" panose="020B0604020202020204" pitchFamily="34" charset="0"/>
              </a:rPr>
              <a:t>) </a:t>
            </a:r>
          </a:p>
          <a:p>
            <a:pPr algn="just"/>
            <a:r>
              <a:rPr lang="es-AR" sz="2000" dirty="0">
                <a:latin typeface="Arial" panose="020B0604020202020204" pitchFamily="34" charset="0"/>
                <a:cs typeface="Arial" panose="020B0604020202020204" pitchFamily="34" charset="0"/>
              </a:rPr>
              <a:t>En general, el objetivo de la estrategia DA (Debilidades –vs- Amenazas), es el de minimizar tanto las debilidades como las amenazas. Una institución que estuviera enfrentada sólo con amenazas externas y con debilidades internas, pudiera encontrarse en una situación totalmente precaria. De hecho, tal institución tendría que luchar por su supervivencia o llegar hasta su liquidación.</a:t>
            </a:r>
          </a:p>
          <a:p>
            <a:pPr algn="just"/>
            <a:endParaRPr lang="es-A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s-AR" sz="2000" b="1" dirty="0">
                <a:solidFill>
                  <a:schemeClr val="accent1">
                    <a:lumMod val="75000"/>
                  </a:schemeClr>
                </a:solidFill>
                <a:latin typeface="Arial" panose="020B0604020202020204" pitchFamily="34" charset="0"/>
                <a:cs typeface="Arial" panose="020B0604020202020204" pitchFamily="34" charset="0"/>
              </a:rPr>
              <a:t>La Estrategia DO (Mini-Maxi</a:t>
            </a:r>
            <a:r>
              <a:rPr lang="es-AR" sz="2000" dirty="0">
                <a:solidFill>
                  <a:schemeClr val="accent1">
                    <a:lumMod val="75000"/>
                  </a:schemeClr>
                </a:solidFill>
                <a:latin typeface="Arial" panose="020B0604020202020204" pitchFamily="34" charset="0"/>
                <a:cs typeface="Arial" panose="020B0604020202020204" pitchFamily="34" charset="0"/>
              </a:rPr>
              <a:t>). </a:t>
            </a:r>
          </a:p>
          <a:p>
            <a:pPr algn="just"/>
            <a:r>
              <a:rPr lang="es-AR" sz="2000" dirty="0">
                <a:latin typeface="Arial" panose="020B0604020202020204" pitchFamily="34" charset="0"/>
                <a:cs typeface="Arial" panose="020B0604020202020204" pitchFamily="34" charset="0"/>
              </a:rPr>
              <a:t>	La segunda estrategia, DO (Debilidades –vs- Oportunidades), intenta minimizar las debilidades y maximizar las oportunidades. Una institución podría identificar oportunidades en el medio ambiente externo pero tener debilidades organizacionales que le eviten aprovechar las ventajas del mercado </a:t>
            </a:r>
          </a:p>
        </p:txBody>
      </p:sp>
      <p:sp>
        <p:nvSpPr>
          <p:cNvPr id="4" name="CuadroTexto 3">
            <a:extLst>
              <a:ext uri="{FF2B5EF4-FFF2-40B4-BE49-F238E27FC236}">
                <a16:creationId xmlns:a16="http://schemas.microsoft.com/office/drawing/2014/main" id="{662CDCFE-DA8B-9EC5-40A6-DB3F036FF085}"/>
              </a:ext>
            </a:extLst>
          </p:cNvPr>
          <p:cNvSpPr txBox="1"/>
          <p:nvPr/>
        </p:nvSpPr>
        <p:spPr>
          <a:xfrm>
            <a:off x="539552" y="908720"/>
            <a:ext cx="5400600" cy="58477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altLang="es-AR" sz="3200" b="0" i="0" u="none" strike="noStrike" kern="0" cap="none" spc="0" normalizeH="0" baseline="0" noProof="0" dirty="0">
                <a:ln>
                  <a:noFill/>
                </a:ln>
                <a:solidFill>
                  <a:schemeClr val="bg1"/>
                </a:solidFill>
                <a:effectLst/>
                <a:uLnTx/>
                <a:uFillTx/>
                <a:latin typeface="Calibri"/>
                <a:ea typeface="+mj-ea"/>
                <a:cs typeface="+mj-cs"/>
              </a:rPr>
              <a:t>Estrategia DA -DO</a:t>
            </a:r>
            <a:endParaRPr kumimoji="0" lang="es-AR" sz="12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029055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760" y="2348880"/>
            <a:ext cx="8892480" cy="3785652"/>
          </a:xfrm>
          <a:prstGeom prst="rect">
            <a:avLst/>
          </a:prstGeom>
        </p:spPr>
        <p:txBody>
          <a:bodyPr wrap="square">
            <a:spAutoFit/>
          </a:bodyPr>
          <a:lstStyle/>
          <a:p>
            <a:pPr marL="342900" indent="-342900" algn="just">
              <a:lnSpc>
                <a:spcPct val="80000"/>
              </a:lnSpc>
              <a:buFont typeface="Wingdings" panose="05000000000000000000" pitchFamily="2" charset="2"/>
              <a:buChar char="q"/>
            </a:pPr>
            <a:r>
              <a:rPr lang="es-MX" altLang="es-AR" sz="2000" b="1" dirty="0">
                <a:solidFill>
                  <a:schemeClr val="accent1">
                    <a:lumMod val="75000"/>
                  </a:schemeClr>
                </a:solidFill>
                <a:latin typeface="Arial" panose="020B0604020202020204" pitchFamily="34" charset="0"/>
                <a:cs typeface="Arial" panose="020B0604020202020204" pitchFamily="34" charset="0"/>
              </a:rPr>
              <a:t>La Estrategia FA (Maxi-Mini). </a:t>
            </a:r>
          </a:p>
          <a:p>
            <a:pPr algn="just">
              <a:lnSpc>
                <a:spcPct val="80000"/>
              </a:lnSpc>
              <a:buFont typeface="Wingdings" charset="2"/>
              <a:buNone/>
            </a:pPr>
            <a:r>
              <a:rPr lang="es-MX" altLang="es-AR" sz="2000" dirty="0">
                <a:latin typeface="Arial" panose="020B0604020202020204" pitchFamily="34" charset="0"/>
                <a:cs typeface="Arial" panose="020B0604020202020204" pitchFamily="34" charset="0"/>
              </a:rPr>
              <a:t>	Esta estrategia FA (Fortalezas –vs-Amenazas), se basa en las fortalezas de la institución que pueden copar con las amenazas del medio ambiente externo. Su objetivo es maximizar las primeras mientras se minimizan las segundas. Esto, sin embargo, no significa necesariamente que una institución fuerte tenga que dedicarse a buscar amenazas en el medio ambiente externo para enfrentarlas. Por lo contrario, las fortalezas de una institución deben ser usadas con mucho cuidado y discreción.</a:t>
            </a:r>
          </a:p>
          <a:p>
            <a:pPr algn="just">
              <a:lnSpc>
                <a:spcPct val="80000"/>
              </a:lnSpc>
            </a:pPr>
            <a:endParaRPr lang="es-MX" altLang="es-AR" sz="2000" dirty="0">
              <a:latin typeface="Arial" panose="020B0604020202020204" pitchFamily="34" charset="0"/>
              <a:cs typeface="Arial" panose="020B0604020202020204" pitchFamily="34" charset="0"/>
            </a:endParaRPr>
          </a:p>
          <a:p>
            <a:pPr marL="342900" indent="-342900" algn="just">
              <a:lnSpc>
                <a:spcPct val="80000"/>
              </a:lnSpc>
              <a:buFont typeface="Wingdings" panose="05000000000000000000" pitchFamily="2" charset="2"/>
              <a:buChar char="q"/>
            </a:pPr>
            <a:r>
              <a:rPr lang="es-MX" altLang="es-AR" sz="2000" b="1" dirty="0">
                <a:solidFill>
                  <a:schemeClr val="accent1">
                    <a:lumMod val="75000"/>
                  </a:schemeClr>
                </a:solidFill>
                <a:latin typeface="Arial" panose="020B0604020202020204" pitchFamily="34" charset="0"/>
                <a:cs typeface="Arial" panose="020B0604020202020204" pitchFamily="34" charset="0"/>
              </a:rPr>
              <a:t>La Estrategia FO (Maxi-Maxi). </a:t>
            </a:r>
          </a:p>
          <a:p>
            <a:pPr algn="just">
              <a:lnSpc>
                <a:spcPct val="80000"/>
              </a:lnSpc>
              <a:buFont typeface="Wingdings" charset="2"/>
              <a:buNone/>
            </a:pPr>
            <a:r>
              <a:rPr lang="es-MX" altLang="es-AR" sz="2000" dirty="0">
                <a:latin typeface="Arial" panose="020B0604020202020204" pitchFamily="34" charset="0"/>
                <a:cs typeface="Arial" panose="020B0604020202020204" pitchFamily="34" charset="0"/>
              </a:rPr>
              <a:t>	A cualquier institución le agradaría estar siempre en la situación donde pudiera maximizar tanto sus fortalezas como sus oportunidades, es decir aplicar siempre la estrategia FO (Fortalezas –vs- Oportunidades) Tales instituciones podrían echar mano de sus fortalezas, utilizando recursos para aprovechar la oportunidad del mercado para sus productos y servicios.</a:t>
            </a:r>
          </a:p>
        </p:txBody>
      </p:sp>
      <p:sp>
        <p:nvSpPr>
          <p:cNvPr id="3" name="2 Rectángulo"/>
          <p:cNvSpPr/>
          <p:nvPr/>
        </p:nvSpPr>
        <p:spPr>
          <a:xfrm>
            <a:off x="1835696" y="908720"/>
            <a:ext cx="4752528"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altLang="es-AR" sz="3600" b="0" i="0" u="none" strike="noStrike" kern="0" cap="none" spc="0" normalizeH="0" baseline="0" noProof="0" dirty="0">
                <a:ln>
                  <a:noFill/>
                </a:ln>
                <a:solidFill>
                  <a:schemeClr val="bg1"/>
                </a:solidFill>
                <a:effectLst/>
                <a:uLnTx/>
                <a:uFillTx/>
                <a:latin typeface="Calibri"/>
                <a:ea typeface="+mj-ea"/>
                <a:cs typeface="+mj-cs"/>
              </a:rPr>
              <a:t>Estrategia FA -FO</a:t>
            </a:r>
            <a:endParaRPr kumimoji="0" lang="es-AR" sz="14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973876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866215" y="973668"/>
            <a:ext cx="6571060" cy="706964"/>
          </a:xfrm>
        </p:spPr>
        <p:txBody>
          <a:bodyPr>
            <a:normAutofit/>
          </a:bodyPr>
          <a:lstStyle/>
          <a:p>
            <a:pPr>
              <a:lnSpc>
                <a:spcPct val="90000"/>
              </a:lnSpc>
            </a:pPr>
            <a:r>
              <a:rPr lang="es-ES" altLang="es-AR" sz="2200" b="1" dirty="0">
                <a:cs typeface="Times New Roman" pitchFamily="18" charset="0"/>
              </a:rPr>
              <a:t>Caso 1: Cómo reaccionar ante una situación desfavorable</a:t>
            </a:r>
            <a:r>
              <a:rPr lang="es-ES" altLang="es-AR" sz="2200" b="1" dirty="0"/>
              <a:t> </a:t>
            </a:r>
          </a:p>
        </p:txBody>
      </p:sp>
      <p:sp>
        <p:nvSpPr>
          <p:cNvPr id="113667" name="Rectangle 3"/>
          <p:cNvSpPr>
            <a:spLocks noGrp="1" noChangeArrowheads="1"/>
          </p:cNvSpPr>
          <p:nvPr>
            <p:ph idx="1"/>
          </p:nvPr>
        </p:nvSpPr>
        <p:spPr>
          <a:xfrm>
            <a:off x="866215" y="2603500"/>
            <a:ext cx="3908984" cy="3416300"/>
          </a:xfrm>
        </p:spPr>
        <p:txBody>
          <a:bodyPr anchor="ctr">
            <a:normAutofit/>
          </a:bodyPr>
          <a:lstStyle/>
          <a:p>
            <a:pPr marL="0" indent="0">
              <a:buFont typeface="Wingdings" pitchFamily="2" charset="2"/>
              <a:buNone/>
            </a:pPr>
            <a:r>
              <a:rPr lang="es-ES" altLang="es-AR" sz="2000" dirty="0">
                <a:cs typeface="Times New Roman" pitchFamily="18" charset="0"/>
              </a:rPr>
              <a:t>Un joven de la ciudad se fue al campo y le compró un burro a un viejo campesino por $100 . El anciano acordó entregarle el animal al día siguiente, pero al día siguiente el campesino le dijo:</a:t>
            </a:r>
          </a:p>
          <a:p>
            <a:pPr marL="0" indent="0">
              <a:buFont typeface="Wingdings" pitchFamily="2" charset="2"/>
              <a:buNone/>
            </a:pPr>
            <a:r>
              <a:rPr lang="es-ES" altLang="es-AR" sz="2000" dirty="0">
                <a:cs typeface="Times New Roman" pitchFamily="18" charset="0"/>
              </a:rPr>
              <a:t>- Lo siento, hijo, pero tengo malas noticias. El burro murió.</a:t>
            </a:r>
            <a:endParaRPr lang="es-ES" altLang="es-AR" sz="2000" dirty="0"/>
          </a:p>
        </p:txBody>
      </p:sp>
      <p:pic>
        <p:nvPicPr>
          <p:cNvPr id="2" name="Imagen 1">
            <a:extLst>
              <a:ext uri="{FF2B5EF4-FFF2-40B4-BE49-F238E27FC236}">
                <a16:creationId xmlns:a16="http://schemas.microsoft.com/office/drawing/2014/main" id="{C07FE65A-0811-4FB1-BCF4-F8F782608BDB}"/>
              </a:ext>
            </a:extLst>
          </p:cNvPr>
          <p:cNvPicPr>
            <a:picLocks noChangeAspect="1"/>
          </p:cNvPicPr>
          <p:nvPr/>
        </p:nvPicPr>
        <p:blipFill>
          <a:blip r:embed="rId2"/>
          <a:srcRect l="2970" r="18942" b="5"/>
          <a:stretch/>
        </p:blipFill>
        <p:spPr>
          <a:xfrm>
            <a:off x="5099049" y="2775951"/>
            <a:ext cx="325876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420200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5" name="Rectangle 114694">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s-AR"/>
          </a:p>
        </p:txBody>
      </p:sp>
      <p:sp>
        <p:nvSpPr>
          <p:cNvPr id="114697" name="Freeform: Shape 114696">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s-AR"/>
          </a:p>
        </p:txBody>
      </p:sp>
      <p:sp>
        <p:nvSpPr>
          <p:cNvPr id="114699"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AR"/>
          </a:p>
        </p:txBody>
      </p:sp>
      <p:pic>
        <p:nvPicPr>
          <p:cNvPr id="2" name="Imagen 1">
            <a:extLst>
              <a:ext uri="{FF2B5EF4-FFF2-40B4-BE49-F238E27FC236}">
                <a16:creationId xmlns:a16="http://schemas.microsoft.com/office/drawing/2014/main" id="{6D072573-65D3-4203-84D4-122A176E86EC}"/>
              </a:ext>
            </a:extLst>
          </p:cNvPr>
          <p:cNvPicPr>
            <a:picLocks noChangeAspect="1"/>
          </p:cNvPicPr>
          <p:nvPr/>
        </p:nvPicPr>
        <p:blipFill rotWithShape="1">
          <a:blip r:embed="rId2"/>
          <a:srcRect t="7794" b="6475"/>
          <a:stretch/>
        </p:blipFill>
        <p:spPr>
          <a:xfrm>
            <a:off x="4218925" y="1889867"/>
            <a:ext cx="4470679" cy="3078265"/>
          </a:xfrm>
          <a:prstGeom prst="rect">
            <a:avLst/>
          </a:prstGeom>
        </p:spPr>
      </p:pic>
      <p:sp>
        <p:nvSpPr>
          <p:cNvPr id="114701" name="Rectangle 114700">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14703" name="Oval 114702">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14705" name="Oval 114704">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14690" name="Rectangle 2"/>
          <p:cNvSpPr>
            <a:spLocks noGrp="1" noChangeArrowheads="1"/>
          </p:cNvSpPr>
          <p:nvPr>
            <p:ph idx="1"/>
          </p:nvPr>
        </p:nvSpPr>
        <p:spPr>
          <a:xfrm>
            <a:off x="454395" y="980728"/>
            <a:ext cx="3280740" cy="5039072"/>
          </a:xfrm>
        </p:spPr>
        <p:txBody>
          <a:bodyPr>
            <a:normAutofit/>
          </a:bodyPr>
          <a:lstStyle/>
          <a:p>
            <a:pPr marL="0" indent="0">
              <a:lnSpc>
                <a:spcPct val="90000"/>
              </a:lnSpc>
              <a:buNone/>
            </a:pPr>
            <a:r>
              <a:rPr lang="es-ES" altLang="es-AR" sz="2000" dirty="0">
                <a:solidFill>
                  <a:srgbClr val="FFFFFF"/>
                </a:solidFill>
                <a:cs typeface="Times New Roman" pitchFamily="18" charset="0"/>
              </a:rPr>
              <a:t>- Bueno, entonces, devuélvame mi dinero.</a:t>
            </a:r>
          </a:p>
          <a:p>
            <a:pPr marL="0" indent="0">
              <a:lnSpc>
                <a:spcPct val="90000"/>
              </a:lnSpc>
              <a:buNone/>
            </a:pPr>
            <a:r>
              <a:rPr lang="es-ES" altLang="es-AR" sz="2000" dirty="0">
                <a:solidFill>
                  <a:srgbClr val="FFFFFF"/>
                </a:solidFill>
                <a:cs typeface="Times New Roman" pitchFamily="18" charset="0"/>
              </a:rPr>
              <a:t>- No puedo, lo he gastado ya.</a:t>
            </a:r>
          </a:p>
          <a:p>
            <a:pPr marL="0" indent="0">
              <a:lnSpc>
                <a:spcPct val="90000"/>
              </a:lnSpc>
              <a:buNone/>
            </a:pPr>
            <a:r>
              <a:rPr lang="es-ES" altLang="es-AR" sz="2000" dirty="0">
                <a:solidFill>
                  <a:srgbClr val="FFFFFF"/>
                </a:solidFill>
                <a:cs typeface="Times New Roman" pitchFamily="18" charset="0"/>
              </a:rPr>
              <a:t>- Bien, da igual, entrégueme el burro.</a:t>
            </a:r>
          </a:p>
          <a:p>
            <a:pPr marL="0" indent="0">
              <a:lnSpc>
                <a:spcPct val="90000"/>
              </a:lnSpc>
              <a:buNone/>
            </a:pPr>
            <a:r>
              <a:rPr lang="es-ES" altLang="es-AR" sz="2000" dirty="0">
                <a:solidFill>
                  <a:srgbClr val="FFFFFF"/>
                </a:solidFill>
                <a:cs typeface="Times New Roman" pitchFamily="18" charset="0"/>
              </a:rPr>
              <a:t>- Y ¿para qué? ¿qué va a hacer con él?</a:t>
            </a:r>
          </a:p>
          <a:p>
            <a:pPr marL="0" indent="0">
              <a:lnSpc>
                <a:spcPct val="90000"/>
              </a:lnSpc>
              <a:buNone/>
            </a:pPr>
            <a:r>
              <a:rPr lang="es-ES" altLang="es-AR" sz="2000" dirty="0">
                <a:solidFill>
                  <a:srgbClr val="FFFFFF"/>
                </a:solidFill>
                <a:cs typeface="Times New Roman" pitchFamily="18" charset="0"/>
              </a:rPr>
              <a:t>- Lo voy a rifar.</a:t>
            </a:r>
          </a:p>
          <a:p>
            <a:pPr marL="0" indent="0">
              <a:lnSpc>
                <a:spcPct val="90000"/>
              </a:lnSpc>
              <a:buNone/>
            </a:pPr>
            <a:r>
              <a:rPr lang="es-ES" altLang="es-AR" sz="2000" dirty="0">
                <a:solidFill>
                  <a:srgbClr val="FFFFFF"/>
                </a:solidFill>
                <a:cs typeface="Times New Roman" pitchFamily="18" charset="0"/>
              </a:rPr>
              <a:t>- ¡Estás loco! ¿Cómo vas a rifar un burro muerto?</a:t>
            </a:r>
          </a:p>
          <a:p>
            <a:pPr marL="0" indent="0">
              <a:lnSpc>
                <a:spcPct val="90000"/>
              </a:lnSpc>
              <a:buNone/>
            </a:pPr>
            <a:r>
              <a:rPr lang="es-ES" altLang="es-AR" sz="2000" dirty="0">
                <a:solidFill>
                  <a:srgbClr val="FFFFFF"/>
                </a:solidFill>
                <a:cs typeface="Times New Roman" pitchFamily="18" charset="0"/>
              </a:rPr>
              <a:t>- Es que no voy a decir a nadie que está muerto, por supuesto.</a:t>
            </a:r>
          </a:p>
        </p:txBody>
      </p:sp>
      <p:sp>
        <p:nvSpPr>
          <p:cNvPr id="114707"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s-AR"/>
          </a:p>
        </p:txBody>
      </p:sp>
    </p:spTree>
    <p:extLst>
      <p:ext uri="{BB962C8B-B14F-4D97-AF65-F5344CB8AC3E}">
        <p14:creationId xmlns:p14="http://schemas.microsoft.com/office/powerpoint/2010/main" val="212338963"/>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33" name="Rectangle 115718">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s-AR"/>
          </a:p>
        </p:txBody>
      </p:sp>
      <p:sp>
        <p:nvSpPr>
          <p:cNvPr id="115734"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113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s-AR"/>
          </a:p>
        </p:txBody>
      </p:sp>
      <p:sp>
        <p:nvSpPr>
          <p:cNvPr id="115735" name="Freeform: Shape 115722">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706465" y="1335800"/>
            <a:ext cx="6053670" cy="4186400"/>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s-AR"/>
          </a:p>
        </p:txBody>
      </p:sp>
      <p:sp>
        <p:nvSpPr>
          <p:cNvPr id="115736"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AR"/>
          </a:p>
        </p:txBody>
      </p:sp>
      <p:pic>
        <p:nvPicPr>
          <p:cNvPr id="2" name="Imagen 1">
            <a:extLst>
              <a:ext uri="{FF2B5EF4-FFF2-40B4-BE49-F238E27FC236}">
                <a16:creationId xmlns:a16="http://schemas.microsoft.com/office/drawing/2014/main" id="{639754DB-FC2D-46FC-9F13-A8BA85A1D4BD}"/>
              </a:ext>
            </a:extLst>
          </p:cNvPr>
          <p:cNvPicPr>
            <a:picLocks noChangeAspect="1"/>
          </p:cNvPicPr>
          <p:nvPr/>
        </p:nvPicPr>
        <p:blipFill>
          <a:blip r:embed="rId2"/>
          <a:stretch>
            <a:fillRect/>
          </a:stretch>
        </p:blipFill>
        <p:spPr>
          <a:xfrm>
            <a:off x="5036127" y="2252326"/>
            <a:ext cx="3621530" cy="2370929"/>
          </a:xfrm>
          <a:prstGeom prst="rect">
            <a:avLst/>
          </a:prstGeom>
        </p:spPr>
      </p:pic>
      <p:sp>
        <p:nvSpPr>
          <p:cNvPr id="115737" name="Rectangle 115726">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15714" name="Rectangle 2"/>
          <p:cNvSpPr>
            <a:spLocks noGrp="1" noChangeArrowheads="1"/>
          </p:cNvSpPr>
          <p:nvPr>
            <p:ph idx="1"/>
          </p:nvPr>
        </p:nvSpPr>
        <p:spPr>
          <a:xfrm>
            <a:off x="525430" y="948140"/>
            <a:ext cx="3849329" cy="4961717"/>
          </a:xfrm>
        </p:spPr>
        <p:txBody>
          <a:bodyPr anchor="ctr">
            <a:normAutofit fontScale="85000" lnSpcReduction="10000"/>
          </a:bodyPr>
          <a:lstStyle/>
          <a:p>
            <a:pPr marL="0" indent="0">
              <a:buFont typeface="Wingdings" pitchFamily="2" charset="2"/>
              <a:buNone/>
            </a:pPr>
            <a:r>
              <a:rPr lang="es-ES" altLang="es-AR" sz="2800" dirty="0">
                <a:solidFill>
                  <a:srgbClr val="FFFFFF"/>
                </a:solidFill>
                <a:cs typeface="Times New Roman" pitchFamily="18" charset="0"/>
              </a:rPr>
              <a:t>Un mes después de este suceso se volvieron a encontrar el viejo vendedor y el joven comprador.</a:t>
            </a:r>
          </a:p>
          <a:p>
            <a:pPr marL="0" indent="0">
              <a:buFont typeface="Wingdings" pitchFamily="2" charset="2"/>
              <a:buNone/>
            </a:pPr>
            <a:r>
              <a:rPr lang="es-ES" altLang="es-AR" sz="2800" dirty="0">
                <a:solidFill>
                  <a:srgbClr val="FFFFFF"/>
                </a:solidFill>
                <a:cs typeface="Times New Roman" pitchFamily="18" charset="0"/>
              </a:rPr>
              <a:t>- ¿Qué pasó con el burro?</a:t>
            </a:r>
          </a:p>
          <a:p>
            <a:pPr marL="0" indent="0">
              <a:buFont typeface="Wingdings" pitchFamily="2" charset="2"/>
              <a:buNone/>
            </a:pPr>
            <a:r>
              <a:rPr lang="es-ES" altLang="es-AR" sz="2800" dirty="0">
                <a:solidFill>
                  <a:srgbClr val="FFFFFF"/>
                </a:solidFill>
                <a:cs typeface="Times New Roman" pitchFamily="18" charset="0"/>
              </a:rPr>
              <a:t>- Lo rifé. Vendí 500 números a $2 y gané $998.</a:t>
            </a:r>
          </a:p>
          <a:p>
            <a:pPr marL="0" indent="0">
              <a:buFont typeface="Wingdings" pitchFamily="2" charset="2"/>
              <a:buNone/>
            </a:pPr>
            <a:r>
              <a:rPr lang="es-ES" altLang="es-AR" sz="2800" dirty="0">
                <a:solidFill>
                  <a:srgbClr val="FFFFFF"/>
                </a:solidFill>
                <a:cs typeface="Times New Roman" pitchFamily="18" charset="0"/>
              </a:rPr>
              <a:t>- ¡¡¿Y nadie se quejó?!!</a:t>
            </a:r>
          </a:p>
          <a:p>
            <a:pPr marL="0" indent="0">
              <a:buFont typeface="Wingdings" pitchFamily="2" charset="2"/>
              <a:buNone/>
            </a:pPr>
            <a:r>
              <a:rPr lang="es-ES" altLang="es-AR" sz="2800" dirty="0">
                <a:solidFill>
                  <a:srgbClr val="FFFFFF"/>
                </a:solidFill>
                <a:cs typeface="Times New Roman" pitchFamily="18" charset="0"/>
              </a:rPr>
              <a:t>- Sólo el ganador, pero a él le devolví sus $2.</a:t>
            </a:r>
            <a:endParaRPr lang="es-ES" altLang="es-AR" sz="2800" dirty="0">
              <a:solidFill>
                <a:srgbClr val="FFFFFF"/>
              </a:solidFill>
            </a:endParaRPr>
          </a:p>
        </p:txBody>
      </p:sp>
    </p:spTree>
    <p:extLst>
      <p:ext uri="{BB962C8B-B14F-4D97-AF65-F5344CB8AC3E}">
        <p14:creationId xmlns:p14="http://schemas.microsoft.com/office/powerpoint/2010/main" val="138725819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866215" y="973668"/>
            <a:ext cx="6571060" cy="706964"/>
          </a:xfrm>
        </p:spPr>
        <p:txBody>
          <a:bodyPr>
            <a:normAutofit/>
          </a:bodyPr>
          <a:lstStyle/>
          <a:p>
            <a:r>
              <a:rPr lang="es-ES" altLang="es-AR" u="sng" dirty="0">
                <a:solidFill>
                  <a:srgbClr val="EBEBEB"/>
                </a:solidFill>
                <a:cs typeface="Times New Roman" pitchFamily="18" charset="0"/>
              </a:rPr>
              <a:t>Conclusión</a:t>
            </a:r>
            <a:r>
              <a:rPr lang="es-ES" altLang="es-AR" dirty="0">
                <a:solidFill>
                  <a:srgbClr val="EBEBEB"/>
                </a:solidFill>
              </a:rPr>
              <a:t> </a:t>
            </a:r>
          </a:p>
        </p:txBody>
      </p:sp>
      <p:sp>
        <p:nvSpPr>
          <p:cNvPr id="116739" name="Rectangle 3"/>
          <p:cNvSpPr>
            <a:spLocks noGrp="1" noChangeArrowheads="1"/>
          </p:cNvSpPr>
          <p:nvPr>
            <p:ph idx="1"/>
          </p:nvPr>
        </p:nvSpPr>
        <p:spPr>
          <a:xfrm>
            <a:off x="866215" y="2603500"/>
            <a:ext cx="4797985" cy="3416300"/>
          </a:xfrm>
        </p:spPr>
        <p:txBody>
          <a:bodyPr anchor="ctr">
            <a:normAutofit/>
          </a:bodyPr>
          <a:lstStyle/>
          <a:p>
            <a:pPr marL="0" indent="0">
              <a:buFont typeface="Wingdings" pitchFamily="2" charset="2"/>
              <a:buNone/>
            </a:pPr>
            <a:r>
              <a:rPr lang="es-ES" altLang="es-AR" sz="2800" dirty="0">
                <a:cs typeface="Times New Roman" pitchFamily="18" charset="0"/>
              </a:rPr>
              <a:t>Éste es un ejemplo de cómo convertir una situación desfavorable en un éxito</a:t>
            </a:r>
            <a:r>
              <a:rPr lang="es-ES_tradnl" altLang="es-AR" sz="2800" dirty="0"/>
              <a:t>.</a:t>
            </a:r>
            <a:endParaRPr lang="es-ES" altLang="es-AR" sz="2800" dirty="0"/>
          </a:p>
        </p:txBody>
      </p:sp>
      <p:pic>
        <p:nvPicPr>
          <p:cNvPr id="2" name="Imagen 1">
            <a:extLst>
              <a:ext uri="{FF2B5EF4-FFF2-40B4-BE49-F238E27FC236}">
                <a16:creationId xmlns:a16="http://schemas.microsoft.com/office/drawing/2014/main" id="{9E8E0252-68F7-49FB-BEA3-0968E4DF3E65}"/>
              </a:ext>
            </a:extLst>
          </p:cNvPr>
          <p:cNvPicPr>
            <a:picLocks noChangeAspect="1"/>
          </p:cNvPicPr>
          <p:nvPr/>
        </p:nvPicPr>
        <p:blipFill>
          <a:blip r:embed="rId2"/>
          <a:stretch>
            <a:fillRect/>
          </a:stretch>
        </p:blipFill>
        <p:spPr>
          <a:xfrm>
            <a:off x="6015428" y="3154514"/>
            <a:ext cx="2310036" cy="231003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131016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508000" y="609600"/>
            <a:ext cx="6447501" cy="1320800"/>
          </a:xfrm>
        </p:spPr>
        <p:txBody>
          <a:bodyPr anchor="t">
            <a:normAutofit/>
          </a:bodyPr>
          <a:lstStyle/>
          <a:p>
            <a:r>
              <a:rPr lang="es-ES" altLang="es-AR">
                <a:cs typeface="Times New Roman" pitchFamily="18" charset="0"/>
              </a:rPr>
              <a:t>Caso 2: Sobre la información correcta y veraz</a:t>
            </a:r>
            <a:r>
              <a:rPr lang="es-ES" altLang="es-AR"/>
              <a:t> </a:t>
            </a:r>
          </a:p>
        </p:txBody>
      </p:sp>
      <p:sp>
        <p:nvSpPr>
          <p:cNvPr id="117763" name="Rectangle 3"/>
          <p:cNvSpPr>
            <a:spLocks noGrp="1" noChangeArrowheads="1"/>
          </p:cNvSpPr>
          <p:nvPr>
            <p:ph idx="1"/>
          </p:nvPr>
        </p:nvSpPr>
        <p:spPr>
          <a:xfrm>
            <a:off x="508000" y="2160589"/>
            <a:ext cx="4496048" cy="4148731"/>
          </a:xfrm>
        </p:spPr>
        <p:txBody>
          <a:bodyPr>
            <a:normAutofit fontScale="92500" lnSpcReduction="10000"/>
          </a:bodyPr>
          <a:lstStyle/>
          <a:p>
            <a:pPr marL="0" indent="0" algn="just">
              <a:buFont typeface="Wingdings" pitchFamily="2" charset="2"/>
              <a:buNone/>
            </a:pPr>
            <a:r>
              <a:rPr lang="es-ES" altLang="es-AR" sz="2400" dirty="0">
                <a:cs typeface="Times New Roman" pitchFamily="18" charset="0"/>
              </a:rPr>
              <a:t>Un reo, condenado a cadena perpetua por asesinato premeditado y alevoso, se </a:t>
            </a:r>
            <a:r>
              <a:rPr lang="es-ES_tradnl" altLang="es-AR" sz="2400" dirty="0">
                <a:cs typeface="Times New Roman" pitchFamily="18" charset="0"/>
              </a:rPr>
              <a:t>fuga</a:t>
            </a:r>
            <a:r>
              <a:rPr lang="es-ES" altLang="es-AR" sz="2400" dirty="0">
                <a:cs typeface="Times New Roman" pitchFamily="18" charset="0"/>
              </a:rPr>
              <a:t> de la prisión después de </a:t>
            </a:r>
            <a:r>
              <a:rPr lang="es-ES_tradnl" altLang="es-AR" sz="2400" dirty="0">
                <a:cs typeface="Times New Roman" pitchFamily="18" charset="0"/>
              </a:rPr>
              <a:t>estar </a:t>
            </a:r>
            <a:r>
              <a:rPr lang="es-ES" altLang="es-AR" sz="2400" dirty="0">
                <a:cs typeface="Times New Roman" pitchFamily="18" charset="0"/>
              </a:rPr>
              <a:t>22 años en la cárcel</a:t>
            </a:r>
            <a:r>
              <a:rPr lang="es-ES_tradnl" altLang="es-AR" sz="2400" dirty="0">
                <a:cs typeface="Times New Roman" pitchFamily="18" charset="0"/>
              </a:rPr>
              <a:t>.</a:t>
            </a:r>
            <a:endParaRPr lang="es-ES" altLang="es-AR" sz="2400" dirty="0">
              <a:cs typeface="Times New Roman" pitchFamily="18" charset="0"/>
            </a:endParaRPr>
          </a:p>
          <a:p>
            <a:pPr marL="0" indent="0" algn="just">
              <a:buFont typeface="Wingdings" pitchFamily="2" charset="2"/>
              <a:buNone/>
            </a:pPr>
            <a:r>
              <a:rPr lang="es-ES" altLang="es-AR" sz="2400" dirty="0">
                <a:cs typeface="Times New Roman" pitchFamily="18" charset="0"/>
              </a:rPr>
              <a:t>Al huir entra en una casa en la que duerme una joven pareja. El reo ata al hombre en una silla y a la mujer en la cama.</a:t>
            </a:r>
            <a:r>
              <a:rPr lang="es-ES_tradnl" altLang="es-AR" sz="2400" dirty="0">
                <a:cs typeface="Times New Roman" pitchFamily="18" charset="0"/>
              </a:rPr>
              <a:t> </a:t>
            </a:r>
            <a:r>
              <a:rPr lang="es-ES" altLang="es-AR" sz="2400" dirty="0">
                <a:cs typeface="Times New Roman" pitchFamily="18" charset="0"/>
              </a:rPr>
              <a:t>A continuación, acerca su rostro al cuello de la mujer y sale de la habitación.</a:t>
            </a:r>
            <a:endParaRPr lang="es-ES" altLang="es-AR" sz="2400" dirty="0"/>
          </a:p>
        </p:txBody>
      </p:sp>
      <p:pic>
        <p:nvPicPr>
          <p:cNvPr id="59394" name="Picture 2" descr="En los últimos tres meses se escapó un preso por día | Información |  Argentina">
            <a:extLst>
              <a:ext uri="{FF2B5EF4-FFF2-40B4-BE49-F238E27FC236}">
                <a16:creationId xmlns:a16="http://schemas.microsoft.com/office/drawing/2014/main" id="{7B61FBCF-1D0E-4DFC-9861-48143375EA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88" t="5564" r="31951"/>
          <a:stretch/>
        </p:blipFill>
        <p:spPr bwMode="auto">
          <a:xfrm>
            <a:off x="5775925" y="2267806"/>
            <a:ext cx="2359152" cy="366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324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118801" name="Rectangle 118790">
            <a:extLst>
              <a:ext uri="{FF2B5EF4-FFF2-40B4-BE49-F238E27FC236}">
                <a16:creationId xmlns:a16="http://schemas.microsoft.com/office/drawing/2014/main" id="{01109B5D-BC35-4376-98A2-F53B03E4E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AR"/>
          </a:p>
        </p:txBody>
      </p:sp>
      <p:sp>
        <p:nvSpPr>
          <p:cNvPr id="118802" name="Freeform 5">
            <a:extLst>
              <a:ext uri="{FF2B5EF4-FFF2-40B4-BE49-F238E27FC236}">
                <a16:creationId xmlns:a16="http://schemas.microsoft.com/office/drawing/2014/main" id="{94D90C11-98A3-40E3-B04C-A3025D645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AR"/>
          </a:p>
        </p:txBody>
      </p:sp>
      <p:sp>
        <p:nvSpPr>
          <p:cNvPr id="118803" name="Rectangle 118794">
            <a:extLst>
              <a:ext uri="{FF2B5EF4-FFF2-40B4-BE49-F238E27FC236}">
                <a16:creationId xmlns:a16="http://schemas.microsoft.com/office/drawing/2014/main" id="{A3B28FB1-97C9-4A9E-A45B-356508C2C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18786" name="Rectangle 2"/>
          <p:cNvSpPr>
            <a:spLocks noGrp="1" noChangeArrowheads="1"/>
          </p:cNvSpPr>
          <p:nvPr>
            <p:ph idx="1"/>
          </p:nvPr>
        </p:nvSpPr>
        <p:spPr>
          <a:xfrm>
            <a:off x="1043608" y="1449324"/>
            <a:ext cx="6984776" cy="4391640"/>
          </a:xfrm>
        </p:spPr>
        <p:txBody>
          <a:bodyPr>
            <a:normAutofit/>
          </a:bodyPr>
          <a:lstStyle/>
          <a:p>
            <a:pPr marL="0" indent="0" algn="just">
              <a:buFont typeface="Wingdings" pitchFamily="2" charset="2"/>
              <a:buNone/>
            </a:pPr>
            <a:r>
              <a:rPr lang="es-ES" altLang="es-AR" sz="2400" dirty="0">
                <a:solidFill>
                  <a:schemeClr val="tx1"/>
                </a:solidFill>
                <a:cs typeface="Times New Roman" pitchFamily="18" charset="0"/>
              </a:rPr>
              <a:t>Arrastrando la silla, el hombre se acerca desesperadamente a su mujer y le dice:</a:t>
            </a:r>
          </a:p>
          <a:p>
            <a:pPr marL="0" indent="0" algn="just">
              <a:buFont typeface="Wingdings" pitchFamily="2" charset="2"/>
              <a:buNone/>
            </a:pPr>
            <a:r>
              <a:rPr lang="es-ES" altLang="es-AR" sz="2400" dirty="0">
                <a:solidFill>
                  <a:schemeClr val="tx1"/>
                </a:solidFill>
                <a:cs typeface="Times New Roman" pitchFamily="18" charset="0"/>
              </a:rPr>
              <a:t>- Mi amor, este hombre no ha visto una mujer en años. L</a:t>
            </a:r>
            <a:r>
              <a:rPr lang="es-ES_tradnl" altLang="es-AR" sz="2400" dirty="0">
                <a:solidFill>
                  <a:schemeClr val="tx1"/>
                </a:solidFill>
                <a:cs typeface="Times New Roman" pitchFamily="18" charset="0"/>
              </a:rPr>
              <a:t>o</a:t>
            </a:r>
            <a:r>
              <a:rPr lang="es-ES" altLang="es-AR" sz="2400" dirty="0">
                <a:solidFill>
                  <a:schemeClr val="tx1"/>
                </a:solidFill>
                <a:cs typeface="Times New Roman" pitchFamily="18" charset="0"/>
              </a:rPr>
              <a:t> vi besando tu cuello y, aprovechando que ha salido, quiero pedirte que cooperes con él y hagas todo lo que te pida. No lo rechaces. No lo hagas enojar.</a:t>
            </a:r>
          </a:p>
          <a:p>
            <a:pPr marL="0" indent="0" algn="just">
              <a:buFont typeface="Wingdings" pitchFamily="2" charset="2"/>
              <a:buNone/>
            </a:pPr>
            <a:r>
              <a:rPr lang="es-ES" altLang="es-AR" sz="2400" dirty="0">
                <a:solidFill>
                  <a:schemeClr val="tx1"/>
                </a:solidFill>
                <a:cs typeface="Times New Roman" pitchFamily="18" charset="0"/>
              </a:rPr>
              <a:t>¡Nuestras vidas dependen de ello! Sé fuerte, mi vida; yo te amo.</a:t>
            </a:r>
            <a:endParaRPr lang="es-ES" altLang="es-AR" sz="2400" dirty="0">
              <a:solidFill>
                <a:schemeClr val="tx1"/>
              </a:solidFill>
            </a:endParaRPr>
          </a:p>
        </p:txBody>
      </p:sp>
    </p:spTree>
    <p:extLst>
      <p:ext uri="{BB962C8B-B14F-4D97-AF65-F5344CB8AC3E}">
        <p14:creationId xmlns:p14="http://schemas.microsoft.com/office/powerpoint/2010/main" val="1622600"/>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5" name="Rectangle 119814">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s-AR"/>
          </a:p>
        </p:txBody>
      </p:sp>
      <p:sp>
        <p:nvSpPr>
          <p:cNvPr id="119817"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113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s-AR"/>
          </a:p>
        </p:txBody>
      </p:sp>
      <p:sp>
        <p:nvSpPr>
          <p:cNvPr id="119819" name="Freeform: Shape 119818">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706465" y="1335800"/>
            <a:ext cx="6053670" cy="4186400"/>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s-AR"/>
          </a:p>
        </p:txBody>
      </p:sp>
      <p:sp>
        <p:nvSpPr>
          <p:cNvPr id="119821"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AR"/>
          </a:p>
        </p:txBody>
      </p:sp>
      <p:pic>
        <p:nvPicPr>
          <p:cNvPr id="66562" name="Picture 2" descr="Cosas de soltera que hago aunque tengo novio - VIX">
            <a:extLst>
              <a:ext uri="{FF2B5EF4-FFF2-40B4-BE49-F238E27FC236}">
                <a16:creationId xmlns:a16="http://schemas.microsoft.com/office/drawing/2014/main" id="{36DB30CB-EAA6-4A9C-BF1D-042930739E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836" r="25587" b="1"/>
          <a:stretch/>
        </p:blipFill>
        <p:spPr bwMode="auto">
          <a:xfrm>
            <a:off x="4926932" y="1356630"/>
            <a:ext cx="3743797" cy="4695149"/>
          </a:xfrm>
          <a:prstGeom prst="rect">
            <a:avLst/>
          </a:prstGeom>
          <a:noFill/>
          <a:extLst>
            <a:ext uri="{909E8E84-426E-40DD-AFC4-6F175D3DCCD1}">
              <a14:hiddenFill xmlns:a14="http://schemas.microsoft.com/office/drawing/2010/main">
                <a:solidFill>
                  <a:srgbClr val="FFFFFF"/>
                </a:solidFill>
              </a14:hiddenFill>
            </a:ext>
          </a:extLst>
        </p:spPr>
      </p:pic>
      <p:sp>
        <p:nvSpPr>
          <p:cNvPr id="119823" name="Rectangle 119822">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19810" name="Rectangle 2"/>
          <p:cNvSpPr>
            <a:spLocks noGrp="1" noChangeArrowheads="1"/>
          </p:cNvSpPr>
          <p:nvPr>
            <p:ph idx="1"/>
          </p:nvPr>
        </p:nvSpPr>
        <p:spPr>
          <a:xfrm>
            <a:off x="473271" y="1523128"/>
            <a:ext cx="3989935" cy="4210128"/>
          </a:xfrm>
        </p:spPr>
        <p:txBody>
          <a:bodyPr anchor="ctr">
            <a:normAutofit fontScale="92500" lnSpcReduction="20000"/>
          </a:bodyPr>
          <a:lstStyle/>
          <a:p>
            <a:pPr marL="0" indent="0">
              <a:buFont typeface="Wingdings" pitchFamily="2" charset="2"/>
              <a:buNone/>
            </a:pPr>
            <a:r>
              <a:rPr lang="es-ES" altLang="es-AR" sz="2400" dirty="0">
                <a:solidFill>
                  <a:srgbClr val="FFFFFF"/>
                </a:solidFill>
                <a:cs typeface="Times New Roman" pitchFamily="18" charset="0"/>
              </a:rPr>
              <a:t>La joven esposa le dice al marido:</a:t>
            </a:r>
          </a:p>
          <a:p>
            <a:pPr marL="0" indent="0">
              <a:buFont typeface="Wingdings" pitchFamily="2" charset="2"/>
              <a:buNone/>
            </a:pPr>
            <a:r>
              <a:rPr lang="es-ES" altLang="es-AR" sz="2400" dirty="0">
                <a:solidFill>
                  <a:srgbClr val="FFFFFF"/>
                </a:solidFill>
                <a:cs typeface="Times New Roman" pitchFamily="18" charset="0"/>
              </a:rPr>
              <a:t>- Querido, estoy complacida de que pienses así. Efectivamente, ese hombre no ha visto en muchos años una mujer, pero no estaba besando mi cuello. Estaba diciéndome al oído que la cárcel lo había cambiado.</a:t>
            </a:r>
          </a:p>
          <a:p>
            <a:pPr marL="0" indent="0">
              <a:buFont typeface="Wingdings" pitchFamily="2" charset="2"/>
              <a:buNone/>
            </a:pPr>
            <a:r>
              <a:rPr lang="es-ES" altLang="es-AR" sz="2400" dirty="0">
                <a:solidFill>
                  <a:srgbClr val="FFFFFF"/>
                </a:solidFill>
                <a:cs typeface="Times New Roman" pitchFamily="18" charset="0"/>
              </a:rPr>
              <a:t>¡Sé fuerte, mi vida! ¡¡Yo también te amo!!</a:t>
            </a:r>
            <a:endParaRPr lang="es-ES" altLang="es-AR" sz="2400" dirty="0">
              <a:solidFill>
                <a:srgbClr val="FFFFFF"/>
              </a:solidFill>
            </a:endParaRPr>
          </a:p>
        </p:txBody>
      </p:sp>
    </p:spTree>
    <p:extLst>
      <p:ext uri="{BB962C8B-B14F-4D97-AF65-F5344CB8AC3E}">
        <p14:creationId xmlns:p14="http://schemas.microsoft.com/office/powerpoint/2010/main" val="813878576"/>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555776" y="609600"/>
            <a:ext cx="6215258" cy="1523256"/>
          </a:xfrm>
        </p:spPr>
        <p:txBody>
          <a:bodyPr anchor="ctr">
            <a:normAutofit/>
          </a:bodyPr>
          <a:lstStyle/>
          <a:p>
            <a:r>
              <a:rPr lang="es-ES" altLang="es-AR" u="sng" dirty="0">
                <a:solidFill>
                  <a:srgbClr val="FFFFFF"/>
                </a:solidFill>
                <a:cs typeface="Times New Roman" pitchFamily="18" charset="0"/>
              </a:rPr>
              <a:t>Conclusión</a:t>
            </a:r>
            <a:r>
              <a:rPr lang="es-ES" altLang="es-AR" dirty="0">
                <a:solidFill>
                  <a:srgbClr val="FFFFFF"/>
                </a:solidFill>
              </a:rPr>
              <a:t> </a:t>
            </a:r>
          </a:p>
        </p:txBody>
      </p:sp>
      <p:pic>
        <p:nvPicPr>
          <p:cNvPr id="2" name="Imagen 1">
            <a:extLst>
              <a:ext uri="{FF2B5EF4-FFF2-40B4-BE49-F238E27FC236}">
                <a16:creationId xmlns:a16="http://schemas.microsoft.com/office/drawing/2014/main" id="{6E1CB075-98D0-432D-A705-73C4F1E40DCF}"/>
              </a:ext>
            </a:extLst>
          </p:cNvPr>
          <p:cNvPicPr>
            <a:picLocks noChangeAspect="1"/>
          </p:cNvPicPr>
          <p:nvPr/>
        </p:nvPicPr>
        <p:blipFill>
          <a:blip r:embed="rId2"/>
          <a:stretch>
            <a:fillRect/>
          </a:stretch>
        </p:blipFill>
        <p:spPr>
          <a:xfrm>
            <a:off x="567938" y="3140968"/>
            <a:ext cx="2892580" cy="1789477"/>
          </a:xfrm>
          <a:prstGeom prst="rect">
            <a:avLst/>
          </a:prstGeom>
        </p:spPr>
      </p:pic>
      <p:sp>
        <p:nvSpPr>
          <p:cNvPr id="120835" name="Rectangle 3"/>
          <p:cNvSpPr>
            <a:spLocks noGrp="1" noChangeArrowheads="1"/>
          </p:cNvSpPr>
          <p:nvPr>
            <p:ph idx="1"/>
          </p:nvPr>
        </p:nvSpPr>
        <p:spPr>
          <a:xfrm>
            <a:off x="4377028" y="2578711"/>
            <a:ext cx="4199034" cy="3317938"/>
          </a:xfrm>
        </p:spPr>
        <p:txBody>
          <a:bodyPr anchor="t">
            <a:normAutofit fontScale="92500" lnSpcReduction="20000"/>
          </a:bodyPr>
          <a:lstStyle/>
          <a:p>
            <a:pPr marL="0" indent="0">
              <a:buFont typeface="Wingdings" pitchFamily="2" charset="2"/>
              <a:buNone/>
            </a:pPr>
            <a:r>
              <a:rPr lang="es-ES" altLang="es-AR" sz="2600" dirty="0">
                <a:solidFill>
                  <a:schemeClr val="accent1">
                    <a:lumMod val="75000"/>
                  </a:schemeClr>
                </a:solidFill>
                <a:cs typeface="Times New Roman" pitchFamily="18" charset="0"/>
              </a:rPr>
              <a:t>No estar informado verazmente puede acarrear serios inconvenientes. La información pronta y exacta es fundamental para sortear con éxito el ataque de la competencia desleal y así evitar ingratas sorpresas</a:t>
            </a:r>
            <a:r>
              <a:rPr lang="es-ES" altLang="es-AR" dirty="0">
                <a:solidFill>
                  <a:schemeClr val="accent1">
                    <a:lumMod val="75000"/>
                  </a:schemeClr>
                </a:solidFill>
                <a:cs typeface="Times New Roman" pitchFamily="18" charset="0"/>
              </a:rPr>
              <a:t>.</a:t>
            </a:r>
            <a:r>
              <a:rPr lang="es-ES" altLang="es-AR" dirty="0">
                <a:solidFill>
                  <a:schemeClr val="accent1">
                    <a:lumMod val="75000"/>
                  </a:schemeClr>
                </a:solidFill>
              </a:rPr>
              <a:t> </a:t>
            </a:r>
          </a:p>
        </p:txBody>
      </p:sp>
    </p:spTree>
    <p:extLst>
      <p:ext uri="{BB962C8B-B14F-4D97-AF65-F5344CB8AC3E}">
        <p14:creationId xmlns:p14="http://schemas.microsoft.com/office/powerpoint/2010/main" val="268925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Grp="1" noChangeArrowheads="1"/>
          </p:cNvSpPr>
          <p:nvPr>
            <p:ph idx="1"/>
          </p:nvPr>
        </p:nvSpPr>
        <p:spPr bwMode="auto">
          <a:xfrm>
            <a:off x="395536" y="2564904"/>
            <a:ext cx="7772400" cy="784830"/>
          </a:xfrm>
          <a:prstGeom prst="rect">
            <a:avLst/>
          </a:prstGeom>
          <a:noFill/>
          <a:ln w="9525">
            <a:noFill/>
            <a:miter lim="800000"/>
            <a:headEnd/>
            <a:tailEnd/>
          </a:ln>
          <a:effectLst/>
        </p:spPr>
        <p:txBody>
          <a:bodyPr>
            <a:spAutoFit/>
          </a:bodyPr>
          <a:lstStyle/>
          <a:p>
            <a:pPr algn="ctr">
              <a:spcBef>
                <a:spcPct val="50000"/>
              </a:spcBef>
              <a:buNone/>
            </a:pPr>
            <a:r>
              <a:rPr lang="es-MX" b="1" dirty="0">
                <a:solidFill>
                  <a:schemeClr val="accent1">
                    <a:lumMod val="75000"/>
                  </a:schemeClr>
                </a:solidFill>
                <a:latin typeface="Comic Sans MS" pitchFamily="66" charset="0"/>
              </a:rPr>
              <a:t>Aprendizaje Organizacional</a:t>
            </a:r>
          </a:p>
          <a:p>
            <a:pPr algn="ctr">
              <a:spcBef>
                <a:spcPct val="50000"/>
              </a:spcBef>
              <a:buNone/>
            </a:pPr>
            <a:r>
              <a:rPr lang="es-MX" b="1" dirty="0">
                <a:solidFill>
                  <a:schemeClr val="accent1">
                    <a:lumMod val="75000"/>
                  </a:schemeClr>
                </a:solidFill>
                <a:latin typeface="Comic Sans MS" pitchFamily="66" charset="0"/>
              </a:rPr>
              <a:t>Crecer = Cambiar = Aprender</a:t>
            </a:r>
          </a:p>
        </p:txBody>
      </p:sp>
      <p:sp>
        <p:nvSpPr>
          <p:cNvPr id="6" name="Text Box 2"/>
          <p:cNvSpPr txBox="1">
            <a:spLocks noChangeArrowheads="1"/>
          </p:cNvSpPr>
          <p:nvPr/>
        </p:nvSpPr>
        <p:spPr bwMode="auto">
          <a:xfrm>
            <a:off x="971600" y="4005064"/>
            <a:ext cx="6781800" cy="1477328"/>
          </a:xfrm>
          <a:prstGeom prst="rect">
            <a:avLst/>
          </a:prstGeom>
          <a:noFill/>
          <a:ln w="9525">
            <a:noFill/>
            <a:miter lim="800000"/>
            <a:headEnd/>
            <a:tailEnd/>
          </a:ln>
          <a:effectLst/>
        </p:spPr>
        <p:txBody>
          <a:bodyPr wrap="square">
            <a:spAutoFit/>
          </a:bodyPr>
          <a:lstStyle/>
          <a:p>
            <a:pPr>
              <a:spcBef>
                <a:spcPct val="50000"/>
              </a:spcBef>
            </a:pPr>
            <a:r>
              <a:rPr lang="es-MX" b="1" dirty="0">
                <a:solidFill>
                  <a:srgbClr val="FF3300"/>
                </a:solidFill>
                <a:latin typeface="Calibri" pitchFamily="34" charset="0"/>
              </a:rPr>
              <a:t>….</a:t>
            </a:r>
            <a:r>
              <a:rPr lang="es-MX" b="1" dirty="0">
                <a:solidFill>
                  <a:schemeClr val="accent1">
                    <a:lumMod val="75000"/>
                  </a:schemeClr>
                </a:solidFill>
                <a:latin typeface="Calibri" pitchFamily="34" charset="0"/>
              </a:rPr>
              <a:t>Lo que sirvió para sobrevivir no necesariamente sirve para crecer</a:t>
            </a:r>
            <a:endParaRPr lang="es-ES" b="1" i="1" dirty="0">
              <a:solidFill>
                <a:schemeClr val="accent1">
                  <a:lumMod val="75000"/>
                </a:schemeClr>
              </a:solidFill>
              <a:latin typeface="Calibri" pitchFamily="34" charset="0"/>
            </a:endParaRPr>
          </a:p>
          <a:p>
            <a:pPr>
              <a:spcBef>
                <a:spcPct val="50000"/>
              </a:spcBef>
            </a:pPr>
            <a:r>
              <a:rPr lang="es-MX" b="1" dirty="0">
                <a:solidFill>
                  <a:schemeClr val="accent1">
                    <a:lumMod val="75000"/>
                  </a:schemeClr>
                </a:solidFill>
                <a:effectLst>
                  <a:outerShdw blurRad="38100" dist="38100" dir="2700000" algn="tl">
                    <a:srgbClr val="C0C0C0"/>
                  </a:outerShdw>
                </a:effectLst>
                <a:latin typeface="Calibri" pitchFamily="34" charset="0"/>
              </a:rPr>
              <a:t>… </a:t>
            </a:r>
            <a:r>
              <a:rPr lang="es-MX" b="1" dirty="0">
                <a:solidFill>
                  <a:schemeClr val="accent1">
                    <a:lumMod val="75000"/>
                  </a:schemeClr>
                </a:solidFill>
                <a:latin typeface="Calibri" pitchFamily="34" charset="0"/>
              </a:rPr>
              <a:t>La organización capaz de enfrentar el futuro no cree en si misma por lo que es...</a:t>
            </a:r>
          </a:p>
          <a:p>
            <a:pPr>
              <a:spcBef>
                <a:spcPct val="50000"/>
              </a:spcBef>
            </a:pPr>
            <a:r>
              <a:rPr lang="es-MX" b="1" i="1" dirty="0">
                <a:solidFill>
                  <a:schemeClr val="accent1">
                    <a:lumMod val="75000"/>
                  </a:schemeClr>
                </a:solidFill>
                <a:latin typeface="Calibri" pitchFamily="34" charset="0"/>
              </a:rPr>
              <a:t>….sino por su capacidad para dejar de ser lo que es</a:t>
            </a:r>
          </a:p>
        </p:txBody>
      </p:sp>
      <p:sp>
        <p:nvSpPr>
          <p:cNvPr id="7" name="6 Rectángulo"/>
          <p:cNvSpPr/>
          <p:nvPr/>
        </p:nvSpPr>
        <p:spPr>
          <a:xfrm>
            <a:off x="827584" y="764704"/>
            <a:ext cx="6072230" cy="1077218"/>
          </a:xfrm>
          <a:prstGeom prst="rect">
            <a:avLst/>
          </a:prstGeom>
        </p:spPr>
        <p:txBody>
          <a:bodyPr wrap="square">
            <a:spAutoFit/>
          </a:bodyPr>
          <a:lstStyle/>
          <a:p>
            <a:pPr marL="342900" lvl="0" indent="-342900" algn="ctr">
              <a:spcBef>
                <a:spcPct val="50000"/>
              </a:spcBef>
              <a:buClr>
                <a:srgbClr val="0099CC"/>
              </a:buClr>
              <a:buSzPct val="80000"/>
            </a:pPr>
            <a:r>
              <a:rPr lang="es-MX" sz="3200" b="1" kern="0" dirty="0">
                <a:solidFill>
                  <a:schemeClr val="bg1"/>
                </a:solidFill>
                <a:latin typeface="Comic Sans MS" pitchFamily="66" charset="0"/>
              </a:rPr>
              <a:t>PLANEAMIENTO SISTEMICO EVOLUTIVO </a:t>
            </a:r>
            <a:endParaRPr lang="es-ES" sz="3200" b="1" kern="0" dirty="0">
              <a:solidFill>
                <a:schemeClr val="bg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3568" y="116632"/>
            <a:ext cx="7295378" cy="2227730"/>
          </a:xfrm>
        </p:spPr>
        <p:txBody>
          <a:bodyPr anchor="ctr">
            <a:normAutofit/>
          </a:bodyPr>
          <a:lstStyle/>
          <a:p>
            <a:r>
              <a:rPr lang="es-ES" altLang="es-AR" dirty="0">
                <a:solidFill>
                  <a:srgbClr val="FFFFFF"/>
                </a:solidFill>
                <a:latin typeface="Tahoma" pitchFamily="34" charset="0"/>
                <a:cs typeface="Times New Roman" pitchFamily="18" charset="0"/>
              </a:rPr>
              <a:t>Caso 3: Sobre los planes estratégicos</a:t>
            </a:r>
            <a:r>
              <a:rPr lang="es-ES" altLang="es-AR" dirty="0">
                <a:solidFill>
                  <a:srgbClr val="FFFFFF"/>
                </a:solidFill>
              </a:rPr>
              <a:t> </a:t>
            </a:r>
          </a:p>
        </p:txBody>
      </p:sp>
      <p:pic>
        <p:nvPicPr>
          <p:cNvPr id="2" name="Imagen 1">
            <a:extLst>
              <a:ext uri="{FF2B5EF4-FFF2-40B4-BE49-F238E27FC236}">
                <a16:creationId xmlns:a16="http://schemas.microsoft.com/office/drawing/2014/main" id="{6053A8E5-2A9F-4C81-A3D3-097FB9102289}"/>
              </a:ext>
            </a:extLst>
          </p:cNvPr>
          <p:cNvPicPr>
            <a:picLocks noChangeAspect="1"/>
          </p:cNvPicPr>
          <p:nvPr/>
        </p:nvPicPr>
        <p:blipFill rotWithShape="1">
          <a:blip r:embed="rId2"/>
          <a:srcRect l="17453" r="10205"/>
          <a:stretch/>
        </p:blipFill>
        <p:spPr>
          <a:xfrm>
            <a:off x="712285" y="2616120"/>
            <a:ext cx="2892580" cy="3338730"/>
          </a:xfrm>
          <a:prstGeom prst="rect">
            <a:avLst/>
          </a:prstGeom>
        </p:spPr>
      </p:pic>
      <p:sp>
        <p:nvSpPr>
          <p:cNvPr id="121859" name="Rectangle 3"/>
          <p:cNvSpPr>
            <a:spLocks noGrp="1" noChangeArrowheads="1"/>
          </p:cNvSpPr>
          <p:nvPr>
            <p:ph idx="1"/>
          </p:nvPr>
        </p:nvSpPr>
        <p:spPr>
          <a:xfrm>
            <a:off x="4477422" y="2636912"/>
            <a:ext cx="4199034" cy="3317938"/>
          </a:xfrm>
        </p:spPr>
        <p:txBody>
          <a:bodyPr anchor="t">
            <a:normAutofit/>
          </a:bodyPr>
          <a:lstStyle/>
          <a:p>
            <a:pPr marL="0" indent="0">
              <a:buFont typeface="Wingdings" pitchFamily="2" charset="2"/>
              <a:buNone/>
            </a:pPr>
            <a:r>
              <a:rPr lang="es-ES" altLang="es-AR" sz="2400" dirty="0">
                <a:solidFill>
                  <a:schemeClr val="accent1">
                    <a:lumMod val="75000"/>
                  </a:schemeClr>
                </a:solidFill>
                <a:latin typeface="Tahoma" pitchFamily="34" charset="0"/>
                <a:cs typeface="Times New Roman" pitchFamily="18" charset="0"/>
              </a:rPr>
              <a:t>Un muchacho entra en una farmacia y dice al farmacéutico:</a:t>
            </a:r>
          </a:p>
          <a:p>
            <a:pPr marL="0" indent="0">
              <a:buFont typeface="Wingdings" pitchFamily="2" charset="2"/>
              <a:buNone/>
            </a:pPr>
            <a:r>
              <a:rPr lang="es-ES" altLang="es-AR" sz="2400" dirty="0">
                <a:solidFill>
                  <a:schemeClr val="accent1">
                    <a:lumMod val="75000"/>
                  </a:schemeClr>
                </a:solidFill>
                <a:latin typeface="Tahoma" pitchFamily="34" charset="0"/>
                <a:cs typeface="Times New Roman" pitchFamily="18" charset="0"/>
              </a:rPr>
              <a:t>- Señor, deme un preservativo. Mi novia me ha invitado esta noche a cenar en su casa y creo que habrá acción esta noche</a:t>
            </a:r>
            <a:endParaRPr lang="es-ES" altLang="es-AR" sz="2400" dirty="0">
              <a:solidFill>
                <a:schemeClr val="accent1">
                  <a:lumMod val="75000"/>
                </a:schemeClr>
              </a:solidFill>
              <a:latin typeface="Tahoma" pitchFamily="34" charset="0"/>
            </a:endParaRPr>
          </a:p>
        </p:txBody>
      </p:sp>
    </p:spTree>
    <p:extLst>
      <p:ext uri="{BB962C8B-B14F-4D97-AF65-F5344CB8AC3E}">
        <p14:creationId xmlns:p14="http://schemas.microsoft.com/office/powerpoint/2010/main" val="2987644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7" name="Rectangle 122886">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s-AR"/>
          </a:p>
        </p:txBody>
      </p:sp>
      <p:sp>
        <p:nvSpPr>
          <p:cNvPr id="122889"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113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s-AR"/>
          </a:p>
        </p:txBody>
      </p:sp>
      <p:sp>
        <p:nvSpPr>
          <p:cNvPr id="122891" name="Freeform: Shape 122890">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706465" y="1335800"/>
            <a:ext cx="6053670" cy="4186400"/>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s-AR"/>
          </a:p>
        </p:txBody>
      </p:sp>
      <p:sp>
        <p:nvSpPr>
          <p:cNvPr id="122893"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AR"/>
          </a:p>
        </p:txBody>
      </p:sp>
      <p:pic>
        <p:nvPicPr>
          <p:cNvPr id="2" name="Imagen 1">
            <a:extLst>
              <a:ext uri="{FF2B5EF4-FFF2-40B4-BE49-F238E27FC236}">
                <a16:creationId xmlns:a16="http://schemas.microsoft.com/office/drawing/2014/main" id="{900ECC9C-A2F5-4258-AEE5-E5B282F04B77}"/>
              </a:ext>
            </a:extLst>
          </p:cNvPr>
          <p:cNvPicPr>
            <a:picLocks noChangeAspect="1"/>
          </p:cNvPicPr>
          <p:nvPr/>
        </p:nvPicPr>
        <p:blipFill rotWithShape="1">
          <a:blip r:embed="rId2"/>
          <a:srcRect l="130"/>
          <a:stretch/>
        </p:blipFill>
        <p:spPr>
          <a:xfrm>
            <a:off x="5036127" y="1347736"/>
            <a:ext cx="3621530" cy="4180108"/>
          </a:xfrm>
          <a:prstGeom prst="rect">
            <a:avLst/>
          </a:prstGeom>
        </p:spPr>
      </p:pic>
      <p:sp>
        <p:nvSpPr>
          <p:cNvPr id="122895" name="Rectangle 122894">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22882" name="Rectangle 2"/>
          <p:cNvSpPr>
            <a:spLocks noGrp="1" noChangeArrowheads="1"/>
          </p:cNvSpPr>
          <p:nvPr>
            <p:ph idx="1"/>
          </p:nvPr>
        </p:nvSpPr>
        <p:spPr>
          <a:xfrm>
            <a:off x="525430" y="1716102"/>
            <a:ext cx="3849329" cy="3811742"/>
          </a:xfrm>
        </p:spPr>
        <p:txBody>
          <a:bodyPr anchor="ctr">
            <a:normAutofit lnSpcReduction="10000"/>
          </a:bodyPr>
          <a:lstStyle/>
          <a:p>
            <a:pPr marL="0" indent="0">
              <a:buFont typeface="Wingdings" pitchFamily="2" charset="2"/>
              <a:buNone/>
            </a:pPr>
            <a:r>
              <a:rPr lang="es-ES" altLang="es-AR" sz="2400">
                <a:solidFill>
                  <a:srgbClr val="FFFFFF"/>
                </a:solidFill>
                <a:latin typeface="Tahoma" pitchFamily="34" charset="0"/>
                <a:cs typeface="Times New Roman" pitchFamily="18" charset="0"/>
              </a:rPr>
              <a:t>El boticario le despacha el preservativo y cuando el joven va a salir, vuelve sobre sus pasos y dice:</a:t>
            </a:r>
          </a:p>
          <a:p>
            <a:pPr marL="0" indent="0">
              <a:buFont typeface="Wingdings" pitchFamily="2" charset="2"/>
              <a:buNone/>
            </a:pPr>
            <a:r>
              <a:rPr lang="es-ES" altLang="es-AR" sz="2400">
                <a:solidFill>
                  <a:srgbClr val="FFFFFF"/>
                </a:solidFill>
                <a:latin typeface="Tahoma" pitchFamily="34" charset="0"/>
                <a:cs typeface="Times New Roman" pitchFamily="18" charset="0"/>
              </a:rPr>
              <a:t>- Será mejor que me dé usted otro porque la hermana de mi novia, siempre me guiña el ojo, y como voy a ir a cenar a su casa…</a:t>
            </a:r>
          </a:p>
        </p:txBody>
      </p:sp>
    </p:spTree>
    <p:extLst>
      <p:ext uri="{BB962C8B-B14F-4D97-AF65-F5344CB8AC3E}">
        <p14:creationId xmlns:p14="http://schemas.microsoft.com/office/powerpoint/2010/main" val="1499931963"/>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11" name="Rectangle 123910">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s-AR"/>
          </a:p>
        </p:txBody>
      </p:sp>
      <p:sp>
        <p:nvSpPr>
          <p:cNvPr id="123913" name="Freeform: Shape 123912">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s-AR"/>
          </a:p>
        </p:txBody>
      </p:sp>
      <p:sp>
        <p:nvSpPr>
          <p:cNvPr id="123915"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AR"/>
          </a:p>
        </p:txBody>
      </p:sp>
      <p:pic>
        <p:nvPicPr>
          <p:cNvPr id="3" name="Imagen 2">
            <a:extLst>
              <a:ext uri="{FF2B5EF4-FFF2-40B4-BE49-F238E27FC236}">
                <a16:creationId xmlns:a16="http://schemas.microsoft.com/office/drawing/2014/main" id="{AF8501F2-700A-4D72-A278-774F35EF29A6}"/>
              </a:ext>
            </a:extLst>
          </p:cNvPr>
          <p:cNvPicPr>
            <a:picLocks noChangeAspect="1"/>
          </p:cNvPicPr>
          <p:nvPr/>
        </p:nvPicPr>
        <p:blipFill rotWithShape="1">
          <a:blip r:embed="rId2"/>
          <a:srcRect l="15507" r="8258"/>
          <a:stretch/>
        </p:blipFill>
        <p:spPr>
          <a:xfrm>
            <a:off x="3895955" y="803751"/>
            <a:ext cx="4793650" cy="5250498"/>
          </a:xfrm>
          <a:prstGeom prst="rect">
            <a:avLst/>
          </a:prstGeom>
        </p:spPr>
      </p:pic>
      <p:sp>
        <p:nvSpPr>
          <p:cNvPr id="123917" name="Rectangle 123916">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23919" name="Oval 123918">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23921" name="Oval 123920">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23906" name="Rectangle 2"/>
          <p:cNvSpPr>
            <a:spLocks noGrp="1" noChangeArrowheads="1"/>
          </p:cNvSpPr>
          <p:nvPr>
            <p:ph idx="1"/>
          </p:nvPr>
        </p:nvSpPr>
        <p:spPr>
          <a:xfrm>
            <a:off x="732383" y="1477962"/>
            <a:ext cx="2733837" cy="4255293"/>
          </a:xfrm>
        </p:spPr>
        <p:txBody>
          <a:bodyPr>
            <a:normAutofit fontScale="92500" lnSpcReduction="10000"/>
          </a:bodyPr>
          <a:lstStyle/>
          <a:p>
            <a:pPr marL="0" indent="0">
              <a:buFont typeface="Wingdings" pitchFamily="2" charset="2"/>
              <a:buNone/>
            </a:pPr>
            <a:r>
              <a:rPr lang="es-ES" altLang="es-AR" sz="2400" dirty="0">
                <a:solidFill>
                  <a:schemeClr val="tx1"/>
                </a:solidFill>
                <a:latin typeface="Tahoma" pitchFamily="34" charset="0"/>
                <a:cs typeface="Times New Roman" pitchFamily="18" charset="0"/>
              </a:rPr>
              <a:t>Luego piensa un momento y dice…</a:t>
            </a:r>
          </a:p>
          <a:p>
            <a:pPr marL="0" indent="0">
              <a:buFont typeface="Wingdings" pitchFamily="2" charset="2"/>
              <a:buNone/>
            </a:pPr>
            <a:r>
              <a:rPr lang="es-ES" altLang="es-AR" sz="2400" dirty="0">
                <a:solidFill>
                  <a:schemeClr val="tx1"/>
                </a:solidFill>
                <a:latin typeface="Tahoma" pitchFamily="34" charset="0"/>
                <a:cs typeface="Times New Roman" pitchFamily="18" charset="0"/>
              </a:rPr>
              <a:t>- </a:t>
            </a:r>
            <a:r>
              <a:rPr lang="es-ES" altLang="es-AR" sz="2400" dirty="0" err="1">
                <a:solidFill>
                  <a:schemeClr val="tx1"/>
                </a:solidFill>
                <a:latin typeface="Tahoma" pitchFamily="34" charset="0"/>
                <a:cs typeface="Times New Roman" pitchFamily="18" charset="0"/>
              </a:rPr>
              <a:t>Déme</a:t>
            </a:r>
            <a:r>
              <a:rPr lang="es-ES" altLang="es-AR" sz="2400" dirty="0">
                <a:solidFill>
                  <a:schemeClr val="tx1"/>
                </a:solidFill>
                <a:latin typeface="Tahoma" pitchFamily="34" charset="0"/>
                <a:cs typeface="Times New Roman" pitchFamily="18" charset="0"/>
              </a:rPr>
              <a:t> uno más</a:t>
            </a:r>
            <a:r>
              <a:rPr lang="es-ES_tradnl" altLang="es-AR" sz="2400" dirty="0">
                <a:solidFill>
                  <a:schemeClr val="tx1"/>
                </a:solidFill>
                <a:latin typeface="Tahoma" pitchFamily="34" charset="0"/>
                <a:cs typeface="Times New Roman" pitchFamily="18" charset="0"/>
              </a:rPr>
              <a:t>,</a:t>
            </a:r>
            <a:r>
              <a:rPr lang="es-ES" altLang="es-AR" sz="2400" dirty="0">
                <a:solidFill>
                  <a:schemeClr val="tx1"/>
                </a:solidFill>
                <a:latin typeface="Tahoma" pitchFamily="34" charset="0"/>
                <a:cs typeface="Times New Roman" pitchFamily="18" charset="0"/>
              </a:rPr>
              <a:t> porque la madre de mi chica, que está de muerte la señora, cuando no está mi novia delante, me hace insinuaciones y como voy a ir a cenar a su casa esta noche…</a:t>
            </a:r>
            <a:endParaRPr lang="es-ES" altLang="es-AR" sz="2400" dirty="0">
              <a:solidFill>
                <a:schemeClr val="tx1"/>
              </a:solidFill>
              <a:latin typeface="Tahoma" pitchFamily="34" charset="0"/>
            </a:endParaRPr>
          </a:p>
        </p:txBody>
      </p:sp>
      <p:sp>
        <p:nvSpPr>
          <p:cNvPr id="123923"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s-AR"/>
          </a:p>
        </p:txBody>
      </p:sp>
    </p:spTree>
    <p:extLst>
      <p:ext uri="{BB962C8B-B14F-4D97-AF65-F5344CB8AC3E}">
        <p14:creationId xmlns:p14="http://schemas.microsoft.com/office/powerpoint/2010/main" val="3128014511"/>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5" name="Rectangle 124934">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s-AR"/>
          </a:p>
        </p:txBody>
      </p:sp>
      <p:sp>
        <p:nvSpPr>
          <p:cNvPr id="124937" name="Freeform: Shape 124936">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s-AR"/>
          </a:p>
        </p:txBody>
      </p:sp>
      <p:sp>
        <p:nvSpPr>
          <p:cNvPr id="124939"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AR"/>
          </a:p>
        </p:txBody>
      </p:sp>
      <p:pic>
        <p:nvPicPr>
          <p:cNvPr id="67586" name="Picture 2" descr="Familia rezando en la mesa | Foto Premium">
            <a:extLst>
              <a:ext uri="{FF2B5EF4-FFF2-40B4-BE49-F238E27FC236}">
                <a16:creationId xmlns:a16="http://schemas.microsoft.com/office/drawing/2014/main" id="{516EAB76-D24A-43F0-B918-8DFC6FCC3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820" r="12424" b="-1"/>
          <a:stretch/>
        </p:blipFill>
        <p:spPr bwMode="auto">
          <a:xfrm>
            <a:off x="3895955" y="803751"/>
            <a:ext cx="4793650" cy="5250498"/>
          </a:xfrm>
          <a:prstGeom prst="rect">
            <a:avLst/>
          </a:prstGeom>
          <a:noFill/>
          <a:extLst>
            <a:ext uri="{909E8E84-426E-40DD-AFC4-6F175D3DCCD1}">
              <a14:hiddenFill xmlns:a14="http://schemas.microsoft.com/office/drawing/2010/main">
                <a:solidFill>
                  <a:srgbClr val="FFFFFF"/>
                </a:solidFill>
              </a14:hiddenFill>
            </a:ext>
          </a:extLst>
        </p:spPr>
      </p:pic>
      <p:sp>
        <p:nvSpPr>
          <p:cNvPr id="124941" name="Rectangle 124940">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24943" name="Oval 124942">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24945" name="Oval 124944">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24930" name="Rectangle 2"/>
          <p:cNvSpPr>
            <a:spLocks noGrp="1" noChangeArrowheads="1"/>
          </p:cNvSpPr>
          <p:nvPr>
            <p:ph idx="1"/>
          </p:nvPr>
        </p:nvSpPr>
        <p:spPr>
          <a:xfrm>
            <a:off x="611560" y="1052736"/>
            <a:ext cx="2955946" cy="4896544"/>
          </a:xfrm>
        </p:spPr>
        <p:txBody>
          <a:bodyPr>
            <a:normAutofit lnSpcReduction="10000"/>
          </a:bodyPr>
          <a:lstStyle/>
          <a:p>
            <a:pPr marL="0" indent="0">
              <a:lnSpc>
                <a:spcPct val="90000"/>
              </a:lnSpc>
              <a:buFont typeface="Wingdings" pitchFamily="2" charset="2"/>
              <a:buNone/>
            </a:pPr>
            <a:r>
              <a:rPr lang="es-ES" altLang="es-AR" sz="2000" dirty="0">
                <a:solidFill>
                  <a:schemeClr val="tx1"/>
                </a:solidFill>
                <a:latin typeface="Tahoma" pitchFamily="34" charset="0"/>
                <a:cs typeface="Times New Roman" pitchFamily="18" charset="0"/>
              </a:rPr>
              <a:t>Llega la hora de la cena y el muchacho tiene a un lado a su novia, al otro a la hermana y enfrente la mamá de ambas.</a:t>
            </a:r>
          </a:p>
          <a:p>
            <a:pPr marL="0" indent="0">
              <a:lnSpc>
                <a:spcPct val="90000"/>
              </a:lnSpc>
              <a:buFont typeface="Wingdings" pitchFamily="2" charset="2"/>
              <a:buNone/>
            </a:pPr>
            <a:r>
              <a:rPr lang="es-ES" altLang="es-AR" sz="2000" dirty="0">
                <a:solidFill>
                  <a:schemeClr val="tx1"/>
                </a:solidFill>
                <a:latin typeface="Tahoma" pitchFamily="34" charset="0"/>
                <a:cs typeface="Times New Roman" pitchFamily="18" charset="0"/>
              </a:rPr>
              <a:t>En ese instante llega el padre, que se sienta al frente de la mesa.</a:t>
            </a:r>
          </a:p>
          <a:p>
            <a:pPr marL="0" indent="0">
              <a:lnSpc>
                <a:spcPct val="90000"/>
              </a:lnSpc>
              <a:buFont typeface="Wingdings" pitchFamily="2" charset="2"/>
              <a:buNone/>
            </a:pPr>
            <a:r>
              <a:rPr lang="es-ES" altLang="es-AR" sz="2000" dirty="0">
                <a:solidFill>
                  <a:schemeClr val="tx1"/>
                </a:solidFill>
                <a:latin typeface="Tahoma" pitchFamily="34" charset="0"/>
                <a:cs typeface="Times New Roman" pitchFamily="18" charset="0"/>
              </a:rPr>
              <a:t>El muchacho baja la cabeza y empieza a rezar:</a:t>
            </a:r>
          </a:p>
          <a:p>
            <a:pPr marL="0" indent="0">
              <a:lnSpc>
                <a:spcPct val="90000"/>
              </a:lnSpc>
              <a:buFont typeface="Wingdings" pitchFamily="2" charset="2"/>
              <a:buNone/>
            </a:pPr>
            <a:r>
              <a:rPr lang="es-ES" altLang="es-AR" sz="2000" dirty="0">
                <a:solidFill>
                  <a:schemeClr val="tx1"/>
                </a:solidFill>
                <a:latin typeface="Tahoma" pitchFamily="34" charset="0"/>
                <a:cs typeface="Times New Roman" pitchFamily="18" charset="0"/>
              </a:rPr>
              <a:t> - Señor, te damos gracias por los alimentos </a:t>
            </a:r>
            <a:r>
              <a:rPr lang="es-ES_tradnl" altLang="es-AR" sz="2000" dirty="0">
                <a:solidFill>
                  <a:schemeClr val="tx1"/>
                </a:solidFill>
                <a:latin typeface="Tahoma" pitchFamily="34" charset="0"/>
                <a:cs typeface="Times New Roman" pitchFamily="18" charset="0"/>
              </a:rPr>
              <a:t>B</a:t>
            </a:r>
            <a:r>
              <a:rPr lang="es-ES" altLang="es-AR" sz="2000" dirty="0" err="1">
                <a:solidFill>
                  <a:schemeClr val="tx1"/>
                </a:solidFill>
                <a:latin typeface="Tahoma" pitchFamily="34" charset="0"/>
                <a:cs typeface="Times New Roman" pitchFamily="18" charset="0"/>
              </a:rPr>
              <a:t>endícenos</a:t>
            </a:r>
            <a:r>
              <a:rPr lang="es-ES" altLang="es-AR" sz="2000" dirty="0">
                <a:solidFill>
                  <a:schemeClr val="tx1"/>
                </a:solidFill>
                <a:latin typeface="Tahoma" pitchFamily="34" charset="0"/>
                <a:cs typeface="Times New Roman" pitchFamily="18" charset="0"/>
              </a:rPr>
              <a:t> a todos… </a:t>
            </a:r>
            <a:r>
              <a:rPr lang="es-ES_tradnl" altLang="es-AR" sz="2000" dirty="0">
                <a:solidFill>
                  <a:schemeClr val="tx1"/>
                </a:solidFill>
                <a:latin typeface="Tahoma" pitchFamily="34" charset="0"/>
                <a:cs typeface="Times New Roman" pitchFamily="18" charset="0"/>
              </a:rPr>
              <a:t>Y</a:t>
            </a:r>
            <a:r>
              <a:rPr lang="es-ES" altLang="es-AR" sz="2000" dirty="0">
                <a:solidFill>
                  <a:schemeClr val="tx1"/>
                </a:solidFill>
                <a:latin typeface="Tahoma" pitchFamily="34" charset="0"/>
                <a:cs typeface="Times New Roman" pitchFamily="18" charset="0"/>
              </a:rPr>
              <a:t> perdónanos si en algo te hemos ofendido…</a:t>
            </a:r>
          </a:p>
        </p:txBody>
      </p:sp>
      <p:sp>
        <p:nvSpPr>
          <p:cNvPr id="124947"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s-AR"/>
          </a:p>
        </p:txBody>
      </p:sp>
    </p:spTree>
    <p:extLst>
      <p:ext uri="{BB962C8B-B14F-4D97-AF65-F5344CB8AC3E}">
        <p14:creationId xmlns:p14="http://schemas.microsoft.com/office/powerpoint/2010/main" val="2118366863"/>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9" name="Rectangle 12595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s-AR"/>
          </a:p>
        </p:txBody>
      </p:sp>
      <p:sp>
        <p:nvSpPr>
          <p:cNvPr id="125961" name="Freeform: Shape 12596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s-AR"/>
          </a:p>
        </p:txBody>
      </p:sp>
      <p:sp>
        <p:nvSpPr>
          <p:cNvPr id="12596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AR"/>
          </a:p>
        </p:txBody>
      </p:sp>
      <p:pic>
        <p:nvPicPr>
          <p:cNvPr id="68610" name="Picture 2" descr="African Man Praying Home Fotos e Imágenes de stock - Alamy">
            <a:extLst>
              <a:ext uri="{FF2B5EF4-FFF2-40B4-BE49-F238E27FC236}">
                <a16:creationId xmlns:a16="http://schemas.microsoft.com/office/drawing/2014/main" id="{07774069-7A6D-4E48-8DAB-E70080AE5B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95955" y="1672548"/>
            <a:ext cx="4793650" cy="3512903"/>
          </a:xfrm>
          <a:prstGeom prst="rect">
            <a:avLst/>
          </a:prstGeom>
          <a:noFill/>
          <a:extLst>
            <a:ext uri="{909E8E84-426E-40DD-AFC4-6F175D3DCCD1}">
              <a14:hiddenFill xmlns:a14="http://schemas.microsoft.com/office/drawing/2010/main">
                <a:solidFill>
                  <a:srgbClr val="FFFFFF"/>
                </a:solidFill>
              </a14:hiddenFill>
            </a:ext>
          </a:extLst>
        </p:spPr>
      </p:pic>
      <p:sp>
        <p:nvSpPr>
          <p:cNvPr id="125965" name="Rectangle 12596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25967" name="Oval 12596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25969" name="Oval 12596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25954" name="Rectangle 2"/>
          <p:cNvSpPr>
            <a:spLocks noGrp="1" noChangeArrowheads="1"/>
          </p:cNvSpPr>
          <p:nvPr>
            <p:ph idx="1"/>
          </p:nvPr>
        </p:nvSpPr>
        <p:spPr>
          <a:xfrm>
            <a:off x="611286" y="1340768"/>
            <a:ext cx="2752002" cy="4399134"/>
          </a:xfrm>
        </p:spPr>
        <p:txBody>
          <a:bodyPr>
            <a:normAutofit fontScale="92500" lnSpcReduction="10000"/>
          </a:bodyPr>
          <a:lstStyle/>
          <a:p>
            <a:pPr marL="0" indent="0">
              <a:buFont typeface="Wingdings" pitchFamily="2" charset="2"/>
              <a:buNone/>
            </a:pPr>
            <a:r>
              <a:rPr lang="es-ES" altLang="es-AR" sz="2400" dirty="0">
                <a:solidFill>
                  <a:srgbClr val="FFFFFF"/>
                </a:solidFill>
                <a:latin typeface="Tahoma" pitchFamily="34" charset="0"/>
                <a:cs typeface="Times New Roman" pitchFamily="18" charset="0"/>
              </a:rPr>
              <a:t>Pasa un minuto y el chico sigue rezando:</a:t>
            </a:r>
          </a:p>
          <a:p>
            <a:pPr marL="0" indent="0">
              <a:buFont typeface="Wingdings" pitchFamily="2" charset="2"/>
              <a:buNone/>
            </a:pPr>
            <a:r>
              <a:rPr lang="es-ES" altLang="es-AR" sz="2400" dirty="0">
                <a:solidFill>
                  <a:srgbClr val="FFFFFF"/>
                </a:solidFill>
                <a:latin typeface="Tahoma" pitchFamily="34" charset="0"/>
                <a:cs typeface="Times New Roman" pitchFamily="18" charset="0"/>
              </a:rPr>
              <a:t>- ¡Gracias Señor!</a:t>
            </a:r>
          </a:p>
          <a:p>
            <a:pPr marL="0" indent="0">
              <a:buFont typeface="Wingdings" pitchFamily="2" charset="2"/>
              <a:buNone/>
            </a:pPr>
            <a:r>
              <a:rPr lang="es-ES" altLang="es-AR" sz="2400" dirty="0">
                <a:solidFill>
                  <a:srgbClr val="FFFFFF"/>
                </a:solidFill>
                <a:latin typeface="Tahoma" pitchFamily="34" charset="0"/>
                <a:cs typeface="Times New Roman" pitchFamily="18" charset="0"/>
              </a:rPr>
              <a:t>A los diez minutos de rezos y oraciones la novia le dice:</a:t>
            </a:r>
          </a:p>
          <a:p>
            <a:pPr marL="0" indent="0">
              <a:buFont typeface="Wingdings" pitchFamily="2" charset="2"/>
              <a:buNone/>
            </a:pPr>
            <a:r>
              <a:rPr lang="es-ES" altLang="es-AR" sz="2400" dirty="0">
                <a:solidFill>
                  <a:srgbClr val="FFFFFF"/>
                </a:solidFill>
                <a:latin typeface="Tahoma" pitchFamily="34" charset="0"/>
                <a:cs typeface="Times New Roman" pitchFamily="18" charset="0"/>
              </a:rPr>
              <a:t> -No sabía que fueras tan religioso…</a:t>
            </a:r>
          </a:p>
          <a:p>
            <a:pPr marL="0" indent="0">
              <a:buFont typeface="Wingdings" pitchFamily="2" charset="2"/>
              <a:buNone/>
            </a:pPr>
            <a:r>
              <a:rPr lang="es-ES" altLang="es-AR" sz="2400" dirty="0">
                <a:solidFill>
                  <a:srgbClr val="FFFFFF"/>
                </a:solidFill>
                <a:latin typeface="Tahoma" pitchFamily="34" charset="0"/>
                <a:cs typeface="Times New Roman" pitchFamily="18" charset="0"/>
              </a:rPr>
              <a:t>- ¡¡Ni yo que tu padre era el farmacéutico!!</a:t>
            </a:r>
            <a:r>
              <a:rPr lang="es-ES" altLang="es-AR" sz="2400" dirty="0">
                <a:solidFill>
                  <a:srgbClr val="FFFFFF"/>
                </a:solidFill>
                <a:latin typeface="Tahoma" pitchFamily="34" charset="0"/>
              </a:rPr>
              <a:t> </a:t>
            </a:r>
          </a:p>
        </p:txBody>
      </p:sp>
      <p:sp>
        <p:nvSpPr>
          <p:cNvPr id="12597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s-AR"/>
          </a:p>
        </p:txBody>
      </p:sp>
    </p:spTree>
    <p:extLst>
      <p:ext uri="{BB962C8B-B14F-4D97-AF65-F5344CB8AC3E}">
        <p14:creationId xmlns:p14="http://schemas.microsoft.com/office/powerpoint/2010/main" val="1229477112"/>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3347864" y="620688"/>
            <a:ext cx="3384742" cy="1451248"/>
          </a:xfrm>
        </p:spPr>
        <p:txBody>
          <a:bodyPr anchor="ctr">
            <a:normAutofit/>
          </a:bodyPr>
          <a:lstStyle/>
          <a:p>
            <a:r>
              <a:rPr lang="es-ES_tradnl" altLang="es-AR" u="sng" dirty="0">
                <a:solidFill>
                  <a:srgbClr val="FFFFFF"/>
                </a:solidFill>
              </a:rPr>
              <a:t>Conclusión</a:t>
            </a:r>
            <a:endParaRPr lang="es-ES" altLang="es-AR" u="sng" dirty="0">
              <a:solidFill>
                <a:srgbClr val="FFFFFF"/>
              </a:solidFill>
            </a:endParaRPr>
          </a:p>
        </p:txBody>
      </p:sp>
      <p:pic>
        <p:nvPicPr>
          <p:cNvPr id="69634" name="Picture 2" descr="Hombre de negocios diciendo secreto a su colega | Foto Premium">
            <a:extLst>
              <a:ext uri="{FF2B5EF4-FFF2-40B4-BE49-F238E27FC236}">
                <a16:creationId xmlns:a16="http://schemas.microsoft.com/office/drawing/2014/main" id="{E3F06C00-DCB5-4431-B9FE-26BF2FC445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1600" y="3140968"/>
            <a:ext cx="2892580" cy="1924880"/>
          </a:xfrm>
          <a:prstGeom prst="rect">
            <a:avLst/>
          </a:prstGeom>
          <a:noFill/>
          <a:extLst>
            <a:ext uri="{909E8E84-426E-40DD-AFC4-6F175D3DCCD1}">
              <a14:hiddenFill xmlns:a14="http://schemas.microsoft.com/office/drawing/2010/main">
                <a:solidFill>
                  <a:srgbClr val="FFFFFF"/>
                </a:solidFill>
              </a14:hiddenFill>
            </a:ext>
          </a:extLst>
        </p:spPr>
      </p:pic>
      <p:sp>
        <p:nvSpPr>
          <p:cNvPr id="126979" name="Rectangle 3"/>
          <p:cNvSpPr>
            <a:spLocks noGrp="1" noChangeArrowheads="1"/>
          </p:cNvSpPr>
          <p:nvPr>
            <p:ph idx="1"/>
          </p:nvPr>
        </p:nvSpPr>
        <p:spPr>
          <a:xfrm>
            <a:off x="4788024" y="2348880"/>
            <a:ext cx="3528392" cy="3734379"/>
          </a:xfrm>
        </p:spPr>
        <p:txBody>
          <a:bodyPr anchor="t">
            <a:normAutofit fontScale="92500"/>
          </a:bodyPr>
          <a:lstStyle/>
          <a:p>
            <a:pPr marL="0" indent="0">
              <a:buFont typeface="Wingdings" pitchFamily="2" charset="2"/>
              <a:buNone/>
            </a:pPr>
            <a:r>
              <a:rPr lang="es-ES" altLang="es-AR" sz="2800" dirty="0">
                <a:solidFill>
                  <a:schemeClr val="accent1">
                    <a:lumMod val="75000"/>
                  </a:schemeClr>
                </a:solidFill>
                <a:cs typeface="Times New Roman" pitchFamily="18" charset="0"/>
              </a:rPr>
              <a:t>No comente los planes estratégicos de la empresa a desconocidos porque la falta de confidencialidad puede destruir su propia organización</a:t>
            </a:r>
            <a:r>
              <a:rPr lang="es-ES_tradnl" altLang="es-AR" dirty="0">
                <a:solidFill>
                  <a:schemeClr val="accent1">
                    <a:lumMod val="75000"/>
                  </a:schemeClr>
                </a:solidFill>
              </a:rPr>
              <a:t>.</a:t>
            </a:r>
            <a:endParaRPr lang="es-ES" altLang="es-AR" dirty="0">
              <a:solidFill>
                <a:schemeClr val="accent1">
                  <a:lumMod val="75000"/>
                </a:schemeClr>
              </a:solidFill>
            </a:endParaRPr>
          </a:p>
        </p:txBody>
      </p:sp>
    </p:spTree>
    <p:extLst>
      <p:ext uri="{BB962C8B-B14F-4D97-AF65-F5344CB8AC3E}">
        <p14:creationId xmlns:p14="http://schemas.microsoft.com/office/powerpoint/2010/main" val="287652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a:extLst>
              <a:ext uri="{FF2B5EF4-FFF2-40B4-BE49-F238E27FC236}">
                <a16:creationId xmlns:a16="http://schemas.microsoft.com/office/drawing/2014/main" id="{68DCCF25-14FF-4559-83F4-A3A753FCBE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82" r="29986" b="-2"/>
          <a:stretch/>
        </p:blipFill>
        <p:spPr bwMode="auto">
          <a:xfrm>
            <a:off x="3779912" y="-1"/>
            <a:ext cx="5364088"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128002" name="Rectangle 2"/>
          <p:cNvSpPr>
            <a:spLocks noGrp="1" noChangeArrowheads="1"/>
          </p:cNvSpPr>
          <p:nvPr>
            <p:ph type="title"/>
          </p:nvPr>
        </p:nvSpPr>
        <p:spPr>
          <a:xfrm>
            <a:off x="507999" y="609600"/>
            <a:ext cx="2888343" cy="1320800"/>
          </a:xfrm>
        </p:spPr>
        <p:txBody>
          <a:bodyPr>
            <a:normAutofit/>
          </a:bodyPr>
          <a:lstStyle/>
          <a:p>
            <a:r>
              <a:rPr lang="es-ES" altLang="es-AR" sz="3300">
                <a:latin typeface="Tahoma" pitchFamily="34" charset="0"/>
                <a:cs typeface="Times New Roman" pitchFamily="18" charset="0"/>
              </a:rPr>
              <a:t>Caso 4: Quien habla último…</a:t>
            </a:r>
            <a:r>
              <a:rPr lang="es-ES" altLang="es-AR" sz="3300">
                <a:latin typeface="Tahoma" pitchFamily="34" charset="0"/>
              </a:rPr>
              <a:t> </a:t>
            </a:r>
          </a:p>
        </p:txBody>
      </p:sp>
      <p:sp>
        <p:nvSpPr>
          <p:cNvPr id="128003" name="Rectangle 3"/>
          <p:cNvSpPr>
            <a:spLocks noGrp="1" noChangeArrowheads="1"/>
          </p:cNvSpPr>
          <p:nvPr>
            <p:ph idx="1"/>
          </p:nvPr>
        </p:nvSpPr>
        <p:spPr>
          <a:xfrm>
            <a:off x="508000" y="2160589"/>
            <a:ext cx="3415928" cy="3880773"/>
          </a:xfrm>
        </p:spPr>
        <p:txBody>
          <a:bodyPr>
            <a:normAutofit/>
          </a:bodyPr>
          <a:lstStyle/>
          <a:p>
            <a:pPr marL="0" indent="0">
              <a:buFont typeface="Wingdings" pitchFamily="2" charset="2"/>
              <a:buNone/>
            </a:pPr>
            <a:r>
              <a:rPr lang="es-ES" altLang="es-AR" sz="2400" dirty="0">
                <a:latin typeface="Tahoma" pitchFamily="34" charset="0"/>
                <a:cs typeface="Times New Roman" pitchFamily="18" charset="0"/>
              </a:rPr>
              <a:t>Un vendedor, un empleado administrativo y el gerente van a almorzar y, tirada en el suelo, encuentran una antigua lámpara de aceite. La frotan y aparece un Genio envuelto en una nube de humo.</a:t>
            </a:r>
            <a:endParaRPr lang="es-ES" altLang="es-AR" sz="2400" dirty="0">
              <a:latin typeface="Tahoma" pitchFamily="34" charset="0"/>
            </a:endParaRPr>
          </a:p>
        </p:txBody>
      </p:sp>
    </p:spTree>
    <p:extLst>
      <p:ext uri="{BB962C8B-B14F-4D97-AF65-F5344CB8AC3E}">
        <p14:creationId xmlns:p14="http://schemas.microsoft.com/office/powerpoint/2010/main" val="1709326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31" name="Rectangle 129030">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s-AR"/>
          </a:p>
        </p:txBody>
      </p:sp>
      <p:sp>
        <p:nvSpPr>
          <p:cNvPr id="129033" name="Freeform: Shape 129032">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s-AR"/>
          </a:p>
        </p:txBody>
      </p:sp>
      <p:sp>
        <p:nvSpPr>
          <p:cNvPr id="129035"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AR"/>
          </a:p>
        </p:txBody>
      </p:sp>
      <p:pic>
        <p:nvPicPr>
          <p:cNvPr id="62466" name="Picture 2" descr="El hombre se relaja en la playa. el hombre tiene vacaciones. vacaciones en  la playa. ilustración de dibujos animados plana | Vector Premium">
            <a:extLst>
              <a:ext uri="{FF2B5EF4-FFF2-40B4-BE49-F238E27FC236}">
                <a16:creationId xmlns:a16="http://schemas.microsoft.com/office/drawing/2014/main" id="{67B79DE7-7D13-446C-972C-3BF5B817E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66"/>
          <a:stretch/>
        </p:blipFill>
        <p:spPr bwMode="auto">
          <a:xfrm>
            <a:off x="3895955" y="803751"/>
            <a:ext cx="4793650" cy="5250498"/>
          </a:xfrm>
          <a:prstGeom prst="rect">
            <a:avLst/>
          </a:prstGeom>
          <a:noFill/>
          <a:extLst>
            <a:ext uri="{909E8E84-426E-40DD-AFC4-6F175D3DCCD1}">
              <a14:hiddenFill xmlns:a14="http://schemas.microsoft.com/office/drawing/2010/main">
                <a:solidFill>
                  <a:srgbClr val="FFFFFF"/>
                </a:solidFill>
              </a14:hiddenFill>
            </a:ext>
          </a:extLst>
        </p:spPr>
      </p:pic>
      <p:sp>
        <p:nvSpPr>
          <p:cNvPr id="129037" name="Rectangle 129036">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29039" name="Oval 129038">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29041" name="Oval 129040">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29026" name="Rectangle 2"/>
          <p:cNvSpPr>
            <a:spLocks noGrp="1" noChangeArrowheads="1"/>
          </p:cNvSpPr>
          <p:nvPr>
            <p:ph idx="1"/>
          </p:nvPr>
        </p:nvSpPr>
        <p:spPr>
          <a:xfrm>
            <a:off x="732384" y="1477962"/>
            <a:ext cx="2556944" cy="4327301"/>
          </a:xfrm>
        </p:spPr>
        <p:txBody>
          <a:bodyPr>
            <a:normAutofit/>
          </a:bodyPr>
          <a:lstStyle/>
          <a:p>
            <a:pPr marL="0" indent="0">
              <a:lnSpc>
                <a:spcPct val="90000"/>
              </a:lnSpc>
              <a:buFont typeface="Wingdings" pitchFamily="2" charset="2"/>
              <a:buNone/>
            </a:pPr>
            <a:r>
              <a:rPr lang="es-ES" altLang="es-AR" sz="2000" dirty="0">
                <a:solidFill>
                  <a:schemeClr val="tx1"/>
                </a:solidFill>
                <a:cs typeface="Times New Roman" pitchFamily="18" charset="0"/>
              </a:rPr>
              <a:t>- Como generalmente otorgo tres deseos, les voy a dar uno a cada uno, dice el Genio.</a:t>
            </a:r>
          </a:p>
          <a:p>
            <a:pPr marL="0" indent="0">
              <a:lnSpc>
                <a:spcPct val="90000"/>
              </a:lnSpc>
              <a:buFont typeface="Wingdings" pitchFamily="2" charset="2"/>
              <a:buNone/>
            </a:pPr>
            <a:r>
              <a:rPr lang="es-ES" altLang="es-AR" sz="2000" dirty="0">
                <a:solidFill>
                  <a:schemeClr val="tx1"/>
                </a:solidFill>
                <a:cs typeface="Times New Roman" pitchFamily="18" charset="0"/>
              </a:rPr>
              <a:t>- ¡A mi primero! ¡Yo primero! Porfía el empleado administrativo. Quiero estar de vacaciones en el Caribe y … </a:t>
            </a:r>
            <a:r>
              <a:rPr lang="es-ES_tradnl" altLang="es-AR" sz="2000" dirty="0">
                <a:solidFill>
                  <a:schemeClr val="tx1"/>
                </a:solidFill>
                <a:cs typeface="Times New Roman" pitchFamily="18" charset="0"/>
              </a:rPr>
              <a:t>¡</a:t>
            </a:r>
            <a:r>
              <a:rPr lang="es-ES" altLang="es-AR" sz="2000" dirty="0">
                <a:solidFill>
                  <a:schemeClr val="tx1"/>
                </a:solidFill>
                <a:cs typeface="Times New Roman" pitchFamily="18" charset="0"/>
              </a:rPr>
              <a:t>Puf</a:t>
            </a:r>
            <a:r>
              <a:rPr lang="es-ES_tradnl" altLang="es-AR" sz="2000" dirty="0">
                <a:solidFill>
                  <a:schemeClr val="tx1"/>
                </a:solidFill>
                <a:cs typeface="Times New Roman" pitchFamily="18" charset="0"/>
              </a:rPr>
              <a:t>f! </a:t>
            </a:r>
            <a:r>
              <a:rPr lang="es-ES" altLang="es-AR" sz="2000" dirty="0">
                <a:solidFill>
                  <a:schemeClr val="tx1"/>
                </a:solidFill>
                <a:cs typeface="Times New Roman" pitchFamily="18" charset="0"/>
              </a:rPr>
              <a:t>…¡</a:t>
            </a:r>
            <a:r>
              <a:rPr lang="es-ES_tradnl" altLang="es-AR" sz="2000" dirty="0">
                <a:solidFill>
                  <a:schemeClr val="tx1"/>
                </a:solidFill>
                <a:cs typeface="Times New Roman" pitchFamily="18" charset="0"/>
              </a:rPr>
              <a:t>D</a:t>
            </a:r>
            <a:r>
              <a:rPr lang="es-ES" altLang="es-AR" sz="2000" dirty="0" err="1">
                <a:solidFill>
                  <a:schemeClr val="tx1"/>
                </a:solidFill>
                <a:cs typeface="Times New Roman" pitchFamily="18" charset="0"/>
              </a:rPr>
              <a:t>esaparece</a:t>
            </a:r>
            <a:r>
              <a:rPr lang="es-ES" altLang="es-AR" sz="2000" dirty="0">
                <a:solidFill>
                  <a:schemeClr val="tx1"/>
                </a:solidFill>
                <a:cs typeface="Times New Roman" pitchFamily="18" charset="0"/>
              </a:rPr>
              <a:t>!</a:t>
            </a:r>
            <a:endParaRPr lang="es-ES" altLang="es-AR" sz="2000" dirty="0">
              <a:solidFill>
                <a:schemeClr val="tx1"/>
              </a:solidFill>
            </a:endParaRPr>
          </a:p>
        </p:txBody>
      </p:sp>
      <p:sp>
        <p:nvSpPr>
          <p:cNvPr id="129043"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s-AR"/>
          </a:p>
        </p:txBody>
      </p:sp>
    </p:spTree>
    <p:extLst>
      <p:ext uri="{BB962C8B-B14F-4D97-AF65-F5344CB8AC3E}">
        <p14:creationId xmlns:p14="http://schemas.microsoft.com/office/powerpoint/2010/main" val="467361395"/>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5" name="Rectangle 130054">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s-AR"/>
          </a:p>
        </p:txBody>
      </p:sp>
      <p:sp>
        <p:nvSpPr>
          <p:cNvPr id="130057" name="Freeform: Shape 130056">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s-AR"/>
          </a:p>
        </p:txBody>
      </p:sp>
      <p:sp>
        <p:nvSpPr>
          <p:cNvPr id="130059"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AR"/>
          </a:p>
        </p:txBody>
      </p:sp>
      <p:pic>
        <p:nvPicPr>
          <p:cNvPr id="63490" name="Picture 2" descr="Ilustración de Hombre Y Mujer Enjoyig Vacaciones De Verano Beber Cócteles  En La Playa De La Barra Sentado Bajo Palmeras Ilustración Vectorial De  Dibujos Animados Coloridos y más Vectores Libres de Derechos">
            <a:extLst>
              <a:ext uri="{FF2B5EF4-FFF2-40B4-BE49-F238E27FC236}">
                <a16:creationId xmlns:a16="http://schemas.microsoft.com/office/drawing/2014/main" id="{A9213FD5-495F-43AC-820C-FC809401E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270" r="5798" b="1"/>
          <a:stretch/>
        </p:blipFill>
        <p:spPr bwMode="auto">
          <a:xfrm>
            <a:off x="3895955" y="803751"/>
            <a:ext cx="4793650" cy="5250498"/>
          </a:xfrm>
          <a:prstGeom prst="rect">
            <a:avLst/>
          </a:prstGeom>
          <a:noFill/>
          <a:extLst>
            <a:ext uri="{909E8E84-426E-40DD-AFC4-6F175D3DCCD1}">
              <a14:hiddenFill xmlns:a14="http://schemas.microsoft.com/office/drawing/2010/main">
                <a:solidFill>
                  <a:srgbClr val="FFFFFF"/>
                </a:solidFill>
              </a14:hiddenFill>
            </a:ext>
          </a:extLst>
        </p:spPr>
      </p:pic>
      <p:sp>
        <p:nvSpPr>
          <p:cNvPr id="130061" name="Rectangle 130060">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30063" name="Oval 130062">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30065" name="Oval 130064">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30050" name="Rectangle 2"/>
          <p:cNvSpPr>
            <a:spLocks noGrp="1" noChangeArrowheads="1"/>
          </p:cNvSpPr>
          <p:nvPr>
            <p:ph idx="1"/>
          </p:nvPr>
        </p:nvSpPr>
        <p:spPr>
          <a:xfrm>
            <a:off x="722315" y="1145498"/>
            <a:ext cx="2597827" cy="4803781"/>
          </a:xfrm>
        </p:spPr>
        <p:txBody>
          <a:bodyPr>
            <a:normAutofit fontScale="92500" lnSpcReduction="20000"/>
          </a:bodyPr>
          <a:lstStyle/>
          <a:p>
            <a:pPr marL="0" indent="0">
              <a:buFont typeface="Wingdings" pitchFamily="2" charset="2"/>
              <a:buNone/>
            </a:pPr>
            <a:r>
              <a:rPr lang="es-ES" altLang="es-AR" sz="2400">
                <a:solidFill>
                  <a:schemeClr val="tx1"/>
                </a:solidFill>
                <a:cs typeface="Times New Roman" pitchFamily="18" charset="0"/>
              </a:rPr>
              <a:t>Sin salir de su asombro, el vendedor grita:</a:t>
            </a:r>
            <a:endParaRPr lang="es-ES_tradnl" altLang="es-AR" sz="2400">
              <a:solidFill>
                <a:schemeClr val="tx1"/>
              </a:solidFill>
              <a:cs typeface="Times New Roman" pitchFamily="18" charset="0"/>
            </a:endParaRPr>
          </a:p>
          <a:p>
            <a:pPr marL="0" indent="0">
              <a:buFont typeface="Wingdings" pitchFamily="2" charset="2"/>
              <a:buNone/>
            </a:pPr>
            <a:r>
              <a:rPr lang="es-ES_tradnl" altLang="es-AR" sz="2400">
                <a:solidFill>
                  <a:schemeClr val="tx1"/>
                </a:solidFill>
                <a:cs typeface="Times New Roman" pitchFamily="18" charset="0"/>
              </a:rPr>
              <a:t>- </a:t>
            </a:r>
            <a:r>
              <a:rPr lang="es-ES" altLang="es-AR" sz="2400">
                <a:solidFill>
                  <a:schemeClr val="tx1"/>
                </a:solidFill>
                <a:cs typeface="Times New Roman" pitchFamily="18" charset="0"/>
              </a:rPr>
              <a:t>¡Ahora a mi! … Quiero estar en Hawai, descansando en la playa con mi masajista personal, con una inagotable provisión de cerveza y con una top model. Y … </a:t>
            </a:r>
            <a:r>
              <a:rPr lang="es-ES_tradnl" altLang="es-AR" sz="2400">
                <a:solidFill>
                  <a:schemeClr val="tx1"/>
                </a:solidFill>
                <a:cs typeface="Times New Roman" pitchFamily="18" charset="0"/>
              </a:rPr>
              <a:t>¡</a:t>
            </a:r>
            <a:r>
              <a:rPr lang="es-ES" altLang="es-AR" sz="2400">
                <a:solidFill>
                  <a:schemeClr val="tx1"/>
                </a:solidFill>
                <a:cs typeface="Times New Roman" pitchFamily="18" charset="0"/>
              </a:rPr>
              <a:t>Puf</a:t>
            </a:r>
            <a:r>
              <a:rPr lang="es-ES_tradnl" altLang="es-AR" sz="2400">
                <a:solidFill>
                  <a:schemeClr val="tx1"/>
                </a:solidFill>
                <a:cs typeface="Times New Roman" pitchFamily="18" charset="0"/>
              </a:rPr>
              <a:t>! </a:t>
            </a:r>
            <a:r>
              <a:rPr lang="es-ES" altLang="es-AR" sz="2400">
                <a:solidFill>
                  <a:schemeClr val="tx1"/>
                </a:solidFill>
                <a:cs typeface="Times New Roman" pitchFamily="18" charset="0"/>
              </a:rPr>
              <a:t>… ¡</a:t>
            </a:r>
            <a:r>
              <a:rPr lang="es-ES_tradnl" altLang="es-AR" sz="2400">
                <a:solidFill>
                  <a:schemeClr val="tx1"/>
                </a:solidFill>
                <a:cs typeface="Times New Roman" pitchFamily="18" charset="0"/>
              </a:rPr>
              <a:t>D</a:t>
            </a:r>
            <a:r>
              <a:rPr lang="es-ES" altLang="es-AR" sz="2400">
                <a:solidFill>
                  <a:schemeClr val="tx1"/>
                </a:solidFill>
                <a:cs typeface="Times New Roman" pitchFamily="18" charset="0"/>
              </a:rPr>
              <a:t>esaparece!</a:t>
            </a:r>
            <a:endParaRPr lang="es-ES" altLang="es-AR" sz="2400">
              <a:solidFill>
                <a:schemeClr val="tx1"/>
              </a:solidFill>
            </a:endParaRPr>
          </a:p>
        </p:txBody>
      </p:sp>
      <p:sp>
        <p:nvSpPr>
          <p:cNvPr id="130067"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s-AR"/>
          </a:p>
        </p:txBody>
      </p:sp>
    </p:spTree>
    <p:extLst>
      <p:ext uri="{BB962C8B-B14F-4D97-AF65-F5344CB8AC3E}">
        <p14:creationId xmlns:p14="http://schemas.microsoft.com/office/powerpoint/2010/main" val="3910817136"/>
      </p:ext>
    </p:extLst>
  </p:cSld>
  <p:clrMapOvr>
    <a:overrideClrMapping bg1="dk1" tx1="lt1" bg2="dk2"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9" name="Rectangle 131078">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s-AR"/>
          </a:p>
        </p:txBody>
      </p:sp>
      <p:sp>
        <p:nvSpPr>
          <p:cNvPr id="131081" name="Freeform: Shape 131080">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s-AR"/>
          </a:p>
        </p:txBody>
      </p:sp>
      <p:sp>
        <p:nvSpPr>
          <p:cNvPr id="131083"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s-AR"/>
          </a:p>
        </p:txBody>
      </p:sp>
      <p:pic>
        <p:nvPicPr>
          <p:cNvPr id="64514" name="Picture 2" descr="Trabajo Duro. Cansado Infeliz Trabajador De Oficina Hombre Carácter  Tratando De Trabajar. Vector Ilustración De Dibujos Animados Plana  Ilustraciones Vectoriales, Clip Art Vectorizado Libre De Derechos. Image  75149421.">
            <a:extLst>
              <a:ext uri="{FF2B5EF4-FFF2-40B4-BE49-F238E27FC236}">
                <a16:creationId xmlns:a16="http://schemas.microsoft.com/office/drawing/2014/main" id="{57F75C1B-0896-4005-9786-9EB145A5F5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966"/>
          <a:stretch/>
        </p:blipFill>
        <p:spPr bwMode="auto">
          <a:xfrm>
            <a:off x="3895955" y="803751"/>
            <a:ext cx="4793650" cy="5250498"/>
          </a:xfrm>
          <a:prstGeom prst="rect">
            <a:avLst/>
          </a:prstGeom>
          <a:noFill/>
          <a:extLst>
            <a:ext uri="{909E8E84-426E-40DD-AFC4-6F175D3DCCD1}">
              <a14:hiddenFill xmlns:a14="http://schemas.microsoft.com/office/drawing/2010/main">
                <a:solidFill>
                  <a:srgbClr val="FFFFFF"/>
                </a:solidFill>
              </a14:hiddenFill>
            </a:ext>
          </a:extLst>
        </p:spPr>
      </p:pic>
      <p:sp>
        <p:nvSpPr>
          <p:cNvPr id="131085" name="Rectangle 131084">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31087" name="Oval 131086">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31089" name="Oval 131088">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31074" name="Rectangle 2"/>
          <p:cNvSpPr>
            <a:spLocks noGrp="1" noChangeArrowheads="1"/>
          </p:cNvSpPr>
          <p:nvPr>
            <p:ph idx="1"/>
          </p:nvPr>
        </p:nvSpPr>
        <p:spPr>
          <a:xfrm>
            <a:off x="773396" y="1477963"/>
            <a:ext cx="2350294" cy="3898900"/>
          </a:xfrm>
        </p:spPr>
        <p:txBody>
          <a:bodyPr>
            <a:normAutofit fontScale="92500" lnSpcReduction="10000"/>
          </a:bodyPr>
          <a:lstStyle/>
          <a:p>
            <a:pPr marL="0" indent="0">
              <a:buFont typeface="Wingdings" pitchFamily="2" charset="2"/>
              <a:buNone/>
            </a:pPr>
            <a:r>
              <a:rPr lang="es-ES" altLang="es-AR" sz="2400" dirty="0">
                <a:solidFill>
                  <a:schemeClr val="tx1"/>
                </a:solidFill>
                <a:cs typeface="Times New Roman" pitchFamily="18" charset="0"/>
              </a:rPr>
              <a:t>- Bueno, ahora te toca a ti, le dice el Genio al gerente.</a:t>
            </a:r>
          </a:p>
          <a:p>
            <a:pPr marL="0" indent="0">
              <a:buFont typeface="Wingdings" pitchFamily="2" charset="2"/>
              <a:buNone/>
            </a:pPr>
            <a:r>
              <a:rPr lang="es-ES" altLang="es-AR" sz="2400" dirty="0">
                <a:solidFill>
                  <a:schemeClr val="tx1"/>
                </a:solidFill>
                <a:cs typeface="Times New Roman" pitchFamily="18" charset="0"/>
              </a:rPr>
              <a:t>- Quiero que esos dos vuelvan a trabajar después del almuerzo, dice el gerente.</a:t>
            </a:r>
            <a:endParaRPr lang="es-ES" altLang="es-AR" sz="2400" dirty="0">
              <a:solidFill>
                <a:schemeClr val="tx1"/>
              </a:solidFill>
            </a:endParaRPr>
          </a:p>
        </p:txBody>
      </p:sp>
      <p:sp>
        <p:nvSpPr>
          <p:cNvPr id="131091"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s-AR"/>
          </a:p>
        </p:txBody>
      </p:sp>
    </p:spTree>
    <p:extLst>
      <p:ext uri="{BB962C8B-B14F-4D97-AF65-F5344CB8AC3E}">
        <p14:creationId xmlns:p14="http://schemas.microsoft.com/office/powerpoint/2010/main" val="52388541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980728"/>
            <a:ext cx="7416824" cy="2184896"/>
          </a:xfrm>
        </p:spPr>
        <p:txBody>
          <a:bodyPr>
            <a:normAutofit fontScale="90000"/>
          </a:bodyPr>
          <a:lstStyle/>
          <a:p>
            <a:r>
              <a:rPr lang="es-AR" sz="3600" dirty="0">
                <a:cs typeface="Aharoni" pitchFamily="2" charset="-79"/>
              </a:rPr>
              <a:t>Pensamiento estratégico….</a:t>
            </a:r>
            <a:br>
              <a:rPr lang="es-AR" sz="2800" dirty="0">
                <a:latin typeface="Aharoni" pitchFamily="2" charset="-79"/>
                <a:cs typeface="Aharoni" pitchFamily="2" charset="-79"/>
              </a:rPr>
            </a:br>
            <a:br>
              <a:rPr lang="es-AR" sz="2800" dirty="0">
                <a:solidFill>
                  <a:schemeClr val="tx1"/>
                </a:solidFill>
                <a:latin typeface="Aharoni" pitchFamily="2" charset="-79"/>
                <a:cs typeface="Aharoni" pitchFamily="2" charset="-79"/>
              </a:rPr>
            </a:br>
            <a:br>
              <a:rPr lang="es-AR" sz="2800" dirty="0">
                <a:solidFill>
                  <a:schemeClr val="tx1"/>
                </a:solidFill>
                <a:latin typeface="Aharoni" pitchFamily="2" charset="-79"/>
                <a:cs typeface="Aharoni" pitchFamily="2" charset="-79"/>
              </a:rPr>
            </a:br>
            <a:r>
              <a:rPr lang="es-AR" sz="2800" dirty="0">
                <a:solidFill>
                  <a:schemeClr val="tx1"/>
                </a:solidFill>
                <a:latin typeface="Aharoni" pitchFamily="2" charset="-79"/>
                <a:cs typeface="Aharoni" pitchFamily="2" charset="-79"/>
              </a:rPr>
              <a:t>Aprender a </a:t>
            </a:r>
            <a:r>
              <a:rPr lang="es-AR" sz="2800" dirty="0">
                <a:solidFill>
                  <a:schemeClr val="accent1">
                    <a:lumMod val="75000"/>
                  </a:schemeClr>
                </a:solidFill>
                <a:latin typeface="Aharoni" pitchFamily="2" charset="-79"/>
                <a:cs typeface="Aharoni" pitchFamily="2" charset="-79"/>
              </a:rPr>
              <a:t>SER</a:t>
            </a:r>
            <a:r>
              <a:rPr lang="es-AR" sz="2800" dirty="0">
                <a:solidFill>
                  <a:schemeClr val="tx1"/>
                </a:solidFill>
                <a:latin typeface="Aharoni" pitchFamily="2" charset="-79"/>
                <a:cs typeface="Aharoni" pitchFamily="2" charset="-79"/>
              </a:rPr>
              <a:t> antes de aprender a </a:t>
            </a:r>
            <a:r>
              <a:rPr lang="es-AR" sz="2800" dirty="0">
                <a:solidFill>
                  <a:schemeClr val="accent1">
                    <a:lumMod val="75000"/>
                  </a:schemeClr>
                </a:solidFill>
                <a:latin typeface="Aharoni" pitchFamily="2" charset="-79"/>
                <a:cs typeface="Aharoni" pitchFamily="2" charset="-79"/>
              </a:rPr>
              <a:t>HACER</a:t>
            </a:r>
          </a:p>
        </p:txBody>
      </p:sp>
      <p:sp>
        <p:nvSpPr>
          <p:cNvPr id="7" name="Text Box 2"/>
          <p:cNvSpPr txBox="1">
            <a:spLocks noChangeArrowheads="1"/>
          </p:cNvSpPr>
          <p:nvPr/>
        </p:nvSpPr>
        <p:spPr bwMode="auto">
          <a:xfrm>
            <a:off x="899592" y="3415958"/>
            <a:ext cx="7143800" cy="3139321"/>
          </a:xfrm>
          <a:prstGeom prst="rect">
            <a:avLst/>
          </a:prstGeom>
          <a:noFill/>
          <a:ln w="9525">
            <a:noFill/>
            <a:miter lim="800000"/>
            <a:headEnd/>
            <a:tailEnd/>
          </a:ln>
          <a:effectLst/>
        </p:spPr>
        <p:txBody>
          <a:bodyPr wrap="square">
            <a:spAutoFit/>
          </a:bodyPr>
          <a:lstStyle/>
          <a:p>
            <a:pPr algn="ctr">
              <a:spcBef>
                <a:spcPct val="50000"/>
              </a:spcBef>
            </a:pPr>
            <a:r>
              <a:rPr lang="es-MX" b="1" dirty="0">
                <a:solidFill>
                  <a:srgbClr val="009999"/>
                </a:solidFill>
                <a:effectLst>
                  <a:outerShdw blurRad="38100" dist="38100" dir="2700000" algn="tl">
                    <a:srgbClr val="C0C0C0"/>
                  </a:outerShdw>
                </a:effectLst>
                <a:latin typeface="Trebuchet MS" pitchFamily="34" charset="0"/>
              </a:rPr>
              <a:t>  Necesidad de ser competente, no significa “enfocarse” en derrotar la competencia/s</a:t>
            </a:r>
          </a:p>
          <a:p>
            <a:pPr algn="just">
              <a:spcBef>
                <a:spcPct val="50000"/>
              </a:spcBef>
            </a:pPr>
            <a:endParaRPr lang="es-MX" b="1" dirty="0">
              <a:solidFill>
                <a:srgbClr val="009999"/>
              </a:solidFill>
              <a:effectLst>
                <a:outerShdw blurRad="38100" dist="38100" dir="2700000" algn="tl">
                  <a:srgbClr val="C0C0C0"/>
                </a:outerShdw>
              </a:effectLst>
              <a:latin typeface="Trebuchet MS" pitchFamily="34" charset="0"/>
            </a:endParaRPr>
          </a:p>
          <a:p>
            <a:pPr algn="ctr">
              <a:spcBef>
                <a:spcPct val="50000"/>
              </a:spcBef>
            </a:pPr>
            <a:r>
              <a:rPr lang="es-MX" b="1" dirty="0">
                <a:solidFill>
                  <a:srgbClr val="009999"/>
                </a:solidFill>
                <a:effectLst>
                  <a:outerShdw blurRad="38100" dist="38100" dir="2700000" algn="tl">
                    <a:srgbClr val="C0C0C0"/>
                  </a:outerShdw>
                </a:effectLst>
                <a:latin typeface="Trebuchet MS" pitchFamily="34" charset="0"/>
              </a:rPr>
              <a:t>….</a:t>
            </a:r>
            <a:r>
              <a:rPr lang="es-MX" b="1" dirty="0">
                <a:solidFill>
                  <a:srgbClr val="009999"/>
                </a:solidFill>
                <a:latin typeface="Comic Sans MS" pitchFamily="66" charset="0"/>
              </a:rPr>
              <a:t>Una organización tiene </a:t>
            </a:r>
            <a:r>
              <a:rPr lang="es-MX" b="1" dirty="0">
                <a:solidFill>
                  <a:schemeClr val="accent2">
                    <a:lumMod val="75000"/>
                  </a:schemeClr>
                </a:solidFill>
                <a:latin typeface="Comic Sans MS" pitchFamily="66" charset="0"/>
              </a:rPr>
              <a:t>“</a:t>
            </a:r>
            <a:r>
              <a:rPr lang="es-MX" b="1" i="1" u="sng" dirty="0">
                <a:solidFill>
                  <a:schemeClr val="accent2">
                    <a:lumMod val="75000"/>
                  </a:schemeClr>
                </a:solidFill>
                <a:latin typeface="Comic Sans MS" pitchFamily="66" charset="0"/>
              </a:rPr>
              <a:t>competencia</a:t>
            </a:r>
            <a:r>
              <a:rPr lang="es-MX" b="1" i="1" dirty="0">
                <a:solidFill>
                  <a:schemeClr val="accent2">
                    <a:lumMod val="75000"/>
                  </a:schemeClr>
                </a:solidFill>
                <a:latin typeface="Comic Sans MS" pitchFamily="66" charset="0"/>
              </a:rPr>
              <a:t>” </a:t>
            </a:r>
            <a:r>
              <a:rPr lang="es-MX" b="1" dirty="0">
                <a:solidFill>
                  <a:schemeClr val="accent2">
                    <a:lumMod val="75000"/>
                  </a:schemeClr>
                </a:solidFill>
                <a:latin typeface="Comic Sans MS" pitchFamily="66" charset="0"/>
              </a:rPr>
              <a:t> </a:t>
            </a:r>
            <a:r>
              <a:rPr lang="es-MX" b="1" dirty="0">
                <a:solidFill>
                  <a:srgbClr val="009999"/>
                </a:solidFill>
                <a:latin typeface="Comic Sans MS" pitchFamily="66" charset="0"/>
              </a:rPr>
              <a:t>para enfrentar el cambio...,</a:t>
            </a:r>
          </a:p>
          <a:p>
            <a:pPr algn="ctr">
              <a:spcBef>
                <a:spcPct val="50000"/>
              </a:spcBef>
            </a:pPr>
            <a:r>
              <a:rPr lang="es-MX" b="1" dirty="0">
                <a:solidFill>
                  <a:srgbClr val="FF0000"/>
                </a:solidFill>
                <a:latin typeface="Comic Sans MS" pitchFamily="66" charset="0"/>
              </a:rPr>
              <a:t>... cuando puede </a:t>
            </a:r>
            <a:r>
              <a:rPr lang="es-MX" b="1" dirty="0">
                <a:solidFill>
                  <a:srgbClr val="009999"/>
                </a:solidFill>
                <a:latin typeface="Comic Sans MS" pitchFamily="66" charset="0"/>
              </a:rPr>
              <a:t>“</a:t>
            </a:r>
            <a:r>
              <a:rPr lang="es-MX" b="1" i="1" u="sng" dirty="0">
                <a:solidFill>
                  <a:srgbClr val="009999"/>
                </a:solidFill>
                <a:latin typeface="Comic Sans MS" pitchFamily="66" charset="0"/>
              </a:rPr>
              <a:t>aprender”</a:t>
            </a:r>
            <a:r>
              <a:rPr lang="es-MX" b="1" dirty="0">
                <a:solidFill>
                  <a:srgbClr val="FF0000"/>
                </a:solidFill>
                <a:latin typeface="Comic Sans MS" pitchFamily="66" charset="0"/>
              </a:rPr>
              <a:t> a ser distinta</a:t>
            </a:r>
          </a:p>
          <a:p>
            <a:pPr algn="ctr">
              <a:spcBef>
                <a:spcPct val="50000"/>
              </a:spcBef>
            </a:pPr>
            <a:r>
              <a:rPr lang="es-MX" b="1" dirty="0">
                <a:solidFill>
                  <a:srgbClr val="FF0000"/>
                </a:solidFill>
                <a:latin typeface="Comic Sans MS" pitchFamily="66" charset="0"/>
              </a:rPr>
              <a:t>…se es distinta cuando se logran </a:t>
            </a:r>
            <a:r>
              <a:rPr lang="es-MX" b="1" u="sng" dirty="0">
                <a:solidFill>
                  <a:srgbClr val="FF0000"/>
                </a:solidFill>
                <a:latin typeface="Comic Sans MS" pitchFamily="66" charset="0"/>
              </a:rPr>
              <a:t>VENTAJAS COMPETITIVAS</a:t>
            </a:r>
            <a:r>
              <a:rPr lang="es-MX" b="1" dirty="0">
                <a:solidFill>
                  <a:srgbClr val="FF0000"/>
                </a:solidFill>
                <a:latin typeface="Comic Sans MS" pitchFamily="66" charset="0"/>
              </a:rPr>
              <a:t>, a través de la generación  </a:t>
            </a:r>
            <a:r>
              <a:rPr lang="es-MX" b="1" u="sng" dirty="0">
                <a:solidFill>
                  <a:srgbClr val="FF0000"/>
                </a:solidFill>
                <a:latin typeface="Comic Sans MS" pitchFamily="66" charset="0"/>
              </a:rPr>
              <a:t>VALOR AGREGADO</a:t>
            </a:r>
            <a:endParaRPr lang="es-ES" b="1" u="sng" dirty="0">
              <a:solidFill>
                <a:srgbClr val="FF0000"/>
              </a:solidFill>
              <a:latin typeface="Comic Sans MS" pitchFamily="66"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779912" y="260648"/>
            <a:ext cx="3384742" cy="2227730"/>
          </a:xfrm>
        </p:spPr>
        <p:txBody>
          <a:bodyPr anchor="ctr">
            <a:normAutofit/>
          </a:bodyPr>
          <a:lstStyle/>
          <a:p>
            <a:r>
              <a:rPr lang="es-ES_tradnl" altLang="es-AR" u="sng" dirty="0">
                <a:solidFill>
                  <a:srgbClr val="FFFFFF"/>
                </a:solidFill>
              </a:rPr>
              <a:t>Conclusión</a:t>
            </a:r>
            <a:endParaRPr lang="es-ES" altLang="es-AR" u="sng" dirty="0">
              <a:solidFill>
                <a:srgbClr val="FFFFFF"/>
              </a:solidFill>
            </a:endParaRPr>
          </a:p>
        </p:txBody>
      </p:sp>
      <p:pic>
        <p:nvPicPr>
          <p:cNvPr id="65538" name="Picture 2" descr="Cumpleaños jefe">
            <a:extLst>
              <a:ext uri="{FF2B5EF4-FFF2-40B4-BE49-F238E27FC236}">
                <a16:creationId xmlns:a16="http://schemas.microsoft.com/office/drawing/2014/main" id="{ED0C1878-2847-48C1-9F92-8FF4D70934E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9823" y="2132856"/>
            <a:ext cx="2863115" cy="4610101"/>
          </a:xfrm>
          <a:prstGeom prst="rect">
            <a:avLst/>
          </a:prstGeom>
          <a:noFill/>
          <a:extLst>
            <a:ext uri="{909E8E84-426E-40DD-AFC4-6F175D3DCCD1}">
              <a14:hiddenFill xmlns:a14="http://schemas.microsoft.com/office/drawing/2010/main">
                <a:solidFill>
                  <a:srgbClr val="FFFFFF"/>
                </a:solidFill>
              </a14:hiddenFill>
            </a:ext>
          </a:extLst>
        </p:spPr>
      </p:pic>
      <p:sp>
        <p:nvSpPr>
          <p:cNvPr id="132099" name="Rectangle 3"/>
          <p:cNvSpPr>
            <a:spLocks noGrp="1" noChangeArrowheads="1"/>
          </p:cNvSpPr>
          <p:nvPr>
            <p:ph idx="1"/>
          </p:nvPr>
        </p:nvSpPr>
        <p:spPr>
          <a:xfrm>
            <a:off x="4716016" y="2708920"/>
            <a:ext cx="3384741" cy="3317938"/>
          </a:xfrm>
        </p:spPr>
        <p:txBody>
          <a:bodyPr anchor="t">
            <a:normAutofit/>
          </a:bodyPr>
          <a:lstStyle/>
          <a:p>
            <a:pPr marL="0" indent="0">
              <a:buFont typeface="Wingdings" pitchFamily="2" charset="2"/>
              <a:buNone/>
            </a:pPr>
            <a:r>
              <a:rPr lang="es-ES" altLang="es-AR" sz="3200" dirty="0">
                <a:solidFill>
                  <a:schemeClr val="accent1">
                    <a:lumMod val="75000"/>
                  </a:schemeClr>
                </a:solidFill>
                <a:cs typeface="Times New Roman" pitchFamily="18" charset="0"/>
              </a:rPr>
              <a:t>Siempre hay que dejar que el jefe hable el primero</a:t>
            </a:r>
            <a:r>
              <a:rPr lang="es-ES_tradnl" altLang="es-AR" dirty="0">
                <a:solidFill>
                  <a:schemeClr val="accent1">
                    <a:lumMod val="75000"/>
                  </a:schemeClr>
                </a:solidFill>
              </a:rPr>
              <a:t>.</a:t>
            </a:r>
            <a:endParaRPr lang="es-ES" altLang="es-AR" dirty="0">
              <a:solidFill>
                <a:schemeClr val="accent1">
                  <a:lumMod val="75000"/>
                </a:schemeClr>
              </a:solidFill>
            </a:endParaRPr>
          </a:p>
        </p:txBody>
      </p:sp>
    </p:spTree>
    <p:extLst>
      <p:ext uri="{BB962C8B-B14F-4D97-AF65-F5344CB8AC3E}">
        <p14:creationId xmlns:p14="http://schemas.microsoft.com/office/powerpoint/2010/main" val="17434852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D44021-9B98-4993-BAA5-560EE78D3084}"/>
              </a:ext>
            </a:extLst>
          </p:cNvPr>
          <p:cNvSpPr>
            <a:spLocks noGrp="1"/>
          </p:cNvSpPr>
          <p:nvPr>
            <p:ph type="title"/>
          </p:nvPr>
        </p:nvSpPr>
        <p:spPr>
          <a:xfrm>
            <a:off x="755576" y="-682451"/>
            <a:ext cx="7128136" cy="2239210"/>
          </a:xfrm>
        </p:spPr>
        <p:txBody>
          <a:bodyPr vert="horz" lIns="91440" tIns="45720" rIns="91440" bIns="45720" rtlCol="0" anchor="b">
            <a:normAutofit/>
          </a:bodyPr>
          <a:lstStyle/>
          <a:p>
            <a:pPr>
              <a:lnSpc>
                <a:spcPct val="90000"/>
              </a:lnSpc>
            </a:pPr>
            <a:r>
              <a:rPr lang="en-US" sz="3600" dirty="0"/>
              <a:t>Caso 5 : </a:t>
            </a:r>
            <a:r>
              <a:rPr lang="en-US" sz="3600" dirty="0" err="1"/>
              <a:t>Estar</a:t>
            </a:r>
            <a:r>
              <a:rPr lang="en-US" sz="3600" dirty="0"/>
              <a:t> bien </a:t>
            </a:r>
            <a:r>
              <a:rPr lang="en-US" sz="3600" dirty="0" err="1"/>
              <a:t>informado</a:t>
            </a:r>
            <a:r>
              <a:rPr lang="en-US" sz="3600" dirty="0"/>
              <a:t> </a:t>
            </a:r>
          </a:p>
        </p:txBody>
      </p:sp>
      <p:pic>
        <p:nvPicPr>
          <p:cNvPr id="7" name="Imagen 6">
            <a:extLst>
              <a:ext uri="{FF2B5EF4-FFF2-40B4-BE49-F238E27FC236}">
                <a16:creationId xmlns:a16="http://schemas.microsoft.com/office/drawing/2014/main" id="{2EA34BC0-4A88-43C6-8155-E91A62924F5C}"/>
              </a:ext>
            </a:extLst>
          </p:cNvPr>
          <p:cNvPicPr>
            <a:picLocks noChangeAspect="1"/>
          </p:cNvPicPr>
          <p:nvPr/>
        </p:nvPicPr>
        <p:blipFill rotWithShape="1">
          <a:blip r:embed="rId2"/>
          <a:srcRect r="2062"/>
          <a:stretch/>
        </p:blipFill>
        <p:spPr>
          <a:xfrm>
            <a:off x="3967775" y="2204864"/>
            <a:ext cx="4558809" cy="4215982"/>
          </a:xfrm>
          <a:prstGeom prst="rect">
            <a:avLst/>
          </a:prstGeom>
        </p:spPr>
      </p:pic>
      <p:pic>
        <p:nvPicPr>
          <p:cNvPr id="9" name="Imagen 8">
            <a:extLst>
              <a:ext uri="{FF2B5EF4-FFF2-40B4-BE49-F238E27FC236}">
                <a16:creationId xmlns:a16="http://schemas.microsoft.com/office/drawing/2014/main" id="{781C1F08-1458-48E7-AC37-E2143491D1E7}"/>
              </a:ext>
            </a:extLst>
          </p:cNvPr>
          <p:cNvPicPr>
            <a:picLocks noChangeAspect="1"/>
          </p:cNvPicPr>
          <p:nvPr/>
        </p:nvPicPr>
        <p:blipFill>
          <a:blip r:embed="rId3"/>
          <a:stretch>
            <a:fillRect/>
          </a:stretch>
        </p:blipFill>
        <p:spPr>
          <a:xfrm>
            <a:off x="620513" y="3091380"/>
            <a:ext cx="2936669" cy="2239210"/>
          </a:xfrm>
          <a:prstGeom prst="rect">
            <a:avLst/>
          </a:prstGeom>
        </p:spPr>
      </p:pic>
    </p:spTree>
    <p:extLst>
      <p:ext uri="{BB962C8B-B14F-4D97-AF65-F5344CB8AC3E}">
        <p14:creationId xmlns:p14="http://schemas.microsoft.com/office/powerpoint/2010/main" val="1109283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789FE3FA-A44C-4C6B-9291-3D7327AF8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6" name="Rectangle 15">
            <a:extLst>
              <a:ext uri="{FF2B5EF4-FFF2-40B4-BE49-F238E27FC236}">
                <a16:creationId xmlns:a16="http://schemas.microsoft.com/office/drawing/2014/main" id="{46D75838-7FA2-4AAF-9C77-E34C3B4AD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US" dirty="0"/>
          </a:p>
        </p:txBody>
      </p:sp>
      <p:sp useBgFill="1">
        <p:nvSpPr>
          <p:cNvPr id="18" name="Rectangle 17">
            <a:extLst>
              <a:ext uri="{FF2B5EF4-FFF2-40B4-BE49-F238E27FC236}">
                <a16:creationId xmlns:a16="http://schemas.microsoft.com/office/drawing/2014/main" id="{206B0C47-1CFB-42F6-B66C-063C5B601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801794"/>
            <a:ext cx="8250178" cy="52482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F85B938-6BC7-4B98-9953-B70B36465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s-AR"/>
          </a:p>
        </p:txBody>
      </p:sp>
      <p:pic>
        <p:nvPicPr>
          <p:cNvPr id="9" name="Marcador de contenido 3">
            <a:extLst>
              <a:ext uri="{FF2B5EF4-FFF2-40B4-BE49-F238E27FC236}">
                <a16:creationId xmlns:a16="http://schemas.microsoft.com/office/drawing/2014/main" id="{C265F08F-072C-4A63-AF7C-88E76C69C554}"/>
              </a:ext>
            </a:extLst>
          </p:cNvPr>
          <p:cNvPicPr>
            <a:picLocks noChangeAspect="1"/>
          </p:cNvPicPr>
          <p:nvPr/>
        </p:nvPicPr>
        <p:blipFill>
          <a:blip r:embed="rId2"/>
          <a:stretch>
            <a:fillRect/>
          </a:stretch>
        </p:blipFill>
        <p:spPr>
          <a:xfrm>
            <a:off x="861730" y="1284394"/>
            <a:ext cx="3512114" cy="4283066"/>
          </a:xfrm>
          <a:prstGeom prst="rect">
            <a:avLst/>
          </a:prstGeom>
        </p:spPr>
      </p:pic>
      <p:pic>
        <p:nvPicPr>
          <p:cNvPr id="6" name="Imagen 5">
            <a:extLst>
              <a:ext uri="{FF2B5EF4-FFF2-40B4-BE49-F238E27FC236}">
                <a16:creationId xmlns:a16="http://schemas.microsoft.com/office/drawing/2014/main" id="{A75FC573-78B4-43E8-A856-95F6A2FE6DA0}"/>
              </a:ext>
            </a:extLst>
          </p:cNvPr>
          <p:cNvPicPr>
            <a:picLocks noChangeAspect="1"/>
          </p:cNvPicPr>
          <p:nvPr/>
        </p:nvPicPr>
        <p:blipFill>
          <a:blip r:embed="rId3"/>
          <a:stretch>
            <a:fillRect/>
          </a:stretch>
        </p:blipFill>
        <p:spPr>
          <a:xfrm>
            <a:off x="4396014" y="1944794"/>
            <a:ext cx="4208434" cy="2708342"/>
          </a:xfrm>
          <a:prstGeom prst="rect">
            <a:avLst/>
          </a:prstGeom>
        </p:spPr>
      </p:pic>
    </p:spTree>
    <p:extLst>
      <p:ext uri="{BB962C8B-B14F-4D97-AF65-F5344CB8AC3E}">
        <p14:creationId xmlns:p14="http://schemas.microsoft.com/office/powerpoint/2010/main" val="42828186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13EA2-CF9E-4013-806A-B0159F423208}"/>
              </a:ext>
            </a:extLst>
          </p:cNvPr>
          <p:cNvSpPr>
            <a:spLocks noGrp="1"/>
          </p:cNvSpPr>
          <p:nvPr>
            <p:ph type="title"/>
          </p:nvPr>
        </p:nvSpPr>
        <p:spPr/>
        <p:txBody>
          <a:bodyPr/>
          <a:lstStyle/>
          <a:p>
            <a:endParaRPr lang="es-AR"/>
          </a:p>
        </p:txBody>
      </p:sp>
      <p:pic>
        <p:nvPicPr>
          <p:cNvPr id="5" name="Imagen 4">
            <a:extLst>
              <a:ext uri="{FF2B5EF4-FFF2-40B4-BE49-F238E27FC236}">
                <a16:creationId xmlns:a16="http://schemas.microsoft.com/office/drawing/2014/main" id="{D3C485D7-7F3C-415A-8FCB-861AD658F0B0}"/>
              </a:ext>
            </a:extLst>
          </p:cNvPr>
          <p:cNvPicPr>
            <a:picLocks noChangeAspect="1"/>
          </p:cNvPicPr>
          <p:nvPr/>
        </p:nvPicPr>
        <p:blipFill>
          <a:blip r:embed="rId2"/>
          <a:stretch>
            <a:fillRect/>
          </a:stretch>
        </p:blipFill>
        <p:spPr>
          <a:xfrm>
            <a:off x="395536" y="476672"/>
            <a:ext cx="6561776" cy="4340555"/>
          </a:xfrm>
          <a:prstGeom prst="rect">
            <a:avLst/>
          </a:prstGeom>
        </p:spPr>
      </p:pic>
      <p:pic>
        <p:nvPicPr>
          <p:cNvPr id="6" name="Marcador de contenido 3">
            <a:extLst>
              <a:ext uri="{FF2B5EF4-FFF2-40B4-BE49-F238E27FC236}">
                <a16:creationId xmlns:a16="http://schemas.microsoft.com/office/drawing/2014/main" id="{FE07B83D-ABD2-47E5-A79B-B239F5DEBAF6}"/>
              </a:ext>
            </a:extLst>
          </p:cNvPr>
          <p:cNvPicPr>
            <a:picLocks noGrp="1" noChangeAspect="1"/>
          </p:cNvPicPr>
          <p:nvPr>
            <p:ph idx="1"/>
          </p:nvPr>
        </p:nvPicPr>
        <p:blipFill>
          <a:blip r:embed="rId3"/>
          <a:stretch>
            <a:fillRect/>
          </a:stretch>
        </p:blipFill>
        <p:spPr>
          <a:xfrm>
            <a:off x="6960493" y="4389033"/>
            <a:ext cx="2016224" cy="2458810"/>
          </a:xfrm>
          <a:prstGeom prst="rect">
            <a:avLst/>
          </a:prstGeom>
        </p:spPr>
      </p:pic>
    </p:spTree>
    <p:extLst>
      <p:ext uri="{BB962C8B-B14F-4D97-AF65-F5344CB8AC3E}">
        <p14:creationId xmlns:p14="http://schemas.microsoft.com/office/powerpoint/2010/main" val="1320927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8E139D-FE1B-42D8-9134-24833CC63133}"/>
              </a:ext>
            </a:extLst>
          </p:cNvPr>
          <p:cNvSpPr>
            <a:spLocks noGrp="1"/>
          </p:cNvSpPr>
          <p:nvPr>
            <p:ph type="title"/>
          </p:nvPr>
        </p:nvSpPr>
        <p:spPr/>
        <p:txBody>
          <a:bodyPr/>
          <a:lstStyle/>
          <a:p>
            <a:endParaRPr lang="es-AR"/>
          </a:p>
        </p:txBody>
      </p:sp>
      <p:pic>
        <p:nvPicPr>
          <p:cNvPr id="7" name="Marcador de contenido 6">
            <a:extLst>
              <a:ext uri="{FF2B5EF4-FFF2-40B4-BE49-F238E27FC236}">
                <a16:creationId xmlns:a16="http://schemas.microsoft.com/office/drawing/2014/main" id="{036050A9-EB10-47F8-A1B6-5D0796D372D0}"/>
              </a:ext>
            </a:extLst>
          </p:cNvPr>
          <p:cNvPicPr>
            <a:picLocks noGrp="1" noChangeAspect="1"/>
          </p:cNvPicPr>
          <p:nvPr>
            <p:ph idx="1"/>
          </p:nvPr>
        </p:nvPicPr>
        <p:blipFill>
          <a:blip r:embed="rId2">
            <a:duotone>
              <a:prstClr val="black"/>
              <a:schemeClr val="accent2">
                <a:tint val="45000"/>
                <a:satMod val="400000"/>
              </a:schemeClr>
            </a:duotone>
          </a:blip>
          <a:stretch>
            <a:fillRect/>
          </a:stretch>
        </p:blipFill>
        <p:spPr>
          <a:xfrm>
            <a:off x="1582955" y="4906311"/>
            <a:ext cx="5978090" cy="1035968"/>
          </a:xfrm>
        </p:spPr>
      </p:pic>
      <p:pic>
        <p:nvPicPr>
          <p:cNvPr id="5" name="Imagen 4">
            <a:extLst>
              <a:ext uri="{FF2B5EF4-FFF2-40B4-BE49-F238E27FC236}">
                <a16:creationId xmlns:a16="http://schemas.microsoft.com/office/drawing/2014/main" id="{CA79F9B4-062E-41EB-9C02-15213A965A43}"/>
              </a:ext>
            </a:extLst>
          </p:cNvPr>
          <p:cNvPicPr>
            <a:picLocks noChangeAspect="1"/>
          </p:cNvPicPr>
          <p:nvPr/>
        </p:nvPicPr>
        <p:blipFill>
          <a:blip r:embed="rId3"/>
          <a:stretch>
            <a:fillRect/>
          </a:stretch>
        </p:blipFill>
        <p:spPr>
          <a:xfrm>
            <a:off x="395536" y="459052"/>
            <a:ext cx="7344816" cy="4200525"/>
          </a:xfrm>
          <a:prstGeom prst="rect">
            <a:avLst/>
          </a:prstGeom>
        </p:spPr>
      </p:pic>
    </p:spTree>
    <p:extLst>
      <p:ext uri="{BB962C8B-B14F-4D97-AF65-F5344CB8AC3E}">
        <p14:creationId xmlns:p14="http://schemas.microsoft.com/office/powerpoint/2010/main" val="35416980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El arte de la estrategia : Estrategias de información. Estar bien informado">
            <a:extLst>
              <a:ext uri="{FF2B5EF4-FFF2-40B4-BE49-F238E27FC236}">
                <a16:creationId xmlns:a16="http://schemas.microsoft.com/office/drawing/2014/main" id="{D0EBF7DD-967E-46B4-AF59-EA93409F7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140968"/>
            <a:ext cx="4320480" cy="341879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8C168FB7-2A2A-4236-9C2B-527942B38949}"/>
              </a:ext>
            </a:extLst>
          </p:cNvPr>
          <p:cNvPicPr>
            <a:picLocks noChangeAspect="1"/>
          </p:cNvPicPr>
          <p:nvPr/>
        </p:nvPicPr>
        <p:blipFill>
          <a:blip r:embed="rId3"/>
          <a:stretch>
            <a:fillRect/>
          </a:stretch>
        </p:blipFill>
        <p:spPr>
          <a:xfrm>
            <a:off x="26818" y="141085"/>
            <a:ext cx="6777430" cy="2855867"/>
          </a:xfrm>
          <a:prstGeom prst="rect">
            <a:avLst/>
          </a:prstGeom>
        </p:spPr>
      </p:pic>
    </p:spTree>
    <p:extLst>
      <p:ext uri="{BB962C8B-B14F-4D97-AF65-F5344CB8AC3E}">
        <p14:creationId xmlns:p14="http://schemas.microsoft.com/office/powerpoint/2010/main" val="33129445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AR" dirty="0"/>
              <a:t>LA EMPRESA</a:t>
            </a:r>
          </a:p>
        </p:txBody>
      </p:sp>
      <p:sp>
        <p:nvSpPr>
          <p:cNvPr id="3" name="2 Subtítulo"/>
          <p:cNvSpPr>
            <a:spLocks noGrp="1"/>
          </p:cNvSpPr>
          <p:nvPr>
            <p:ph type="subTitle" idx="1"/>
          </p:nvPr>
        </p:nvSpPr>
        <p:spPr/>
        <p:txBody>
          <a:bodyPr/>
          <a:lstStyle/>
          <a:p>
            <a:endParaRPr lang="es-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764704"/>
            <a:ext cx="7920880" cy="584775"/>
          </a:xfrm>
          <a:prstGeom prst="rect">
            <a:avLst/>
          </a:prstGeom>
        </p:spPr>
        <p:txBody>
          <a:bodyPr wrap="square">
            <a:spAutoFit/>
          </a:bodyPr>
          <a:lstStyle/>
          <a:p>
            <a:r>
              <a:rPr lang="es-AR" sz="3200" dirty="0">
                <a:solidFill>
                  <a:schemeClr val="bg1"/>
                </a:solidFill>
              </a:rPr>
              <a:t>¿QUE ES LA EMPRESA?</a:t>
            </a:r>
          </a:p>
        </p:txBody>
      </p:sp>
      <p:pic>
        <p:nvPicPr>
          <p:cNvPr id="2050" name="Picture 2"/>
          <p:cNvPicPr>
            <a:picLocks noChangeAspect="1" noChangeArrowheads="1"/>
          </p:cNvPicPr>
          <p:nvPr/>
        </p:nvPicPr>
        <p:blipFill>
          <a:blip r:embed="rId2" cstate="print"/>
          <a:srcRect l="13555" t="18329" r="17266" b="12766"/>
          <a:stretch>
            <a:fillRect/>
          </a:stretch>
        </p:blipFill>
        <p:spPr bwMode="auto">
          <a:xfrm>
            <a:off x="428284" y="2204864"/>
            <a:ext cx="7812360" cy="4374922"/>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4109" t="16360" r="18926" b="12766"/>
          <a:stretch>
            <a:fillRect/>
          </a:stretch>
        </p:blipFill>
        <p:spPr bwMode="auto">
          <a:xfrm>
            <a:off x="840992" y="2204864"/>
            <a:ext cx="7331407" cy="4262931"/>
          </a:xfrm>
          <a:prstGeom prst="rect">
            <a:avLst/>
          </a:prstGeom>
          <a:noFill/>
          <a:ln w="9525">
            <a:noFill/>
            <a:miter lim="800000"/>
            <a:headEnd/>
            <a:tailEnd/>
          </a:ln>
        </p:spPr>
      </p:pic>
      <p:sp>
        <p:nvSpPr>
          <p:cNvPr id="3" name="2 Rectángulo"/>
          <p:cNvSpPr/>
          <p:nvPr/>
        </p:nvSpPr>
        <p:spPr>
          <a:xfrm>
            <a:off x="827584" y="703574"/>
            <a:ext cx="5080237" cy="584775"/>
          </a:xfrm>
          <a:prstGeom prst="rect">
            <a:avLst/>
          </a:prstGeom>
        </p:spPr>
        <p:txBody>
          <a:bodyPr wrap="none">
            <a:spAutoFit/>
          </a:bodyPr>
          <a:lstStyle/>
          <a:p>
            <a:r>
              <a:rPr lang="es-AR" sz="3200" b="1" dirty="0">
                <a:solidFill>
                  <a:schemeClr val="bg1"/>
                </a:solidFill>
              </a:rPr>
              <a:t>Objetivos de la empresa</a:t>
            </a:r>
            <a:endParaRPr lang="es-AR" sz="3200"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B1111D2-866E-9443-220B-3AF788F7E099}"/>
              </a:ext>
            </a:extLst>
          </p:cNvPr>
          <p:cNvSpPr txBox="1"/>
          <p:nvPr/>
        </p:nvSpPr>
        <p:spPr>
          <a:xfrm>
            <a:off x="467544" y="2099672"/>
            <a:ext cx="8676456" cy="4762842"/>
          </a:xfrm>
          <a:prstGeom prst="rect">
            <a:avLst/>
          </a:prstGeom>
          <a:noFill/>
        </p:spPr>
        <p:txBody>
          <a:bodyPr wrap="square">
            <a:spAutoFit/>
          </a:bodyPr>
          <a:lstStyle/>
          <a:p>
            <a:pPr algn="just"/>
            <a:r>
              <a:rPr lang="es-AR" sz="2000" dirty="0"/>
              <a:t>Todas las empresas se pueden clasificar según diversos criterios:</a:t>
            </a:r>
          </a:p>
          <a:p>
            <a:pPr algn="just"/>
            <a:endParaRPr lang="es-AR" sz="1050" dirty="0"/>
          </a:p>
          <a:p>
            <a:pPr algn="just"/>
            <a:r>
              <a:rPr lang="es-AR" sz="2000" dirty="0"/>
              <a:t>1. De acuerdo con el sector de la economía en el que desarrollan su actividad principal.</a:t>
            </a:r>
          </a:p>
          <a:p>
            <a:pPr algn="just"/>
            <a:endParaRPr lang="es-AR" sz="900" dirty="0"/>
          </a:p>
          <a:p>
            <a:pPr algn="just"/>
            <a:r>
              <a:rPr lang="es-AR" sz="2000" dirty="0"/>
              <a:t>2. Según su figura legal o forma jurídica.</a:t>
            </a:r>
          </a:p>
          <a:p>
            <a:pPr algn="just"/>
            <a:endParaRPr lang="es-AR" sz="1050" dirty="0"/>
          </a:p>
          <a:p>
            <a:pPr algn="just"/>
            <a:r>
              <a:rPr lang="es-AR" sz="2000" dirty="0"/>
              <a:t>3. Basándonos en su tamaño.</a:t>
            </a:r>
          </a:p>
          <a:p>
            <a:pPr algn="just"/>
            <a:endParaRPr lang="es-AR" sz="1050" dirty="0"/>
          </a:p>
          <a:p>
            <a:pPr algn="just"/>
            <a:r>
              <a:rPr lang="es-AR" sz="2000" dirty="0"/>
              <a:t>4. Considerando la propiedad del capital.</a:t>
            </a:r>
          </a:p>
          <a:p>
            <a:pPr algn="just"/>
            <a:endParaRPr lang="es-AR" sz="1100" dirty="0"/>
          </a:p>
          <a:p>
            <a:pPr algn="just"/>
            <a:r>
              <a:rPr lang="es-AR" sz="2000" dirty="0"/>
              <a:t>5. Atendiendo al ámbito geográfico que delimita su actividad.</a:t>
            </a:r>
          </a:p>
          <a:p>
            <a:pPr algn="just"/>
            <a:endParaRPr lang="es-AR" sz="1000" dirty="0"/>
          </a:p>
          <a:p>
            <a:pPr algn="just"/>
            <a:r>
              <a:rPr lang="es-AR" sz="2000" dirty="0"/>
              <a:t>6. En función de su nacionalidad.</a:t>
            </a:r>
          </a:p>
          <a:p>
            <a:pPr algn="just"/>
            <a:endParaRPr lang="es-AR" sz="1050" dirty="0"/>
          </a:p>
          <a:p>
            <a:pPr algn="just"/>
            <a:r>
              <a:rPr lang="es-AR" sz="2000" dirty="0"/>
              <a:t>7. De acuerdo con los productos o servicios que ofrecen al mercado.</a:t>
            </a:r>
          </a:p>
          <a:p>
            <a:pPr algn="just"/>
            <a:r>
              <a:rPr lang="es-AR" sz="2000" dirty="0"/>
              <a:t>8. Según el destino de los beneficios.</a:t>
            </a:r>
          </a:p>
        </p:txBody>
      </p:sp>
      <p:sp>
        <p:nvSpPr>
          <p:cNvPr id="6" name="CuadroTexto 5">
            <a:extLst>
              <a:ext uri="{FF2B5EF4-FFF2-40B4-BE49-F238E27FC236}">
                <a16:creationId xmlns:a16="http://schemas.microsoft.com/office/drawing/2014/main" id="{A8A91273-04D6-A274-111E-0F740C09A747}"/>
              </a:ext>
            </a:extLst>
          </p:cNvPr>
          <p:cNvSpPr txBox="1"/>
          <p:nvPr/>
        </p:nvSpPr>
        <p:spPr>
          <a:xfrm>
            <a:off x="827584" y="764704"/>
            <a:ext cx="6768752" cy="954107"/>
          </a:xfrm>
          <a:prstGeom prst="rect">
            <a:avLst/>
          </a:prstGeom>
          <a:noFill/>
        </p:spPr>
        <p:txBody>
          <a:bodyPr wrap="square">
            <a:spAutoFit/>
          </a:bodyPr>
          <a:lstStyle/>
          <a:p>
            <a:r>
              <a:rPr lang="es-AR" sz="2800" dirty="0">
                <a:solidFill>
                  <a:schemeClr val="bg1"/>
                </a:solidFill>
              </a:rPr>
              <a:t>¿Cómo se pueden clasificar las empresas?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78" t="48268" r="4896" b="5860"/>
          <a:stretch/>
        </p:blipFill>
        <p:spPr bwMode="auto">
          <a:xfrm>
            <a:off x="827584" y="1412776"/>
            <a:ext cx="698477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051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836712"/>
            <a:ext cx="7488233" cy="646331"/>
          </a:xfrm>
          <a:prstGeom prst="rect">
            <a:avLst/>
          </a:prstGeom>
        </p:spPr>
        <p:txBody>
          <a:bodyPr wrap="square">
            <a:spAutoFit/>
          </a:bodyPr>
          <a:lstStyle/>
          <a:p>
            <a:r>
              <a:rPr lang="es-AR" sz="3600" dirty="0">
                <a:solidFill>
                  <a:schemeClr val="bg1"/>
                </a:solidFill>
              </a:rPr>
              <a:t>Por el sector de la economía</a:t>
            </a:r>
          </a:p>
        </p:txBody>
      </p:sp>
      <p:sp>
        <p:nvSpPr>
          <p:cNvPr id="6" name="Rectángulo: esquinas redondeadas 5">
            <a:extLst>
              <a:ext uri="{FF2B5EF4-FFF2-40B4-BE49-F238E27FC236}">
                <a16:creationId xmlns:a16="http://schemas.microsoft.com/office/drawing/2014/main" id="{447A6275-988F-5EB1-0256-2D2D4D9B9DFA}"/>
              </a:ext>
            </a:extLst>
          </p:cNvPr>
          <p:cNvSpPr/>
          <p:nvPr/>
        </p:nvSpPr>
        <p:spPr>
          <a:xfrm>
            <a:off x="475790" y="2468374"/>
            <a:ext cx="1408430" cy="7538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a:extLst>
              <a:ext uri="{FF2B5EF4-FFF2-40B4-BE49-F238E27FC236}">
                <a16:creationId xmlns:a16="http://schemas.microsoft.com/office/drawing/2014/main" id="{DDE38510-F9F0-9B1E-0BA7-14E4E92DE858}"/>
              </a:ext>
            </a:extLst>
          </p:cNvPr>
          <p:cNvSpPr txBox="1"/>
          <p:nvPr/>
        </p:nvSpPr>
        <p:spPr>
          <a:xfrm>
            <a:off x="468167" y="2646204"/>
            <a:ext cx="1440685" cy="369332"/>
          </a:xfrm>
          <a:prstGeom prst="rect">
            <a:avLst/>
          </a:prstGeom>
          <a:noFill/>
        </p:spPr>
        <p:txBody>
          <a:bodyPr wrap="square" rtlCol="0">
            <a:spAutoFit/>
          </a:bodyPr>
          <a:lstStyle/>
          <a:p>
            <a:r>
              <a:rPr lang="es-AR" dirty="0">
                <a:solidFill>
                  <a:schemeClr val="bg1"/>
                </a:solidFill>
              </a:rPr>
              <a:t>PRIMARIOS</a:t>
            </a:r>
          </a:p>
        </p:txBody>
      </p:sp>
      <p:sp>
        <p:nvSpPr>
          <p:cNvPr id="8" name="Rectángulo: esquinas redondeadas 7">
            <a:extLst>
              <a:ext uri="{FF2B5EF4-FFF2-40B4-BE49-F238E27FC236}">
                <a16:creationId xmlns:a16="http://schemas.microsoft.com/office/drawing/2014/main" id="{D28E7355-7CB8-8860-71E0-237B50EF824A}"/>
              </a:ext>
            </a:extLst>
          </p:cNvPr>
          <p:cNvSpPr/>
          <p:nvPr/>
        </p:nvSpPr>
        <p:spPr>
          <a:xfrm>
            <a:off x="1937164" y="2453923"/>
            <a:ext cx="1787182" cy="7538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ángulo: esquinas redondeadas 8">
            <a:extLst>
              <a:ext uri="{FF2B5EF4-FFF2-40B4-BE49-F238E27FC236}">
                <a16:creationId xmlns:a16="http://schemas.microsoft.com/office/drawing/2014/main" id="{78A3ABC5-72F5-0F27-65F8-F7B204D98AE5}"/>
              </a:ext>
            </a:extLst>
          </p:cNvPr>
          <p:cNvSpPr/>
          <p:nvPr/>
        </p:nvSpPr>
        <p:spPr>
          <a:xfrm>
            <a:off x="3792311" y="2453923"/>
            <a:ext cx="1475276" cy="7538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ángulo: esquinas redondeadas 9">
            <a:extLst>
              <a:ext uri="{FF2B5EF4-FFF2-40B4-BE49-F238E27FC236}">
                <a16:creationId xmlns:a16="http://schemas.microsoft.com/office/drawing/2014/main" id="{72529B5B-0AAC-FBA4-64E1-CFAC34C9D846}"/>
              </a:ext>
            </a:extLst>
          </p:cNvPr>
          <p:cNvSpPr/>
          <p:nvPr/>
        </p:nvSpPr>
        <p:spPr>
          <a:xfrm>
            <a:off x="5342079" y="2468374"/>
            <a:ext cx="1864757" cy="7538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esquinas redondeadas 10">
            <a:extLst>
              <a:ext uri="{FF2B5EF4-FFF2-40B4-BE49-F238E27FC236}">
                <a16:creationId xmlns:a16="http://schemas.microsoft.com/office/drawing/2014/main" id="{979715E0-32B5-2A5F-17E0-2B006A9BF965}"/>
              </a:ext>
            </a:extLst>
          </p:cNvPr>
          <p:cNvSpPr/>
          <p:nvPr/>
        </p:nvSpPr>
        <p:spPr>
          <a:xfrm>
            <a:off x="7280157" y="2468374"/>
            <a:ext cx="1512168" cy="7538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CuadroTexto 12">
            <a:extLst>
              <a:ext uri="{FF2B5EF4-FFF2-40B4-BE49-F238E27FC236}">
                <a16:creationId xmlns:a16="http://schemas.microsoft.com/office/drawing/2014/main" id="{0CC8D6B6-8D54-14CA-998C-66DBE8E43D2C}"/>
              </a:ext>
            </a:extLst>
          </p:cNvPr>
          <p:cNvSpPr txBox="1"/>
          <p:nvPr/>
        </p:nvSpPr>
        <p:spPr>
          <a:xfrm>
            <a:off x="1961796" y="2616238"/>
            <a:ext cx="1787181" cy="369332"/>
          </a:xfrm>
          <a:prstGeom prst="rect">
            <a:avLst/>
          </a:prstGeom>
          <a:noFill/>
        </p:spPr>
        <p:txBody>
          <a:bodyPr wrap="square" rtlCol="0">
            <a:spAutoFit/>
          </a:bodyPr>
          <a:lstStyle/>
          <a:p>
            <a:r>
              <a:rPr lang="es-AR" dirty="0">
                <a:solidFill>
                  <a:schemeClr val="bg1"/>
                </a:solidFill>
              </a:rPr>
              <a:t>SECUNDARIOS</a:t>
            </a:r>
          </a:p>
        </p:txBody>
      </p:sp>
      <p:sp>
        <p:nvSpPr>
          <p:cNvPr id="14" name="CuadroTexto 13">
            <a:extLst>
              <a:ext uri="{FF2B5EF4-FFF2-40B4-BE49-F238E27FC236}">
                <a16:creationId xmlns:a16="http://schemas.microsoft.com/office/drawing/2014/main" id="{C23F0328-E3F7-8024-4EA4-62A12C54A70A}"/>
              </a:ext>
            </a:extLst>
          </p:cNvPr>
          <p:cNvSpPr txBox="1"/>
          <p:nvPr/>
        </p:nvSpPr>
        <p:spPr>
          <a:xfrm>
            <a:off x="3792120" y="2636757"/>
            <a:ext cx="1493722" cy="369332"/>
          </a:xfrm>
          <a:prstGeom prst="rect">
            <a:avLst/>
          </a:prstGeom>
          <a:noFill/>
        </p:spPr>
        <p:txBody>
          <a:bodyPr wrap="square" rtlCol="0">
            <a:spAutoFit/>
          </a:bodyPr>
          <a:lstStyle/>
          <a:p>
            <a:r>
              <a:rPr lang="es-AR" dirty="0">
                <a:solidFill>
                  <a:schemeClr val="bg1"/>
                </a:solidFill>
              </a:rPr>
              <a:t>TERCIARIOS</a:t>
            </a:r>
          </a:p>
        </p:txBody>
      </p:sp>
      <p:sp>
        <p:nvSpPr>
          <p:cNvPr id="15" name="CuadroTexto 14">
            <a:extLst>
              <a:ext uri="{FF2B5EF4-FFF2-40B4-BE49-F238E27FC236}">
                <a16:creationId xmlns:a16="http://schemas.microsoft.com/office/drawing/2014/main" id="{B9B928D6-5C86-2E3A-35E6-DFEF9876E8C6}"/>
              </a:ext>
            </a:extLst>
          </p:cNvPr>
          <p:cNvSpPr txBox="1"/>
          <p:nvPr/>
        </p:nvSpPr>
        <p:spPr>
          <a:xfrm>
            <a:off x="5325016" y="2636757"/>
            <a:ext cx="1920994" cy="369332"/>
          </a:xfrm>
          <a:prstGeom prst="rect">
            <a:avLst/>
          </a:prstGeom>
          <a:noFill/>
        </p:spPr>
        <p:txBody>
          <a:bodyPr wrap="square" rtlCol="0">
            <a:spAutoFit/>
          </a:bodyPr>
          <a:lstStyle/>
          <a:p>
            <a:r>
              <a:rPr lang="es-AR" dirty="0">
                <a:solidFill>
                  <a:schemeClr val="bg1"/>
                </a:solidFill>
              </a:rPr>
              <a:t>CUATERNARIOS</a:t>
            </a:r>
          </a:p>
        </p:txBody>
      </p:sp>
      <p:sp>
        <p:nvSpPr>
          <p:cNvPr id="16" name="CuadroTexto 15">
            <a:extLst>
              <a:ext uri="{FF2B5EF4-FFF2-40B4-BE49-F238E27FC236}">
                <a16:creationId xmlns:a16="http://schemas.microsoft.com/office/drawing/2014/main" id="{0A7D665D-A80E-B4D5-B6BA-8C9EA6BC4CA7}"/>
              </a:ext>
            </a:extLst>
          </p:cNvPr>
          <p:cNvSpPr txBox="1"/>
          <p:nvPr/>
        </p:nvSpPr>
        <p:spPr>
          <a:xfrm>
            <a:off x="7348775" y="2660655"/>
            <a:ext cx="1440685" cy="369332"/>
          </a:xfrm>
          <a:prstGeom prst="rect">
            <a:avLst/>
          </a:prstGeom>
          <a:noFill/>
        </p:spPr>
        <p:txBody>
          <a:bodyPr wrap="square" rtlCol="0">
            <a:spAutoFit/>
          </a:bodyPr>
          <a:lstStyle/>
          <a:p>
            <a:r>
              <a:rPr lang="es-AR" dirty="0">
                <a:solidFill>
                  <a:schemeClr val="bg1"/>
                </a:solidFill>
              </a:rPr>
              <a:t>QUINARIOS</a:t>
            </a:r>
          </a:p>
        </p:txBody>
      </p:sp>
      <p:sp>
        <p:nvSpPr>
          <p:cNvPr id="17" name="Rectángulo 16">
            <a:extLst>
              <a:ext uri="{FF2B5EF4-FFF2-40B4-BE49-F238E27FC236}">
                <a16:creationId xmlns:a16="http://schemas.microsoft.com/office/drawing/2014/main" id="{62966E99-FB7D-F30F-ABB7-6CF466111782}"/>
              </a:ext>
            </a:extLst>
          </p:cNvPr>
          <p:cNvSpPr/>
          <p:nvPr/>
        </p:nvSpPr>
        <p:spPr>
          <a:xfrm>
            <a:off x="468167" y="3516971"/>
            <a:ext cx="1440685" cy="303842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solidFill>
                  <a:schemeClr val="tx1"/>
                </a:solidFill>
              </a:rPr>
              <a:t>Estas empresas se dedican principalmente a la extracción de recursos naturales</a:t>
            </a:r>
          </a:p>
        </p:txBody>
      </p:sp>
      <p:sp>
        <p:nvSpPr>
          <p:cNvPr id="18" name="Rectángulo 17">
            <a:extLst>
              <a:ext uri="{FF2B5EF4-FFF2-40B4-BE49-F238E27FC236}">
                <a16:creationId xmlns:a16="http://schemas.microsoft.com/office/drawing/2014/main" id="{40D898E8-5980-27C8-C4C7-EEF206BB8854}"/>
              </a:ext>
            </a:extLst>
          </p:cNvPr>
          <p:cNvSpPr/>
          <p:nvPr/>
        </p:nvSpPr>
        <p:spPr>
          <a:xfrm>
            <a:off x="1961796" y="3491336"/>
            <a:ext cx="1762549" cy="308796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dirty="0">
                <a:solidFill>
                  <a:schemeClr val="tx1"/>
                </a:solidFill>
              </a:rPr>
              <a:t>Se centran en la fabricación y transformación de materias primas en productos terminados</a:t>
            </a:r>
          </a:p>
          <a:p>
            <a:r>
              <a:rPr lang="es-AR" dirty="0">
                <a:solidFill>
                  <a:schemeClr val="tx1"/>
                </a:solidFill>
              </a:rPr>
              <a:t>Ej. Industria</a:t>
            </a:r>
          </a:p>
        </p:txBody>
      </p:sp>
      <p:sp>
        <p:nvSpPr>
          <p:cNvPr id="19" name="Rectángulo 18">
            <a:extLst>
              <a:ext uri="{FF2B5EF4-FFF2-40B4-BE49-F238E27FC236}">
                <a16:creationId xmlns:a16="http://schemas.microsoft.com/office/drawing/2014/main" id="{CEF24EE9-B55F-FDDA-57E3-E97A6D1DC663}"/>
              </a:ext>
            </a:extLst>
          </p:cNvPr>
          <p:cNvSpPr/>
          <p:nvPr/>
        </p:nvSpPr>
        <p:spPr>
          <a:xfrm>
            <a:off x="3794811" y="3467439"/>
            <a:ext cx="1547268" cy="308796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dirty="0">
                <a:solidFill>
                  <a:schemeClr val="tx1"/>
                </a:solidFill>
              </a:rPr>
              <a:t>venden productos directamente al consumidor sin proceso de transformación adicional.</a:t>
            </a:r>
          </a:p>
          <a:p>
            <a:r>
              <a:rPr lang="es-AR" dirty="0">
                <a:solidFill>
                  <a:schemeClr val="tx1"/>
                </a:solidFill>
              </a:rPr>
              <a:t>Ej. bancos</a:t>
            </a:r>
          </a:p>
        </p:txBody>
      </p:sp>
      <p:sp>
        <p:nvSpPr>
          <p:cNvPr id="20" name="Rectángulo 19">
            <a:extLst>
              <a:ext uri="{FF2B5EF4-FFF2-40B4-BE49-F238E27FC236}">
                <a16:creationId xmlns:a16="http://schemas.microsoft.com/office/drawing/2014/main" id="{4B861CD4-F5E8-9EA8-5977-63066AAB6615}"/>
              </a:ext>
            </a:extLst>
          </p:cNvPr>
          <p:cNvSpPr/>
          <p:nvPr/>
        </p:nvSpPr>
        <p:spPr>
          <a:xfrm>
            <a:off x="5412545" y="3516971"/>
            <a:ext cx="1794291" cy="303842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solidFill>
                  <a:schemeClr val="tx1"/>
                </a:solidFill>
              </a:rPr>
              <a:t>Se conoce como la economía del conocimiento</a:t>
            </a:r>
          </a:p>
          <a:p>
            <a:pPr algn="ctr"/>
            <a:r>
              <a:rPr lang="es-AR" dirty="0">
                <a:solidFill>
                  <a:schemeClr val="tx1"/>
                </a:solidFill>
              </a:rPr>
              <a:t>Ej. Industria aeroespacial</a:t>
            </a:r>
          </a:p>
        </p:txBody>
      </p:sp>
      <p:sp>
        <p:nvSpPr>
          <p:cNvPr id="21" name="Rectángulo 20">
            <a:extLst>
              <a:ext uri="{FF2B5EF4-FFF2-40B4-BE49-F238E27FC236}">
                <a16:creationId xmlns:a16="http://schemas.microsoft.com/office/drawing/2014/main" id="{2C9E2DC5-52F5-50BA-2EC0-C3D554196526}"/>
              </a:ext>
            </a:extLst>
          </p:cNvPr>
          <p:cNvSpPr/>
          <p:nvPr/>
        </p:nvSpPr>
        <p:spPr>
          <a:xfrm>
            <a:off x="7318892" y="3521595"/>
            <a:ext cx="1512168" cy="259228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dirty="0">
                <a:solidFill>
                  <a:schemeClr val="tx1"/>
                </a:solidFill>
              </a:rPr>
              <a:t>engloba actividades sin fines de lucro.</a:t>
            </a:r>
          </a:p>
          <a:p>
            <a:r>
              <a:rPr lang="es-AR" dirty="0">
                <a:solidFill>
                  <a:schemeClr val="tx1"/>
                </a:solidFill>
              </a:rPr>
              <a:t>Ej. ONG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18D719-7247-23CF-C417-F749D01FCD3B}"/>
              </a:ext>
            </a:extLst>
          </p:cNvPr>
          <p:cNvSpPr>
            <a:spLocks noGrp="1"/>
          </p:cNvSpPr>
          <p:nvPr>
            <p:ph type="title"/>
          </p:nvPr>
        </p:nvSpPr>
        <p:spPr/>
        <p:txBody>
          <a:bodyPr/>
          <a:lstStyle/>
          <a:p>
            <a:r>
              <a:rPr lang="es-AR" dirty="0"/>
              <a:t>Según la figura legal o forma jurídica</a:t>
            </a:r>
          </a:p>
        </p:txBody>
      </p:sp>
      <p:pic>
        <p:nvPicPr>
          <p:cNvPr id="4" name="Imagen 3">
            <a:extLst>
              <a:ext uri="{FF2B5EF4-FFF2-40B4-BE49-F238E27FC236}">
                <a16:creationId xmlns:a16="http://schemas.microsoft.com/office/drawing/2014/main" id="{7CF28524-0758-8F4B-0831-1B57B7BE11FA}"/>
              </a:ext>
            </a:extLst>
          </p:cNvPr>
          <p:cNvPicPr>
            <a:picLocks noChangeAspect="1"/>
          </p:cNvPicPr>
          <p:nvPr/>
        </p:nvPicPr>
        <p:blipFill>
          <a:blip r:embed="rId2"/>
          <a:stretch>
            <a:fillRect/>
          </a:stretch>
        </p:blipFill>
        <p:spPr>
          <a:xfrm>
            <a:off x="1043608" y="2276872"/>
            <a:ext cx="7488832" cy="2683078"/>
          </a:xfrm>
          <a:prstGeom prst="rect">
            <a:avLst/>
          </a:prstGeom>
        </p:spPr>
      </p:pic>
      <p:sp>
        <p:nvSpPr>
          <p:cNvPr id="5" name="Rectángulo 4">
            <a:extLst>
              <a:ext uri="{FF2B5EF4-FFF2-40B4-BE49-F238E27FC236}">
                <a16:creationId xmlns:a16="http://schemas.microsoft.com/office/drawing/2014/main" id="{C90B3DA0-054E-AC6D-E315-2C674E3B17FA}"/>
              </a:ext>
            </a:extLst>
          </p:cNvPr>
          <p:cNvSpPr/>
          <p:nvPr/>
        </p:nvSpPr>
        <p:spPr>
          <a:xfrm>
            <a:off x="2915820" y="5210821"/>
            <a:ext cx="2232238" cy="14401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sz="1400" dirty="0"/>
              <a:t>Ley </a:t>
            </a:r>
            <a:r>
              <a:rPr lang="es-AR" sz="1300" dirty="0"/>
              <a:t>de Sociedades Comerciales, que da pautas sobre </a:t>
            </a:r>
          </a:p>
          <a:p>
            <a:r>
              <a:rPr lang="es-AR" sz="1300" dirty="0"/>
              <a:t>su formación, gestión, control y responsabilidad de los socios. </a:t>
            </a:r>
            <a:r>
              <a:rPr lang="es-AR" sz="1300" dirty="0" err="1"/>
              <a:t>Ej</a:t>
            </a:r>
            <a:r>
              <a:rPr lang="es-AR" sz="1300" dirty="0"/>
              <a:t> S.A; SRL, De Hecho</a:t>
            </a:r>
          </a:p>
        </p:txBody>
      </p:sp>
      <p:cxnSp>
        <p:nvCxnSpPr>
          <p:cNvPr id="7" name="Conector recto de flecha 6">
            <a:extLst>
              <a:ext uri="{FF2B5EF4-FFF2-40B4-BE49-F238E27FC236}">
                <a16:creationId xmlns:a16="http://schemas.microsoft.com/office/drawing/2014/main" id="{C3290F4C-D0C8-2344-C3B4-0966A7AC4971}"/>
              </a:ext>
            </a:extLst>
          </p:cNvPr>
          <p:cNvCxnSpPr/>
          <p:nvPr/>
        </p:nvCxnSpPr>
        <p:spPr>
          <a:xfrm>
            <a:off x="4017483" y="4959950"/>
            <a:ext cx="0" cy="1972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Rectángulo 7">
            <a:extLst>
              <a:ext uri="{FF2B5EF4-FFF2-40B4-BE49-F238E27FC236}">
                <a16:creationId xmlns:a16="http://schemas.microsoft.com/office/drawing/2014/main" id="{F11E3F2D-F78B-97E7-127F-0B9B18B44F43}"/>
              </a:ext>
            </a:extLst>
          </p:cNvPr>
          <p:cNvSpPr/>
          <p:nvPr/>
        </p:nvSpPr>
        <p:spPr>
          <a:xfrm>
            <a:off x="5364088" y="5210820"/>
            <a:ext cx="3168352" cy="153054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400" dirty="0"/>
              <a:t>Sociedades respaldadas por leyes específicas, como las Cooperativas y las UTE (Unión Transitoria de Empresas) o la Sociedades Anónima Simplificada (S.A.S), para ayudar a los emprendedores.</a:t>
            </a:r>
          </a:p>
        </p:txBody>
      </p:sp>
      <p:sp>
        <p:nvSpPr>
          <p:cNvPr id="10" name="Rectángulo 9">
            <a:extLst>
              <a:ext uri="{FF2B5EF4-FFF2-40B4-BE49-F238E27FC236}">
                <a16:creationId xmlns:a16="http://schemas.microsoft.com/office/drawing/2014/main" id="{F0290B3F-7312-B22B-6845-48F75FE593CD}"/>
              </a:ext>
            </a:extLst>
          </p:cNvPr>
          <p:cNvSpPr/>
          <p:nvPr/>
        </p:nvSpPr>
        <p:spPr>
          <a:xfrm>
            <a:off x="1043608" y="5157192"/>
            <a:ext cx="1656178" cy="14401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400" dirty="0"/>
              <a:t>Empresa con un único dueño . En este caso, la responsabilidad es ilimitada,</a:t>
            </a:r>
            <a:endParaRPr lang="es-AR" dirty="0"/>
          </a:p>
        </p:txBody>
      </p:sp>
    </p:spTree>
    <p:extLst>
      <p:ext uri="{BB962C8B-B14F-4D97-AF65-F5344CB8AC3E}">
        <p14:creationId xmlns:p14="http://schemas.microsoft.com/office/powerpoint/2010/main" val="41813750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BB0C08-C8FA-BDC5-D155-9F969325A1D4}"/>
              </a:ext>
            </a:extLst>
          </p:cNvPr>
          <p:cNvSpPr>
            <a:spLocks noGrp="1"/>
          </p:cNvSpPr>
          <p:nvPr>
            <p:ph type="title"/>
          </p:nvPr>
        </p:nvSpPr>
        <p:spPr/>
        <p:txBody>
          <a:bodyPr/>
          <a:lstStyle/>
          <a:p>
            <a:r>
              <a:rPr lang="es-AR" dirty="0"/>
              <a:t>Según el tamaño de la empresa</a:t>
            </a:r>
          </a:p>
        </p:txBody>
      </p:sp>
      <p:sp>
        <p:nvSpPr>
          <p:cNvPr id="4" name="CuadroTexto 3">
            <a:extLst>
              <a:ext uri="{FF2B5EF4-FFF2-40B4-BE49-F238E27FC236}">
                <a16:creationId xmlns:a16="http://schemas.microsoft.com/office/drawing/2014/main" id="{AF6F40FE-B89D-6E75-5516-48B28CD7D19A}"/>
              </a:ext>
            </a:extLst>
          </p:cNvPr>
          <p:cNvSpPr txBox="1"/>
          <p:nvPr/>
        </p:nvSpPr>
        <p:spPr>
          <a:xfrm>
            <a:off x="971600" y="2564904"/>
            <a:ext cx="7488832" cy="3477875"/>
          </a:xfrm>
          <a:prstGeom prst="rect">
            <a:avLst/>
          </a:prstGeom>
          <a:noFill/>
        </p:spPr>
        <p:txBody>
          <a:bodyPr wrap="square">
            <a:spAutoFit/>
          </a:bodyPr>
          <a:lstStyle/>
          <a:p>
            <a:r>
              <a:rPr lang="es-AR" sz="2000" dirty="0"/>
              <a:t>Existen diversos criterios, uno de los más ampliamente aceptados se basa en la cantidad de empleados. Según este criterio: </a:t>
            </a:r>
          </a:p>
          <a:p>
            <a:pPr marL="285750" indent="-285750">
              <a:buClr>
                <a:schemeClr val="accent1">
                  <a:lumMod val="75000"/>
                </a:schemeClr>
              </a:buClr>
              <a:buFont typeface="Wingdings" panose="05000000000000000000" pitchFamily="2" charset="2"/>
              <a:buChar char="q"/>
            </a:pPr>
            <a:r>
              <a:rPr lang="es-AR" sz="2000" dirty="0"/>
              <a:t> </a:t>
            </a:r>
            <a:r>
              <a:rPr lang="es-AR" sz="2000" b="1" dirty="0">
                <a:solidFill>
                  <a:schemeClr val="accent1">
                    <a:lumMod val="75000"/>
                  </a:schemeClr>
                </a:solidFill>
              </a:rPr>
              <a:t>Grandes Empresas</a:t>
            </a:r>
            <a:r>
              <a:rPr lang="es-AR" sz="2000" dirty="0"/>
              <a:t>: Aquellas que emplean a más de </a:t>
            </a:r>
            <a:r>
              <a:rPr lang="es-AR" sz="2000" b="1" dirty="0">
                <a:solidFill>
                  <a:schemeClr val="accent1">
                    <a:lumMod val="75000"/>
                  </a:schemeClr>
                </a:solidFill>
              </a:rPr>
              <a:t>200 personas</a:t>
            </a:r>
            <a:r>
              <a:rPr lang="es-AR" sz="2000" dirty="0"/>
              <a:t>. </a:t>
            </a:r>
          </a:p>
          <a:p>
            <a:pPr marL="285750" indent="-285750">
              <a:buClr>
                <a:schemeClr val="accent1">
                  <a:lumMod val="75000"/>
                </a:schemeClr>
              </a:buClr>
              <a:buFont typeface="Wingdings" panose="05000000000000000000" pitchFamily="2" charset="2"/>
              <a:buChar char="q"/>
            </a:pPr>
            <a:r>
              <a:rPr lang="es-AR" sz="2000" dirty="0"/>
              <a:t> </a:t>
            </a:r>
            <a:r>
              <a:rPr lang="es-AR" sz="2000" b="1" dirty="0">
                <a:solidFill>
                  <a:schemeClr val="accent1">
                    <a:lumMod val="75000"/>
                  </a:schemeClr>
                </a:solidFill>
              </a:rPr>
              <a:t>Medianas Empresas</a:t>
            </a:r>
            <a:r>
              <a:rPr lang="es-AR" sz="2000" dirty="0"/>
              <a:t>: Comprenden las empresas con una fuerza laboral que oscila entre </a:t>
            </a:r>
            <a:r>
              <a:rPr lang="es-AR" sz="2000" dirty="0">
                <a:solidFill>
                  <a:schemeClr val="accent1">
                    <a:lumMod val="75000"/>
                  </a:schemeClr>
                </a:solidFill>
              </a:rPr>
              <a:t>50 y 200 empleados</a:t>
            </a:r>
            <a:r>
              <a:rPr lang="es-AR" sz="2000" dirty="0"/>
              <a:t>.</a:t>
            </a:r>
          </a:p>
          <a:p>
            <a:pPr marL="285750" indent="-285750">
              <a:buClr>
                <a:schemeClr val="accent1">
                  <a:lumMod val="75000"/>
                </a:schemeClr>
              </a:buClr>
              <a:buFont typeface="Wingdings" panose="05000000000000000000" pitchFamily="2" charset="2"/>
              <a:buChar char="q"/>
            </a:pPr>
            <a:r>
              <a:rPr lang="es-AR" sz="2000" dirty="0"/>
              <a:t> </a:t>
            </a:r>
            <a:r>
              <a:rPr lang="es-AR" sz="2000" b="1" dirty="0">
                <a:solidFill>
                  <a:schemeClr val="accent1">
                    <a:lumMod val="75000"/>
                  </a:schemeClr>
                </a:solidFill>
              </a:rPr>
              <a:t>Pequeñas Empresas</a:t>
            </a:r>
            <a:r>
              <a:rPr lang="es-AR" sz="2000" dirty="0"/>
              <a:t>: Se refiere a las empresas que cuentan con un equipo de </a:t>
            </a:r>
            <a:r>
              <a:rPr lang="es-AR" sz="2000" b="1" dirty="0">
                <a:solidFill>
                  <a:schemeClr val="accent1">
                    <a:lumMod val="75000"/>
                  </a:schemeClr>
                </a:solidFill>
              </a:rPr>
              <a:t>10 a 49 </a:t>
            </a:r>
            <a:r>
              <a:rPr lang="es-AR" sz="2000" dirty="0"/>
              <a:t>empleados. </a:t>
            </a:r>
          </a:p>
          <a:p>
            <a:pPr marL="285750" indent="-285750">
              <a:buClr>
                <a:schemeClr val="accent1">
                  <a:lumMod val="75000"/>
                </a:schemeClr>
              </a:buClr>
              <a:buFont typeface="Wingdings" panose="05000000000000000000" pitchFamily="2" charset="2"/>
              <a:buChar char="q"/>
            </a:pPr>
            <a:r>
              <a:rPr lang="es-AR" sz="2000" dirty="0"/>
              <a:t> </a:t>
            </a:r>
            <a:r>
              <a:rPr lang="es-AR" sz="2000" dirty="0">
                <a:solidFill>
                  <a:schemeClr val="accent1">
                    <a:lumMod val="75000"/>
                  </a:schemeClr>
                </a:solidFill>
              </a:rPr>
              <a:t>Microempresas</a:t>
            </a:r>
            <a:r>
              <a:rPr lang="es-AR" sz="2000" dirty="0"/>
              <a:t>: Estas son las empresas más pequeñas, con menos de </a:t>
            </a:r>
            <a:r>
              <a:rPr lang="es-AR" sz="2000" dirty="0">
                <a:solidFill>
                  <a:schemeClr val="accent1">
                    <a:lumMod val="75000"/>
                  </a:schemeClr>
                </a:solidFill>
              </a:rPr>
              <a:t>10 empleados</a:t>
            </a:r>
            <a:r>
              <a:rPr lang="es-AR" sz="2000" dirty="0"/>
              <a:t>.</a:t>
            </a:r>
          </a:p>
        </p:txBody>
      </p:sp>
    </p:spTree>
    <p:extLst>
      <p:ext uri="{BB962C8B-B14F-4D97-AF65-F5344CB8AC3E}">
        <p14:creationId xmlns:p14="http://schemas.microsoft.com/office/powerpoint/2010/main" val="12052457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15FD8-BFDD-69C7-6695-CDAB10AABA9C}"/>
              </a:ext>
            </a:extLst>
          </p:cNvPr>
          <p:cNvSpPr>
            <a:spLocks noGrp="1"/>
          </p:cNvSpPr>
          <p:nvPr>
            <p:ph type="title"/>
          </p:nvPr>
        </p:nvSpPr>
        <p:spPr/>
        <p:txBody>
          <a:bodyPr/>
          <a:lstStyle/>
          <a:p>
            <a:r>
              <a:rPr lang="es-AR" dirty="0"/>
              <a:t>Según el tamaño de la empresa</a:t>
            </a:r>
          </a:p>
        </p:txBody>
      </p:sp>
      <p:sp>
        <p:nvSpPr>
          <p:cNvPr id="4" name="CuadroTexto 3">
            <a:extLst>
              <a:ext uri="{FF2B5EF4-FFF2-40B4-BE49-F238E27FC236}">
                <a16:creationId xmlns:a16="http://schemas.microsoft.com/office/drawing/2014/main" id="{C2C10D9A-CD2C-1F20-3B84-587C164F1616}"/>
              </a:ext>
            </a:extLst>
          </p:cNvPr>
          <p:cNvSpPr txBox="1"/>
          <p:nvPr/>
        </p:nvSpPr>
        <p:spPr>
          <a:xfrm>
            <a:off x="305780" y="2276872"/>
            <a:ext cx="8658708" cy="923330"/>
          </a:xfrm>
          <a:prstGeom prst="rect">
            <a:avLst/>
          </a:prstGeom>
          <a:noFill/>
        </p:spPr>
        <p:txBody>
          <a:bodyPr wrap="square">
            <a:spAutoFit/>
          </a:bodyPr>
          <a:lstStyle/>
          <a:p>
            <a:pPr algn="just"/>
            <a:r>
              <a:rPr lang="es-AR" dirty="0"/>
              <a:t>En Argentina, el Ministerio de Economía, a través de la Secretaría de Industria y Desarrollo Productivo, propone tablas específicas para la categorización de empresas</a:t>
            </a:r>
          </a:p>
        </p:txBody>
      </p:sp>
      <p:pic>
        <p:nvPicPr>
          <p:cNvPr id="6" name="Imagen 5">
            <a:extLst>
              <a:ext uri="{FF2B5EF4-FFF2-40B4-BE49-F238E27FC236}">
                <a16:creationId xmlns:a16="http://schemas.microsoft.com/office/drawing/2014/main" id="{7CA5721B-6EAD-7FD2-C2C4-FFB7B7F69FA8}"/>
              </a:ext>
            </a:extLst>
          </p:cNvPr>
          <p:cNvPicPr>
            <a:picLocks noChangeAspect="1"/>
          </p:cNvPicPr>
          <p:nvPr/>
        </p:nvPicPr>
        <p:blipFill>
          <a:blip r:embed="rId2"/>
          <a:stretch>
            <a:fillRect/>
          </a:stretch>
        </p:blipFill>
        <p:spPr>
          <a:xfrm>
            <a:off x="1403648" y="3284984"/>
            <a:ext cx="6124575" cy="2819400"/>
          </a:xfrm>
          <a:prstGeom prst="rect">
            <a:avLst/>
          </a:prstGeom>
        </p:spPr>
      </p:pic>
      <p:sp>
        <p:nvSpPr>
          <p:cNvPr id="7" name="CuadroTexto 6">
            <a:extLst>
              <a:ext uri="{FF2B5EF4-FFF2-40B4-BE49-F238E27FC236}">
                <a16:creationId xmlns:a16="http://schemas.microsoft.com/office/drawing/2014/main" id="{66FC4660-B838-F7B8-7409-EBD8FEDC3A25}"/>
              </a:ext>
            </a:extLst>
          </p:cNvPr>
          <p:cNvSpPr txBox="1"/>
          <p:nvPr/>
        </p:nvSpPr>
        <p:spPr>
          <a:xfrm>
            <a:off x="971600" y="6237312"/>
            <a:ext cx="6912768" cy="369332"/>
          </a:xfrm>
          <a:prstGeom prst="rect">
            <a:avLst/>
          </a:prstGeom>
          <a:noFill/>
        </p:spPr>
        <p:txBody>
          <a:bodyPr wrap="square" rtlCol="0">
            <a:spAutoFit/>
          </a:bodyPr>
          <a:lstStyle/>
          <a:p>
            <a:r>
              <a:rPr lang="es-AR" dirty="0"/>
              <a:t>Dependiendo de la cantidad de personas contratadas</a:t>
            </a:r>
          </a:p>
        </p:txBody>
      </p:sp>
    </p:spTree>
    <p:extLst>
      <p:ext uri="{BB962C8B-B14F-4D97-AF65-F5344CB8AC3E}">
        <p14:creationId xmlns:p14="http://schemas.microsoft.com/office/powerpoint/2010/main" val="35184564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B3552-971D-6CF9-F1BA-2994BCB163AB}"/>
              </a:ext>
            </a:extLst>
          </p:cNvPr>
          <p:cNvSpPr>
            <a:spLocks noGrp="1"/>
          </p:cNvSpPr>
          <p:nvPr>
            <p:ph type="title"/>
          </p:nvPr>
        </p:nvSpPr>
        <p:spPr/>
        <p:txBody>
          <a:bodyPr/>
          <a:lstStyle/>
          <a:p>
            <a:r>
              <a:rPr lang="es-AR" dirty="0"/>
              <a:t>Según el tamaño de la empresa</a:t>
            </a:r>
          </a:p>
        </p:txBody>
      </p:sp>
      <p:pic>
        <p:nvPicPr>
          <p:cNvPr id="4" name="Imagen 3">
            <a:extLst>
              <a:ext uri="{FF2B5EF4-FFF2-40B4-BE49-F238E27FC236}">
                <a16:creationId xmlns:a16="http://schemas.microsoft.com/office/drawing/2014/main" id="{22C2F8B5-314E-9FAF-1882-41912110C7AB}"/>
              </a:ext>
            </a:extLst>
          </p:cNvPr>
          <p:cNvPicPr>
            <a:picLocks noChangeAspect="1"/>
          </p:cNvPicPr>
          <p:nvPr/>
        </p:nvPicPr>
        <p:blipFill>
          <a:blip r:embed="rId2"/>
          <a:stretch>
            <a:fillRect/>
          </a:stretch>
        </p:blipFill>
        <p:spPr>
          <a:xfrm>
            <a:off x="-5930" y="3212976"/>
            <a:ext cx="9144000" cy="2403707"/>
          </a:xfrm>
          <a:prstGeom prst="rect">
            <a:avLst/>
          </a:prstGeom>
        </p:spPr>
      </p:pic>
      <p:sp>
        <p:nvSpPr>
          <p:cNvPr id="6" name="CuadroTexto 5">
            <a:extLst>
              <a:ext uri="{FF2B5EF4-FFF2-40B4-BE49-F238E27FC236}">
                <a16:creationId xmlns:a16="http://schemas.microsoft.com/office/drawing/2014/main" id="{A5898EDA-FC67-3268-15CA-63BBD1E9F693}"/>
              </a:ext>
            </a:extLst>
          </p:cNvPr>
          <p:cNvSpPr txBox="1"/>
          <p:nvPr/>
        </p:nvSpPr>
        <p:spPr>
          <a:xfrm>
            <a:off x="1187624" y="2348880"/>
            <a:ext cx="7056784" cy="369332"/>
          </a:xfrm>
          <a:prstGeom prst="rect">
            <a:avLst/>
          </a:prstGeom>
          <a:noFill/>
        </p:spPr>
        <p:txBody>
          <a:bodyPr wrap="square">
            <a:spAutoFit/>
          </a:bodyPr>
          <a:lstStyle/>
          <a:p>
            <a:r>
              <a:rPr lang="es-AR" dirty="0"/>
              <a:t>Dependiendo de lo facturado anualmente</a:t>
            </a:r>
          </a:p>
        </p:txBody>
      </p:sp>
    </p:spTree>
    <p:extLst>
      <p:ext uri="{BB962C8B-B14F-4D97-AF65-F5344CB8AC3E}">
        <p14:creationId xmlns:p14="http://schemas.microsoft.com/office/powerpoint/2010/main" val="38074603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B0994-072C-918D-4C2A-6AA847C51EF1}"/>
              </a:ext>
            </a:extLst>
          </p:cNvPr>
          <p:cNvSpPr>
            <a:spLocks noGrp="1"/>
          </p:cNvSpPr>
          <p:nvPr>
            <p:ph type="title"/>
          </p:nvPr>
        </p:nvSpPr>
        <p:spPr/>
        <p:txBody>
          <a:bodyPr/>
          <a:lstStyle/>
          <a:p>
            <a:r>
              <a:rPr lang="es-AR" dirty="0"/>
              <a:t>según la propiedad del capital</a:t>
            </a:r>
          </a:p>
        </p:txBody>
      </p:sp>
      <p:pic>
        <p:nvPicPr>
          <p:cNvPr id="4" name="Imagen 3">
            <a:extLst>
              <a:ext uri="{FF2B5EF4-FFF2-40B4-BE49-F238E27FC236}">
                <a16:creationId xmlns:a16="http://schemas.microsoft.com/office/drawing/2014/main" id="{B386B82D-AC56-B0DA-138D-B19B6DC13AC7}"/>
              </a:ext>
            </a:extLst>
          </p:cNvPr>
          <p:cNvPicPr>
            <a:picLocks noChangeAspect="1"/>
          </p:cNvPicPr>
          <p:nvPr/>
        </p:nvPicPr>
        <p:blipFill>
          <a:blip r:embed="rId2"/>
          <a:stretch>
            <a:fillRect/>
          </a:stretch>
        </p:blipFill>
        <p:spPr>
          <a:xfrm>
            <a:off x="504056" y="2276872"/>
            <a:ext cx="8135888" cy="4370583"/>
          </a:xfrm>
          <a:prstGeom prst="rect">
            <a:avLst/>
          </a:prstGeom>
        </p:spPr>
      </p:pic>
    </p:spTree>
    <p:extLst>
      <p:ext uri="{BB962C8B-B14F-4D97-AF65-F5344CB8AC3E}">
        <p14:creationId xmlns:p14="http://schemas.microsoft.com/office/powerpoint/2010/main" val="36797558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E9AD4A-4DF8-32E3-8D0D-A5CCC5926B92}"/>
              </a:ext>
            </a:extLst>
          </p:cNvPr>
          <p:cNvSpPr>
            <a:spLocks noGrp="1"/>
          </p:cNvSpPr>
          <p:nvPr>
            <p:ph type="title"/>
          </p:nvPr>
        </p:nvSpPr>
        <p:spPr/>
        <p:txBody>
          <a:bodyPr/>
          <a:lstStyle/>
          <a:p>
            <a:r>
              <a:rPr lang="es-AR" dirty="0"/>
              <a:t>según el ámbito geográfico que delimita su actividad</a:t>
            </a:r>
          </a:p>
        </p:txBody>
      </p:sp>
      <p:sp>
        <p:nvSpPr>
          <p:cNvPr id="3" name="Rectángulo: esquinas redondeadas 2">
            <a:extLst>
              <a:ext uri="{FF2B5EF4-FFF2-40B4-BE49-F238E27FC236}">
                <a16:creationId xmlns:a16="http://schemas.microsoft.com/office/drawing/2014/main" id="{CBEA3B88-8DD7-1B4F-9AC7-71534E616D0A}"/>
              </a:ext>
            </a:extLst>
          </p:cNvPr>
          <p:cNvSpPr/>
          <p:nvPr/>
        </p:nvSpPr>
        <p:spPr>
          <a:xfrm>
            <a:off x="475790" y="2468374"/>
            <a:ext cx="1408430" cy="7538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CuadroTexto 3">
            <a:extLst>
              <a:ext uri="{FF2B5EF4-FFF2-40B4-BE49-F238E27FC236}">
                <a16:creationId xmlns:a16="http://schemas.microsoft.com/office/drawing/2014/main" id="{6E1720C4-FE57-151C-BCFB-9D3FC28465D4}"/>
              </a:ext>
            </a:extLst>
          </p:cNvPr>
          <p:cNvSpPr txBox="1"/>
          <p:nvPr/>
        </p:nvSpPr>
        <p:spPr>
          <a:xfrm>
            <a:off x="468167" y="2646204"/>
            <a:ext cx="1440685" cy="369332"/>
          </a:xfrm>
          <a:prstGeom prst="rect">
            <a:avLst/>
          </a:prstGeom>
          <a:noFill/>
        </p:spPr>
        <p:txBody>
          <a:bodyPr wrap="square" rtlCol="0">
            <a:spAutoFit/>
          </a:bodyPr>
          <a:lstStyle/>
          <a:p>
            <a:pPr algn="ctr"/>
            <a:r>
              <a:rPr lang="es-AR" dirty="0">
                <a:solidFill>
                  <a:schemeClr val="bg1"/>
                </a:solidFill>
              </a:rPr>
              <a:t>LOCAL</a:t>
            </a:r>
          </a:p>
        </p:txBody>
      </p:sp>
      <p:sp>
        <p:nvSpPr>
          <p:cNvPr id="5" name="Rectángulo: esquinas redondeadas 4">
            <a:extLst>
              <a:ext uri="{FF2B5EF4-FFF2-40B4-BE49-F238E27FC236}">
                <a16:creationId xmlns:a16="http://schemas.microsoft.com/office/drawing/2014/main" id="{9F4AC3B6-2178-A6E4-05D8-1F363C85EA3E}"/>
              </a:ext>
            </a:extLst>
          </p:cNvPr>
          <p:cNvSpPr/>
          <p:nvPr/>
        </p:nvSpPr>
        <p:spPr>
          <a:xfrm>
            <a:off x="1937164" y="2453923"/>
            <a:ext cx="1787182" cy="7538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esquinas redondeadas 5">
            <a:extLst>
              <a:ext uri="{FF2B5EF4-FFF2-40B4-BE49-F238E27FC236}">
                <a16:creationId xmlns:a16="http://schemas.microsoft.com/office/drawing/2014/main" id="{DEB8D2BD-3708-4D3C-A090-E2B946354C41}"/>
              </a:ext>
            </a:extLst>
          </p:cNvPr>
          <p:cNvSpPr/>
          <p:nvPr/>
        </p:nvSpPr>
        <p:spPr>
          <a:xfrm>
            <a:off x="3792311" y="2453923"/>
            <a:ext cx="1475276" cy="7538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esquinas redondeadas 6">
            <a:extLst>
              <a:ext uri="{FF2B5EF4-FFF2-40B4-BE49-F238E27FC236}">
                <a16:creationId xmlns:a16="http://schemas.microsoft.com/office/drawing/2014/main" id="{13AE7D31-A02C-515D-E375-92543A8CC628}"/>
              </a:ext>
            </a:extLst>
          </p:cNvPr>
          <p:cNvSpPr/>
          <p:nvPr/>
        </p:nvSpPr>
        <p:spPr>
          <a:xfrm>
            <a:off x="5342079" y="2468374"/>
            <a:ext cx="1750201" cy="7538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Rectángulo: esquinas redondeadas 7">
            <a:extLst>
              <a:ext uri="{FF2B5EF4-FFF2-40B4-BE49-F238E27FC236}">
                <a16:creationId xmlns:a16="http://schemas.microsoft.com/office/drawing/2014/main" id="{47F6A48B-9AE6-52DE-0734-5421328E3819}"/>
              </a:ext>
            </a:extLst>
          </p:cNvPr>
          <p:cNvSpPr/>
          <p:nvPr/>
        </p:nvSpPr>
        <p:spPr>
          <a:xfrm>
            <a:off x="7166772" y="2468374"/>
            <a:ext cx="1767264" cy="7538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CuadroTexto 8">
            <a:extLst>
              <a:ext uri="{FF2B5EF4-FFF2-40B4-BE49-F238E27FC236}">
                <a16:creationId xmlns:a16="http://schemas.microsoft.com/office/drawing/2014/main" id="{0B96E298-B995-77DC-E46F-F89D291B39B9}"/>
              </a:ext>
            </a:extLst>
          </p:cNvPr>
          <p:cNvSpPr txBox="1"/>
          <p:nvPr/>
        </p:nvSpPr>
        <p:spPr>
          <a:xfrm>
            <a:off x="1961796" y="2616238"/>
            <a:ext cx="1787181" cy="369332"/>
          </a:xfrm>
          <a:prstGeom prst="rect">
            <a:avLst/>
          </a:prstGeom>
          <a:noFill/>
        </p:spPr>
        <p:txBody>
          <a:bodyPr wrap="square" rtlCol="0">
            <a:spAutoFit/>
          </a:bodyPr>
          <a:lstStyle/>
          <a:p>
            <a:pPr algn="ctr"/>
            <a:r>
              <a:rPr lang="es-AR" dirty="0">
                <a:solidFill>
                  <a:schemeClr val="bg1"/>
                </a:solidFill>
              </a:rPr>
              <a:t>PROVINCIAL</a:t>
            </a:r>
          </a:p>
        </p:txBody>
      </p:sp>
      <p:sp>
        <p:nvSpPr>
          <p:cNvPr id="10" name="CuadroTexto 9">
            <a:extLst>
              <a:ext uri="{FF2B5EF4-FFF2-40B4-BE49-F238E27FC236}">
                <a16:creationId xmlns:a16="http://schemas.microsoft.com/office/drawing/2014/main" id="{34C9FCDB-E766-D40D-A5CF-FF06A583BC46}"/>
              </a:ext>
            </a:extLst>
          </p:cNvPr>
          <p:cNvSpPr txBox="1"/>
          <p:nvPr/>
        </p:nvSpPr>
        <p:spPr>
          <a:xfrm>
            <a:off x="3792120" y="2636757"/>
            <a:ext cx="1493722" cy="369332"/>
          </a:xfrm>
          <a:prstGeom prst="rect">
            <a:avLst/>
          </a:prstGeom>
          <a:noFill/>
        </p:spPr>
        <p:txBody>
          <a:bodyPr wrap="square" rtlCol="0">
            <a:spAutoFit/>
          </a:bodyPr>
          <a:lstStyle/>
          <a:p>
            <a:pPr algn="ctr"/>
            <a:r>
              <a:rPr lang="es-AR" dirty="0">
                <a:solidFill>
                  <a:schemeClr val="bg1"/>
                </a:solidFill>
              </a:rPr>
              <a:t>REGIONAL</a:t>
            </a:r>
          </a:p>
        </p:txBody>
      </p:sp>
      <p:sp>
        <p:nvSpPr>
          <p:cNvPr id="11" name="CuadroTexto 10">
            <a:extLst>
              <a:ext uri="{FF2B5EF4-FFF2-40B4-BE49-F238E27FC236}">
                <a16:creationId xmlns:a16="http://schemas.microsoft.com/office/drawing/2014/main" id="{AA64F39A-FBBC-4457-23B7-D9B47F5A6487}"/>
              </a:ext>
            </a:extLst>
          </p:cNvPr>
          <p:cNvSpPr txBox="1"/>
          <p:nvPr/>
        </p:nvSpPr>
        <p:spPr>
          <a:xfrm>
            <a:off x="5325016" y="2636757"/>
            <a:ext cx="1767264" cy="369332"/>
          </a:xfrm>
          <a:prstGeom prst="rect">
            <a:avLst/>
          </a:prstGeom>
          <a:noFill/>
        </p:spPr>
        <p:txBody>
          <a:bodyPr wrap="square" rtlCol="0">
            <a:spAutoFit/>
          </a:bodyPr>
          <a:lstStyle/>
          <a:p>
            <a:pPr algn="ctr"/>
            <a:r>
              <a:rPr lang="es-AR" dirty="0">
                <a:solidFill>
                  <a:schemeClr val="bg1"/>
                </a:solidFill>
              </a:rPr>
              <a:t>NACIONAL</a:t>
            </a:r>
          </a:p>
        </p:txBody>
      </p:sp>
      <p:sp>
        <p:nvSpPr>
          <p:cNvPr id="12" name="CuadroTexto 11">
            <a:extLst>
              <a:ext uri="{FF2B5EF4-FFF2-40B4-BE49-F238E27FC236}">
                <a16:creationId xmlns:a16="http://schemas.microsoft.com/office/drawing/2014/main" id="{943BD9AF-E9CC-468B-8336-BA043387C8CC}"/>
              </a:ext>
            </a:extLst>
          </p:cNvPr>
          <p:cNvSpPr txBox="1"/>
          <p:nvPr/>
        </p:nvSpPr>
        <p:spPr>
          <a:xfrm>
            <a:off x="7211376" y="2607855"/>
            <a:ext cx="1727200" cy="646331"/>
          </a:xfrm>
          <a:prstGeom prst="rect">
            <a:avLst/>
          </a:prstGeom>
          <a:noFill/>
        </p:spPr>
        <p:txBody>
          <a:bodyPr wrap="square" rtlCol="0">
            <a:spAutoFit/>
          </a:bodyPr>
          <a:lstStyle/>
          <a:p>
            <a:r>
              <a:rPr lang="es-AR" dirty="0">
                <a:solidFill>
                  <a:schemeClr val="bg1"/>
                </a:solidFill>
              </a:rPr>
              <a:t>MULTINACIONAL</a:t>
            </a:r>
          </a:p>
        </p:txBody>
      </p:sp>
      <p:sp>
        <p:nvSpPr>
          <p:cNvPr id="13" name="Rectángulo 12">
            <a:extLst>
              <a:ext uri="{FF2B5EF4-FFF2-40B4-BE49-F238E27FC236}">
                <a16:creationId xmlns:a16="http://schemas.microsoft.com/office/drawing/2014/main" id="{77F229F9-7A11-FC0C-78E6-39E49B06B1C9}"/>
              </a:ext>
            </a:extLst>
          </p:cNvPr>
          <p:cNvSpPr/>
          <p:nvPr/>
        </p:nvSpPr>
        <p:spPr>
          <a:xfrm>
            <a:off x="385847" y="3540868"/>
            <a:ext cx="1440685" cy="303842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sz="1600" dirty="0">
                <a:solidFill>
                  <a:schemeClr val="tx1"/>
                </a:solidFill>
              </a:rPr>
              <a:t>De alcance limitado, abarcando un barrio, una localidad o, como máximo, un municipio</a:t>
            </a:r>
          </a:p>
        </p:txBody>
      </p:sp>
      <p:sp>
        <p:nvSpPr>
          <p:cNvPr id="14" name="Rectángulo 13">
            <a:extLst>
              <a:ext uri="{FF2B5EF4-FFF2-40B4-BE49-F238E27FC236}">
                <a16:creationId xmlns:a16="http://schemas.microsoft.com/office/drawing/2014/main" id="{03D1A5C2-EF52-C54D-CDB9-B5A75A4CBA5E}"/>
              </a:ext>
            </a:extLst>
          </p:cNvPr>
          <p:cNvSpPr/>
          <p:nvPr/>
        </p:nvSpPr>
        <p:spPr>
          <a:xfrm>
            <a:off x="1961796" y="3491336"/>
            <a:ext cx="1762549" cy="308796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dirty="0">
                <a:solidFill>
                  <a:schemeClr val="tx1"/>
                </a:solidFill>
              </a:rPr>
              <a:t>El ámbito de acción de estas empresas se extiende a una sola provincia</a:t>
            </a:r>
          </a:p>
        </p:txBody>
      </p:sp>
      <p:sp>
        <p:nvSpPr>
          <p:cNvPr id="15" name="Rectángulo 14">
            <a:extLst>
              <a:ext uri="{FF2B5EF4-FFF2-40B4-BE49-F238E27FC236}">
                <a16:creationId xmlns:a16="http://schemas.microsoft.com/office/drawing/2014/main" id="{6AD3A9E6-109B-D089-EB3D-B613286F9BD7}"/>
              </a:ext>
            </a:extLst>
          </p:cNvPr>
          <p:cNvSpPr/>
          <p:nvPr/>
        </p:nvSpPr>
        <p:spPr>
          <a:xfrm>
            <a:off x="3794811" y="3467439"/>
            <a:ext cx="1547268" cy="3087960"/>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dirty="0">
                <a:solidFill>
                  <a:schemeClr val="tx1"/>
                </a:solidFill>
              </a:rPr>
              <a:t>operan en una zona geográfica más amplia, que </a:t>
            </a:r>
          </a:p>
          <a:p>
            <a:r>
              <a:rPr lang="es-AR" dirty="0">
                <a:solidFill>
                  <a:schemeClr val="tx1"/>
                </a:solidFill>
              </a:rPr>
              <a:t>puede abarcar dos o más provincias</a:t>
            </a:r>
          </a:p>
        </p:txBody>
      </p:sp>
      <p:sp>
        <p:nvSpPr>
          <p:cNvPr id="16" name="Rectángulo 15">
            <a:extLst>
              <a:ext uri="{FF2B5EF4-FFF2-40B4-BE49-F238E27FC236}">
                <a16:creationId xmlns:a16="http://schemas.microsoft.com/office/drawing/2014/main" id="{C6E4C75D-5160-9C52-E1CD-A7A279DCB434}"/>
              </a:ext>
            </a:extLst>
          </p:cNvPr>
          <p:cNvSpPr/>
          <p:nvPr/>
        </p:nvSpPr>
        <p:spPr>
          <a:xfrm>
            <a:off x="5412545" y="3516971"/>
            <a:ext cx="1794291" cy="303842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AR" dirty="0">
                <a:solidFill>
                  <a:schemeClr val="tx1"/>
                </a:solidFill>
              </a:rPr>
              <a:t>las empresas realizan sus actividades en todo el país</a:t>
            </a:r>
          </a:p>
        </p:txBody>
      </p:sp>
      <p:sp>
        <p:nvSpPr>
          <p:cNvPr id="17" name="Rectángulo 16">
            <a:extLst>
              <a:ext uri="{FF2B5EF4-FFF2-40B4-BE49-F238E27FC236}">
                <a16:creationId xmlns:a16="http://schemas.microsoft.com/office/drawing/2014/main" id="{6603D750-7105-884A-1972-B814756B7FC4}"/>
              </a:ext>
            </a:extLst>
          </p:cNvPr>
          <p:cNvSpPr/>
          <p:nvPr/>
        </p:nvSpPr>
        <p:spPr>
          <a:xfrm>
            <a:off x="7318892" y="3521595"/>
            <a:ext cx="1512168" cy="3033804"/>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AR" dirty="0">
                <a:solidFill>
                  <a:schemeClr val="tx1"/>
                </a:solidFill>
              </a:rPr>
              <a:t>Estas empresas operan en varios países</a:t>
            </a:r>
          </a:p>
        </p:txBody>
      </p:sp>
    </p:spTree>
    <p:extLst>
      <p:ext uri="{BB962C8B-B14F-4D97-AF65-F5344CB8AC3E}">
        <p14:creationId xmlns:p14="http://schemas.microsoft.com/office/powerpoint/2010/main" val="35920201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0FA5AB-715D-BDEB-9603-CF06D714752C}"/>
              </a:ext>
            </a:extLst>
          </p:cNvPr>
          <p:cNvSpPr>
            <a:spLocks noGrp="1"/>
          </p:cNvSpPr>
          <p:nvPr>
            <p:ph type="title"/>
          </p:nvPr>
        </p:nvSpPr>
        <p:spPr/>
        <p:txBody>
          <a:bodyPr/>
          <a:lstStyle/>
          <a:p>
            <a:r>
              <a:rPr lang="es-AR" dirty="0"/>
              <a:t>según su nacionalidad</a:t>
            </a:r>
          </a:p>
        </p:txBody>
      </p:sp>
      <p:sp>
        <p:nvSpPr>
          <p:cNvPr id="4" name="CuadroTexto 3">
            <a:extLst>
              <a:ext uri="{FF2B5EF4-FFF2-40B4-BE49-F238E27FC236}">
                <a16:creationId xmlns:a16="http://schemas.microsoft.com/office/drawing/2014/main" id="{3EE19120-3594-5A31-50C5-5D825172E842}"/>
              </a:ext>
            </a:extLst>
          </p:cNvPr>
          <p:cNvSpPr txBox="1"/>
          <p:nvPr/>
        </p:nvSpPr>
        <p:spPr>
          <a:xfrm>
            <a:off x="755576" y="2204864"/>
            <a:ext cx="7920880" cy="646331"/>
          </a:xfrm>
          <a:prstGeom prst="rect">
            <a:avLst/>
          </a:prstGeom>
          <a:noFill/>
        </p:spPr>
        <p:txBody>
          <a:bodyPr wrap="square">
            <a:spAutoFit/>
          </a:bodyPr>
          <a:lstStyle/>
          <a:p>
            <a:r>
              <a:rPr lang="es-AR" dirty="0"/>
              <a:t>Se basan en el origen de los fondos de capital que respaldan su funcionamiento.</a:t>
            </a:r>
          </a:p>
        </p:txBody>
      </p:sp>
      <p:sp>
        <p:nvSpPr>
          <p:cNvPr id="6" name="CuadroTexto 5">
            <a:extLst>
              <a:ext uri="{FF2B5EF4-FFF2-40B4-BE49-F238E27FC236}">
                <a16:creationId xmlns:a16="http://schemas.microsoft.com/office/drawing/2014/main" id="{8C761953-8560-AFF9-903A-13CF38B12F6F}"/>
              </a:ext>
            </a:extLst>
          </p:cNvPr>
          <p:cNvSpPr txBox="1"/>
          <p:nvPr/>
        </p:nvSpPr>
        <p:spPr>
          <a:xfrm>
            <a:off x="503548" y="2996952"/>
            <a:ext cx="8424936" cy="3416320"/>
          </a:xfrm>
          <a:prstGeom prst="rect">
            <a:avLst/>
          </a:prstGeom>
          <a:noFill/>
        </p:spPr>
        <p:txBody>
          <a:bodyPr wrap="square">
            <a:spAutoFit/>
          </a:bodyPr>
          <a:lstStyle/>
          <a:p>
            <a:pPr marL="285750" indent="-285750">
              <a:buClr>
                <a:schemeClr val="accent1">
                  <a:lumMod val="75000"/>
                </a:schemeClr>
              </a:buClr>
              <a:buFont typeface="Wingdings" panose="05000000000000000000" pitchFamily="2" charset="2"/>
              <a:buChar char="q"/>
            </a:pPr>
            <a:r>
              <a:rPr lang="es-AR" b="1" dirty="0">
                <a:solidFill>
                  <a:schemeClr val="accent1">
                    <a:lumMod val="75000"/>
                  </a:schemeClr>
                </a:solidFill>
              </a:rPr>
              <a:t>Empresas Nacionales</a:t>
            </a:r>
            <a:r>
              <a:rPr lang="es-AR" dirty="0"/>
              <a:t>: origen de capital 100% del país en el que operan. Los fondos provienen del país de origen de la empresa. </a:t>
            </a:r>
            <a:r>
              <a:rPr lang="es-AR" dirty="0" err="1"/>
              <a:t>Ej</a:t>
            </a:r>
            <a:r>
              <a:rPr lang="es-AR" dirty="0"/>
              <a:t> YPF o Arcor, cuyos inversionistas y accionistas principales son de origen argentino. </a:t>
            </a:r>
          </a:p>
          <a:p>
            <a:pPr marL="285750" indent="-285750">
              <a:buClr>
                <a:schemeClr val="accent1">
                  <a:lumMod val="75000"/>
                </a:schemeClr>
              </a:buClr>
              <a:buFont typeface="Wingdings" panose="05000000000000000000" pitchFamily="2" charset="2"/>
              <a:buChar char="q"/>
            </a:pPr>
            <a:r>
              <a:rPr lang="es-AR" b="1" dirty="0">
                <a:solidFill>
                  <a:schemeClr val="accent1">
                    <a:lumMod val="75000"/>
                  </a:schemeClr>
                </a:solidFill>
              </a:rPr>
              <a:t>Empresas Extranjeras</a:t>
            </a:r>
            <a:r>
              <a:rPr lang="es-AR" dirty="0"/>
              <a:t>: tienen un origen de capital 100% de países extranjeros. Los fondos que respaldan estas empresas provienen en su totalidad de inversores y accionistas extranjeros. </a:t>
            </a:r>
            <a:r>
              <a:rPr lang="es-AR" dirty="0" err="1"/>
              <a:t>Ej</a:t>
            </a:r>
            <a:r>
              <a:rPr lang="es-AR" dirty="0"/>
              <a:t> McDonald’s o Coca-Cola, cuyas casas matrices están en el extranjero </a:t>
            </a:r>
          </a:p>
          <a:p>
            <a:pPr marL="285750" indent="-285750">
              <a:buClr>
                <a:schemeClr val="accent1">
                  <a:lumMod val="75000"/>
                </a:schemeClr>
              </a:buClr>
              <a:buFont typeface="Wingdings" panose="05000000000000000000" pitchFamily="2" charset="2"/>
              <a:buChar char="q"/>
            </a:pPr>
            <a:r>
              <a:rPr lang="es-AR" dirty="0"/>
              <a:t> </a:t>
            </a:r>
            <a:r>
              <a:rPr lang="es-AR" b="1" dirty="0">
                <a:solidFill>
                  <a:schemeClr val="accent1">
                    <a:lumMod val="75000"/>
                  </a:schemeClr>
                </a:solidFill>
              </a:rPr>
              <a:t>Empresas Mixtas</a:t>
            </a:r>
            <a:r>
              <a:rPr lang="es-AR" dirty="0"/>
              <a:t>: Estas empresas tienen un capital repartido en cualquier proporción entre origen nacional y extranjero. </a:t>
            </a:r>
            <a:r>
              <a:rPr lang="es-AR" dirty="0" err="1"/>
              <a:t>Ej</a:t>
            </a:r>
            <a:r>
              <a:rPr lang="es-AR" dirty="0"/>
              <a:t> Telecom Argentina, que tienen una combinación de inversores nacionales y extranjeros</a:t>
            </a:r>
          </a:p>
        </p:txBody>
      </p:sp>
    </p:spTree>
    <p:extLst>
      <p:ext uri="{BB962C8B-B14F-4D97-AF65-F5344CB8AC3E}">
        <p14:creationId xmlns:p14="http://schemas.microsoft.com/office/powerpoint/2010/main" val="4918837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19349C-C4FD-26E9-0601-600F9C12CE1A}"/>
              </a:ext>
            </a:extLst>
          </p:cNvPr>
          <p:cNvSpPr>
            <a:spLocks noGrp="1"/>
          </p:cNvSpPr>
          <p:nvPr>
            <p:ph type="title"/>
          </p:nvPr>
        </p:nvSpPr>
        <p:spPr/>
        <p:txBody>
          <a:bodyPr/>
          <a:lstStyle/>
          <a:p>
            <a:r>
              <a:rPr lang="es-AR" dirty="0"/>
              <a:t>según su Oferta en el Mercado</a:t>
            </a:r>
          </a:p>
        </p:txBody>
      </p:sp>
      <p:sp>
        <p:nvSpPr>
          <p:cNvPr id="4" name="CuadroTexto 3">
            <a:extLst>
              <a:ext uri="{FF2B5EF4-FFF2-40B4-BE49-F238E27FC236}">
                <a16:creationId xmlns:a16="http://schemas.microsoft.com/office/drawing/2014/main" id="{9024F586-A0FC-500D-8CE2-563628E76E4C}"/>
              </a:ext>
            </a:extLst>
          </p:cNvPr>
          <p:cNvSpPr txBox="1"/>
          <p:nvPr/>
        </p:nvSpPr>
        <p:spPr>
          <a:xfrm>
            <a:off x="548236" y="2348880"/>
            <a:ext cx="8595764" cy="4131900"/>
          </a:xfrm>
          <a:prstGeom prst="rect">
            <a:avLst/>
          </a:prstGeom>
          <a:noFill/>
        </p:spPr>
        <p:txBody>
          <a:bodyPr wrap="square">
            <a:spAutoFit/>
          </a:bodyPr>
          <a:lstStyle/>
          <a:p>
            <a:pPr marL="285750" indent="-285750">
              <a:buClr>
                <a:schemeClr val="accent1">
                  <a:lumMod val="75000"/>
                </a:schemeClr>
              </a:buClr>
              <a:buFont typeface="Wingdings" panose="05000000000000000000" pitchFamily="2" charset="2"/>
              <a:buChar char="q"/>
            </a:pPr>
            <a:r>
              <a:rPr lang="es-AR" b="1" dirty="0">
                <a:solidFill>
                  <a:schemeClr val="accent1">
                    <a:lumMod val="75000"/>
                  </a:schemeClr>
                </a:solidFill>
              </a:rPr>
              <a:t>Empresas de Productos o Bienes Tangibles</a:t>
            </a:r>
            <a:r>
              <a:rPr lang="es-AR" dirty="0"/>
              <a:t>: Estas empresas se dedican a la venta de productos físicos que pueden tocarse y poseerse. </a:t>
            </a:r>
            <a:r>
              <a:rPr lang="es-AR" dirty="0" err="1"/>
              <a:t>Ej</a:t>
            </a:r>
            <a:r>
              <a:rPr lang="es-AR" dirty="0"/>
              <a:t> la venta de automóviles, productos lácteos, teléfonos celulares y muchos otros artículos más.</a:t>
            </a:r>
          </a:p>
          <a:p>
            <a:pPr>
              <a:buClr>
                <a:schemeClr val="accent1">
                  <a:lumMod val="75000"/>
                </a:schemeClr>
              </a:buClr>
            </a:pPr>
            <a:endParaRPr lang="es-AR" sz="1050" dirty="0"/>
          </a:p>
          <a:p>
            <a:pPr marL="285750" indent="-285750">
              <a:buClr>
                <a:schemeClr val="accent1">
                  <a:lumMod val="75000"/>
                </a:schemeClr>
              </a:buClr>
              <a:buFont typeface="Wingdings" panose="05000000000000000000" pitchFamily="2" charset="2"/>
              <a:buChar char="q"/>
            </a:pPr>
            <a:r>
              <a:rPr lang="es-AR" b="1" dirty="0">
                <a:solidFill>
                  <a:schemeClr val="accent1">
                    <a:lumMod val="75000"/>
                  </a:schemeClr>
                </a:solidFill>
              </a:rPr>
              <a:t>Empresas de Servicios Intangibles</a:t>
            </a:r>
            <a:r>
              <a:rPr lang="es-AR" dirty="0"/>
              <a:t>: Aquí encontramos empresas que ofrecen servicios que no se pueden tocar físicamente, pero que son esenciales en la vida cotidiana. </a:t>
            </a:r>
            <a:r>
              <a:rPr lang="es-AR" dirty="0" err="1"/>
              <a:t>Ej</a:t>
            </a:r>
            <a:r>
              <a:rPr lang="es-AR" dirty="0"/>
              <a:t> instituciones educativas, proveedores de servicios de salud, proveedores de internet, servicios de televisión por cable y salones de belleza, entre otros. </a:t>
            </a:r>
          </a:p>
          <a:p>
            <a:pPr>
              <a:buClr>
                <a:schemeClr val="accent1">
                  <a:lumMod val="75000"/>
                </a:schemeClr>
              </a:buClr>
            </a:pPr>
            <a:endParaRPr lang="es-AR" sz="1050" dirty="0"/>
          </a:p>
          <a:p>
            <a:pPr marL="285750" indent="-285750">
              <a:buClr>
                <a:schemeClr val="accent1">
                  <a:lumMod val="75000"/>
                </a:schemeClr>
              </a:buClr>
              <a:buFont typeface="Wingdings" panose="05000000000000000000" pitchFamily="2" charset="2"/>
              <a:buChar char="q"/>
            </a:pPr>
            <a:r>
              <a:rPr lang="es-AR" dirty="0"/>
              <a:t> </a:t>
            </a:r>
            <a:r>
              <a:rPr lang="es-AR" b="1" dirty="0">
                <a:solidFill>
                  <a:schemeClr val="accent1">
                    <a:lumMod val="75000"/>
                  </a:schemeClr>
                </a:solidFill>
              </a:rPr>
              <a:t>Empresas de Productos y Servicios</a:t>
            </a:r>
            <a:r>
              <a:rPr lang="es-AR" dirty="0"/>
              <a:t>: Algunas empresas brindan tanto bienes tangibles como servicios. Por ejemplo, en una concesionaria de automóviles, no solo puedes comprar un vehículo, sino que también puedes contratar servicios de mantenimiento del auto</a:t>
            </a:r>
          </a:p>
        </p:txBody>
      </p:sp>
    </p:spTree>
    <p:extLst>
      <p:ext uri="{BB962C8B-B14F-4D97-AF65-F5344CB8AC3E}">
        <p14:creationId xmlns:p14="http://schemas.microsoft.com/office/powerpoint/2010/main" val="29729756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34DD1-5A9D-09FF-5B6E-A71110648E42}"/>
              </a:ext>
            </a:extLst>
          </p:cNvPr>
          <p:cNvSpPr>
            <a:spLocks noGrp="1"/>
          </p:cNvSpPr>
          <p:nvPr>
            <p:ph type="title"/>
          </p:nvPr>
        </p:nvSpPr>
        <p:spPr/>
        <p:txBody>
          <a:bodyPr/>
          <a:lstStyle/>
          <a:p>
            <a:r>
              <a:rPr lang="es-AR" dirty="0"/>
              <a:t>según el destino de los beneficios</a:t>
            </a:r>
          </a:p>
        </p:txBody>
      </p:sp>
      <p:sp>
        <p:nvSpPr>
          <p:cNvPr id="4" name="CuadroTexto 3">
            <a:extLst>
              <a:ext uri="{FF2B5EF4-FFF2-40B4-BE49-F238E27FC236}">
                <a16:creationId xmlns:a16="http://schemas.microsoft.com/office/drawing/2014/main" id="{E5403A9B-8A15-2E54-E8A9-5C7E8D650562}"/>
              </a:ext>
            </a:extLst>
          </p:cNvPr>
          <p:cNvSpPr txBox="1"/>
          <p:nvPr/>
        </p:nvSpPr>
        <p:spPr>
          <a:xfrm>
            <a:off x="539552" y="2564904"/>
            <a:ext cx="7776864" cy="3785652"/>
          </a:xfrm>
          <a:prstGeom prst="rect">
            <a:avLst/>
          </a:prstGeom>
          <a:noFill/>
        </p:spPr>
        <p:txBody>
          <a:bodyPr wrap="square">
            <a:spAutoFit/>
          </a:bodyPr>
          <a:lstStyle/>
          <a:p>
            <a:pPr marL="342900" indent="-342900">
              <a:buClr>
                <a:schemeClr val="accent1">
                  <a:lumMod val="75000"/>
                </a:schemeClr>
              </a:buClr>
              <a:buFont typeface="Wingdings" panose="05000000000000000000" pitchFamily="2" charset="2"/>
              <a:buChar char="q"/>
            </a:pPr>
            <a:r>
              <a:rPr lang="es-AR" sz="2000" b="1" dirty="0">
                <a:solidFill>
                  <a:schemeClr val="accent1">
                    <a:lumMod val="75000"/>
                  </a:schemeClr>
                </a:solidFill>
              </a:rPr>
              <a:t>Empresas con Fines Lucrativos</a:t>
            </a:r>
            <a:r>
              <a:rPr lang="es-AR" sz="2000" dirty="0"/>
              <a:t>: En este grupo se encuentran las empresas cuyas ganancias están destinadas al beneficio personal de los dueños o socios. Ejemplos de empresas lucrativas incluyen nombres reconocidos como Coca Cola, Toyota, Burger King, entre otros. </a:t>
            </a:r>
          </a:p>
          <a:p>
            <a:pPr marL="342900" indent="-342900">
              <a:buClr>
                <a:schemeClr val="accent1">
                  <a:lumMod val="75000"/>
                </a:schemeClr>
              </a:buClr>
              <a:buFont typeface="Wingdings" panose="05000000000000000000" pitchFamily="2" charset="2"/>
              <a:buChar char="q"/>
            </a:pPr>
            <a:endParaRPr lang="es-AR" sz="2000" dirty="0"/>
          </a:p>
          <a:p>
            <a:pPr marL="342900" indent="-342900">
              <a:buClr>
                <a:schemeClr val="accent1">
                  <a:lumMod val="75000"/>
                </a:schemeClr>
              </a:buClr>
              <a:buFont typeface="Wingdings" panose="05000000000000000000" pitchFamily="2" charset="2"/>
              <a:buChar char="q"/>
            </a:pPr>
            <a:r>
              <a:rPr lang="es-AR" sz="2000" b="1" dirty="0">
                <a:solidFill>
                  <a:schemeClr val="accent1">
                    <a:lumMod val="75000"/>
                  </a:schemeClr>
                </a:solidFill>
              </a:rPr>
              <a:t>Empresas sin Fines de Lucro</a:t>
            </a:r>
            <a:r>
              <a:rPr lang="es-AR" sz="2000" dirty="0"/>
              <a:t>: Estas empresas canalizan sus beneficios en pro del bienestar de la sociedad o el bien común. Ejemplos de empresas no lucrativas son organizaciones como Greenpeace, Cruz Roja, Cáritas, entre otras.</a:t>
            </a:r>
          </a:p>
        </p:txBody>
      </p:sp>
    </p:spTree>
    <p:extLst>
      <p:ext uri="{BB962C8B-B14F-4D97-AF65-F5344CB8AC3E}">
        <p14:creationId xmlns:p14="http://schemas.microsoft.com/office/powerpoint/2010/main" val="96792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Grp="1" noChangeArrowheads="1"/>
          </p:cNvSpPr>
          <p:nvPr>
            <p:ph type="title"/>
          </p:nvPr>
        </p:nvSpPr>
        <p:spPr>
          <a:xfrm>
            <a:off x="1259632" y="692696"/>
            <a:ext cx="6120680" cy="936103"/>
          </a:xfrm>
          <a:solidFill>
            <a:srgbClr val="FFFFFF"/>
          </a:solidFill>
          <a:ln w="57150" cmpd="thinThick">
            <a:solidFill>
              <a:srgbClr val="000000"/>
            </a:solidFill>
          </a:ln>
        </p:spPr>
        <p:txBody>
          <a:bodyPr>
            <a:normAutofit fontScale="90000"/>
          </a:bodyPr>
          <a:lstStyle/>
          <a:p>
            <a:pPr algn="ctr" eaLnBrk="0" hangingPunct="0"/>
            <a:br>
              <a:rPr lang="es-AR" sz="2400" b="1" u="sng" dirty="0">
                <a:solidFill>
                  <a:schemeClr val="tx1"/>
                </a:solidFill>
              </a:rPr>
            </a:br>
            <a:r>
              <a:rPr lang="es-ES" sz="2400" b="1" dirty="0">
                <a:solidFill>
                  <a:schemeClr val="tx1"/>
                </a:solidFill>
                <a:latin typeface="Calibri" pitchFamily="34" charset="0"/>
              </a:rPr>
              <a:t>PLAN =  FINES  +  MEDIOS</a:t>
            </a:r>
            <a:br>
              <a:rPr lang="es-ES" sz="2400" b="1" dirty="0">
                <a:solidFill>
                  <a:schemeClr val="tx1"/>
                </a:solidFill>
                <a:latin typeface="Calibri" pitchFamily="34" charset="0"/>
              </a:rPr>
            </a:br>
            <a:endParaRPr lang="es-ES" sz="2400" dirty="0">
              <a:solidFill>
                <a:schemeClr val="tx1"/>
              </a:solidFill>
              <a:latin typeface="Calibri" pitchFamily="34" charset="0"/>
            </a:endParaRPr>
          </a:p>
        </p:txBody>
      </p:sp>
      <p:graphicFrame>
        <p:nvGraphicFramePr>
          <p:cNvPr id="58370" name="Object 2"/>
          <p:cNvGraphicFramePr>
            <a:graphicFrameLocks noGrp="1" noChangeAspect="1"/>
          </p:cNvGraphicFramePr>
          <p:nvPr>
            <p:ph idx="1"/>
            <p:extLst>
              <p:ext uri="{D42A27DB-BD31-4B8C-83A1-F6EECF244321}">
                <p14:modId xmlns:p14="http://schemas.microsoft.com/office/powerpoint/2010/main" val="2435463135"/>
              </p:ext>
            </p:extLst>
          </p:nvPr>
        </p:nvGraphicFramePr>
        <p:xfrm>
          <a:off x="2339752" y="2061450"/>
          <a:ext cx="3744416" cy="4527320"/>
        </p:xfrm>
        <a:graphic>
          <a:graphicData uri="http://schemas.openxmlformats.org/presentationml/2006/ole">
            <mc:AlternateContent xmlns:mc="http://schemas.openxmlformats.org/markup-compatibility/2006">
              <mc:Choice xmlns:v="urn:schemas-microsoft-com:vml" Requires="v">
                <p:oleObj name="Document" r:id="rId2" imgW="5034155" imgH="6734151" progId="Word.Document.8">
                  <p:embed/>
                </p:oleObj>
              </mc:Choice>
              <mc:Fallback>
                <p:oleObj name="Document" r:id="rId2" imgW="5034155" imgH="6734151" progId="Word.Document.8">
                  <p:embed/>
                  <p:pic>
                    <p:nvPicPr>
                      <p:cNvPr id="58370" name="Object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2061450"/>
                        <a:ext cx="3744416" cy="4527320"/>
                      </a:xfrm>
                      <a:prstGeom prst="rect">
                        <a:avLst/>
                      </a:prstGeom>
                      <a:noFill/>
                    </p:spPr>
                  </p:pic>
                </p:oleObj>
              </mc:Fallback>
            </mc:AlternateContent>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l="14109" t="24235" r="18926" b="11782"/>
          <a:stretch>
            <a:fillRect/>
          </a:stretch>
        </p:blipFill>
        <p:spPr bwMode="auto">
          <a:xfrm>
            <a:off x="251520" y="1700808"/>
            <a:ext cx="8712968" cy="4680520"/>
          </a:xfrm>
          <a:prstGeom prst="rect">
            <a:avLst/>
          </a:prstGeom>
          <a:noFill/>
          <a:ln w="9525">
            <a:noFill/>
            <a:miter lim="800000"/>
            <a:headEnd/>
            <a:tailEnd/>
          </a:ln>
        </p:spPr>
      </p:pic>
      <p:sp>
        <p:nvSpPr>
          <p:cNvPr id="3" name="2 Rectángulo"/>
          <p:cNvSpPr/>
          <p:nvPr/>
        </p:nvSpPr>
        <p:spPr>
          <a:xfrm>
            <a:off x="611560" y="739239"/>
            <a:ext cx="7992888" cy="954107"/>
          </a:xfrm>
          <a:prstGeom prst="rect">
            <a:avLst/>
          </a:prstGeom>
        </p:spPr>
        <p:txBody>
          <a:bodyPr wrap="square">
            <a:spAutoFit/>
          </a:bodyPr>
          <a:lstStyle/>
          <a:p>
            <a:pPr algn="ctr"/>
            <a:r>
              <a:rPr lang="es-AR" sz="2800" dirty="0">
                <a:solidFill>
                  <a:schemeClr val="bg1"/>
                </a:solidFill>
                <a:latin typeface="+mj-lt"/>
                <a:ea typeface="+mj-ea"/>
                <a:cs typeface="+mj-cs"/>
              </a:rPr>
              <a:t>Importancia de la empresa desde el punto de vista social</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14109" t="17344" r="17266" b="12766"/>
          <a:stretch>
            <a:fillRect/>
          </a:stretch>
        </p:blipFill>
        <p:spPr bwMode="auto">
          <a:xfrm>
            <a:off x="215008" y="1556792"/>
            <a:ext cx="8928992" cy="5112568"/>
          </a:xfrm>
          <a:prstGeom prst="rect">
            <a:avLst/>
          </a:prstGeom>
          <a:noFill/>
          <a:ln w="9525">
            <a:noFill/>
            <a:miter lim="800000"/>
            <a:headEnd/>
            <a:tailEnd/>
          </a:ln>
        </p:spPr>
      </p:pic>
      <p:sp>
        <p:nvSpPr>
          <p:cNvPr id="3" name="2 Rectángulo"/>
          <p:cNvSpPr/>
          <p:nvPr/>
        </p:nvSpPr>
        <p:spPr>
          <a:xfrm>
            <a:off x="179512" y="764704"/>
            <a:ext cx="8640960" cy="523220"/>
          </a:xfrm>
          <a:prstGeom prst="rect">
            <a:avLst/>
          </a:prstGeom>
        </p:spPr>
        <p:txBody>
          <a:bodyPr wrap="square">
            <a:spAutoFit/>
          </a:bodyPr>
          <a:lstStyle/>
          <a:p>
            <a:pPr algn="ctr"/>
            <a:r>
              <a:rPr lang="es-AR" sz="2800" dirty="0">
                <a:solidFill>
                  <a:schemeClr val="bg1"/>
                </a:solidFill>
                <a:latin typeface="+mj-lt"/>
                <a:ea typeface="+mj-ea"/>
                <a:cs typeface="+mj-cs"/>
              </a:rPr>
              <a:t>Factores de localización</a:t>
            </a:r>
            <a:endParaRPr lang="es-AR" sz="2800" dirty="0">
              <a:solidFill>
                <a:schemeClr val="bg1"/>
              </a:solidFill>
            </a:endParaRPr>
          </a:p>
        </p:txBody>
      </p:sp>
    </p:spTree>
    <p:extLst>
      <p:ext uri="{BB962C8B-B14F-4D97-AF65-F5344CB8AC3E}">
        <p14:creationId xmlns:p14="http://schemas.microsoft.com/office/powerpoint/2010/main" val="20637141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76580" y="2060848"/>
            <a:ext cx="8568952" cy="1200329"/>
          </a:xfrm>
          <a:prstGeom prst="rect">
            <a:avLst/>
          </a:prstGeom>
        </p:spPr>
        <p:txBody>
          <a:bodyPr wrap="square">
            <a:spAutoFit/>
          </a:bodyPr>
          <a:lstStyle/>
          <a:p>
            <a:pPr algn="just"/>
            <a:r>
              <a:rPr lang="es-AR" i="0" u="none" strike="noStrike" dirty="0">
                <a:solidFill>
                  <a:srgbClr val="000000"/>
                </a:solidFill>
                <a:latin typeface="Arial"/>
              </a:rPr>
              <a:t>La localización de la empresa, puede generar mejoras en la eficiencia en términos de: Costos de transporte, facilidad en la obtención de materias primas, utilización eficiente de canales de distribución, cercanía al cliente y a sus necesidades.</a:t>
            </a:r>
          </a:p>
          <a:p>
            <a:pPr algn="just"/>
            <a:r>
              <a:rPr lang="es-AR" i="0" u="none" strike="noStrike" dirty="0">
                <a:solidFill>
                  <a:srgbClr val="000000"/>
                </a:solidFill>
                <a:latin typeface="Arial"/>
              </a:rPr>
              <a:t>Por lo tanto se debe tener en cuenta los siguientes factores.</a:t>
            </a:r>
          </a:p>
        </p:txBody>
      </p:sp>
      <p:sp>
        <p:nvSpPr>
          <p:cNvPr id="4" name="CuadroTexto 3">
            <a:extLst>
              <a:ext uri="{FF2B5EF4-FFF2-40B4-BE49-F238E27FC236}">
                <a16:creationId xmlns:a16="http://schemas.microsoft.com/office/drawing/2014/main" id="{9379ED67-49F7-52E8-285D-EAAB0AB85D6F}"/>
              </a:ext>
            </a:extLst>
          </p:cNvPr>
          <p:cNvSpPr txBox="1"/>
          <p:nvPr/>
        </p:nvSpPr>
        <p:spPr>
          <a:xfrm>
            <a:off x="467544" y="913366"/>
            <a:ext cx="7416824" cy="584775"/>
          </a:xfrm>
          <a:prstGeom prst="rect">
            <a:avLst/>
          </a:prstGeom>
          <a:noFill/>
        </p:spPr>
        <p:txBody>
          <a:bodyPr wrap="square">
            <a:spAutoFit/>
          </a:bodyPr>
          <a:lstStyle/>
          <a:p>
            <a:pPr>
              <a:spcBef>
                <a:spcPct val="0"/>
              </a:spcBef>
            </a:pPr>
            <a:r>
              <a:rPr lang="es-AR" sz="3200" dirty="0">
                <a:solidFill>
                  <a:schemeClr val="bg1"/>
                </a:solidFill>
                <a:latin typeface="+mj-lt"/>
                <a:ea typeface="+mj-ea"/>
                <a:cs typeface="+mj-cs"/>
              </a:rPr>
              <a:t>LOCALIZACION DE LA EMPRESA</a:t>
            </a:r>
          </a:p>
        </p:txBody>
      </p:sp>
      <p:pic>
        <p:nvPicPr>
          <p:cNvPr id="6" name="Imagen 5">
            <a:extLst>
              <a:ext uri="{FF2B5EF4-FFF2-40B4-BE49-F238E27FC236}">
                <a16:creationId xmlns:a16="http://schemas.microsoft.com/office/drawing/2014/main" id="{E5909F4D-6300-C1D4-22BA-AEB1D9239AC4}"/>
              </a:ext>
            </a:extLst>
          </p:cNvPr>
          <p:cNvPicPr>
            <a:picLocks noChangeAspect="1"/>
          </p:cNvPicPr>
          <p:nvPr/>
        </p:nvPicPr>
        <p:blipFill>
          <a:blip r:embed="rId2"/>
          <a:stretch>
            <a:fillRect/>
          </a:stretch>
        </p:blipFill>
        <p:spPr>
          <a:xfrm>
            <a:off x="971600" y="3321728"/>
            <a:ext cx="7255768" cy="3536271"/>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2800" b="1" dirty="0">
                <a:latin typeface="Arial" pitchFamily="34" charset="0"/>
                <a:cs typeface="Arial" pitchFamily="34" charset="0"/>
              </a:rPr>
              <a:t>Recursos de una empresa</a:t>
            </a:r>
            <a:endParaRPr lang="es-MX" sz="2800" b="1" dirty="0">
              <a:effectLst/>
              <a:latin typeface="Arial" pitchFamily="34" charset="0"/>
              <a:cs typeface="Arial" pitchFamily="34" charset="0"/>
            </a:endParaRPr>
          </a:p>
        </p:txBody>
      </p:sp>
      <p:sp>
        <p:nvSpPr>
          <p:cNvPr id="3" name="2 Marcador de contenido"/>
          <p:cNvSpPr>
            <a:spLocks noGrp="1"/>
          </p:cNvSpPr>
          <p:nvPr>
            <p:ph sz="quarter" idx="1"/>
          </p:nvPr>
        </p:nvSpPr>
        <p:spPr>
          <a:xfrm>
            <a:off x="808178" y="2571200"/>
            <a:ext cx="6821760" cy="4800600"/>
          </a:xfrm>
        </p:spPr>
        <p:txBody>
          <a:bodyPr/>
          <a:lstStyle/>
          <a:p>
            <a:pPr marL="0" indent="0">
              <a:buNone/>
            </a:pPr>
            <a:r>
              <a:rPr lang="es-ES" dirty="0">
                <a:latin typeface="Arial" pitchFamily="34" charset="0"/>
                <a:cs typeface="Arial" pitchFamily="34" charset="0"/>
              </a:rPr>
              <a:t>− </a:t>
            </a:r>
            <a:r>
              <a:rPr lang="es-ES" sz="2400" dirty="0">
                <a:latin typeface="Arial" pitchFamily="34" charset="0"/>
                <a:cs typeface="Arial" pitchFamily="34" charset="0"/>
              </a:rPr>
              <a:t>Recursos Humanos.</a:t>
            </a:r>
            <a:br>
              <a:rPr lang="es-MX" sz="2400" dirty="0">
                <a:latin typeface="Arial" pitchFamily="34" charset="0"/>
                <a:cs typeface="Arial" pitchFamily="34" charset="0"/>
              </a:rPr>
            </a:br>
            <a:r>
              <a:rPr lang="es-ES" sz="2400" dirty="0">
                <a:latin typeface="Arial" pitchFamily="34" charset="0"/>
                <a:cs typeface="Arial" pitchFamily="34" charset="0"/>
              </a:rPr>
              <a:t>− Recursos Financieros.</a:t>
            </a:r>
            <a:br>
              <a:rPr lang="es-MX" sz="2400" dirty="0">
                <a:latin typeface="Arial" pitchFamily="34" charset="0"/>
                <a:cs typeface="Arial" pitchFamily="34" charset="0"/>
              </a:rPr>
            </a:br>
            <a:r>
              <a:rPr lang="es-ES" sz="2400" dirty="0">
                <a:latin typeface="Arial" pitchFamily="34" charset="0"/>
                <a:cs typeface="Arial" pitchFamily="34" charset="0"/>
              </a:rPr>
              <a:t>− Recursos Materiales.</a:t>
            </a:r>
            <a:br>
              <a:rPr lang="es-MX" sz="2400" dirty="0">
                <a:latin typeface="Arial" pitchFamily="34" charset="0"/>
                <a:cs typeface="Arial" pitchFamily="34" charset="0"/>
              </a:rPr>
            </a:br>
            <a:r>
              <a:rPr lang="es-ES" sz="2400" dirty="0">
                <a:latin typeface="Arial" pitchFamily="34" charset="0"/>
                <a:cs typeface="Arial" pitchFamily="34" charset="0"/>
              </a:rPr>
              <a:t>− Recursos Mercadológicos.</a:t>
            </a:r>
            <a:br>
              <a:rPr lang="es-MX" sz="2400" dirty="0">
                <a:latin typeface="Arial" pitchFamily="34" charset="0"/>
                <a:cs typeface="Arial" pitchFamily="34" charset="0"/>
              </a:rPr>
            </a:br>
            <a:r>
              <a:rPr lang="es-ES" sz="2400" dirty="0">
                <a:latin typeface="Arial" pitchFamily="34" charset="0"/>
                <a:cs typeface="Arial" pitchFamily="34" charset="0"/>
              </a:rPr>
              <a:t>− Recursos Tecnológicos.</a:t>
            </a:r>
            <a:endParaRPr lang="es-MX" dirty="0">
              <a:latin typeface="Arial" pitchFamily="34" charset="0"/>
              <a:cs typeface="Arial" pitchFamily="34" charset="0"/>
            </a:endParaRPr>
          </a:p>
        </p:txBody>
      </p:sp>
      <p:pic>
        <p:nvPicPr>
          <p:cNvPr id="2050" name="Picture 2" descr="https://encrypted-tbn2.gstatic.com/images?q=tbn:ANd9GcRSlC2Z6NMFjPFQUVfasuoJ70t-PjKAs7fEvVYVgJVwRf7J02v_DE5hhe3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2420888"/>
            <a:ext cx="2171094" cy="216024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QSEhUUExQWFhUXGBgZGRcXGB0cHxwcGxgeGBsXHB0ZHCghGhwlHBgYITEhJSkrLi4uGB8zODMsNygtLisBCgoKDg0OGxAQGzAkICQ0LC4tLzQvLC8wNDIvLzAsLC8uLDQsLC8sNCwvLCwsLDQtLDQsLCwsLCwsLCwsLCwsLP/AABEIAKgBDgMBEQACEQEDEQH/xAAcAAABBQEBAQAAAAAAAAAAAAAAAwQFBgcIAgH/xABFEAACAQIDBQUGAwQIBQUBAAABAgMAEQQSIQUGMUFRBxNhcYEiMkKRobEUUsEjYnKCCDNTkqKy0fAVFmPh8SREc8LSQ//EABsBAQADAQEBAQAAAAAAAAAAAAACAwQFAQYH/8QAPREAAgECBAMECAUCBAcAAAAAAAECAxEEEiExQVFhBRNxgSIykaGxwdHwFDNCUuEVIwYkgvFDU3KSosLi/9oADAMBAAIRAxEAPwDcaAKAKAKAKAKAKAQxWMjjF5HRB+8wH3qUYSlsrkZTjHd2IiffHBJxxCH+G5+wq9YSs/0lEsZQX6kIf894H+1/wt/pUvwNbkQ/H0P3DrDb2YN+GIj9Tb71CWFrR3iyyOLoy2kiXhnVxdGDDqpBHzFUNNaMvUk9UKV4ehQBQBQBQBQFT7Qt5WwkOWIgTP7pIvlF9WtzoB1uXtibExEzKAykDMOBuL28wCL+dAWKgCgCgGuM2jFELySIg/eYCoynGO7LqWHq1XanFvwQ32VtyDElhE4YqbEcD52OtvGowqxnsy3E4GvhknUjZMkqsMgUAUAUAUAUAw2ttqDCqGxEqRA8M7AX8utAJbK3hwuJ0gnjkPRWF/lx5UBKUAUAUAUAUAUBU94d/MPh7qn7aTop9kHxb/S9baOBqVNXojDXx9OnotWUyTejaGObJACv7sItbzc8PmK3rDYeirz9/wBDnvFYiu8sPd9R/gOzWaQ5sTMFJ4ge23qxNvvVc+0YR0hH5FkOzJy1qS+ZYMJ2c4NPe7yT+JrfRQKyy7QrPayNcezaK3uyTj3PwS/+3T1ufuapeLrP9RcsHQX6UfJdzcE3/t0HlcfY16sZWX6g8HQf6UMG3Aw6nNC80DdY3/1vVn4+o1aaT8UVf0+mneDcfBi4g2hh/dkjxaD4XHdv6MLg+tRzYepunH3ollxFPZqXuY/2ZvBHK3dsGhm/spRZvNeTjxFV1KEorMtVzRbTxEZPK9Hyf3qS9UF4UAUB5kkCi5IA8aAom392/wAXL3wZi491W90jl6Dj6UBctl4BYIljXlxPU8z86Ad0AUBWN/dr9zhmRS4eSygqpNgzWOo0Bte1+dZ8TUywtzOx2LhO+xCk7Wjrq1wV9viZniMT3TTSRxsrxlcssrmRlHAIBYrfjxOl65zeVtpariz7GFLvYwhOV4yveMVZPrwdjxFjcRhxFiFYuZXch+RYGzC1uvzudKKU4WkuJKVDD4jPQkrKKSt0tp9+817dfbq4yESAZXHsyIeKsOI8uYrqUaqqRufB9o4GWDrOD1W6fNExVpgCgCgCgGm1seuHhkmbVY1LEeXKgOaO0/fH/ik0LiJ4lSMgK5FzmN8wty0tQETutC/f5kNjGjvr4Cw1GoNyLGgOscACIkzG5yrcnrbWgF6AKAKA5u7X+0HEzYuTDQyNFBEchCEqXYcSxGtr6AUBnuE23iIgRHPKoPFQ7WPmL2NShJxd0RnBTWV7G4dlu6X43DJisVorE5Y10zAG2ZjyB6CuhLtGeSyWvM50ezIZ7t6cEaBtDePBYFe7BUEf/wA4gCfW3A+dZY0K9Z3s31ZoniaFBZfciJG39o4rXDYXukPB5TYnx1t9K9lhIR/Mq26RV/e/oUrEYip+XCy5s+ru7tGTWXFIvgAW/UCqXQwfFSl4yZJUcTL1ppeQ3xeyVh/rdowhr2syJe/rIDVbw+Cf/C97Jfhqn7/d/J42YY5WyRYqCRvyqzRt6auD8qongMJL1c0fB3JKjUXFP3fUm1wuLj9128m9r666fKs8sLiKf5VTN4k0poWi3heM5cRGVP5h97c/Q1XHHzg8teNiSqNaSRJukGLjsQsi+PEH7qa6dDEJ+lTkSlGFRWeo1jWXDcS00HjrIny/rF/xedaG41Oj9z+nwIJSp9V719fiSsMyuoZSGUi4I1BFUtNOzLk01dCleHpz32z74NicQcLE37GMgGx95xxN+nL0oBfsb3wmixC4OTPNFKcqkm5ja2p11yED0oDY9r704XDXEkq5h8Cm7fIcPWqp1oQ3ZvwvZmKxOtODtz4FXn7Q+80hADHgAMzeZJIRfmfrWZ4u+kTtQ/w9k1qvT2L5tlb3h3jxLi6lwtuPeX/yBVA+fnWerWmzsYHs7Cwdna/h9bv4EBLNnjC3TMT7TvKS2h8dAPKqG7q3zOpGGSblrbglFJffiONj7OMsM4YyjImeNQDkYg3IJ4dbVKEM0Xfy5FWKxKpVabiou7tJ6Zlc0vdnYSS7LhicakFwejEm3pyPUV0KVJSopM+P7Qx06Xac6kXpovLQpWxpZtm4pnZSFDZZU5FfzKTxsNR1FZKblRnd+Z9Fi4Ue0sMoRetrxfXk/HZmxYadZEV0IZWAII5g11U01dHwFSnKnJwkrNCtekAoAoCpdqWL7vZ0vViq/NhQHNW3pc09uSqiD0UX+pNAWHs/w2eR/FoI/wC/ML/RTQHUAFqA+0AUA12nj0gjaWQ2VRc/oB1JqdOEpyUY7kKlSNOLlLZHIW+0ufHTyWsJHLgE30bWp16XdTykKFZVYKZB1SXHQ/ZRg8XitmQx98IsOpcZo/6xvaN1v8AF7VqpzpU4p2zS9yMlSFWrJq+WPvf0NC2RuthcN/VxAt+dvabzueHpUKuJq1PWZOlhaVL1UTVUGggt8p5kw5MIbj7RQXYLY3It42F7G170BA7j7GwEiZxlmmOr95qVvyAPEDhm1vQC238OkmLhw8EUavGRI7hQMvHKNBwtdj1sBz0AutAJYnDrIuV1DDxqE6cZq0lc8aT3KxtDY0mHPe4djYcRzH/6FcmthJ0H3lF6fftKJQcdYknsTbom9l7LJ9D5ePhWrCY1VfRlo/iThUzaMcyR9yxdD7LG7p483Xoeo5+fHp5sytL2nuXK7x9hWO07fBcHg3yE97ICieBI1b0FVlhzhPHZFlLqxkznKDdlymxLjle+nWgLXuns+aNTKD3NxbO5toeOXmSdNBWLE1JXyxdlxZ9R2LgqGXva0c8n6sd/N8vMm8Ju5LOw7tWI+J3BUX8L6tWOOHlN6e0+ir9sUMNF940nwind+fBF43d3CW15pSNbZY1C382YE/K1a4YO3rP2HzuK/wASOelKHnJ39ysi3YbdXCpb9lntwMhLkeWYm1aFQguBx6nauKn+q3gkvgPl2VADcQxg9cg/0qfdx5Gd4qu1ZzftY7Ci1radKmUXd7nyOMKAFAAHACvLWEpOTu9yH3h2IJ1JABbLlIPB1/KehHENyPhVVWnmRvwONdCSTel79U+f1XFFP3X2odn4j8HKT3LvaPP7yMeTcsp6jTnWWjPupZHtwO/2jhV2hQ/FU/XivSts1043XU0qugfIBQBQGYdueOywQRD45LnyUGgOf2fM5J5kmgNK7I8Jmki/exI+UcTN97UB0LQBQBQGM9oe8/4iUorWgiJ1vozDi56jkP8AvXcwlBUYZ5bv3HAxmIdaeSGy97MS25jhNKXA04DyHOuXiayq1HJHXwtF0qai9xtg8G8rBI1ZmJAsoJ4m3Ks5oOxt1tipg8LFCiKmVRmyi12t7TeZNAS1AFAFAUveTArBjMJNEMjSSBHtoDdluSOuUsP/ABQDnabfhtpRSn+rxK90x6SL7nzBA/loCyYrGRxDNJIiDq7BR8yaATTaMbKGRg6sLgrqCOoPAigEZNo9B86AiThkzFsoBJvp18OlULDUlLMo6kckb3se5JbAknhqTV5I597Qd4TjcWcp/ZR+ynTTi3rQDfc7d58diQirdVszE8AB7oPrqa8le2hZRUHNd56vHn5G7bH3ThiId/2sn5n4L4KvACqYYeKeaWrOlie16tSHdUlkhyXHxfEsKgDoKvOSelcdaAkZZlVczMFUakkgAeprxtLclGEpu0VdlR2x2hQRMEhVsQxNvY4dNDb2tdNKyzxcYu0dTu4X/D1erFyqtQXXf2cPMr//ADtiMVIIow6F2CKYwBa+l2Zr8PADnVH4mc3ZHV/omHwsHUqNOyu7v4JW3NNwsRRFUsWIABY8SepropWVj46pNSm5JWvwEcftBIQM51PuqNWbwAGpryU1Hcso4edZ+itFu+C8WVDbOOfFrlZUjha6A5RJI5/LFyzeIuBY61kqSdRW2Xv8jvYShDCSzRblNa72iusunR2b5Fu2PE6QRrJq4QA31Og59TWqCaikzhYqcJ1pShs27DypmcKAwzt8xv8A6mFOSRs3q2lAZDCKA2rsYwmuGPRcRKfVhGPuaA2egCgKN2u73/8ADsEchHfTXSMeFvab0B+ZFWU2k8z4FdROSyricyY/a0s2jtp+UaCp1cTUq+syujhaVL1UMKoNBN7obzzbOxAxEFiQLMrXysp4g2P15UB1fuhvCm0MJHiY9A41X8rDRl9DQEzQHwmgKjvh2i4TZziOYu0hUMFRb6EkcTpyNAZvt7taGLGaGDJ+HIlUu18xBtYgWsOfGgKlje0/G4qRO/de6DAlFXKPO/HS9AVreGaUzOJJXl19lnYklTqCb+FAbp2Q7T77ZkYJ9qJmiP8ALZl/wstAXO9AGlAUHta3n/Dwfh4zaSYG/UJwJ9aAxVE4AAkm2g5k8F9TQHQfZ1u1+CwoBH7WT25D4kaL5AUBbAhoD0IqAhNs7wLE/cwr32IPCNeXixHuiqKldReWOr5HWwXZcq0O+rPJT/c+PhzHGzd22nyy49zK44QjSJLfu/EfE1GNFy9Ko79OBZV7ThRTpYKOVfufrPz4eRQt/cQ34pnW8YRlSK3sghPeZf5idaw4lvPfbkfU9i04/hlCXpXTcuO+1/I89npllx0FySkeewPAAKdAB/EKYXNKouh7253VLBVLbyt8f4NS25t5ICIwymVhcKTwH5iBqfADU10qlVR04nxeDwE66ztPIuPyXDxvoiBwWz8TiWLMpjQ8Xl999bn9mLZE6JcfvXqiMJz1enj9Dp1cRhcMssXma4R2X+ri+b/7bFowGyki11Z7Wztxt0FtFHgABWmNNROLWxU6umy5L71fVj+pmYKAKA507bsTmxjj94AeSqAfrf5UBnUXAmgOhuyXCZSR/Z4aFfJnLSt/mA9KA0qgCgOZu3za5m2l3fwQIEHmdW+th6VOcXFK/iQhJSbt4Ga1AmFAFAbt/Rt2uSuJwpPArKv8wysPL2VPrQG1vwoCJfGDoaAxDt5wZM0U9tCuT/fkf81AZ1sYX74f9CQ/K1qAjqAlp17+ASfHFZX8VJ9lvMaj/wAUBovYJjfaxMB5hJFHldW+hHyoDYxHQDfaeLTDxPLIbKgJP+lAc2bwbXbGYiSd+Z0HQfCtATe7OyTFImIlykoFlWM87/EbHkOVZ61dQWm52OzuyamIn/cTUefXgjftlY1Z0zLoeaniOnoeIPOrYTU1cwYrCyoTyvbg/v3j8LUzMV3eja7qy4XDa4iXn/ZqdC56VmrVXfJDd+47PZmCpyi8Vify4/8Ak+Q+3e2AmFTT25G1eQ8WPPXkKnSoqmuvMzY/tGpi566RW0Vsifwp0I8auOeZj2jiSfFKkUcjmMZcqxsQb2YnNa1r2HpXNxV5Tslsfbdg93QwrnUklm1u2uGm3hqL7mbFx0QIESxG7hXkF8ofLdrA+0fYAA0r2hTqx4WK+1sbgKru5uS0ulxtey203d2XPYu7MWHYyEtLO2rTSasfLko8q106MYO+75nz2L7Tq4iKpr0YLaK2/km6uOcFAFAFAFAZN2mbp4VsVFIyuzyZsylzlso5Dlc+NARabhYKaNR3RjY/FGxB49DcGgNA7PNhnDRykyGXO+jMAGyqMoBtoeHEUBbaA8TyhFZjwUEnyAvXqV3Y8bsrnH+++PM2JZjx1J82OY/etmOa7xRXBWMWAT7vO/1O5X6xG4KAKAvnYrtn8NtSIE2Wa8R8293/ABW+dAdT0BXplszDxNAVLtR2Ys+zZ7+9GveKfFeXrwoDFdytkvLiUjaOTu5bxsyi2UPoW9qw040BZtpdkGJScpEe8iOqvw/lbgAR560BdML2WRfgUw7G0hfPI4JF/wB3TiAAB8zzoCf3S3Fw+AYvFcsVyk25etyeHWgLUEoDGe2jejO4wcR9lbGS3NuS+lAVfcfdKTHvIE0WFcxPJn+FPW1QnfK8u5fhXTVeDq+rdX8CTfESRsM2jJdSOBGuq+VcNyknrwP1SNKlUj6OqlZ9OjLZubtoqETOveL/AFZJtmW92gfoeJQngT00rXh6trK+vD6fQ4Ha+BUnKeV5X63R8Jr/ANlx8dTTYMajRd6D7OUsb8rcQfEWNdJTTjmPiZ4ecKvdPe9vbsQW5WELq+MfWTEEkX+GMGygdNNaow8bp1Hu/gdXtmsoSjhIerTVvGXFlntWk4gpBx8xQDmgCgCgGbbRXWwZrX90X4cbdfS9Wd3zaRV3q4JscYedXUMpuDzqEouLsycZKSuhSvCQUAUBkXarvJDBjo0kLXWG/srf32I5fwmgPOx98ME5VRLlPAZ1KjQX4kWoDUNgrbDx87i9x46/rQD+gIneybJg8Q3/AE2+ot+tXYZXqxXUoxLtRk+hyFt6MrPJf81/Q8Klik1WlcjhGnRjYj6zmkKAKAe7ElyYmBvyyxn5ODQHa1AQm0FtIfGxoBtNArqUcZlbQg86A+4TAxx+5Gi+SgUA8UUB7AoD0BQEBvxvAuBwjyE2cgrGOrW0PpxoDm2MSTyX1eSRrKOJLGgOlNyd3k2fg1jt7ds8rdWtc/Lh6UBXd/NhLKoxsC5iv9YoHG3xEdRz8LVgxdC/px8z6z/D/ajX+Vqy0fqvl08ypSQRSr3uV0JF2jHBjwLxnhobXU9axtRkr/fkfRxqVqUu6unwT5cbS8Vsx/sHaWIXD4nCojOHB11umaysTyF+nPWraMp5ZU0r3MfaGHwvfUsXUko5beDtqjUd283cKCLAWVfIAD73rqRVkkfA15upUlN8WyUtUioAbEHxoB1QEedsR5iq5nKmzFFJAI4i/M+AvVqoy3eniyt1F4nnamIzYdzGb3UgW8uHga8UHGaUg5ZoNxFsDlMMfCxRbfKlRPOzyk13cfAbbNOWaVeTBZLeJurW88oPmaPWCfLQR0qNc9SVqstCgCgOXu17F97tjEfuGOP+6gv9SaAh4Y7xgc3LW9SEH60B1dsjDCKCKMaBURfkoFAO6AhN9R/6HEf/ABmtGF/Oj4mfF/kS8DmTfPBXCygcNG8uR/31rf2jSulNeZz+za1m6b8ipVyDsBQBQHpGIII4jUUB2BuDt38dgIJyQWZQHt+ddG+tAPNrr7SnqPt/5oBmtALLQCyigFAKA+SyBFLMbKoJJ6AC5NAc7dou9B2liQI9IE9lb8LX1kPhz9KAtvYzukGdsbIPYQlYL6Xtxkt9BQGxsoIseBoCEwkbQy92QTG/C/PTj8uNAnbVDaTcuC7hWkSNzdo1IA1420uARoRWZ4aOttuR2Y9uV7RcknJbSe/S/OwpidkJDGkOHjyqTc25kcMx5nxNXQpxgrRRzsTi62Jnnqyu/vbkTuGhCIFHIVMzilAeX4GgIbeHbSgiBZMhYAyMASyqfhQKCS7crDQXPStWHouXptXXDq/ouPsKK1RL0b2HGCxQdMuFVe6T2cxvxHEBdDpzJ51mqubm77mynClCCcr67JcuojsjFiRp1PHMp04EABWZTz1Bv0N6lKUrRjLdfDgQdKKvOm7xengxtuzEJs4f2u5yxoDwAA425knifCtVeTik4/q1ZzqEYzk1JXy6IVwmIEWLKMQqd2SLngDqRc8gVa3hVM2nRc3w3LYJquoLitPvyJFsbNLrAgCf2knP+FdDbxNqwZqlT1NFzf0+p0csIetq+S+o4wOLYt3clswGYMugYXtwPAg8RXtOcszhPdceaPKkI2U4bfAes1gT0q8pOQt4MX32NxEv5pZD8jb9KAnN28H3mLwkPV4gR694foKA6iFAFAMNvYfvMNMn5o3A88pt9asoyy1IvqVVo5qcl0Oad558uHb96w+ddvHSy0X1OFgIZqy6alBrgH0QUAUAUBuX9HHb39fg2PSWMfRwP8JoDY9rJdQehoCNWgFkoBZKAUFAZt2yb09zD+EjPtyj2yOSdP5tfSgMq3c2VJiZUw8fvSkBtPdQHU38r+OlAdG7JOHwsS4dGssQC63PDjrzoCThxCv7rA+RoCM2jtJs/dxC7dbc+gv96ATXA4m1+9semY0AJj5YWCzC68Mw+9+dASeKxqRqGY6HhbW9AR3/ABpnNo4yfP8A7UBLoSQLixtqKAiZUihkaUxku4AL9LWAGugJ6+AqrE4urSppKN4rUqahGWZ8ePD+Cu7L2yhzRo5j7xmQlQWayyOWYBQbsQQt/Wq6GPhlUJQlda7c+HP3HQxGEq1KrdP9sddraddPAsELR99CsVsgjlQAaW91rEHUHS+vWrO/jUqb68SKpSp0pRa5Mj9mY0YfFYkNqGsVUDnx9PfrVia8I0IX3OdhqE5YidtvtkZjnM2KjeWwjzZSo0IHyuTdvPXgKz0cJVxEW6rst1H72+PgMT2pQw0l3UW+EpWbS8+PloXtsVFFGtj7NgEC3YnoAOJNeSlGmrP2GqF6vpR1vrcR2ZA5ZpZBlLaKnHKt762+Inpw0qNOMsznLjw5InOSsoRPu8eK7rC4iQ/BFI3yUmrio5CwYLHXifuT/rQGldl+G7zbEXSMSv8A3U7tfqb+lAdCUAUAUByv2qYY4ec4e1gruR/D8P0NdLG1s9OHXU5mBo5Ks+mhRK5p0woAoAoDWOw/A91tWMHMHOGkZgRoLlcpU/ECKA6C2iPYPpQEStAKrQCy0Az27tZMJA80h9lFJt1PICgOaNrbRkxU0k8tyWNz0HRfLlQG0dkG6/4eD8TKv7Wbhfiqch68aAvc+z43N2QX6i4P0oBsuzFiJkUt7IY29KAb7txXDueJNv1P3FASpxiWJzrYGx159KAQx4WWFiCCLEg+IoBvsYCSEBwDYkC/+/GgJKONVFlAA8BQHq9ARO3oHeCRYzZiLX04X148NL61ODpqX9z1eJVWV6bRWtz2iw0mKEhU5LLdVuSSzH2QNSTpWWhPvJtZr8m31Ov3TnhaUI8lfySSfsA46RtoJlURZlYC9mI9lhc2NibAaAnzqFSVGVdRpu7W7+Xn15FsYQhhZfqt5cvMThZ/xgQ3LG0bOouTcXzrc+ybfLXpXQw9Cn3Tq7u7tfhZ216/aPn+1qzhXp0aT9Ga4brV3T5abdNdyR3wniTu1jOsRDADUC2ttOJuAfTWsn49U5uEPSlLReP3/JfUwkFSUqryQj8BxsjZs7kTOoGpZM1zYE3ByqdBe5tfnwqudGbq5nurb87alOHrVu6yQioxu997NtrThp5lpws5OjWvxuOBHUX4eVWxk75XuThN5sslqVTtgxndbJxOti4VB/MwH2vVhac27GS8ifxX+Wv6UBrfYThM2JxMx+FFUHxZix+woDaqAKAKAx7ts3USWWLEEH2lKMQeY1F/MX/u10MJShWi4S3WxzsZVqUJKcNnuZPvJsmGKAFEs2YDNc8LG4Nz5fKp43DQpwUoIhgcVOpNxmyq1zDqBQFo7Nt348fj48PLmyMHJymx0UkfW1AdP7A3Ww+Eysi3kWJIu8bVsiXsPDjrbjQEti1ujeVAQy0AstAKrQGKdsO9HfzDCxn9nEfbtzfpx4DTlxoCI7Ot1zjcUoYfsYrNL4m9wnrbh50B0QigAAaAaAUB7FAJ4iVQDnIAOmvjQENsqTupTGT7JOh+x9eFAI7QwS9+qDg9ifC5N/saAdbTlWKMQx8W0t4E/rQDrZxVFEeYZhxF+ZoB5moD5moDydaNXBmEMCwbSnEtsuhB1twuCVBsQAeenhXNsqUu6UMyeiW7NuMrujgqLg1GLdnouv0Hu09tQJPhnS90JXKAQGuw59LMTWtUVDJay5pWuvGxDDYrPhsQ7ba8bPR2sJSxTS+1HmeVnLZgcoWwNlHIErw1v5VbWbrWUbQg9LtvXqkt1fnZeJzcFhpwj3tRek9bNel87X57pacBs7NlCLHI7sLNcgD+HKuthxIrRguzqdB5pT157LyZjrN4+plzt5d0laK82/ndssGF2xi0RbQmwOXvHc8h0JselhUXh8NeUpVXe/2rbaHTpRpU4WlO9tLiuBl2pKTIEjjB0W9uBIubXPG16uhLBStJXf35E49xJ51cq3bmJo8HEsuIZ+8kHsZVC3UFr3C3+tVTqRasope36hyT2Rkmxxa7flRj6nQfeqiJu/YVgsuCkk5ySsPRAF+96A0mgCgCgI7b+ylxUDwt8Q0PRhwPzq2jVdKakiqtSVWDgznTe3BMsU0cgs6cR0Kmu1irToNrxOFhL08Qk99jOK4B9EFAaf8A0e8Jn2kz/wBnEx+ZAoDpSgPEw9k+R+1AQi0AqpoBntvaAghZzxtYeZoDF8buuJA00ZYSO4SJPe7yUn2hduQHE+NAa7uPu4uAwqxaZ29qRurEfYcKAsN6ATxKllIVspPA9KAjY9igm7uW/wB9TQH3bOHARWXQpYDy6fOgGU+PBlEoX3VtYkcddfrQDzY8Nx3rasxOp5UB62hs4OSwNm+hP6UAlgsY6sI5ePI/74+dASeagPSGgKNv5st2xMUiAEMhBubWZbe14nL/AJRUHDNdRdm0/Pp5nuMqUv6dU73eLi4+LdrdPHhcgdt4K0Ecue/7QAL4kgG99RpYjwquMYNqcEvRazWXt9q9rKuzsbUr5u8ss0WrXa2T0S/c93wtsTku13WEQuoTLzUj2j72YjQhs1rcia8rOVeq5v8AJWv/AM/6eKWpTj60qVOHdyvKasuny14e1kfh9sJGy692rAAvYlr3J058dDbpU40/x1HIlbK7q99rcHwfutpctp9lYmlRyRstbuV99PaunTiTp3lwirZRK7DQyFfc6qgJsD0t6mtMezK+VJWv1exZTwOW3MkI99AAqx4aZhl0vb9LkmtEMBGEVFzRo7lcWZf257XkmOESSLuvZaQLmudTlFxYWPHSqKsYRlaLuVSSTsiiYIWjc/wL9c36CqiJ0l2XYTutl4VeZVnPm7s//wBqAtVAFAFAFAZn20bs95hZcVGPbRD3g/Mo+LzH28q10sRlpypvZ7GOths1WNSO63OaKyGwKA2X+jdgicRiZfhVFTzLEnTyA+ory6vYG/V6D4w0oCBFAKA0BQu0fHlnSBGsban8t+LnyH1oB9uTshm7ueUEJEgTDo3EA+9K37zE8eNAXbNQBmoAzUAZqAi9uhiosLgXJPSgIMLfh9KAs+E0RRw0FAK5qA8k0AZqAUhNARu9eHZsOWQAvGQ4B4EcGB/lJ+VVVoOUNPdv1t1a0Pf7bi41XaL4724ptaXSer6XKDJs/EOys6MubVibHRCGsAD4a+F+NYa0614qgvR4R01535+bPKGGoYNylWqRlJqSja+js9btK3ottdbExsv8KwdsQueQ6Lm1Fhre590foPGtM+1IYeDvNuV9UufJLbTa/M53Z+GlTlKSTs0squ3pts+LtfomhxhtgYaSQK8MYSSxQr15HMNRrp8utY6FfEylF15ySleyzc9l8juU6lVQunqt0x3NulLhzfCS5Nb5W90+ZAtc9SvrXQcJr1ZGlY6lV0xEL9Vv9+ZJbK2tiMt5IVksSr90csisPeBR9DbTVWNwbgV7GUraoqrYeipWjK3FX2ae1mvmlYxLtn2ouI2n7N8qRotmBBB1ZgQdQdasTvqYpwcHlZW4kvGiji7n9FH3r0idXbHw3dQRRj4UVfkooB5QBQBQBQEDv4t9nYsf9CT/ACmgOOqAKA6R7Ddmw/8ADFsw71neRspsyk+yvj7qjwqNbD3Scl4P+StShNtJ6o0Hv5YvfXvF/Og9ofxLz8x8qz56tP1lmXNb+a+h7drfUcYfHxv7ri/TgfkdathWpz2Z6pJkVILE+Zq0kfHewJPIE/KgKRsnd98RiXnxA/Zkj2T8ViSF/h1uevCgL4NOFAfc1AGagPmagDNQHkm9AIrCie0AB4143bc8lJRV3ohQv40ug5Jatnx3AFzoKNpas8nOMFeTshF8Yo5/Fl01sfHpUHVivgZ542jDjxy6a69eQQ4oMSBxHH52pCqpNrkKGLhWm4Ldb+2w7gNWGoc2uCDwItRO2x5KKkmnxKkYAZWjZbuvAWsrC2uYngLa6dDWF5o03WjaTTaas9OevDy95zoqMsX3NXVK2RcL2tfrtx5ETj9nRrNcIJEBs2hCBhxVG4kgHiOHpaq1hFhZwlV9WftV+PPr11O7GVfJeE7SWvO65NcbrT2Dn/lwAGXDPIhAuYm1/eFiPK99eFW4nAyUGk72bs1x+j/3NX9RjVjFySafH6+HIm8Bt3EmP20Rl4d4QQL8ycl7DnqBepYetKdNN78SmeHot6N+Gn8E9saJO70dZCxLMwtqT9tLD0rRBWRnxE3KVmrJKyXRHMe/2I7zauLa9wJCAT0VQv6VMoHO7WE7zGYKLq8d/Vs5+lAdS0AUAUAUAUBFb14fvMFiUHxQyD/CaA4xoBTDwl3VF95iFHmTYUBsD7MxOzmQEPEygBXU6G3RhofKvoqLpVaaitUfNVlVpVHJ6PmXTYnaWQAuKjzfvx2v5lT+hrHV7N4035M20e03tUXmi34XaGCxgBVo3PQ6MPnZhXJxGB/5kPP+Towq0quzTPMseUlRwGgrxKysi8TmiDjK2oPEV6BQGgPt6A8s4HE2868bS3IynGHrOwhJjVDhNST05edVutFTUOJkqY6nCvGhq5Plw8RvjNqBTZRmI4+FVVcSou0dTJjO14UZZKazNb8kAx5L2t7JFwdb8PHxoq7crcBHtGUq1kvQaunrf7voR8uMltqx6jS3hyrNKtUtucarjsWoq83zWlvvrfQVQERlmJYScb8uhvxqauqeaWqZpgpRwzqVW5Rqb34cnff706ozOZBe59hbkctOY8/0quTdRb7Iy1qk8VDMpP0I3a4acV4/LwFP2j6lSwIsengfTjpU/wC5LVq5d/m6+ri5Jqz5dH5buwS4KWxuAeGt/wAvTxNJUKuun2j2r2fjGpXSe3H9u1lzY9wELK2oOqgm/wCbnWijCUXrxXvOp2fQq0ql5J2lFN/9XEkoTrWk647Q0BR9+fxBnCRqzLlD3S4IUGzLceI48QGtY1twtOLWeb02s9n4/Q0U8Jh6yUpO043yt7X4f7DzZmOTHQmOMRxd3oY7arl4ZTexHK9YsfhK801Np5uOpZUhLDSz1Hfm+HXwJDc9czSC4ZYxkv8AmObNfyHC/W9KbcKaoz9eO/VW0fnt5GKmlkc4+rJtx6c/fdroSqIFxIH51INtNU91tP3Tb+UVml6FZNfqTXs1Ll6VN34fM943ZMXtSMBcAksPZJAHMra/rV7imI16kVa+ntOTp3zzSsPidrerG1SK27u7L92Y4USbZi6RB2/ux5B/moeHRFAFAFAFAFAN9oi8Un8Df5TQHElAW/sn2X+I2phlIBVW7xgeia/e1AdX4nDJIpWRVdTxVgCPka9jJxd0yMoqStJXKjtbs5w0lzEWhbw9pf7p/Qit1PtCpH1tTDV7OpS9XQqmN7OcWhuhjkHUNlPyb/WtsO0KT3ujDPs2sn6NmXDYsDxwRpKCHVQGBNzfzrk4hqVSTjsdjDqUaUVLcVxs2XL51jrTy2M2Or91lvzGuMxzfDbLwB5nrbyNUVa8/wBOxz8Z2jWTvStl2T4vnbwZ4ixRTMGYsbC1+vOoxquF1J3KqWMnh3OFSTk9LX58Ru+GOZUY3uMxPHl41W6bzKLfUyVMJU72FGcr31b34fe/wPuBms+Zr2CkXJ6cvlXtGdpZpcj3A4jJW72peyTV2+XDlt9RRdnM5Y8AeF/+3KpLDym29uRdHsurXlOb9FPa/wB7C8uziIwq6tcXNWSwzUMsdzVV7KlHDqnT1ldXex7xGz82QX0AIPrzHrUp4fNZF2I7MdTu0nok0/PivMcphVCBDqPGrVSjkyPY2wwdNUFQlqke44FUWCgX46cfPrUo04xVkiynhqNNOMYpJ76b+PMUqZeFAFAfCxGoFyOA6+FeN2VwQ2M29iFlWKOFS3F/eYJpe2YhQT4WqU50VQdSMtXpFaXb221atxNFGknFuppyJLZe8MTXjxH7ORRrm0B0vofhNuR+teUoznC+9m07c07EquFlFZo6orcuxhtCSWSFe6QaCW2rW6gakk8xqBbrXTjUeHilPV8i2FdQjkrJTjydn8eXXysSmAxEkREciFTEoAljsbITpmX40vztcdBxrBXw8azVSMrP70/h+R66cZRzU3o+D+XJ9PY2WjZ0Kn9qHEhYe+LWt0FuArLHD5J5ptuW2vDwXAyVJNeha3Qab643ucBipPywyH1ykD71cVHKeyI7sniw+mtAax2E4XPi8TMfhSw/na/2FAbdQBQBQBQBQDXarWglPSN/8poDiagNc/o+7aw8EuJWdooyyoUd7BuJBUMeWoNqA6FRgQCCCDwIoD1QBQERjx7Z9PtQEfjML3mUXsAbn/SqqtLPYxYzCficqvZJ3Z8kwSnLce7wFHRi7X4Cp2fRqON1pHZH38IucvzP+707qOfPxJfgqXfus1qxTuhfNYXta/hU8sb3tqXdzTz95ZX2v0ARDQWFhw0pljyPVRppJKKsttD3Uiw+0AUAAUAosDH4T8qA9LhXPwmgFV2e3UCgFF2b1b6UAw2ywiyIgLyyEqi3HS5Y9FA41Lu5ShJxdrK/34koxuKbvbOjw+H97NcFndiePE8T7KjXTlakqsa7VSMUr8kr/wAslOTkyq4zZh2lKpjBXD2OaTTM4Hsgr4NbQHTS/Sr8NJYWpVvq/R05O2vutf2GqjXlh115EpgGnwKiOwkhW+p0yDjrYEr63HiK9k41nfZnsu6xGq9GXL7++hOYTCmRxMwCjKQgBvbNYlrjTWwqqTSjlXO5nlKMafdrXW7+QkuH7mdSmgka0ijgSQSJAOAa4sbca9vni77r7sSUnVptS3js+nL6EB204vu9kTi9s5RPm4v9ARVJmOeNlCxv+VGb1tYfU0Bt/YHg8uEmk/PLYeSKB9yaA1GgCgCgCgCgEMdh+8jdL2zqy36XFr0BxzvXsQ4HFzYZnDmJsuYC17gMDa5toaAn9y+z19qRM+HxEQkQ2eKQEEA+6wIvcGx+VAbf2a7nY7AaYjG97GFyrAASq9CGbUeQFAX+gCgI/Gx+16UA3MZoBNhbiRQCRkXqKAVSMngrH0t96AXTAueNh6/6UAuuzhzJ9NKAWXBJ0oD2MOo+EfKgFAKA+0AUAUAUBXtro0c6z2LKqsjqvvBWKkSL1ylbEDWx8LHTQyzhKm3ZuzT8OHmWQs04iUWKbEsFhjPdMf2kkisqkcwqMBmc8L8B48KplglRbk55XyTT199iVsvrFhw2HWNcqAKByFUwgoqyKm77nqSIHz6ipnhGDZrRkmFsl9SoF0J65T7p/hOtWZ7+tqXd7m9dX68RzhcG2YPKwZwLCwsB5C518aOataKEqiy5YKye5mv9IfF5cFDHf35h/hBNVlJjGF0SQ+Cr8zf9KA6O7JcD3Oy8OCLFw0h/nYsPpagLhQBQBQBQBQBQFU3k7O8Bj5e+xEJMlrFlZkv55SLnxoBbdXcXB7Od3wsbKzqFYl2bQG/xHTWgLLQBQBQHwqKAAKAQbBISSVBJoBVIwOAA8hQHugCgCgCgCgCgCgCgCgCgPLoDxFAfQKA+0AUAUAUAjisJHKMsiK46MoYfWgIPGbjbPlvmwsWvGy2+1AT2GgWNFRBlVQFUDkALAUApQBQB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183" y="4731440"/>
            <a:ext cx="25717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6583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3202" y="540080"/>
            <a:ext cx="8229600" cy="1399032"/>
          </a:xfrm>
        </p:spPr>
        <p:txBody>
          <a:bodyPr>
            <a:normAutofit/>
          </a:bodyPr>
          <a:lstStyle/>
          <a:p>
            <a:pPr algn="l"/>
            <a:r>
              <a:rPr lang="es-ES" sz="2400" b="1" dirty="0">
                <a:latin typeface="Arial" pitchFamily="34" charset="0"/>
                <a:cs typeface="Arial" pitchFamily="34" charset="0"/>
              </a:rPr>
              <a:t>Recursos Humanos (Capital intelectual)</a:t>
            </a:r>
            <a:endParaRPr lang="es-MX" sz="2400" b="1" dirty="0">
              <a:effectLst/>
              <a:latin typeface="Arial" pitchFamily="34" charset="0"/>
              <a:cs typeface="Arial" pitchFamily="34" charset="0"/>
            </a:endParaRPr>
          </a:p>
        </p:txBody>
      </p:sp>
      <p:sp>
        <p:nvSpPr>
          <p:cNvPr id="3" name="2 Marcador de contenido"/>
          <p:cNvSpPr>
            <a:spLocks noGrp="1"/>
          </p:cNvSpPr>
          <p:nvPr>
            <p:ph sz="quarter" idx="1"/>
          </p:nvPr>
        </p:nvSpPr>
        <p:spPr>
          <a:xfrm>
            <a:off x="540159" y="2204864"/>
            <a:ext cx="8063681" cy="4525963"/>
          </a:xfrm>
        </p:spPr>
        <p:txBody>
          <a:bodyPr>
            <a:normAutofit/>
          </a:bodyPr>
          <a:lstStyle/>
          <a:p>
            <a:pPr marL="0" indent="0">
              <a:buNone/>
            </a:pPr>
            <a:endParaRPr lang="es-ES" dirty="0">
              <a:latin typeface="Arial" pitchFamily="34" charset="0"/>
              <a:cs typeface="Arial" pitchFamily="34" charset="0"/>
            </a:endParaRPr>
          </a:p>
          <a:p>
            <a:pPr marL="0" indent="0" algn="just">
              <a:buNone/>
            </a:pPr>
            <a:r>
              <a:rPr lang="es-MX" dirty="0">
                <a:latin typeface="Arial" pitchFamily="34" charset="0"/>
                <a:cs typeface="Arial" pitchFamily="34" charset="0"/>
              </a:rPr>
              <a:t>Se denomina recurso humano al  trabajo que aporta el conjunto de los empleados o colaboradores de esa organización. </a:t>
            </a:r>
          </a:p>
          <a:p>
            <a:pPr marL="0" indent="0" algn="just">
              <a:buNone/>
            </a:pPr>
            <a:r>
              <a:rPr lang="es-MX" dirty="0">
                <a:latin typeface="Arial" pitchFamily="34" charset="0"/>
                <a:cs typeface="Arial" pitchFamily="34" charset="0"/>
              </a:rPr>
              <a:t>Pero lo más frecuente es llamar así a la función que se ocupa de seleccionar, contratar, formar, emplear y retener a los colaboradores de la organización.</a:t>
            </a:r>
          </a:p>
          <a:p>
            <a:pPr marL="0" indent="0" algn="just">
              <a:buNone/>
            </a:pPr>
            <a:r>
              <a:rPr lang="es-MX" dirty="0">
                <a:latin typeface="Arial" pitchFamily="34" charset="0"/>
                <a:cs typeface="Arial" pitchFamily="34" charset="0"/>
              </a:rPr>
              <a:t>Generalmente la función de Recursos Humanos está compuesta por áreas tales como reclutamiento y selección, contratación, capacitación, administración o gestión del personal durante la permanencia en la empresa.</a:t>
            </a:r>
          </a:p>
        </p:txBody>
      </p:sp>
      <p:sp>
        <p:nvSpPr>
          <p:cNvPr id="4" name="AutoShape 2" descr="data:image/jpeg;base64,/9j/4AAQSkZJRgABAQAAAQABAAD/2wCEAAkGBxQTEhUUExQWFRUXGBgaFxcYGBsfHxggGBweFx4bFxkdHSggHB8nHR8cIjIhJSkrLi4uHR8zODMsNygtLisBCgoKDg0OGxAQGzEkICQsMDQvLCwsOC8vLCwsLCwsLyw0LC8sLCwsLCwsLCwsLywsLCwsLCwsLCwsLCwsLCwsLP/AABEIAKEBOAMBEQACEQEDEQH/xAAcAAABBAMBAAAAAAAAAAAAAAAABQYHCAEDBAL/xABOEAACAQIEAgYFBgoHBwQDAAABAgMAEQQFEiEGMQcTQVFhcRQigZGhIzJCUsHRCFNUYnKCkqKx0hYXM0OywvAVg5Ojs+HiJDRkcyU1Y//EABsBAQACAwEBAAAAAAAAAAAAAAAEBQECAwYH/8QAOREAAgIBAQUECAUEAQUAAAAAAAECAxEEBRIhMVETQWGRFBUyUnGhseEigcHR8CMzQvFiBjRDU4L/2gAMAwEAAhEDEQA/AJxoAoAoAoAoAoAoAoAoAoAoAoAoAoAoBn9LUMrZViRC5RwqtsbFgrBmUEb7qDsOfLtoBN6DHmOWKZ5WkZnZkDklkTZVG+9iQxHZY7UBIVAFAFAFAFAFAFAFAFAFAFAFAFAFAFAFAFAFAFAFAFAFAFAFAFAFAasVLoRmAvpUm3fYXtQFUcx6Tczln670qSM/RSM6YwO7Rybza5oCyXR/nEmLy/DzylGkdPWKHYkEqbjsbbcdhvQDhoAoAoAoAoAoAoAoCsHHHFcjZ40/WP1WHxIRBc6VERCuFHLezX79VAY4b4kvnOXujaVVMJhyRcA/JLG4sLbdYW25cjQEz9M2dSYXK5Xhdo5HZIw6mxXUbmx7DpBF+YvQEW9C3GUkWKk9MxMxwxSxaQs8cbsw0F3JIiv6wvsD28qAsPBOrqGRlZTyZSCD5EbGgNlAcGe5muFw02IcFlijZyBzOkXsPOgK+zdOmYGUOEgWMHeMKTqHcXJvfxFvKgLEZZjBNDHKosJERwD2BwGsffQHTQBQBQBQEc9LXSHNlZgWGFHMoc65L6RoIBAAIudwee23fQG3ol6QXzRJlmiWOWHQSUvpYPqtYEkggqe086AkGgCgCgCgCgCgCgCgCgCgCgCgCgNGNxccSF5XSNBzZ2CqPMnagKx5vwKr4xHwptl86yTRSMw1LFCLyjSbNqG+lSNwVudmsBK/RnxvlaYeHBRYnSyAheuQRlizE8x6mq5t8658aAkygCgCgCgCgCgCgOTNsQY4JXUXZI3ZQO0hSQPfQFXuK8u6jKcv1AGWeXFzO2oNexjjB1gkEEAHY0A0srmdJo5IwWdHV1AF90Or7KAnnp5z9TgMGFsy4iRZdDX9ZEUNbsK7soNrHxoCO+FuI52YZfl3UwLiSULTpGzNdnIV5NB1DSdAup8LX2AmPon4JxeWJKmIxCSI9isSaiqN2sGYC1xzAG+3dQEg0BwZ7hUlw8sMjBVlRoiTbbrBoFr7E3Ow76AqLkXDkmJxyYNSFZpCjNbZQpszW25AHba+w7aAuJhYBGiIvJFCjlyUWGwAHuoDbQBQBQBQEEfhDYvBvLHGzSjFRRkgIilCHYECRywIsAxGkH53ZQCj+D1mGCSJ4EkPpkpLyKyEXVNgqNurAAlrXB9ZtrCgJmoAoAoAoAoAoAoAoAoAoAoAoAoCtHT5ncsuZNhy5MUCppQcgzIGYkdrb2v3UAgYDifThcLEzf8At55tS/WixCBW9oHWD9cUA0zQFv8Ao8z4Y3L8PPazFdLi97NGdDe8i48CKAcdAFAFAFAFAFAeZEuCO8Ee+gIF6dMgXC4HLUU36kSRXAsGuFYtpubXIJtewvagGN0W5d12aQwNdda4hTbYi8Eo522oB09M8LCeGKUl1wmCiRmHJpZNSjyvp1WPMIaAQOhbBrJnGGDkDTrcD6xRGIA9u/soC1dANvpHzJsPlmLlR9DrEQrA2ILEICD2G528bUBWjhHHz4jMsEJZ5ZD6TDYu5exDix9YmgJF4ozMeh5ziInKs+MXDA6VBsmjXpIUEaiHPM7W7RegG1wF0pY2HFQJicS0uGLBJBIQbK22syEavVvfc8gaAs3QBQBQBQFVumxAM4xFpOsuIyfzPUA0Hyt8aAOhiUx5vhCy7P1ignxR1uO/fagLU0AUAUAUAUAUAUAUAUAUAUAUAUBUzOcG2Y5hmUqMNMYxM+o73SI2UDzGkUAz6Ac/AGQJjZp4nv6uFnkSx+mi+qT3i55UBL/4OObF8HPhyf7GQMv6Mo5ftKx9tAS7QBQBQGGNhc0BVPi7pKx2KxEjR4mWKHUwiSNilkB9W+kglrWJJPMnkNqAf3QHxniZ55MHiJGmXqzKjyMWZSrKCuo7kHVfc7W250BN9AQ5+Eof/TYTb+9ff9X/AF7qAbXA2X6OJwoFhH1jW8DAR/moDj6TsvxqxYqfErpSXMBp7yEjdY7G26hNgfOgEboYnCZxhbgG5kXfs1RuAR3G/wBtAWtoCMvwg8d1eV6LX62aNPIKGkv70A9tAQv0SoDm+DDcusJ9oViPjagFnNmP+y8yjAJMeaBn8AwkS5/WUD20AxBlz9QcRt1YkEXjqKl+XdYUBaLoezp8VlcDSA6o7xaj9MR7BvHawJ7waAetAFANfjziT0WOOKMj0nFOIoBa+ksQGlIG5VAb+du+gK09IuRehZhNB1jS20sZHN2cuocs3jcmgFToxeR8ZgmLKI8PiUQFjYj0jUQBtuCyEDxcd9AWqoAoAoAoAoAoAoAoAoAoAoAoDnzCXTFIw5qjH3AmgKpcISmPAZrIOZghi9k0yg/ug0A0aAffQpiNOaxoeU0c0R9sZYfFQPbQDy/B6wk0ONx0MiFdCKsm49V1cgKd/wBP3UBO1AFAFAYIoCpXSdws2X46SOwEUhMkNuQRmNl815ewd9ASz0BcHNh4TjpCL4hAI1HNU1Eksb29aym3YB7KAl2gIm/CNw5bA4dgCSMSF2H1kf7QKATeDcKy8UT61KkYcN6wtzjiW/vvQC3+ELgZJMtV0A0QzI8hvyBBiFh2+s4oCGOjLCy/7VwGgWLSq4vtdFLayPYrjzFAW3oCEvwlsaQmDhHItLIf1Qqj/E1ARl0ZZlh8NmME+KcpFHrYkKWudJVRZQTzN+XZQCxheK8JE+cLIrYiHGs3VBBp+m8iOS4uhXUD807jlagGdlsDSq8QlVAAZAjkgOyKbhdiNem9r2vyvewoCeOCeJWwcOHwzKghjFnKqdW9yzfOtfUSeVUkdqS7T8S/D88FzLZsdzg/xfLI8n4/wQOzs3iFO3vsanPX0rr5ENaC59PMdCMCARyO4qaQjjxGVQvMkzxq0sYIRyN1B52oCs3Tl/8AucR+jD/0koBa6JuBjjMJJiEk0SpioTGb7KYBrLWsbn17C/caAsYKAKAKAS+KM6XB4SbEsuoRIW03tqPILextckC9jagK+R9N2ZCZpPkmjJ2hKDSovyDCzXt2knyoCxORZmuKw8OIQELLGrgHmNQvY+I5UB3UAUAUAUAUAUBrnhDqyMLqwII7wRYj3UBAmU8GL/sPNHKmJhPI6tudceFGpFFza2oyAnncb3tQEN0A6OjBQc2wV2K/LKbjw3A8idj4E0BOGQY3LsDjMS6zgmQXdwrHW7TTSn5oIOlXVdXaAO6uy09j7jg9TUnjI5Tx/gPx/wC5J/LWfR7Ohj0qrqY/rAy/8f8A8uT+Wno9nQelVdRw4TErLGkiG6Oqsp7wwuDY78jXFrDwd001lDD6V+kYZYixQhXxUguA3KNeWtgNzc7AbcieyxwZIQl4nTMsSGzeSULpCJLCFHVbk+tFpIZbm5tZvPlQDuh6UTlTRYLDFMZhYEVXkY7ux9Z+pddggvpGoMdjudqA88SZlLiZWxDrIita11YqosAACRy+01RXKc5Oconm9QrLJuc4iHj8Ikir1hNlIII7/EWrnVZKEnu95xotnXJ7i5o84jLFZhIyvqFiGCsDt7NxXWMrYx3UuB2jK6EXBLg+4lLphmOHyBYT6xf0aInl8y0l7f7u1vGrqEd2KXgehrjuwUeiGbwHljQ8Q4aGQbwYVNPgThgzfvO/tNbG5YOgIN/CLMDvhAH1TKzo6IykqpCt6yfODHa19udARHxTlXouLmgGvTG5VTIulmA2DW7jzHhagEqgHFwHkeIxWLjXDJrKMrObiyLqCljcjleudtfaQcep0qn2c1LoTl/V1ivx0Pub7qqvVb6lp6zj0HfDwhhDGiyYeJnCqGZV06iBYna3M1YrTV4ScUV71NmW02L6rYADkOVSCOZoCrfToP8A8xP4rD/01FAKnRrxvPg8GYohFp6xmOpWJuQvcw7AK4WWSi8IuNBoqLqt6bec93+h2L0n4w8hB+w389c3dNE+OydNLk35/YP6zMb3QfsN/PWO3mbep9N4+f2HrwJxj6YDHLpWdbmy7B171BJ3HIi/ce3btVbvcHzKnaGz/R3vQ4xfyYqcbZQ2LwGJw6W1yRsEvy1D1luewXA3rsVhT3GYV4pHjkUq6MVZTzBU2IPtoC23Rlg2iyrBo/PqVbt21/KAG/aAwB8b0A56AKAKAKAKAKAKAa3HWHSHKccEUKphxDWH1pdTMfazE+2gK39GeUDF49IDykixCm/jC9j7GsfZQDfy9tEyE7WcX8N963reJr4nO1Zg/gShw1kkuPkaPDtGCi6mLlgAL22sp38KsbLlBFVVQ5vAjjEqLhmBINth3VuprvObjxF7hXhuXMGdYWRUS2t3vYar2VR9I7HusPZXO29QR2p08rGOvEdHuZkhRjlZBYXaSYFQPqpYjYchcVHWoj7vyJL0s8+182Q1xH1mPx+LljLSL1jHWx5IG6tLnutpAA+yocpKKyyzppndNQhzG0RWTkYoC5UWXR4jAxwtrEbwxjnZgNKkXNuewrWUVJYZrOCnFxfIRcDwXg8DIuIBlZlJ0hmDC7AjlYb2vUG56fRx7WZxp0VcZ5iuItniOEc9QHeQPvqMtu6VvHHy+5N7GQzenTEwf7PjSRrM80RjFvnWPrX8NBPwq1dsU0uqz+S/2c8CHPn8LcU4crG6WhMLMbeuWRmUqB2WIF79nLbfjVrK7KVdHOG8ePPH1MuLTwTNUo1Kj9KrXzfGf/aR7gBQDcxmOklIMsjyFVCguxYhRyUE9gvyoD16MOp6y51dZpt2W03vfvvW2693eM44ZHz0KcSRYLFyvMHKvCV9QAkHWp3uRtzrMIObwglkmV+lXBD6E58kX7Xrp6PM27Nj2wmJWRFkQ6kdQykdoYXB91cWsPDNDbWAFAVo6XcN6Rn7wrzYQp7TGD9tAJXRtlGIxXXJh4+s0aCfWUW1ah9IjurhbW5YwW+zNZChSU3zwO7H8JY6FS8mGbSBclWRrAcyQrE28a4ulotq9pUze6n+gis21ckT233C83DmPw0fpfV9WsS9b1gkjuoUar21XO30e29u2uyplzRV2bS08k4S4rvWGZzfp8kMenDYYLIVF5JGuA1tysYHK97XbzFTEeYljL3eR055whhsdmuEIjsMRh/SZx1zBpB6gDKCrAc+VxfS3zbAsMCZl3TdLhpJI+oWbDLIwgGsq6Rg2RdRDarKO0X350BMXA3FkWZYUYiNSnrFHQkEow3tcc7gg38aAcNAFAFAFAFAFAIPHuFMuW4xFF2OHlsO8hSQPeKArn0Jzac5w353Wr74noBE4sgOGzPEra3V4mQqD3Byy+wi3voC4GFVQo0gAEA7C3OgPD4CIm5jQnvKj7qzlmMIanGvGCYNTDAFM5HIAWiv2sO1u5fadufC23d4LmWuz9nO978+Efr/ADqRc/EWMII9Kn3v/eN2+2ovaS6noJaOhrG4vIYWRTthpnhkuA9gTfY2uVPiD/GpFn44ZiUmhfompddq59/0/JiHjSDI5HLU1vfXePJFXe07JNdX9Tt4XwYmxmFiYXWSeFCO8O6qfgaycizAmxzMSI5QfElR7iQLV5JU7RnPfzLPxwvJvBJzBGmXEyPbrWJI7L3A8rbVVanUW2y/qScsfzu4fmdIpLkaHjdvVSPrDzI8u21NPRO6W7DLfgG0uYh8aZHJmGH6p20OjgoWu2m11I8Nv4Cpun11mlvzY3LGU03y8/gaSgpLgaI+DBKITMDLi47WmiLRsSttJJB5qFG+24J2ua6afW3O5w0vBPlHg8d7DgsZkPCc48fPSQ/otf8Awk10u0+0W8ycvyf7MwnAr90nYOWPMp+uRlZyrjUPnBlBuD277X7wa9Pp1NVRU+eFn4keWM8Bq12MC1jcOVwqeJBt5gmpM44qR0axE9cMR3MhvbYD3k/dTTLmKxwLGfrGpeGdCdui3O1nwaxAEPhwkbb31C2zDzsdvA1Bvhuyz1OU1hjnx+YxQgGWRIwTYFmAv5XqNOcYe08HGdkILMngTs44gjXCzSwSxSMiMygMGBIHKwNaTujuOUWjlZqI9m5QknhFcszzWQZxHi76pXdXO2wO6AW+qFA27qjV6mc6JWPCaIlOrsnppWPCaF/oVzCPB5pPEz2jeK2tnVVUrZvXva55qLHt5d3eq9OtTnwySadQpVRsswsjmx/SFipDIhEXVnUttBsym456t7iq2zX2JtLGCqntS6E8xa8BAyr0XrV9IgBiJswV5AQD2j197d1a1ax7341wJtP/AFLq99do1j4IkXpdxKrkeIMRBRlhVCDsVaRBse0aau001lFipKX4l3lWayZJ8yrGBc7ypeWvKokHtSRx/hoCBXUgkHmNjQE4/g0Yg2xsd/VHUsB4nrAT8BQE4UAUAUAUAUAUBhlBBB3B50BU7hSH0TPYYrn5LG9T4/2hi3oDs6ccH1ecTnskWJx7UCn95TQFmMjnD4aBxuGijYfrKDQDc6SOLWwMaLGLSTB9Lm1kC6bmx5t6wsOXfyseVs3FYRY7O0kb5tz5LHDr9uBCr44MxJYsxJJJNySeZJvuaibrPUqSisJYR71bXrXBvlYyInEyxvEWJ9ZfmnzNrHwrvTvKRVbVhXOlzfNcn+gz6lnlzrynHGCeKZRdopEkA7yjBh/CgLn4PFJPCkiHVHKgZT3q4uPgaw1lYA2s04cw0EZkeSZVFuRB5mwA9XvqpexaHyb+X7GbdV2UXKXI4skzjBQyXXr9TWTU4WwuR2A99qlaXZ9Wne9HOfEhetK5tRw/L7i3iuE4ndn1yKWJJAItc7m1xUe3ZFNk3LLWf50LBWtLBuyzhuOGQSK0hYX+cRbfbsFdNNs2qie/FvP88BKxtYFqrE5ibnmQ4fGIExMKSqDddQvpPep5igKg55lnVYyfDKdXVzyRA2tfS5QG3ZyrLeWCRulngNcvwkUiztJqlVNJUC3qM17g/m/Guk7XJYNnLKGHw5sshJt834Xrrp+82gToehtPyuT/AIY/mrX0h9DG+OTgLg5suM95hKJdFvV0ldGrn6xv86udlm/gxKWTl6UcmxGIjh9HTWUZtQBF7MBY2J35VX6ymVkVhFdr6JWxW6s4GLhuAMxfcxhO7U6C/sBJ99QY6Gx9xXR2dY+4b2KyX0eVlmiEcw+de1zftBB5HvFcLu1h+B5x0It7uh/Tk3hd3cc+FwUcQPVgLfmb3PtJJNc522WP8fE52X22tb7z/PAUI8pxRi64Ru0O5MgW6gLsSbcgLG/lXRUScN5R4HVaaThvqPA0Bx3io+GRN1idxnn0voS4TVeJpQ9u7SDsO4Em9u8eJva7OnLjF8i72TZN70HyRH9Whck28ZYc4LN8kY/Rhw0LH9BzG3wagGJ0s8NtgsxmGk9VKxlia2xDnUVB/NYlfK3fQCh0FZq0ObRoD6s6vG48lMim3fqUDyJoC0NAFAFAFAFARb0gdIPzsPg38JJlPvWI/wAW93eLHTaX/KfkSaqu+RHb5tiDznnP+9f+apu5HovI74XQbXD8qnN4HkfSoxKSOzEn5jB2ueZOx9tU9sd61qKIUlmWEdnSjjmxOKfEFy6l5EjJ2tGHYxgCwsNJ8+/eu2ppUIxaXx+JvbDdSZ25VmGJ6mFIZZtRVEQLIwAJAUAesAB8BUyKiqk8Ll0OywoJ4J+fPcDGka4jEYdpEQA3dXYGwB23O5FVnYTlxUX5EeKn/jkbPSDDNiYoGwCdbh2DlzEF3IKhb8jt623fzqLfXJPdwWezbq6nJ2vjwxn5jXyDg7GPiIuswpEQdTIZNIGkEFgQTc3G1rHnXGNTyWOo2lV2ct2XHHDA7emfI4jlExQLF1RjcBFUBrME0mw5et7wKlYR5mU5S5vJWGsmoUBP3AvFGIgwGHjUqyqmxZbkXJNrgjYXsPAVnBT36+2FjiscH/O8UM14jnxEZjk0aSQSFW3zTqG9z2gVnBFt1ltkd2WMCOV3U9qkEeY3oR4ycXlDl/prif8A+f7J/mpgmesbvDy+46eD82kxETtJa6vYWFttIP2msMstFfO6Dcuv6IX6wTDnzDGpChkkNlFrmxPM2Gw8TXO22NUHOXJHSquVklGPMqacQk+dGQbxSY4vy+g0xfl+jSdkYQc3yRiNblPcXMk/p7zyHEYCFY2JIxCkgqRt1cgvvt21xo1lVzxB8fgdbtLZSsyXATuhM4BcJK2KhjklE50log5ACJaxIsN71tdrq9O92TfHoZo01tqzDl8SWhxnhu9/2DUb1pp+r8jt6uv8PMWsDjFlRZEN1a9ri3I25eYqbVZGyKnHkyHZXKuTjLmjoroaBQDV4q4Gix0oleR0YIEsumxAJa5uOe9R7dNGx5bIl+kjdLebEMdEsH5RL7l+6uPoMOrOPq2HVjuy3h2KHCeiAs0RV1JY7kSXLbgC3M1JhVGMNzuJcKYwr7Pu/cYmf9GMUUUsyTuFjRn0soJOkFragR/CuEdnRnNRUsZZAt2fGMXJPkRhxBlUUkJ0GQyLuoKqAe8E6r8vjarWvYk6cyUs8OWCLpdTVVPPHiMGGQqwZeakEG17EbjntUYvxYzzizGYx43xMxkaL+zOlRpuQdtKjtA50B6z3jDG4xdGJxDypcHSbAXHbYAC9AOroGy1Jc0WR3C9SjMi/XcgqAPJSzfq+dbKEnFyS4I1c4qSi3xZZytTYKAKAwzAAkmwHMnsoCIeP+PzNqw+Fa0XJ5Rzk7wncnj9Ly52en0u7+KfPoSq6scWR5U47msJMymRIZDGOcgjcqLbbsBpHvqO7uODm5nPg8GqkvoCse3ft8zWa6op72MMRilxwbcbhVkXS/IG/O3Kt7K4zWJG0oqS4ndknC+NniBwuGkeIXsx0gHvsXI1b/Vv3VG7aNa3U8HLfUeCNOJwOKibRJhpVfkAY33/AEdvW9lbrUZXcbdoT/0fZfJBl8Ecw0yAMzL9XWzOAfEAgGq26e9NsizeZZHFXI1I56fMaI8odD/fSxIPY3W/5KArFQBQEpcIxM+EiOqwAYAb9jEVkotU4xulkccS2AHO1ZILeWap4Cx+dYW+NDeEormeY8Mw+mf9edA5LoP/AIUb0PL3nY9YXcsBy7REAT5i/tqPqbuxrc2s4PQ7J0/aJJP2n5Y/0aouPHB9eJSPBiP4g1UR2vPPGHkz0EtlxxwkI/H3Hy+hvoiJ+be7dtwRy5C/M91dJ6r0tqlLdzzb8OPA0jpvRc3N5xyS8eBD3AeRSPMuIYaY0JIv9I2NtN+YB5n/AEOm0dVCNbqXFv5HPQaeUpqx8l8x18aZO+JhCx7srggEgDtB5+dVug1MabMy5NFhraJWwxHnkSuA8HiYHeOWEqhu2o94sLdxqTtK2m2KlCWWR9BXbXJxlHCHrVOWg4+HuKjh06t01ICSCDYi+5G+xF6s9HtB0x3GsruxzK/VaFWy308M7Z+PSf7OJbd7Nf4AC3vrvZteS9mHmzjDZcf8peQvcM596UrXXS6WuAbgg8iPcdqn6LWekJ5WGiHq9L2DWHlMW6mkMKAKA485wXXYeaG9usjdL92pSt/jW0Jbsk+hrOO9FrqV1x2ExEDNHLGVdextr+IPIg942r0Vdspx3o8TzNtMa5bsuAwcZi5AhgYaQJGkZbWuzADfwA5fpN3156xSUnvLDPS1uLgt15RwVobnpGsQdtt9wCPaDsfKgH7kEqC0kEckN9DbsCA45tERYhbi4B5d5q62dCW5JSXB/Mo9p2R7SLi+K+RPfA3FYxkel7CdB6w+sOWtR/Edh8xUHV6V0yyvZf8AME/R6tXRw/aX8yOmoZNCgGP0r4PGzYeOPBqzqzHrkUqCy22vci4vzA57VI084wllnSuSTyyJzwpmX5FL7h9jVN9KXVHftUdOD4CzOY6Rh+qB+nIyqB42uW9wrWWrXUw7USl0gZHNJlqQYdBI8Zi9UWFwgsbXIHsqHRZu2bzOMJYlkiT+iuZfkUv7P/ep3pS6o79qhR4f4Exs2IiTEYd4oC3yrmw9UesQPWvdradh21pZqluvDNZW8CfIYgqhVAVVAAA2AA2AA7qrSMe6AKAKAij8IbBTS4TDrDFJIFlLPoRm02QgFrDYbnc0BXQigMUBJ/AGI/8ASqljcM3Z2E3+2sootfH+q2OWaUKLmskFLJznMF8fh99Dbs2ZGYJ4/D76DcZJGX5Q2IypItWhnGsEjsMhkF/Zao+oq7WDgem2bLsYQb/mRLw3RwxPyk48lQn4k7e6oEdnPvl5ItpbQXdE4OI+G0wbIUlLawRpYC4tbe42t7KhbQ08aVHDzkl6HUStbyuQj1VliZgwHXSpGGClmCgncb+FSdKnKah17zhqHuwcuh355ws2E0M0qsGNhYFTcC/edvbUzWaaVMM5zki6XUK6WMYwJ9VRYGzDYZJHRJG0KWALW5f67+znXbT7vaJSeEzndncbissdGK6OB/dzkeDoD8QR/Cr2Wzvdl5r/AEU8doP/ACj5Ctwdw0+EMpd1bWFA03203538676TSultt8zhqtSrsYXIc9TCIFAFAFAQ50uoVxqM2yPCuk+KswYey494q52dYlBxfUo9qVtzUl0ILziXVPIfziPdt9lVuplvWyfiWmlju0xXgc8cLMCQLhRc+Fcowck2u47SnGLSb5mutTYenDOIHo6gnkWHxv8AbV9obI9ik+7J57aFb7dtd+Bdy/NTDIssb6XQ3B+w94PIipM3XOLjLkyJX2lclKPNE88JZ+uNw4mUWNyrjuYAE2PaNwfbXnr6uynu5yem093aw3sYFmuJ2CgCgCgCgCgEHNuJBE5jVNRFrkmw3F9tjeqnV7VVNjrjHLXPjj9yy02z3bBTcsJmrKuJutmWIxgFr2Ia9rAtyt4VjSbTlfYoOGM9+fDPQzqdAqq3NSzjwHHVuVgUAUAUBULjaKB8zxnUuBF1kzBuwkAuQPAyXUeYoCSPwbcrB9LnZQR8nGpNjvu7D/BQYyKXEGaB8TLq20SOgAWwARio5eVbHndS5zsee5teTNeRzRviYUZQ4aRQQwuDc9oPOg09f9WOepL8eAiUWEaAdwUD7K1PQKMV3GJMvibnFGfNFP2UDhF80dCqAAALAbADs8qGxmgG3xZwscYyMJRHoDCxTVe5B+sLcqianS9s084x4ErT6nsU1jORvHo3k/KF/YP81RPV0ve+X3JXrCPu/M78o4GGHkWaSYv1frBVS2433JJ+yutWh7OW/KWcHG/Xb0GlEbXE/FYxiKvU6NLalOu/MW3GmoGp13bLG7jHj9jzNP8A1FKmTar+f2NXDPDTYxXKyBNBAIKk3vfuPhWdNp3em08YL7Q7cjqYtuGMeOf0Fxejd+3EKPKMn/MKlerZe98vuTvWC935/YkMValWZoAoAoAoAoBJ4j4dgxqKk4JCtqUqbEHkd+493lXSu2VbzE521RsWJFO8zAE0oX5ut7eWo2rRvLybpYWES90O9HkONwMs2I6xdchRCrAeqoFzYgj5xI3+rW9drhnHec7KY2Yb7iJc6y5sPiJoG3aKR4ye/QxW/tteuZ1HT0dyYcavSYzJHqFwrlSLjmtjvy5Hn4VZ6ODnVJReGmVWtnGFsXJZTRPP9WOXkXCSf8Rqi+l29SX6HV0HDw/kcWDi6qEME1FvWNzc2HP2Vxssc3lnauuNaxEU60OgUAUAj51nywEKo1v2i+wHie/wqt1u0Y6d7qWZdOhO0uhlct58EJo4vP4r9/8A8ahLbb74fP7Ev1Svf+X3PEvFzfRiUebE/CwrWW25/wCMF+b+xmOyo98vkN/FztIzOx9ZudvdtVRZbKybnLmyzrrjXFQjyR6yWVYJRKVLsL6d7WuCCTsb7GpWm1kapb7jlrlxx+hHv0ztjuqWPyF+TjEgX6oft/8AjU/12+6Hz+xD9VLvn8vuOtTV+UxmgOTN2YQTFPnCN9Nu/SbfGgKT0BO34P2bQwYTEdbIELT7Ag9iL3DxrpCqc1mKONmorreJPBJK5Hl2LLSKkchJuxRmG53uwUjc8961lCUfaRzjXp7cuOH8DYmV4DBsH0xRN9Es12/V1En3VmMJS9lGXGil5eF8Tf8A0qwn49fc33Vv6PZ0HplHvG/CZ9h5GCJMjMeQvue3YHwrWVM4rLRvDU1TeIyWRSrmdgoDRjsSIo3kbkilj7BetZzUIuT7jSyarg5vuQwl6Sm7cOPZIf5aqPWz9z5/YovXj9z5/YJukfUpHo/MEH5Tv/Uo9q5XsfP7B7bysbnz+wwUSwsL28aqZPLKOUsvI4eFOJTghIBH1nWEE3a1rC22xqZpda6E1u5LDR7Qemi1u5z44HCekr/4/wDzP/Cpfrb/AIfP7E715/w+f2OvJOPRNOkTxCMObBtd9zyB2HPl5kV0o2krJqLjjPiddNtdW2KEo4z4949atC5CgCgCgCgPMjWBPcKAo+zXNzzNAXB6Psr9Gy3CRWsREpYfnONbfvE0BAHTvlXU5q7i+mdElHnbQ1vat/bQB0O8LLj5Z0aUxhFRtluWBJBsSdvca7039lnhzI9+nVuMvkWfVbADurgSDNAFAFAIfEGeCIaE3kP7nifHw/0avaG0FStyHtfT7lhotE7Xvz9n6jKdiSSTcnck9teYbbeXzL9JJYRisGQoDQcUPE11VMjTfR7WdT21q65LuM7yOzJcF6TMqAeoLNIfAdnt5e/uqdodI7LFnkuf88SJq9Qq63jn3Ekk16s84ZoDkzTHJDE0kh9UDl3nsUeJraEHOWEc7bI1xcpFO81wGibErbSIyWAHcXUD4MK2lXuykuhpXdvxjLr+z/YffBUOjBobW1FmPvsPgBVhplitFPrpb178CUeitHLTyFSEIQKbbEgsSAe221cNXJPCJWzYNOT7uH6ibx4T6dJcG2mOx8LdntvXbSv+mRtoL+t+SG/UkhC7wThmfGxEck1u3lpKfxYVH1UsVvxJehg5Xp9OP6fqSxVWegCgETjRrYGc/mfaKj6tZpl8CJrlnTzXgQsZl768xus8fuSPBxI7jWdxm3Zs3A3rVnNrBh2sL0SyEsvBrGJHjW24zfs2e1xIHrA2I3HfcUSknwCjJPKLAxm4B8BXrke5R6oZOfHluqk0X1aG0253sbW8b1h8jevG+s8skIR8R4pgCcTNft+UYfAGq3tJ9We3Wi03dXHyR6TPsUOWJm/4jfaax2k+rMvR6d/+OPkh48H8STzriIpn16YXdWIAYW2sbWBG/nUrT2Sk2mUO19FTTGM61jLxjuKyYePU6r9Yge82qS3hZKWuG/NR6smpc8xI2GImAHL5V/vqs7SfVnuPQ9P/AOuPkhmdJU8sywySyNIVLJdiTbV63M+RqTp5ttpspNs6SuuEZ1xS44eP54Cv+DtitOZuhP8AaYdwB3lWRv4BqlnnyyNAFAFAIXEOeiIFIzeQ8z9Tz8fD/RqtobQVK7Ov2vp9yx0Widr35+z9fsMtmJJJNyeZPbXmW23ll8kksIxWDIUB5kS+17C+58PKulbSlmRrNNrgKOrCKulYGc9rSOQT7FO3stU+Wr08Y4hW34t4+n2Ia097eZTx4JfucuXZYk0ypcoGJ5b2sC1hfy7a5aV9vcq3wTzy7uGe86ah9lU5ri0PZ0iwOGdlXZRc97nkLnxNh4V6vTaaMMQh3nmdVqpYdk+4i3NczkncvK1+4fRXwUdlXkIRgsRPMW2zteZMzgOIZodo52A7rhh7mBArWVdcuaNq77a/Zk/58TGYZnNOQZZGe3IHYDyAsBW0K4w9lGtl07OM3kiTPMySTEYlhsHQIp7yjIb+3RVdbYnOT6/b9i7oplGuCfc8+af7j84YYHCQ25aAPaNj8b1Po/top9UmrpZ6i0mMkUWWRwO4OwHuBrfdj0OSnNLCb8zUzEm5JJ7zWxq3k80B0YHMXgbrI30NyvtuO4g7GtZxjJYkb12Sre9B4Z3YninEyixnNu5LL/hANc40VrkjtPV3S5y8uBoyvHyJNG6u19a33O4JFwe8EVtOEXFpo51WTViafeiSONM0WDDNqQSdZ6gRuRuDfVbewHd4cudec1l6qqy1nPAudfqFTS21nPDBDuGRFYFkDr2oSwB9qkH4156NuHlrJ5WF2JZayug78HxFgAmlsvQG3YEa/wCswvVjDW6fHGv9S0htHS7uJVfRjTnZSzFF0KSSq3vpBOwuedqq5yUpNpYKeySlJtLC6HrCyhXVmRXAIJRuTW7DWa57klLGTNU9yaljOO4dOOz3LnS3oA1dw0p++m/wqynrNM4/2/0+hbz1+klH+1x/JfNDRmjjL6lTStwQhYkeRPMioErfxZSwuhVyuzLMVhdOZL3CHEwxalWUJKgGpRyI5al7beHZtV/o9Wr1h8Gj0+g1y1McNYkuY2cZ0jSrK6rDGUVmABLajY2uTy+FHqWnyPa17DrlWm5PLX5fz8xSwPSRA39rHJGfCzD37H4VvHUx70Rbdh3L2JJ/L+eZH2eyxPiZZIAwjdtQDACxIGqwHYWufbUSxpybR6DSV2V0xhZzX8XyOGtSSe/6RtgYp5UCkvE0frX217Aix7DY+yu1DanhFXteqEtO5TfLl8eRFuQw68REv5wPu3+yplrxBnmtBDf1MF4/TiSZGlha96rT3CEriyDVhX71sw9h3+F660PE0V+1a9/Sy8MP+fkN/o2zZcLmeFne+lXIYjsEitGT+9Vg3hZPH11uyagu8t1FKGUMpBUgEEciDuCKynk1lFxeHzR7oYEHiHPeq+Tj3kPM/U/7+FVO0No9j/Tr9r6ff/fxsdFou1/HP2fr9hmM1zc7k8z315lvLyy+SxwRihkKAKAKAKAVOEsO0mJDj5kQJJ7ywKgfEn2VcbK07dqn0/XgVu0bUq93qOviTLWxGGkhVgrOBYm9hZg29vKvT1y3ZJnnL63ZW4rvGPhujOUn5XEKB+apb4kipT1a7kV0dmy75HviHhDCYTDli0ryHZLsBc+QW1gNz/Hes1WzsnjuMajS1U15eW+4adTirI5z/hSYSs8Sa1ZmIC29UE3F/f8ACq23Tz3sxRd6fW17iUnhpC/wZgMTCpSUARn1gNV2U91h2H/XbUjTQsgsS5EPW2U2PehzHNUogBQBQDg4X4Q9M1SSuyRKdKhbXY8ybkEADly335WqJffuPC5k/SaTtVvSeEKuP6M05wTsp7pAGHvWxHuNcY6p96JM9mr/AAl5/wARw5f0fYkTIZJI+rVlYlWYkhTewBUc63lqouPA5Q2fYpptrGRR6Vm9XDjsvJ8Av315raz4R/P9Dltt/hgvj+hHlUp54KAKAKAKAKAXOCcb1WMiPY50Hx17D961TNDZuXx8eHn9yfs23s9RHx4ef3G9m7tHiJo3X1llcfvEj3ix9tWM1iTPtensUqoNdF9DkSZ3bTGpZjyVQWY+QG/wrVLJ0lNRWW8LxPcnWRNpmR0J7HQqfOxAuKy01zMQsjNZi014PP0N9YOo2ONsyUJ1Frs1mJ7gD8SbVJ00G3vFFtrVRjDsMcXx+HET+DctfrRKykIFJVj2k+rt39tdNRNbu6iHsfSzdytkuCTw/kPioR6k1YqAOjIeTAg+0WrKeHk0trVkHB8msEZQR9VOok20SDVt9U91WTe9Dh0PDwj2WoSs4bsuP5MsT0ecUdWww0rfJsfkmP0Sfo/ok8u4+e0Wi3H4WX21tB2i7etcVz8V1/L6EnVNPMEV4vCT9Y/qSn1m30Nvud723ry1mnlvv8D5vufU9HC+O6vxLl1NJgm+pJ+w33Vz9HfuPyZv20feXmY6qX6sn7J+6no791+RntV73zPJWTuf9k/dWOw/4/Idr4mCz/ne6sdiuhntPE8mVu81js49DO++oRyMxCqbsxAAHaTtSNcW0kuIc2ll8iUMiywYeFUG55ue9jz+4eAr1OmoVNaj5/E85fc7ZuXkKFdziFAQ/wAXZ/6RiG5hYyUQd1jYnzJHut3Va0QUIfE89q7nbY+i4IRfSV7/AIV2yiNgPSV7/hTKGA9JXvplDAekL3/xplDAekL30yhgz6QvfTKGCWOASDgYiO0yf9RhVXqf7r/L6F9oP7Efz+rHDXAmBQDK6S8onxCwdQhcqX1AEbagvefCoGvplYo7qzgrNpaedyjurOMjDPCWP/ESe9fvqt9Ct90qPV93uGDwpj/xEnw++seh2+6PV93uGP6LY78RJ8Pvp6Hb7pj1fd7hj+i+O/J5fcPvp6Hb7o9Au9wP6M478nl91PQ7fdHoF3uGDw1jvyeX9mnodvuj0C73DrybIMYuIgZoJQoljJJXYAMCSfZW9WlsjZFuPejpTorY2xbg+a+pKuZ8OYXEPrmgR3tbURuQOwkc/bV5KuMuLR6+rV31R3YSaR14DLooV0wxpGO5FA99udbKKXI52WzseZtv4mjPsmjxULRSi4PzW7UPYynsI/7VicFJYZvp9ROianD/AH4EFtCyFo3+cjMjeaEqf4VVtYeD3Vc1OCkuTWTnnwMbnU8aMw7SoJ+NZUpLgmaT09U5b04pvxRvArB2SwZoAoBLxeQQSSdY6ksbX3NjbbcV0jdOKwiDbs3T22dpNcfiKduyuZOXAlTgDifr16iU/KoPVY/3ij/MO3vG/fU6i3eW6+Z5Tauz+xl2tfsvn4P9n9ug8qkFMFAFAFAFAFAFAFAFAFAMzF9HMDu79bMC7MxA0WGok2Hq8t6krVSSxhECWz4SbeXx+H7Gg9GUH46b9z+Ws+ly6I19Ww95/L9jB6Mofx8vuT7qely6GPVsPefy/Yx/VjF+Pk9y/dWfS5dB6th7z+Rj+rGL8ok/ZWnpb6D1bH3meT0Yx/lD/sr99PS30Hq2PvMwejBPyhv2B99PS30Hq2PvDwyDKxhsOkIbUE1eta19TFuXtqPZPflvE2mrsoKC7hQrQ6hQBQBQBQBQBQBQBQBQBQBQBQEI9JMRizCXSbCQJJbzXSfipPtqvvWJs9hsqxy0sfDK/X9RsekN3/wriWOWHpDd9BlmfSW76DLD0lu/4UGWHpLd/wAKDLD0lu/4UGWbMPj5EZWRirKQVI5g+FZXB5RrNKUXGXFMshVqeACgCgCgCgCgCgCgCgCgCgCgCgCgCgCgCgCgCgCgCgCgCgCgCgCgCgCgCgCgCgIZ6XP/AH4/+iP/AByVB1Pt/keq2L/23/0/ohl1HLYKAKAKAKAKA9wfOXzH8ayjWXss/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5" name="AutoShape 4" descr="data:image/jpeg;base64,/9j/4AAQSkZJRgABAQAAAQABAAD/2wCEAAkGBxQTEhUUExQWFRUXGBgaFxcYGBsfHxggGBweFx4bFxkdHSggHB8nHR8cIjIhJSkrLi4uHR8zODMsNygtLisBCgoKDg0OGxAQGzEkICQsMDQvLCwsOC8vLCwsLCwsLyw0LC8sLCwsLCwsLCwsLywsLCwsLCwsLCwsLCwsLCwsLP/AABEIAKEBOAMBEQACEQEDEQH/xAAcAAABBAMBAAAAAAAAAAAAAAAABQYHCAEDBAL/xABOEAACAQIEAgYFBgoHBwQDAAABAgMAEQQFEiEGMQcTQVFhcRQigZGhIzJCUsHRCFNUYnKCkqKx0hYXM0OywvAVg5Ojs+HiJDRkcyU1Y//EABsBAQACAwEBAAAAAAAAAAAAAAAEBQECAwYH/8QAOREAAgIBAQUECAUEAQUAAAAAAAECAxEEBRIhMVETQWGRFBUyUnGhseEigcHR8CMzQvFiBjRDU4L/2gAMAwEAAhEDEQA/AJxoAoAoAoAoAoAoAoAoAoAoAoAoAoAoBn9LUMrZViRC5RwqtsbFgrBmUEb7qDsOfLtoBN6DHmOWKZ5WkZnZkDklkTZVG+9iQxHZY7UBIVAFAFAFAFAFAFAFAFAFAFAFAFAFAFAFAFAFAFAFAFAFAFAFAFAFAasVLoRmAvpUm3fYXtQFUcx6Tczln670qSM/RSM6YwO7Rybza5oCyXR/nEmLy/DzylGkdPWKHYkEqbjsbbcdhvQDhoAoAoAoAoAoAoAoCsHHHFcjZ40/WP1WHxIRBc6VERCuFHLezX79VAY4b4kvnOXujaVVMJhyRcA/JLG4sLbdYW25cjQEz9M2dSYXK5Xhdo5HZIw6mxXUbmx7DpBF+YvQEW9C3GUkWKk9MxMxwxSxaQs8cbsw0F3JIiv6wvsD28qAsPBOrqGRlZTyZSCD5EbGgNlAcGe5muFw02IcFlijZyBzOkXsPOgK+zdOmYGUOEgWMHeMKTqHcXJvfxFvKgLEZZjBNDHKosJERwD2BwGsffQHTQBQBQBQEc9LXSHNlZgWGFHMoc65L6RoIBAAIudwee23fQG3ol6QXzRJlmiWOWHQSUvpYPqtYEkggqe086AkGgCgCgCgCgCgCgCgCgCgCgCgCgNGNxccSF5XSNBzZ2CqPMnagKx5vwKr4xHwptl86yTRSMw1LFCLyjSbNqG+lSNwVudmsBK/RnxvlaYeHBRYnSyAheuQRlizE8x6mq5t8658aAkygCgCgCgCgCgCgOTNsQY4JXUXZI3ZQO0hSQPfQFXuK8u6jKcv1AGWeXFzO2oNexjjB1gkEEAHY0A0srmdJo5IwWdHV1AF90Or7KAnnp5z9TgMGFsy4iRZdDX9ZEUNbsK7soNrHxoCO+FuI52YZfl3UwLiSULTpGzNdnIV5NB1DSdAup8LX2AmPon4JxeWJKmIxCSI9isSaiqN2sGYC1xzAG+3dQEg0BwZ7hUlw8sMjBVlRoiTbbrBoFr7E3Ow76AqLkXDkmJxyYNSFZpCjNbZQpszW25AHba+w7aAuJhYBGiIvJFCjlyUWGwAHuoDbQBQBQBQEEfhDYvBvLHGzSjFRRkgIilCHYECRywIsAxGkH53ZQCj+D1mGCSJ4EkPpkpLyKyEXVNgqNurAAlrXB9ZtrCgJmoAoAoAoAoAoAoAoAoAoAoAoAoCtHT5ncsuZNhy5MUCppQcgzIGYkdrb2v3UAgYDifThcLEzf8At55tS/WixCBW9oHWD9cUA0zQFv8Ao8z4Y3L8PPazFdLi97NGdDe8i48CKAcdAFAFAFAFAFAeZEuCO8Ee+gIF6dMgXC4HLUU36kSRXAsGuFYtpubXIJtewvagGN0W5d12aQwNdda4hTbYi8Eo522oB09M8LCeGKUl1wmCiRmHJpZNSjyvp1WPMIaAQOhbBrJnGGDkDTrcD6xRGIA9u/soC1dANvpHzJsPlmLlR9DrEQrA2ILEICD2G528bUBWjhHHz4jMsEJZ5ZD6TDYu5exDix9YmgJF4ozMeh5ziInKs+MXDA6VBsmjXpIUEaiHPM7W7RegG1wF0pY2HFQJicS0uGLBJBIQbK22syEavVvfc8gaAs3QBQBQBQFVumxAM4xFpOsuIyfzPUA0Hyt8aAOhiUx5vhCy7P1ignxR1uO/fagLU0AUAUAUAUAUAUAUAUAUAUAUAUBUzOcG2Y5hmUqMNMYxM+o73SI2UDzGkUAz6Ac/AGQJjZp4nv6uFnkSx+mi+qT3i55UBL/4OObF8HPhyf7GQMv6Mo5ftKx9tAS7QBQBQGGNhc0BVPi7pKx2KxEjR4mWKHUwiSNilkB9W+kglrWJJPMnkNqAf3QHxniZ55MHiJGmXqzKjyMWZSrKCuo7kHVfc7W250BN9AQ5+Eof/TYTb+9ff9X/AF7qAbXA2X6OJwoFhH1jW8DAR/moDj6TsvxqxYqfErpSXMBp7yEjdY7G26hNgfOgEboYnCZxhbgG5kXfs1RuAR3G/wBtAWtoCMvwg8d1eV6LX62aNPIKGkv70A9tAQv0SoDm+DDcusJ9oViPjagFnNmP+y8yjAJMeaBn8AwkS5/WUD20AxBlz9QcRt1YkEXjqKl+XdYUBaLoezp8VlcDSA6o7xaj9MR7BvHawJ7waAetAFANfjziT0WOOKMj0nFOIoBa+ksQGlIG5VAb+du+gK09IuRehZhNB1jS20sZHN2cuocs3jcmgFToxeR8ZgmLKI8PiUQFjYj0jUQBtuCyEDxcd9AWqoAoAoAoAoAoAoAoAoAoAoAoDnzCXTFIw5qjH3AmgKpcISmPAZrIOZghi9k0yg/ug0A0aAffQpiNOaxoeU0c0R9sZYfFQPbQDy/B6wk0ONx0MiFdCKsm49V1cgKd/wBP3UBO1AFAFAYIoCpXSdws2X46SOwEUhMkNuQRmNl815ewd9ASz0BcHNh4TjpCL4hAI1HNU1Eksb29aym3YB7KAl2gIm/CNw5bA4dgCSMSF2H1kf7QKATeDcKy8UT61KkYcN6wtzjiW/vvQC3+ELgZJMtV0A0QzI8hvyBBiFh2+s4oCGOjLCy/7VwGgWLSq4vtdFLayPYrjzFAW3oCEvwlsaQmDhHItLIf1Qqj/E1ARl0ZZlh8NmME+KcpFHrYkKWudJVRZQTzN+XZQCxheK8JE+cLIrYiHGs3VBBp+m8iOS4uhXUD807jlagGdlsDSq8QlVAAZAjkgOyKbhdiNem9r2vyvewoCeOCeJWwcOHwzKghjFnKqdW9yzfOtfUSeVUkdqS7T8S/D88FzLZsdzg/xfLI8n4/wQOzs3iFO3vsanPX0rr5ENaC59PMdCMCARyO4qaQjjxGVQvMkzxq0sYIRyN1B52oCs3Tl/8AucR+jD/0koBa6JuBjjMJJiEk0SpioTGb7KYBrLWsbn17C/caAsYKAKAKAS+KM6XB4SbEsuoRIW03tqPILextckC9jagK+R9N2ZCZpPkmjJ2hKDSovyDCzXt2knyoCxORZmuKw8OIQELLGrgHmNQvY+I5UB3UAUAUAUAUAUBrnhDqyMLqwII7wRYj3UBAmU8GL/sPNHKmJhPI6tudceFGpFFza2oyAnncb3tQEN0A6OjBQc2wV2K/LKbjw3A8idj4E0BOGQY3LsDjMS6zgmQXdwrHW7TTSn5oIOlXVdXaAO6uy09j7jg9TUnjI5Tx/gPx/wC5J/LWfR7Ohj0qrqY/rAy/8f8A8uT+Wno9nQelVdRw4TErLGkiG6Oqsp7wwuDY78jXFrDwd001lDD6V+kYZYixQhXxUguA3KNeWtgNzc7AbcieyxwZIQl4nTMsSGzeSULpCJLCFHVbk+tFpIZbm5tZvPlQDuh6UTlTRYLDFMZhYEVXkY7ux9Z+pddggvpGoMdjudqA88SZlLiZWxDrIita11YqosAACRy+01RXKc5Oconm9QrLJuc4iHj8Ikir1hNlIII7/EWrnVZKEnu95xotnXJ7i5o84jLFZhIyvqFiGCsDt7NxXWMrYx3UuB2jK6EXBLg+4lLphmOHyBYT6xf0aInl8y0l7f7u1vGrqEd2KXgehrjuwUeiGbwHljQ8Q4aGQbwYVNPgThgzfvO/tNbG5YOgIN/CLMDvhAH1TKzo6IykqpCt6yfODHa19udARHxTlXouLmgGvTG5VTIulmA2DW7jzHhagEqgHFwHkeIxWLjXDJrKMrObiyLqCljcjleudtfaQcep0qn2c1LoTl/V1ivx0Pub7qqvVb6lp6zj0HfDwhhDGiyYeJnCqGZV06iBYna3M1YrTV4ScUV71NmW02L6rYADkOVSCOZoCrfToP8A8xP4rD/01FAKnRrxvPg8GYohFp6xmOpWJuQvcw7AK4WWSi8IuNBoqLqt6bec93+h2L0n4w8hB+w389c3dNE+OydNLk35/YP6zMb3QfsN/PWO3mbep9N4+f2HrwJxj6YDHLpWdbmy7B171BJ3HIi/ce3btVbvcHzKnaGz/R3vQ4xfyYqcbZQ2LwGJw6W1yRsEvy1D1luewXA3rsVhT3GYV4pHjkUq6MVZTzBU2IPtoC23Rlg2iyrBo/PqVbt21/KAG/aAwB8b0A56AKAKAKAKAKAKAa3HWHSHKccEUKphxDWH1pdTMfazE+2gK39GeUDF49IDykixCm/jC9j7GsfZQDfy9tEyE7WcX8N963reJr4nO1Zg/gShw1kkuPkaPDtGCi6mLlgAL22sp38KsbLlBFVVQ5vAjjEqLhmBINth3VuprvObjxF7hXhuXMGdYWRUS2t3vYar2VR9I7HusPZXO29QR2p08rGOvEdHuZkhRjlZBYXaSYFQPqpYjYchcVHWoj7vyJL0s8+182Q1xH1mPx+LljLSL1jHWx5IG6tLnutpAA+yocpKKyyzppndNQhzG0RWTkYoC5UWXR4jAxwtrEbwxjnZgNKkXNuewrWUVJYZrOCnFxfIRcDwXg8DIuIBlZlJ0hmDC7AjlYb2vUG56fRx7WZxp0VcZ5iuItniOEc9QHeQPvqMtu6VvHHy+5N7GQzenTEwf7PjSRrM80RjFvnWPrX8NBPwq1dsU0uqz+S/2c8CHPn8LcU4crG6WhMLMbeuWRmUqB2WIF79nLbfjVrK7KVdHOG8ePPH1MuLTwTNUo1Kj9KrXzfGf/aR7gBQDcxmOklIMsjyFVCguxYhRyUE9gvyoD16MOp6y51dZpt2W03vfvvW2693eM44ZHz0KcSRYLFyvMHKvCV9QAkHWp3uRtzrMIObwglkmV+lXBD6E58kX7Xrp6PM27Nj2wmJWRFkQ6kdQykdoYXB91cWsPDNDbWAFAVo6XcN6Rn7wrzYQp7TGD9tAJXRtlGIxXXJh4+s0aCfWUW1ah9IjurhbW5YwW+zNZChSU3zwO7H8JY6FS8mGbSBclWRrAcyQrE28a4ulotq9pUze6n+gis21ckT233C83DmPw0fpfV9WsS9b1gkjuoUar21XO30e29u2uyplzRV2bS08k4S4rvWGZzfp8kMenDYYLIVF5JGuA1tysYHK97XbzFTEeYljL3eR055whhsdmuEIjsMRh/SZx1zBpB6gDKCrAc+VxfS3zbAsMCZl3TdLhpJI+oWbDLIwgGsq6Rg2RdRDarKO0X350BMXA3FkWZYUYiNSnrFHQkEow3tcc7gg38aAcNAFAFAFAFAFAIPHuFMuW4xFF2OHlsO8hSQPeKArn0Jzac5w353Wr74noBE4sgOGzPEra3V4mQqD3Byy+wi3voC4GFVQo0gAEA7C3OgPD4CIm5jQnvKj7qzlmMIanGvGCYNTDAFM5HIAWiv2sO1u5fadufC23d4LmWuz9nO978+Efr/ADqRc/EWMII9Kn3v/eN2+2ovaS6noJaOhrG4vIYWRTthpnhkuA9gTfY2uVPiD/GpFn44ZiUmhfompddq59/0/JiHjSDI5HLU1vfXePJFXe07JNdX9Tt4XwYmxmFiYXWSeFCO8O6qfgaycizAmxzMSI5QfElR7iQLV5JU7RnPfzLPxwvJvBJzBGmXEyPbrWJI7L3A8rbVVanUW2y/qScsfzu4fmdIpLkaHjdvVSPrDzI8u21NPRO6W7DLfgG0uYh8aZHJmGH6p20OjgoWu2m11I8Nv4Cpun11mlvzY3LGU03y8/gaSgpLgaI+DBKITMDLi47WmiLRsSttJJB5qFG+24J2ua6afW3O5w0vBPlHg8d7DgsZkPCc48fPSQ/otf8Awk10u0+0W8ycvyf7MwnAr90nYOWPMp+uRlZyrjUPnBlBuD277X7wa9Pp1NVRU+eFn4keWM8Bq12MC1jcOVwqeJBt5gmpM44qR0axE9cMR3MhvbYD3k/dTTLmKxwLGfrGpeGdCdui3O1nwaxAEPhwkbb31C2zDzsdvA1Bvhuyz1OU1hjnx+YxQgGWRIwTYFmAv5XqNOcYe08HGdkILMngTs44gjXCzSwSxSMiMygMGBIHKwNaTujuOUWjlZqI9m5QknhFcszzWQZxHi76pXdXO2wO6AW+qFA27qjV6mc6JWPCaIlOrsnppWPCaF/oVzCPB5pPEz2jeK2tnVVUrZvXva55qLHt5d3eq9OtTnwySadQpVRsswsjmx/SFipDIhEXVnUttBsym456t7iq2zX2JtLGCqntS6E8xa8BAyr0XrV9IgBiJswV5AQD2j197d1a1ax7341wJtP/AFLq99do1j4IkXpdxKrkeIMRBRlhVCDsVaRBse0aau001lFipKX4l3lWayZJ8yrGBc7ypeWvKokHtSRx/hoCBXUgkHmNjQE4/g0Yg2xsd/VHUsB4nrAT8BQE4UAUAUAUAUAUBhlBBB3B50BU7hSH0TPYYrn5LG9T4/2hi3oDs6ccH1ecTnskWJx7UCn95TQFmMjnD4aBxuGijYfrKDQDc6SOLWwMaLGLSTB9Lm1kC6bmx5t6wsOXfyseVs3FYRY7O0kb5tz5LHDr9uBCr44MxJYsxJJJNySeZJvuaibrPUqSisJYR71bXrXBvlYyInEyxvEWJ9ZfmnzNrHwrvTvKRVbVhXOlzfNcn+gz6lnlzrynHGCeKZRdopEkA7yjBh/CgLn4PFJPCkiHVHKgZT3q4uPgaw1lYA2s04cw0EZkeSZVFuRB5mwA9XvqpexaHyb+X7GbdV2UXKXI4skzjBQyXXr9TWTU4WwuR2A99qlaXZ9Wne9HOfEhetK5tRw/L7i3iuE4ndn1yKWJJAItc7m1xUe3ZFNk3LLWf50LBWtLBuyzhuOGQSK0hYX+cRbfbsFdNNs2qie/FvP88BKxtYFqrE5ibnmQ4fGIExMKSqDddQvpPep5igKg55lnVYyfDKdXVzyRA2tfS5QG3ZyrLeWCRulngNcvwkUiztJqlVNJUC3qM17g/m/Guk7XJYNnLKGHw5sshJt834Xrrp+82gToehtPyuT/AIY/mrX0h9DG+OTgLg5suM95hKJdFvV0ldGrn6xv86udlm/gxKWTl6UcmxGIjh9HTWUZtQBF7MBY2J35VX6ymVkVhFdr6JWxW6s4GLhuAMxfcxhO7U6C/sBJ99QY6Gx9xXR2dY+4b2KyX0eVlmiEcw+de1zftBB5HvFcLu1h+B5x0It7uh/Tk3hd3cc+FwUcQPVgLfmb3PtJJNc522WP8fE52X22tb7z/PAUI8pxRi64Ru0O5MgW6gLsSbcgLG/lXRUScN5R4HVaaThvqPA0Bx3io+GRN1idxnn0voS4TVeJpQ9u7SDsO4Em9u8eJva7OnLjF8i72TZN70HyRH9Whck28ZYc4LN8kY/Rhw0LH9BzG3wagGJ0s8NtgsxmGk9VKxlia2xDnUVB/NYlfK3fQCh0FZq0ObRoD6s6vG48lMim3fqUDyJoC0NAFAFAFAFARb0gdIPzsPg38JJlPvWI/wAW93eLHTaX/KfkSaqu+RHb5tiDznnP+9f+apu5HovI74XQbXD8qnN4HkfSoxKSOzEn5jB2ueZOx9tU9sd61qKIUlmWEdnSjjmxOKfEFy6l5EjJ2tGHYxgCwsNJ8+/eu2ppUIxaXx+JvbDdSZ25VmGJ6mFIZZtRVEQLIwAJAUAesAB8BUyKiqk8Ll0OywoJ4J+fPcDGka4jEYdpEQA3dXYGwB23O5FVnYTlxUX5EeKn/jkbPSDDNiYoGwCdbh2DlzEF3IKhb8jt623fzqLfXJPdwWezbq6nJ2vjwxn5jXyDg7GPiIuswpEQdTIZNIGkEFgQTc3G1rHnXGNTyWOo2lV2ct2XHHDA7emfI4jlExQLF1RjcBFUBrME0mw5et7wKlYR5mU5S5vJWGsmoUBP3AvFGIgwGHjUqyqmxZbkXJNrgjYXsPAVnBT36+2FjiscH/O8UM14jnxEZjk0aSQSFW3zTqG9z2gVnBFt1ltkd2WMCOV3U9qkEeY3oR4ycXlDl/prif8A+f7J/mpgmesbvDy+46eD82kxETtJa6vYWFttIP2msMstFfO6Dcuv6IX6wTDnzDGpChkkNlFrmxPM2Gw8TXO22NUHOXJHSquVklGPMqacQk+dGQbxSY4vy+g0xfl+jSdkYQc3yRiNblPcXMk/p7zyHEYCFY2JIxCkgqRt1cgvvt21xo1lVzxB8fgdbtLZSsyXATuhM4BcJK2KhjklE50log5ACJaxIsN71tdrq9O92TfHoZo01tqzDl8SWhxnhu9/2DUb1pp+r8jt6uv8PMWsDjFlRZEN1a9ri3I25eYqbVZGyKnHkyHZXKuTjLmjoroaBQDV4q4Gix0oleR0YIEsumxAJa5uOe9R7dNGx5bIl+kjdLebEMdEsH5RL7l+6uPoMOrOPq2HVjuy3h2KHCeiAs0RV1JY7kSXLbgC3M1JhVGMNzuJcKYwr7Pu/cYmf9GMUUUsyTuFjRn0soJOkFragR/CuEdnRnNRUsZZAt2fGMXJPkRhxBlUUkJ0GQyLuoKqAe8E6r8vjarWvYk6cyUs8OWCLpdTVVPPHiMGGQqwZeakEG17EbjntUYvxYzzizGYx43xMxkaL+zOlRpuQdtKjtA50B6z3jDG4xdGJxDypcHSbAXHbYAC9AOroGy1Jc0WR3C9SjMi/XcgqAPJSzfq+dbKEnFyS4I1c4qSi3xZZytTYKAKAwzAAkmwHMnsoCIeP+PzNqw+Fa0XJ5Rzk7wncnj9Ly52en0u7+KfPoSq6scWR5U47msJMymRIZDGOcgjcqLbbsBpHvqO7uODm5nPg8GqkvoCse3ft8zWa6op72MMRilxwbcbhVkXS/IG/O3Kt7K4zWJG0oqS4ndknC+NniBwuGkeIXsx0gHvsXI1b/Vv3VG7aNa3U8HLfUeCNOJwOKibRJhpVfkAY33/AEdvW9lbrUZXcbdoT/0fZfJBl8Ecw0yAMzL9XWzOAfEAgGq26e9NsizeZZHFXI1I56fMaI8odD/fSxIPY3W/5KArFQBQEpcIxM+EiOqwAYAb9jEVkotU4xulkccS2AHO1ZILeWap4Cx+dYW+NDeEormeY8Mw+mf9edA5LoP/AIUb0PL3nY9YXcsBy7REAT5i/tqPqbuxrc2s4PQ7J0/aJJP2n5Y/0aouPHB9eJSPBiP4g1UR2vPPGHkz0EtlxxwkI/H3Hy+hvoiJ+be7dtwRy5C/M91dJ6r0tqlLdzzb8OPA0jpvRc3N5xyS8eBD3AeRSPMuIYaY0JIv9I2NtN+YB5n/AEOm0dVCNbqXFv5HPQaeUpqx8l8x18aZO+JhCx7srggEgDtB5+dVug1MabMy5NFhraJWwxHnkSuA8HiYHeOWEqhu2o94sLdxqTtK2m2KlCWWR9BXbXJxlHCHrVOWg4+HuKjh06t01ICSCDYi+5G+xF6s9HtB0x3GsruxzK/VaFWy308M7Z+PSf7OJbd7Nf4AC3vrvZteS9mHmzjDZcf8peQvcM596UrXXS6WuAbgg8iPcdqn6LWekJ5WGiHq9L2DWHlMW6mkMKAKA485wXXYeaG9usjdL92pSt/jW0Jbsk+hrOO9FrqV1x2ExEDNHLGVdextr+IPIg942r0Vdspx3o8TzNtMa5bsuAwcZi5AhgYaQJGkZbWuzADfwA5fpN3156xSUnvLDPS1uLgt15RwVobnpGsQdtt9wCPaDsfKgH7kEqC0kEckN9DbsCA45tERYhbi4B5d5q62dCW5JSXB/Mo9p2R7SLi+K+RPfA3FYxkel7CdB6w+sOWtR/Edh8xUHV6V0yyvZf8AME/R6tXRw/aX8yOmoZNCgGP0r4PGzYeOPBqzqzHrkUqCy22vci4vzA57VI084wllnSuSTyyJzwpmX5FL7h9jVN9KXVHftUdOD4CzOY6Rh+qB+nIyqB42uW9wrWWrXUw7USl0gZHNJlqQYdBI8Zi9UWFwgsbXIHsqHRZu2bzOMJYlkiT+iuZfkUv7P/ep3pS6o79qhR4f4Exs2IiTEYd4oC3yrmw9UesQPWvdradh21pZqluvDNZW8CfIYgqhVAVVAAA2AA2AA7qrSMe6AKAKAij8IbBTS4TDrDFJIFlLPoRm02QgFrDYbnc0BXQigMUBJ/AGI/8ASqljcM3Z2E3+2sootfH+q2OWaUKLmskFLJznMF8fh99Dbs2ZGYJ4/D76DcZJGX5Q2IypItWhnGsEjsMhkF/Zao+oq7WDgem2bLsYQb/mRLw3RwxPyk48lQn4k7e6oEdnPvl5ItpbQXdE4OI+G0wbIUlLawRpYC4tbe42t7KhbQ08aVHDzkl6HUStbyuQj1VliZgwHXSpGGClmCgncb+FSdKnKah17zhqHuwcuh355ws2E0M0qsGNhYFTcC/edvbUzWaaVMM5zki6XUK6WMYwJ9VRYGzDYZJHRJG0KWALW5f67+znXbT7vaJSeEzndncbissdGK6OB/dzkeDoD8QR/Cr2Wzvdl5r/AEU8doP/ACj5Ctwdw0+EMpd1bWFA03203538676TSultt8zhqtSrsYXIc9TCIFAFAFAQ50uoVxqM2yPCuk+KswYey494q52dYlBxfUo9qVtzUl0ILziXVPIfziPdt9lVuplvWyfiWmlju0xXgc8cLMCQLhRc+Fcowck2u47SnGLSb5mutTYenDOIHo6gnkWHxv8AbV9obI9ik+7J57aFb7dtd+Bdy/NTDIssb6XQ3B+w94PIipM3XOLjLkyJX2lclKPNE88JZ+uNw4mUWNyrjuYAE2PaNwfbXnr6uynu5yem093aw3sYFmuJ2CgCgCgCgCgEHNuJBE5jVNRFrkmw3F9tjeqnV7VVNjrjHLXPjj9yy02z3bBTcsJmrKuJutmWIxgFr2Ia9rAtyt4VjSbTlfYoOGM9+fDPQzqdAqq3NSzjwHHVuVgUAUAUBULjaKB8zxnUuBF1kzBuwkAuQPAyXUeYoCSPwbcrB9LnZQR8nGpNjvu7D/BQYyKXEGaB8TLq20SOgAWwARio5eVbHndS5zsee5teTNeRzRviYUZQ4aRQQwuDc9oPOg09f9WOepL8eAiUWEaAdwUD7K1PQKMV3GJMvibnFGfNFP2UDhF80dCqAAALAbADs8qGxmgG3xZwscYyMJRHoDCxTVe5B+sLcqianS9s084x4ErT6nsU1jORvHo3k/KF/YP81RPV0ve+X3JXrCPu/M78o4GGHkWaSYv1frBVS2433JJ+yutWh7OW/KWcHG/Xb0GlEbXE/FYxiKvU6NLalOu/MW3GmoGp13bLG7jHj9jzNP8A1FKmTar+f2NXDPDTYxXKyBNBAIKk3vfuPhWdNp3em08YL7Q7cjqYtuGMeOf0Fxejd+3EKPKMn/MKlerZe98vuTvWC935/YkMValWZoAoAoAoAoBJ4j4dgxqKk4JCtqUqbEHkd+493lXSu2VbzE521RsWJFO8zAE0oX5ut7eWo2rRvLybpYWES90O9HkONwMs2I6xdchRCrAeqoFzYgj5xI3+rW9drhnHec7KY2Yb7iJc6y5sPiJoG3aKR4ye/QxW/tteuZ1HT0dyYcavSYzJHqFwrlSLjmtjvy5Hn4VZ6ODnVJReGmVWtnGFsXJZTRPP9WOXkXCSf8Rqi+l29SX6HV0HDw/kcWDi6qEME1FvWNzc2HP2Vxssc3lnauuNaxEU60OgUAUAj51nywEKo1v2i+wHie/wqt1u0Y6d7qWZdOhO0uhlct58EJo4vP4r9/8A8ahLbb74fP7Ev1Svf+X3PEvFzfRiUebE/CwrWW25/wCMF+b+xmOyo98vkN/FztIzOx9ZudvdtVRZbKybnLmyzrrjXFQjyR6yWVYJRKVLsL6d7WuCCTsb7GpWm1kapb7jlrlxx+hHv0ztjuqWPyF+TjEgX6oft/8AjU/12+6Hz+xD9VLvn8vuOtTV+UxmgOTN2YQTFPnCN9Nu/SbfGgKT0BO34P2bQwYTEdbIELT7Ag9iL3DxrpCqc1mKONmorreJPBJK5Hl2LLSKkchJuxRmG53uwUjc8961lCUfaRzjXp7cuOH8DYmV4DBsH0xRN9Es12/V1En3VmMJS9lGXGil5eF8Tf8A0qwn49fc33Vv6PZ0HplHvG/CZ9h5GCJMjMeQvue3YHwrWVM4rLRvDU1TeIyWRSrmdgoDRjsSIo3kbkilj7BetZzUIuT7jSyarg5vuQwl6Sm7cOPZIf5aqPWz9z5/YovXj9z5/YJukfUpHo/MEH5Tv/Uo9q5XsfP7B7bysbnz+wwUSwsL28aqZPLKOUsvI4eFOJTghIBH1nWEE3a1rC22xqZpda6E1u5LDR7Qemi1u5z44HCekr/4/wDzP/Cpfrb/AIfP7E715/w+f2OvJOPRNOkTxCMObBtd9zyB2HPl5kV0o2krJqLjjPiddNtdW2KEo4z4949atC5CgCgCgCgPMjWBPcKAo+zXNzzNAXB6Psr9Gy3CRWsREpYfnONbfvE0BAHTvlXU5q7i+mdElHnbQ1vat/bQB0O8LLj5Z0aUxhFRtluWBJBsSdvca7039lnhzI9+nVuMvkWfVbADurgSDNAFAFAIfEGeCIaE3kP7nifHw/0avaG0FStyHtfT7lhotE7Xvz9n6jKdiSSTcnck9teYbbeXzL9JJYRisGQoDQcUPE11VMjTfR7WdT21q65LuM7yOzJcF6TMqAeoLNIfAdnt5e/uqdodI7LFnkuf88SJq9Qq63jn3Ekk16s84ZoDkzTHJDE0kh9UDl3nsUeJraEHOWEc7bI1xcpFO81wGibErbSIyWAHcXUD4MK2lXuykuhpXdvxjLr+z/YffBUOjBobW1FmPvsPgBVhplitFPrpb178CUeitHLTyFSEIQKbbEgsSAe221cNXJPCJWzYNOT7uH6ibx4T6dJcG2mOx8LdntvXbSv+mRtoL+t+SG/UkhC7wThmfGxEck1u3lpKfxYVH1UsVvxJehg5Xp9OP6fqSxVWegCgETjRrYGc/mfaKj6tZpl8CJrlnTzXgQsZl768xus8fuSPBxI7jWdxm3Zs3A3rVnNrBh2sL0SyEsvBrGJHjW24zfs2e1xIHrA2I3HfcUSknwCjJPKLAxm4B8BXrke5R6oZOfHluqk0X1aG0253sbW8b1h8jevG+s8skIR8R4pgCcTNft+UYfAGq3tJ9We3Wi03dXHyR6TPsUOWJm/4jfaax2k+rMvR6d/+OPkh48H8STzriIpn16YXdWIAYW2sbWBG/nUrT2Sk2mUO19FTTGM61jLxjuKyYePU6r9Yge82qS3hZKWuG/NR6smpc8xI2GImAHL5V/vqs7SfVnuPQ9P/AOuPkhmdJU8sywySyNIVLJdiTbV63M+RqTp5ttpspNs6SuuEZ1xS44eP54Cv+DtitOZuhP8AaYdwB3lWRv4BqlnnyyNAFAFAIXEOeiIFIzeQ8z9Tz8fD/RqtobQVK7Ov2vp9yx0Widr35+z9fsMtmJJJNyeZPbXmW23ll8kksIxWDIUB5kS+17C+58PKulbSlmRrNNrgKOrCKulYGc9rSOQT7FO3stU+Wr08Y4hW34t4+n2Ia097eZTx4JfucuXZYk0ypcoGJ5b2sC1hfy7a5aV9vcq3wTzy7uGe86ah9lU5ri0PZ0iwOGdlXZRc97nkLnxNh4V6vTaaMMQh3nmdVqpYdk+4i3NczkncvK1+4fRXwUdlXkIRgsRPMW2zteZMzgOIZodo52A7rhh7mBArWVdcuaNq77a/Zk/58TGYZnNOQZZGe3IHYDyAsBW0K4w9lGtl07OM3kiTPMySTEYlhsHQIp7yjIb+3RVdbYnOT6/b9i7oplGuCfc8+af7j84YYHCQ25aAPaNj8b1Po/top9UmrpZ6i0mMkUWWRwO4OwHuBrfdj0OSnNLCb8zUzEm5JJ7zWxq3k80B0YHMXgbrI30NyvtuO4g7GtZxjJYkb12Sre9B4Z3YninEyixnNu5LL/hANc40VrkjtPV3S5y8uBoyvHyJNG6u19a33O4JFwe8EVtOEXFpo51WTViafeiSONM0WDDNqQSdZ6gRuRuDfVbewHd4cudec1l6qqy1nPAudfqFTS21nPDBDuGRFYFkDr2oSwB9qkH4156NuHlrJ5WF2JZayug78HxFgAmlsvQG3YEa/wCswvVjDW6fHGv9S0htHS7uJVfRjTnZSzFF0KSSq3vpBOwuedqq5yUpNpYKeySlJtLC6HrCyhXVmRXAIJRuTW7DWa57klLGTNU9yaljOO4dOOz3LnS3oA1dw0p++m/wqynrNM4/2/0+hbz1+klH+1x/JfNDRmjjL6lTStwQhYkeRPMioErfxZSwuhVyuzLMVhdOZL3CHEwxalWUJKgGpRyI5al7beHZtV/o9Wr1h8Gj0+g1y1McNYkuY2cZ0jSrK6rDGUVmABLajY2uTy+FHqWnyPa17DrlWm5PLX5fz8xSwPSRA39rHJGfCzD37H4VvHUx70Rbdh3L2JJ/L+eZH2eyxPiZZIAwjdtQDACxIGqwHYWufbUSxpybR6DSV2V0xhZzX8XyOGtSSe/6RtgYp5UCkvE0frX217Aix7DY+yu1DanhFXteqEtO5TfLl8eRFuQw68REv5wPu3+yplrxBnmtBDf1MF4/TiSZGlha96rT3CEriyDVhX71sw9h3+F660PE0V+1a9/Sy8MP+fkN/o2zZcLmeFne+lXIYjsEitGT+9Vg3hZPH11uyagu8t1FKGUMpBUgEEciDuCKynk1lFxeHzR7oYEHiHPeq+Tj3kPM/U/7+FVO0No9j/Tr9r6ff/fxsdFou1/HP2fr9hmM1zc7k8z315lvLyy+SxwRihkKAKAKAKAVOEsO0mJDj5kQJJ7ywKgfEn2VcbK07dqn0/XgVu0bUq93qOviTLWxGGkhVgrOBYm9hZg29vKvT1y3ZJnnL63ZW4rvGPhujOUn5XEKB+apb4kipT1a7kV0dmy75HviHhDCYTDli0ryHZLsBc+QW1gNz/Hes1WzsnjuMajS1U15eW+4adTirI5z/hSYSs8Sa1ZmIC29UE3F/f8ACq23Tz3sxRd6fW17iUnhpC/wZgMTCpSUARn1gNV2U91h2H/XbUjTQsgsS5EPW2U2PehzHNUogBQBQDg4X4Q9M1SSuyRKdKhbXY8ybkEADly335WqJffuPC5k/SaTtVvSeEKuP6M05wTsp7pAGHvWxHuNcY6p96JM9mr/AAl5/wARw5f0fYkTIZJI+rVlYlWYkhTewBUc63lqouPA5Q2fYpptrGRR6Vm9XDjsvJ8Av315raz4R/P9Dltt/hgvj+hHlUp54KAKAKAKAKAXOCcb1WMiPY50Hx17D961TNDZuXx8eHn9yfs23s9RHx4ef3G9m7tHiJo3X1llcfvEj3ix9tWM1iTPtensUqoNdF9DkSZ3bTGpZjyVQWY+QG/wrVLJ0lNRWW8LxPcnWRNpmR0J7HQqfOxAuKy01zMQsjNZi014PP0N9YOo2ONsyUJ1Frs1mJ7gD8SbVJ00G3vFFtrVRjDsMcXx+HET+DctfrRKykIFJVj2k+rt39tdNRNbu6iHsfSzdytkuCTw/kPioR6k1YqAOjIeTAg+0WrKeHk0trVkHB8msEZQR9VOok20SDVt9U91WTe9Dh0PDwj2WoSs4bsuP5MsT0ecUdWww0rfJsfkmP0Sfo/ok8u4+e0Wi3H4WX21tB2i7etcVz8V1/L6EnVNPMEV4vCT9Y/qSn1m30Nvud723ry1mnlvv8D5vufU9HC+O6vxLl1NJgm+pJ+w33Vz9HfuPyZv20feXmY6qX6sn7J+6no791+RntV73zPJWTuf9k/dWOw/4/Idr4mCz/ne6sdiuhntPE8mVu81js49DO++oRyMxCqbsxAAHaTtSNcW0kuIc2ll8iUMiywYeFUG55ue9jz+4eAr1OmoVNaj5/E85fc7ZuXkKFdziFAQ/wAXZ/6RiG5hYyUQd1jYnzJHut3Va0QUIfE89q7nbY+i4IRfSV7/AIV2yiNgPSV7/hTKGA9JXvplDAekL3/xplDAekL30yhgz6QvfTKGCWOASDgYiO0yf9RhVXqf7r/L6F9oP7Efz+rHDXAmBQDK6S8onxCwdQhcqX1AEbagvefCoGvplYo7qzgrNpaedyjurOMjDPCWP/ESe9fvqt9Ct90qPV93uGDwpj/xEnw++seh2+6PV93uGP6LY78RJ8Pvp6Hb7pj1fd7hj+i+O/J5fcPvp6Hb7o9Au9wP6M478nl91PQ7fdHoF3uGDw1jvyeX9mnodvuj0C73DrybIMYuIgZoJQoljJJXYAMCSfZW9WlsjZFuPejpTorY2xbg+a+pKuZ8OYXEPrmgR3tbURuQOwkc/bV5KuMuLR6+rV31R3YSaR14DLooV0wxpGO5FA99udbKKXI52WzseZtv4mjPsmjxULRSi4PzW7UPYynsI/7VicFJYZvp9ROianD/AH4EFtCyFo3+cjMjeaEqf4VVtYeD3Vc1OCkuTWTnnwMbnU8aMw7SoJ+NZUpLgmaT09U5b04pvxRvArB2SwZoAoBLxeQQSSdY6ksbX3NjbbcV0jdOKwiDbs3T22dpNcfiKduyuZOXAlTgDifr16iU/KoPVY/3ij/MO3vG/fU6i3eW6+Z5Tauz+xl2tfsvn4P9n9ug8qkFMFAFAFAFAFAFAFAFAFAMzF9HMDu79bMC7MxA0WGok2Hq8t6krVSSxhECWz4SbeXx+H7Gg9GUH46b9z+Ws+ly6I19Ww95/L9jB6Mofx8vuT7qely6GPVsPefy/Yx/VjF+Pk9y/dWfS5dB6th7z+Rj+rGL8ok/ZWnpb6D1bH3meT0Yx/lD/sr99PS30Hq2PvMwejBPyhv2B99PS30Hq2PvDwyDKxhsOkIbUE1eta19TFuXtqPZPflvE2mrsoKC7hQrQ6hQBQBQBQBQBQBQBQBQBQBQBQEI9JMRizCXSbCQJJbzXSfipPtqvvWJs9hsqxy0sfDK/X9RsekN3/wriWOWHpDd9BlmfSW76DLD0lu/4UGWHpLd/wAKDLD0lu/4UGWbMPj5EZWRirKQVI5g+FZXB5RrNKUXGXFMshVqeACgCgCgCgCgCgCgCgCgCgCgCgCgCgCgCgCgCgCgCgCgCgCgCgCgCgCgCgCgCgIZ6XP/AH4/+iP/AByVB1Pt/keq2L/23/0/ohl1HLYKAKAKAKAKA9wfOXzH8ayjWXss/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126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3122" y="5157192"/>
            <a:ext cx="3268830" cy="168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1512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539552" y="2636912"/>
            <a:ext cx="6345260" cy="3530600"/>
          </a:xfrm>
        </p:spPr>
        <p:txBody>
          <a:bodyPr>
            <a:normAutofit/>
          </a:bodyPr>
          <a:lstStyle/>
          <a:p>
            <a:pPr lvl="1"/>
            <a:r>
              <a:rPr lang="es-MX" sz="2400" dirty="0">
                <a:latin typeface="Arial" pitchFamily="34" charset="0"/>
                <a:cs typeface="Arial" pitchFamily="34" charset="0"/>
              </a:rPr>
              <a:t>Valiosos</a:t>
            </a:r>
          </a:p>
          <a:p>
            <a:pPr lvl="1"/>
            <a:r>
              <a:rPr lang="es-MX" sz="2400" dirty="0">
                <a:latin typeface="Arial" pitchFamily="34" charset="0"/>
                <a:cs typeface="Arial" pitchFamily="34" charset="0"/>
              </a:rPr>
              <a:t>Escasos</a:t>
            </a:r>
          </a:p>
          <a:p>
            <a:pPr lvl="1"/>
            <a:r>
              <a:rPr lang="es-MX" sz="2400" dirty="0">
                <a:latin typeface="Arial" pitchFamily="34" charset="0"/>
                <a:cs typeface="Arial" pitchFamily="34" charset="0"/>
              </a:rPr>
              <a:t>Difíciles de imitar</a:t>
            </a:r>
          </a:p>
          <a:p>
            <a:pPr lvl="1"/>
            <a:r>
              <a:rPr lang="es-MX" sz="2400" dirty="0">
                <a:latin typeface="Arial" pitchFamily="34" charset="0"/>
                <a:cs typeface="Arial" pitchFamily="34" charset="0"/>
              </a:rPr>
              <a:t>No son propiedad de la empresa</a:t>
            </a:r>
          </a:p>
          <a:p>
            <a:pPr marL="877824" lvl="2" indent="0">
              <a:buNone/>
            </a:pPr>
            <a:endParaRPr lang="es-MX" sz="2000" dirty="0">
              <a:latin typeface="Arial" pitchFamily="34" charset="0"/>
              <a:cs typeface="Arial" pitchFamily="34" charset="0"/>
            </a:endParaRPr>
          </a:p>
        </p:txBody>
      </p:sp>
      <p:sp>
        <p:nvSpPr>
          <p:cNvPr id="2" name="AutoShape 2" descr="data:image/jpeg;base64,/9j/4AAQSkZJRgABAQAAAQABAAD/2wCEAAkGBxATEhQUEhQSFRQUFxcVFxUUFBUUFRkUGBgWGBgUFxgYHCggGB0lGxYXIjEhJSksLi4uFyA1ODMsNygtLiwBCgoKDg0MFBAPFCscFBksLDcsLCs3KyssKywrLCwsLDcrKysrLCsrLCsrLCsrKysrKysrKysrKysrKysrKysrK//AABEIALsBDgMBIgACEQEDEQH/xAAcAAEAAAcBAAAAAAAAAAAAAAAAAQIDBQYHCAT/xABGEAABBAECAgYFCQYEBAcAAAABAAIDEQQSIQUxBgcTQVFxIjJhgZEIFCNCUpKhscIVYnKCosFDstHwJDRz4TNjZHSTo8P/xAAWAQEBAQAAAAAAAAAAAAAAAAAAAQL/xAAaEQEBAAMBAQAAAAAAAAAAAAAAARExQSEC/9oADAMBAAIRAxEAPwDeKIiAiIgIiICIiAiIgIiICIiAiIgIiICIiAiIgIiICIiAiIgIiICIiAiIgIiICIiAiIgIiICIiAiIgIiICIiAiKFoIoiICIiAiIgIoWloIoiICIiAiIgIiICIiAiIgIiICIiDycV4hFjxPmlcGRxtLnuPc0fmfZ7VrbG69eGukDHR5LGE12jmsIA+0WtcXV7lQ+UVxsx4cOMOeTIXO/gh0mj5ucw/ylc8g7oO3ceZr2te0hzXAOa4GwWkWCCOYIVRYn1UZJk4RhOO1RaN/CNzmD8GrLEBERAREQWTpnx4YOFPlFursmjS3xe5wYwH2anC/Za57g65eMtm1uljcy7MJhjDK+zYGseeq/Nb160eEvyuF5cUdayxrwCaB7J7ZS2zysMI8yuSWtsgDe6A9/cg7R4FxNuTjw5DBTZo2yAHmA4A0fK69y96svQvh0mPg40EpBfFExjqNiwOQPeBy9yvSAiIgIiINUdd/TvJwexgxHhksrTI99Bzmxg6WhocCPSOrf8AdWIdWnWrnHMihzZe2ine2MFzWh0b3GmuBaBYLiAQfMV33v5SXCSY8XKFU1z4HePpjWz/ACP+IWr+rPh3b8Uw2WBUzZDZA2j+koXzJ01XtQddoiICIiAiIgIiICIiAiIgIiIC8HG+NY2JEZsmRsUY21O7z4NA3cduQBK960R8pPidvxMcEei18zh3+kQxh9nqvQYV1s9L28RzNcV9hE0Mi1DSSOb3kd2px+DWrCQhCgg6c6ieNRTcMihDwZccvY9ljUGl7nsdX2acBfiCtjrlfqX41824pBZpk947vOStH/2BnxK6oCAsP411mcJxZjDNkVI3ZwYx8gYfBxY0gHxHMLLZnU1x8AT+C4kyZC5znE2XOJs87JtB2dwTjWPlxCXGkbJGeTm3zHMEEAtO42O+6xbrL6w28KEQ7B00k2stGsMYAzSDqNE/WGwHvCxT5NkwOPmM3sSscfCnMIG/j6J/BYV1+cX7biZjHq40bIvYXu+kcR98D+VBc+Dda+bmcSxI5gxmM+ZrHQxNvXr9BusuNuAc4Gh4ciVesLolw6Djs2qEmGLG+eNjL2uYx+oA3H6waLBDT6vM7VWlODZvYZEMw37KSOShsTocHV+CuvEeluRJlZWSDpdlNljcOdQyDT2fuYAB5INt9EOvGAgR58b2G3fTRjW3TZLdbB6QIFDbVdWtt8J4pBkxNmgkbJG71XtNg1sR7CDtRXFNrob5OvHBJiTYpPpwSa2jl9FJ+dPDr/iCDbiKllTtYxz3mmtBc4nkGgWT8AuSOl/TXLzsl8zpJGssiONri1rI79EUDV1zPefcg68WD9bfS6ThuGJIdPbSyCNmoagNi5z676Da83BWLqG6Wy5cEmPO8vkx9JY9xJe6J17OJ5lrhV+BCsfyl5/+RZY/x3kd/wDghp/zfBBqTj3SXNzHB2VPJKRyDjTW/wALG01vuCtcchBBFgg2CDRB7iD3FSIg211b9beVFLFj5rjNA5zWCVx+ljumhxcfXaDV3vV7nkuiVw4uyuh3FPnWDjTnnLCxzv49ID/6gUF5REQEREBERAREQEREBERAXLfXjm9rxecd0TY4hvfJgcfLd5XUi5V62uCZUPEciSaMhk8rnxSV6DmnkA7lYHNp3QWzrGwBBnyRAVUeOT4ajjwlxH8xcsZV56V8ffnTnIla1shbGxwbem2MDNQB5XV0rMg94xJ4mQ5IBa17nGOQfbjIuvaCQV2D0e4uzKxYcltaZY2yfwkj0mnyNj3LlDH4w+bEh4eQNskSRv5FvaDQ5hFbjUWuvzHhWbdKs92Fw75tBJKxjyY2tEjqp1ukJF9+4P8AGpkbgl6x+CjU05sBqwaJcD5ECj7lzV0n4I5uWW48bzFkVNitaxxL4JfSjDRVmgdPmFj1rbfDenkONPiUXOONwwwamu+j7csZII9N04XGGE8y5/7oVGT9CuJ4fBeGTNmfH8+jJknxxIDIZXV2UYHsaWA1dHUtDcRzJJ5pJZDb5XukeRsC5zi40PMqnk5L5Hue9xc97i9zjzLnEkk+ZJWT9X+Hjy/P+1YHOj4flSxE8myNZ61d5omvCrQYmoKJUEEzGEkAWSTQA3N+Cybq56Tfs7OjnNmMgxyhu5MTquvaCGur91W7ojKG52G48m5MDj5CRhW5enPVPjtyPnkTg2Fz9UuORtqJ/wAMjk0u5tPLejyAC+9Y/S3GyODZL8KeOQvaxjg1w1hj3sD9TPWb6JN2O9czlZ32uTnZn7PxmxxsdI6EBkY2Y0kOe41yABNClceuToPDw8YZxmnszGYnvJJc6Zp1a3nlbg47D7PsCDxdSPFHQcVhb9XIa+F3vGpp++xvxKufyiMwv4jHHe0WOwV4Oe57j+Gle3J6Bt/ZmFmYrmRZzIBOY9TQZmAlwe1p5vDSPMbc6Vl4m5mfw92S9jRMwH0hzthFizuWlu9HkoNcoolQVBdM9QGbr4UGX/4M0jOXIOIk/WuZl0N8m4f8Fk/+4/8AzYg26iIgIiICIiAiIgIiICIiAvLxHh0M8bopo2SRv2cx4Dmn3Hv9vcvUoFBxh0nxGQ5mVFGKZHPNGwWTTGyOa0WdzsBurYs062ejUmFnya3B4yS/Ja5oIAEkklsN94r8QsLQXPo0y8vHH/mxn4OB/srx1h8R7TJ7MerCNP8AMd3f2HuVv6GMvNgv7ZPwaSvHxuF7MiZr/WD3X7bJN+8b+9To8CjqKgioLMeqtoOa9p9V2LltdfLSYJLtYcs36A4rhi8VyQ0u7LDMIArb5wdDn7+DGuv2H2oMIRRcmk8+7x/35j4oIxSFpDmmi0gg+BG4K626V5QfgxvBsSGJ1+wtLgVyQul8XN7XgmCSfSa2JjgdnBzGPbuO71VLoc7cb/5if/qyf5ysq6s8uOd7+G5bz81ywQzehFkjeOZl7NJot/e1AFYrx8f8Tkf9aX/O5eFriDY5hUZD054/88y5JWhoiZUUDQKDceOxGKIu6338fYrr0Pl1YGdH3hrnez0mEfoWErK+g0noZjN7djucP5bH6wpRiigq+TiSR0JGPYTy1tLb8rCoKgunOoLE0cJa6gO1llffjREdn7le5c04mM+R7Y2Aue9zWNaOZc40B8SF2H0O4H8xw4cXVr7JtF+nTqJcXE1ZrcnvQXpERAREQEREBERAREQEREBERBqb5RHBhJhRZAHpY8uknwjl2Pn6bY/92udguvusjGZJwvNa/wBUQSPvwLBrafi0LkFBupj4YzFEOya1rHOJLmjSIwAKv6xLgPeVrPptntly5C0Npvoamm9Wn61jY/6AKyugcGhxa4NPI0aPkeSpKSAiKZrSeSogCt38X4NHiYuTDANLTivc7xdcHaHV4kb/AAWA9EuiD5HCWdpbGDYY4U55HsPJvnzW4JHnMmdbQNUUjSAb2ELm/ipaObllHSDBDOGcMkA3m+duP8srGj3UB8Vi4WyOsvH0cL4EPHHmf9/sH/qVGGdFoWvy4GuFgyDby3/st6/Mx827b0tRm7Ovq0GB1142StQ9VvCTk8RiZ3MbLIfH0I3Fv9elbZflSCLsSKbr7SiCHatIHfyFLP0rSPS5zDmT6OWs/eoa/wCrUrOrpxbhmS173yxSMtxcSWkt3JPrDZWtaQWYdAeIRxDIFfTGNz2OO7SGAnRWx577Heu6t8PVXHlLXA2R3HSaOkinAH2gke9BtjjHBZOIjCij2dNI0l1WGMMbnPd7gPeaC1PkQlj3MdzaS0+YJB/JdNdWWCGkOaHaGwhrHOHMHT30BdDdc69KYtGblN+zkTN+EjgpNDf/AFJ9HcM8Nxsl0EJnLpXCUxtMg0yvaKcRYoNC2esQ6o8bs+D4TfGNz/8A5Hvf+pZeqCIiAiIgIiIIWlqS0tBPaWpLS0E9paktRtBNaWpLS0GM9aGRo4Tmnxhc379M/UuR1171g8Nfk8Ny4Yxb3xHSLAtzSHhtk0L01v4rkJBdcXNPzSeNzjpLoi0X9YF36QfwVqCzLpd1fZPDsWKbIfFcz9AjZqJA0F1ucQN+6q7+axvgXDXZORBA27mkZHYF1qcAXeQBv3INpdDeg8X7MjzJmRvdK4kNkjBIZqLW0TYo6b5d6z/gvQhr4mPD2RhwBDWR8geW9j8ld+lkLIcKOKMBrGmONoGwDWtNCvJquvRiW8WH2N0/dJbf4LOPVWiLoPF9aV58g1v52r5w7hccERjZZHpEk8yT3mvZt7l7rUDvt47K4RxEtxdeOM2PB4OwcmRFo8hHAP7BadW3uvvMY6LhbWm6gdJXdpeIQ0/0uVHg+TxFq4o8/YxpHf1xN/Ut/cQ4BjTOL5GW4gDUHObsOWwNLR/yb4AczKf3tgDfvyNP6AugbQYtndAcSRjmF0ul4LSLaRR82rmDpXwKTCypsaTnE4gH7TDux482kFdbdI+OQ4ePJkTmmRjkObnH1WN8STsuVePcUyuK5j5S0ukk9VjfVZGNg0E8gBzJ5kk96DwdG+BzZmTFjwi3yuq+5rebnu9gFk+Sk4/wp+JkzY7yHOheWFzbokd4vddK9WPQCHhsWskSZMrRrkrZrTR7KPwbdWeZIB7gBpPrqw+z4vk8qk7OQfzRtv8AEFBuPqK4o6fhnpkl0c8rHOJsm9Mt+X0te5c7dKZdWblO+1kTH4yOK2X1H9LGY8GbjOIa/RJkw2dnPZHTmedNaR4gO8FqKRxJs2SdyTzvxQdgdX7NPDMEf+lgP3o2n+6yC1aOikWjCxGH6uPA34RtCuloJ7S1JaWgntLUlpaCe0tS2oWgktLVPUmpBUtLVPUmpBUtLVPUmpBUtLVPUmpBS4lM1kMrnkNa1jyXE0AA02SfBcl9AeHtn4jiROrS6Zl33hp1FvvqveugOurOfHwmfRq+kdHES3ua51uvwBA0/wAw8VofgvCsyIYudjxSyVK5w0RvcA6FzTRLb2N+zkUG0PlF5bHQYzGusslfrqyGks2BPIHY7c9lgfU5wiWbiEb2NtsOpzjrLAHFjwy3Ntw3s7DupSdM+lz+IFsUTXVJIyQtIGt05Dmhgo7gayB486Cz3qW6L5eFNNJkNDNcbWtYHB5Jsk3pJAofmnBlXSfGy2Mb2rtURdYGsvp9OoW4B3K/YvZwPDzzE0atMY3a3tOzJB3u2Mca376U/TUkxMLqBLxQ5nk6/wA1eeH6mxtLaLS0fADZZm1W3hnFclssrXxzPY3kAWvcCDRcHODS8Eg13q+4fEopL0O3b6zSC17f4mncKWFzbJsWe7l+atkGJIc18ttLC3RQu9NNoX46rVRyGFlHTvJc84QPJmBiMb5aL/MleHpLBjnNljwopBGJDHHG4ue8kHTyI1W53JvPcBZN1r8Blg+YudG5sfzOCHUS0ntWB2tjq7xY9ioyj5NjPTzneDYG/eMp/Stg9MenjcPGdkRwvmaHCMO9SPWbqz6xAo7geG+6xrqKwcb9nzSQdoyaV3ZTOcdTQ9gcWOj2G1S3W5u9+SxLrozZ8fscAOJho5JPLU4lzGsrvDdBd5yewKDyHL4j0ky2xbRQxgPdWp0MQrSX0T6TjRoe091lZmOhzOHlsMdO7SvT+u88vS8Nzy5K69TvDWY2BHprtMgCZ5O16h6I58g2h8T3q59JSPnWPqO9gmvDWK/EFKPZjcHywwGSUOcBs0vl2A5AFjwPwWqOs/o8+Xs8nIlbC4nsG9s4+lXptaDuQGgutxvmAaW6OJjKbC8Yxi7bT9GZQ4xh37+neua0nxnq847mTa8uaAnkCXu0tb3hjGsof32tMDWWfhywP0P2IFggggtPJzXDmCqGPA+RzWMaXOcQ1rWi3Fx2AAG5K3Zx7q4M4hZrjaIQ6OhrvSWgNcD4tc29JG4J3C1/jdFOMYmSx8WPJ2kTw5j2NEjSQdiDyojx/BUdTYjdMbAeYa0fAAKrat/Bp5n48LshgjmdG0yMbya8gamjyPmvZqQVLS1T1JqQVLS1T1JqQVLS1T1JqQU7S1T1JqQVLS1T1JqQVLS1T1JqQVLS1T1JqQUeJQNkicxwDgRu1wBBHgQeasnDMGOMMiiY1kY2DGgBoBNnb2myr+92xVnjNEHwQeCXonw/He2SDGhjfZ9JrRYsd3hz7l68STQ8O8Ofl3r3Z8rXAV4rxaUF24jCx7PSa11biwDz229xVbGoMaBsAFbG5BoAk7KduURyJQXR1HmAVBoA5Cl4GZTj3/gq8U98+aC2OgYXay1urnq0jVfnzXt4jG0htgEVyIsfj5rz0vRkmw3/AH3BA4YA0kAACuQ2Cp8c6P4eYGjKhZKGG26gbHK6IIIBobKfENO9yrnI8EFE8KiDGtjaGBoAaB6oAFAV3ADbZW97C124FiudHluP9VcZMyvBW51k2eZQXbDzQ/Y7O/A+SpcTnqgPNW5hINjmFNK8uNncoK2BHbiTvQJ38VTBXswmUHDx/wC68dILzG+wPIfkp7Xngd6LfIKpqQVLS1T1JqQVLS1T1JqQVLTUqepQ1IKdpap2loKlpap2loKlpap2loKlpap2loGQfRK8AC9snIry0gl0ppXoaVKWoKOlNKq6U0oKQavVyOypUpwgkpVJDs1S0onkEEGbFVK2VMBTm0HkLE0qq4bqGlBT0oGKpSmYEFeA/kvLJzPmV6InBUX8yg9cB9EeSntUITsp7QVLS1TtLQVLS1TtLQVLS1TtLQU7S1BEEbUbUqIJrULUEQRtLUEQHHZU6U5UEBimpShTIFJSIgUlIiCCKKIIKJ5IoFBLSiGqKIJaSlMoFBI3ZQUyIJ4zsp7VFVEE1palRBG0tQRBG0tQR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725144"/>
            <a:ext cx="2571750"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uadroTexto 4">
            <a:extLst>
              <a:ext uri="{FF2B5EF4-FFF2-40B4-BE49-F238E27FC236}">
                <a16:creationId xmlns:a16="http://schemas.microsoft.com/office/drawing/2014/main" id="{508EA6C5-244F-2A9B-40B2-E717AB8143A8}"/>
              </a:ext>
            </a:extLst>
          </p:cNvPr>
          <p:cNvSpPr txBox="1"/>
          <p:nvPr/>
        </p:nvSpPr>
        <p:spPr>
          <a:xfrm>
            <a:off x="864382" y="1052736"/>
            <a:ext cx="6659946" cy="461665"/>
          </a:xfrm>
          <a:prstGeom prst="rect">
            <a:avLst/>
          </a:prstGeom>
          <a:noFill/>
        </p:spPr>
        <p:txBody>
          <a:bodyPr wrap="square">
            <a:spAutoFit/>
          </a:bodyPr>
          <a:lstStyle/>
          <a:p>
            <a:r>
              <a:rPr lang="es-MX" sz="2400" b="1" dirty="0">
                <a:solidFill>
                  <a:schemeClr val="bg1"/>
                </a:solidFill>
                <a:latin typeface="Arial" pitchFamily="34" charset="0"/>
                <a:cs typeface="Arial" pitchFamily="34" charset="0"/>
              </a:rPr>
              <a:t>Características de recursos humanos</a:t>
            </a:r>
          </a:p>
        </p:txBody>
      </p:sp>
    </p:spTree>
    <p:extLst>
      <p:ext uri="{BB962C8B-B14F-4D97-AF65-F5344CB8AC3E}">
        <p14:creationId xmlns:p14="http://schemas.microsoft.com/office/powerpoint/2010/main" val="8694192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45601"/>
            <a:ext cx="8229600" cy="1399032"/>
          </a:xfrm>
        </p:spPr>
        <p:txBody>
          <a:bodyPr>
            <a:normAutofit/>
          </a:bodyPr>
          <a:lstStyle/>
          <a:p>
            <a:r>
              <a:rPr lang="es-ES" sz="2800" b="1" dirty="0">
                <a:latin typeface="Arial" pitchFamily="34" charset="0"/>
                <a:cs typeface="Arial" pitchFamily="34" charset="0"/>
              </a:rPr>
              <a:t>Recursos Financieros</a:t>
            </a:r>
            <a:endParaRPr lang="es-MX" sz="2800" b="1" dirty="0">
              <a:effectLst/>
              <a:latin typeface="Arial" pitchFamily="34" charset="0"/>
              <a:cs typeface="Arial" pitchFamily="34" charset="0"/>
            </a:endParaRPr>
          </a:p>
        </p:txBody>
      </p:sp>
      <p:sp>
        <p:nvSpPr>
          <p:cNvPr id="3" name="2 Marcador de contenido"/>
          <p:cNvSpPr>
            <a:spLocks noGrp="1"/>
          </p:cNvSpPr>
          <p:nvPr>
            <p:ph sz="quarter" idx="1"/>
          </p:nvPr>
        </p:nvSpPr>
        <p:spPr>
          <a:xfrm>
            <a:off x="457200" y="1939624"/>
            <a:ext cx="8153400" cy="4873752"/>
          </a:xfrm>
        </p:spPr>
        <p:txBody>
          <a:bodyPr>
            <a:normAutofit/>
          </a:bodyPr>
          <a:lstStyle/>
          <a:p>
            <a:pPr marL="0" indent="0" algn="just">
              <a:buNone/>
            </a:pPr>
            <a:endParaRPr lang="es-MX" sz="2000" dirty="0">
              <a:latin typeface="Arial" pitchFamily="34" charset="0"/>
              <a:cs typeface="Arial" pitchFamily="34" charset="0"/>
            </a:endParaRPr>
          </a:p>
          <a:p>
            <a:pPr marL="0" indent="0" algn="just">
              <a:buNone/>
            </a:pPr>
            <a:r>
              <a:rPr lang="es-MX" sz="2000" dirty="0">
                <a:latin typeface="Arial" pitchFamily="34" charset="0"/>
                <a:cs typeface="Arial" pitchFamily="34" charset="0"/>
              </a:rPr>
              <a:t>Los recursos financieros son los activos que tienen algún grado de liquidez. </a:t>
            </a:r>
          </a:p>
          <a:p>
            <a:pPr marL="0" indent="0" algn="just">
              <a:buNone/>
            </a:pPr>
            <a:endParaRPr lang="es-MX" sz="2000" dirty="0">
              <a:latin typeface="Arial" pitchFamily="34" charset="0"/>
              <a:cs typeface="Arial" pitchFamily="34" charset="0"/>
            </a:endParaRPr>
          </a:p>
          <a:p>
            <a:pPr marL="0" indent="0" algn="just">
              <a:buNone/>
            </a:pPr>
            <a:r>
              <a:rPr lang="es-MX" sz="2000" dirty="0">
                <a:latin typeface="Arial" pitchFamily="34" charset="0"/>
                <a:cs typeface="Arial" pitchFamily="34" charset="0"/>
              </a:rPr>
              <a:t>El dinero en efectivo, los créditos, los depósitos en entidades financieras, las divisas y las tenencias de acciones y bonos forman parte de los recursos financieros.</a:t>
            </a:r>
            <a:br>
              <a:rPr lang="es-MX" sz="2000" dirty="0">
                <a:latin typeface="Arial" pitchFamily="34" charset="0"/>
                <a:cs typeface="Arial" pitchFamily="34" charset="0"/>
              </a:rPr>
            </a:br>
            <a:br>
              <a:rPr lang="es-MX" sz="2000" dirty="0">
                <a:latin typeface="Arial" pitchFamily="34" charset="0"/>
                <a:cs typeface="Arial" pitchFamily="34" charset="0"/>
              </a:rPr>
            </a:br>
            <a:endParaRPr lang="es-MX" sz="2000" dirty="0">
              <a:latin typeface="Arial" pitchFamily="34" charset="0"/>
              <a:cs typeface="Arial" pitchFamily="34" charset="0"/>
            </a:endParaRPr>
          </a:p>
        </p:txBody>
      </p:sp>
      <p:sp>
        <p:nvSpPr>
          <p:cNvPr id="4" name="AutoShape 2" descr="data:image/jpeg;base64,/9j/4AAQSkZJRgABAQAAAQABAAD/2wCEAAkGBxQSEhUUExQWFhUXFxYYFxgYGBgYGBgdGRgcHRYXGBgYHCggGRolHRUXITEhJSkrLi4uFx80ODMsNygtLisBCgoKDg0OGxAQGywkICQuNywsLCwsLCwsLCwsLCwsLDAsLCwsLCwsLCwsLCwsLCwsLywsLCwsLCwsLCwsLCwsLP/AABEIALIBGwMBIgACEQEDEQH/xAAcAAABBQEBAQAAAAAAAAAAAAAAAwQFBgcCAQj/xABMEAACAAMFAwgECQkHBAMAAAABAgADEQQFEiExBkFREyIyYXGBkaEHQrHRFBZSVGJyksHSFyMzU4Kis+HwFTRDdJPC8SRjc7Kj4vL/xAAaAQACAwEBAAAAAAAAAAAAAAAAAwEEBQIG/8QANhEAAgIBAwEEBwYGAwAAAAAAAAECAxEEEiExBUFRgRMUIjJhcZFTobHB4fEVI1KSovAzQtH/2gAMAwEAAhEDEQA/ANS+Odh+cJ4N7oPjnYfnCeDe6MNgicC97Ny+Odh+cJ4N7oPjnYfnCeDe6MNggwG9m5fHOw/OE8G90HxzsPzhPBvdGGx6IMBvZuPxzsPzhPBvdB8c7D84Twb3Rh0EGA3s3H452H5wng3ug+Odh+cJ4N7ow6kEGA3s3H452H5wng3ug+Odh+cJ4N7ow8KTkIeSbqmt6pA4n+qwYDezZPjnYfnCeDe6D452H5wng3ujG590zV9WvZDNlIyIpBgN5vd2bQ2a0OUkzVdgpYgV0BAJzHFh4xKRkXol/vr/AOXf+JKjXYg7TyEEEEBIQQQQAEEEEABBETtTbzIszspoxoqngSdfCp7oz6y7QT0bFyr131OIHtVqjwpFa3UxrltaHV0uayjV4Ipt37anSagPWmR+w33GLFYL6kzskcYvknmt4HOO4X1z6M5lVKPVEhBBBDhZy7gCpNBDdrwljVqeMI3+1LO53ClezEK+UZyluYl0x1oX55FAPk5CmXfv1jnd7aiM2fynPwNNS3Szo49nthdHB0IPYYzb+0aYS1SPzQY1oDjA5wArlvhaw39jYqoGRYDUdEitBT6QzhNdzk8Y78C7s17eMtmiwRUrBfBVhiYYc6rWpPDU5Z9US0naOSTQkqesZeUWtr8CI5a5RLwR4DHscknzdBHoEe0yru4x0IPKQR7Dq77HypbM0VcRAFWPUo4wANaQQ+vA2aUJImO0ppwJUtmK5ZNTTpCGUADq7rA05iAaAak7uESl22GzuzqGaYyUxagCtdKa6RVDtQbFaACuKW6Co3ghjnFw2avCRPxzZAIzUOKUzzOnHMwA0RsyxymVmkzVbDUlTrlqO6I+kNp+xs2XNFos84TELkuoybCxOIZGjDM5ZGHIgJJ/ZVUKuRQsGoeIA/nXwhOXPtAtqrMOGU2MKtVAaikggatpGaStoJtmtU0y2yxtl37vCL9s1tqLTMWUyUY79O/L+UAOOBXbi/5ljaSyCqvjDA/RpSmX0j4RFrtIlsQUGF1OY0NP66zFsv8Au+zTlVbUoIqcBJIod9GGhy8orL7FLZGaZJcshHRbMrnWoYaiAhYwWz0Tf31/8u/8SVGuRkXom/vr/wCXf+JKjQNtLeZNlcqaM5CA8MWv7oaF2SUU5eA6tbuCPvXaV3cy7PQAGhmEVqd4Qad5/nCMi6Z0zNpsyvEs3viKuEDm1jQLPTCKRj7532YbwXppVR4RVTaLVZW6fKLwc1r2NqD/AFSLLdN5JaJYdOxlOqneDCd7KuA1inbN3hyVuEv1ZwYU+koxKfIjvh1F0q7PRyeUcSirIbksM0KCCCNQqlJ9IlszlS9wDTGHYKL98UVJRAyJ78x5++Jvay18paZp3YhLXsl5t+8B9qIcRh3z3WNmnVHbBIA5Go7xn5a+2F5U+oyIIG45090JQMgOuvHQ+MKGE9YNoJ0qgVzTg3PXwOY7jFjsG2IOU2WR9KWcQ71NGHnGfUYaEHqb8Q90L2dixpQhqgUy36UIh0NRZDoxUqYS7jQ7/vCXOsU/knVjg0BzGY1BzEZbeyNLDAOSGAqQKV1yy3Vi83FYmtJtAxEIE5FDurSmLr3n9qI7ai55kqWDMwlQoQFa6g1zr2Rp6ecrHGbRUuxCuUMleW2TMKHDzFSVWmHOiDXfpw0hxYVEya7gg5OaK2hJShyz3EQmsxAuAmhIQD7CwjdUgJy5BP6MDMfT/mY4qjmeV4iJPNkMnFstrLiocJDqtTU5GlTlCkq0THKATAxZicSjQKKkUJOdaDvhrZXIl4hSqk11zpv7aeyFLmbFapYOpmJWn0sIYeHsi/yi7xg3JRSPYIIWUj5vJhylvWZZkPwhASzYOTxfnAoChGlsMqgmulCAYbQjKsaKxdVAY6n3cO7WOhAvDO2SQ7LgtQs89KlMVQrBtQSOtRx7IexG3pdCziGqwdRzSNOIBB64CUXa9LPJcYLUZZliXo36TFvdTqMuG+K0Ii7LZp0xg9pdiVqAuKoI1z7yYlYAG820WFy0i1rzsir6Fajc27TTyiz7GXbIs6OLPNaapYHnUJGWQyAjPtobkmzZnKSyDkBhJocu3LfHNz7Qz7CplnCjE4iGFa8DkaUyMBOMrg0a7ZtmsUplE3HQs5qampNc6ZKo+6K/WIK77LOmM7ThRWJIGQBqa1oM/GJ2Ahntguux2pJkufhDiY2FgcLrX6XbnQwvc2wZs1oSdLn40B6LDnU+sMjpwEZxfE8pappBKnFqCQfKJrZvaKbystTNqpYVrQGmuvdAS08GmbVXGbZLRBM5MrMV8QFTQAg06+dEk0pZcmhPNRQKnU0FAO2Ie/r/AJQkO0uYA60I+0Ae3ImKgL4mz6c5mFQMRyA44V4030gOcMv/AKKR/wBc/wDl3/iS4ufpFkFrJiHqTEY9ma/74pfonP8A1z/5d/4kqNYtEhZisjCqsCCOIOsKthvi4j6pbWmZDd1tZSKZ9UW2w7UYRRhEJfVyPZSagmV6szgOD8D5GIRraNcWIcV53jTSMGdcoyw+Gaq2zXiW+99psa4VEQezsl3t9mO4M7HsVG+8gRBzL2TRQWcmgABNT1bzGj7B3A8lTPnik2YKBf1aa4frE0J7AIdpqZSsT82cWSjCDLbDW9LWJUp3O4GnWdw8YdRS9qLz5R+TU8xNetuPYNPGNW+30cM9/cUa4b5YKaxalGzFS1Os6nthIpw8Dr7j/WUTLSgYbTbHGIaWSPjoQq8kjr/rdvHdCeD/AIPv98BJ6DDixGmKZ8gEjt6K/vEGGrGnbEld9l5RpUkf4kwE/VTf4lvswYb4QN4WS/bI2LkrKgOrc8/taeVIlZ8hXUq6hlOoIqPOO1WgoNBHsb8I7YpLuMmT3Ntme7RbHTQ7TJBHJ1xFAaUA1AHYKREyRL5CZTJvWIGdC/N7d0awRFM2suVJaM8pDV+lQ5VBBGum/wAI4jUoyyicuU4/Az4SShIocz3ZjXzhxslLxW2Vn68vL7PuhFp5xNWvNYmhO7SmfV90TOxlgBtEhlIJqGIGdABmTwi03ktz4RrMEEEKKR85pJY6KT2AmOuQf5DfZPujlb4tMrmypaMutSaGp1jr4y2z9TL+0Io2XatSajWmu7kyp26lSajBNfMOQb5LeBjzkW+S3gY9+M1s/Uy/tD3x78Z7Z+oT7Q98cesaz7Jf3foc+n1f2a+pzyTfJPgYBLPA+Bjv40Wz5un21/FB8abX83X7S/iiPWdZ9kv7v0D1jVfZL6nOA8D4GGFtuSVNbFMQk0pWrDLuPXEl8arV82H2l/FHvxptPzYfaH4on1rV/Y/5foHrOq+y/wAhJU0FDSJ17gG5z3iv3xELtTaKitmH2h+KLe0wDUgdpjM7Q7Q1dbjiOz6PP3GfrdbqoOPG36PJTL12GWaSxC4j6ykqe8EUMVi8NiJ9n/OIrTaHohc8wc6qTXwjUJ96yU6UxR3xHztrLMNHxfVFfZC6e1da/wDpnyZFPamr/p3eTMxslimTX5N5byqgmrK27PQgRbLLYhKQKDXrMTMza4HoSJjdooPOkMbRfM19LPLXrYivlWNenWaifvUteZpV6y+fWprzLV6Jv76/+Xf+JKjXYyL0SsTbXxUr8HmaafpJca7GjnJp1vMTmZShxUpTOulN9a7ozbaDZyVabRLSQnJI5qcOStQ8+YZfRoBkDQVMdyf+otk12YsvKFVzNMINAKcMosUq3SpFsmCZRcaJgcnKijNOrPPrjNnerZqHRZ6l6MHWsrrge3NsvZbKcUmSqtpiNWbxbTuiVnTlQVYgD+shxMRZv1JlVktiO9yDgXrY/dFWvna+XXk7Oxmzq0xtoK5EyweaTwOQ35gGHz1NcFiIuNU5vksN/X8EUolRMYZVoCq6FiK1XqrTyin5ildDw17SOFcqxC2WVNM6ZMJ5MuQVU89WG4FtS3HfWp0iRk2ih/OkIzZ1rzKDQKxpoBoc9TGfdbKyWWW4VqCwO1NcxCiLXsGZhBDiGIDDXTLMjcSOJ16q0hUnDWpHaDl114UPd1wk7wJFTvFese73eEJNZw2mcOxHLIDnoeIyP9dsAEa9mO7Pq6/fFn2HsmKfMmbpSiWvb6xH732oiy2BMWrklZeW/e1OqviRF32auz4PIVD0jzm7Tu7hQd0WtJXusz4Cb54jjxJWCPGNBUxEzNpLOMlZnIqKIjNmNRWlNeuNcoEvHhFdYqV9bbcgmP4O9NBiZV8lxGGcrbOdNl4pUtAeurAHxFYhvBOCy2vZ6zzDVpQqeFR5DKFrvuaTINZaUNKVqTQcBXTuikttFbXQuJiihIKJLGIH5NHrXxhGRe091xTbRNl10DFEzG/m5U6olSyuCW30NLgiH2dvtbSpFV5RekAciNMYHAkHsIiYgOSjfkws366f4y/wQfkws366f4y/wReYInJG1FG/JjZv10/xl/gg/JhZv10/xl/gi8wRGQ2oo35MbN+un+Mv8EH5MbN+un+Mv8EXmCANqKN+TGz/AK6f4y/wR7+TKz/rZ/jL/BF4ggyG1FHb0ZWc/wCNP8Zf4IZfkhsp6VptbdsxPuQRosEcyjGXVHLrg+qM9T0Q2IaNN7+TPtSHC+i+zDSbOHYZf4IvUESkkTsj4FF/JhZ/10/xl/gg/JfZv10/xl/gi9QRJO1Fa2b2Mk2KaZsuZMZihSjlKULKa81Qa8wRZG0j2CAlcGN2C1tKJ7TXtBzi22dUtslx/iIKo2hBG49URO0ll5G0zQBkx5Rex9f3g0d+j2YfhE0EnnJiz8MurIRguvE9r8TTcsw3IkL82ZedIlvZJjkkAlZkxsLA0NKaaVFMtYzaZZiloJnqAyHDRaUqNTXQtn5UrGt2i9OQsaBemykLTdmanuikWlkYDLlCcRA40BxE79/bipwMOu2LG1dVyRS58p+I5kzsVVAIVaVBBUltQCDnQbuup4R08sZqeeKc5SK66Cp140PEZ7oZWGaZsmU9eiOTBBHKIV9RgcpiUI3aajKsLSp6ylrMaozJmahida00avd1xWwMOgrivJMKaFWBqn1aZjLQEEcKQrItCCorQr0gdQONN44Eax6k7FmTQnQA5gbgOzzJJjiZLR8pgV8B1pmp6xqp0zHXpSAOnA4XMVAC1zpu7/eNYWWUa0fm0FWNagClSe4bj2QwEyahBAExfVaoDLwLbnUa1FDloc4kJFkaa62ddTRprcAM6Hs1I+UQN0EYttJESaxkldl7By834Q60RObKU9WnhqfpE8IuUJWaQstFRRRVFAOyFCY3KalXHH1M2ye55PH0NeEULaZEl4pZXEJnOFGwEZ7yCDQ6788UX5hlFPvOykgvhDsFApmac7OlP2oacoqU6jSeRMtOTBqoq7Mudag5HfxhjiNlVaIzKQQajCKAEgnWvjEvNvMj11ljq6X7lWH7VIr963nJowOJyQRVmC1r1DET4iOJrKJi8MbTtpCH0CqRngx5nRa0Oescz73Y6S2PXgX2mGCTS+BeZKqR0UxMKZ6tnu+VD+0TJA6bsx4swr98RX3kyJv0bXm8y8EUigwTCc+C5ZDTOkbLGVeim1yWtToiqWEpmDUqwGJQQGoKA1GXVGqww4CCCCAAggggAIIIIACCCEbTakliruqjrIEQ2ksslJt4R1aJ6opZyAo1JiIl7U2c6ll7VP3VhlfW0VndCgR5vDCtKHcQW90V6UoZQSmEnUGlR4GMLX9qyqmlS4td/fyaum0EZRzamn9C8S79s50mr31Hth3Itct+g6t2MD7IoMiwcowVVJJ4HzPARcLjudbOp3u2p/2jqh3Z+v1GplzBbe98itVpqKY8SefDglIgtpdrbNYDLFocgzK0CqWIA1YgZgZgROx817X2yZbbVNnswILFUGdFRSQgHdmesmN6ir0j56GPfb6NcdTb7Ht7d03o2uWDwcmWf3wInbLbpU39HMR/qsrewx8rtZHG7wIMaH6C7urbJ80inJSQmm+a1fZKP2obbp4wjuyKq1LnLa0Xv0h2XKVMHFpZ7xiXzU+MQuyE0Jak+krL94++LjtlJxWSZ9HC4/ZYE+VYzqUSGQgkEMKEajcDHntYtlu7zNvT+1Xt8h/eXTdZpICFlGoIVWJGGm/flqTEdyiij6EjpnCTTcswLSo6xTuh8l/2girTVIyBxAZE+qarQEaa0rlrHq33OL4OTl1pWpQAa7jhoe7vpFTLHYaIiRMmLMokkNiD0VGrhZhUOCB8obxoAI0G6NmEQAzAGc5nLKu/XXtyiurf1olkZSak5AChNNdFHUO+H9k24AxcpKcsKkhVY08tOuJWG+UcWb2uCU2isc2TKabYwgdVOJStcQ1qPpLn2gkcIob26a82WTNxMW/OVRUYLhrjDAGsugPEdEUrEhfnpDZ1ZJcvBkalmoadmRr1RBLZZ0yXKll5aswrRgcUlRmXVhwWhKniozOnclHPHQK4yS9osMueoUzFAzOFRxYb2AyqOkePNEXLZ67hZZBeZ02GJydRwWvHPPrJiE2PulZjCZhpJk82Up3kZ4jxNTiJ4nqi122kxSlKqciTvHAD74sUqNMPSzfyEXz3PavMr9ptpZsali3D5PYRlTz7YY2y8WUibOmUK9EDKnUo4w6vG3S5VJUlccylFRffuH0jl26RAXjMlWZle1MJtof9HJFcCV3t1dZ13AxjynZJvl88/qWI7cLgvezd8fCZWIqUYagilRuYdRiubRmYomcmVCqswMpAoRoRpXTPuji7NonlFcREx5jABEpSlcyPkgdeeWYiYvVFxPymFUILVPRoRnXt9seg0WpV1fL5XUp217JfAyJbFNmHnMT1LU+ZoR4R7Ns6IpXCteuhNdxJ/lHN6XtMdmUGihiAN2uXNXmiG3wGYVxEDiDMIUHsGhi4+glEVaJruK5c3fSo5p6qDdDtrFXpPSu5aD2ZwSLBibCuOcVY1SUjNXqoBWmY4xbLs2Mts1QRI5EEA1mELTtXNge6OYHUhf0T2MpbSUBAMtsdTmRUU1+lSNiinbF7GvY5jTZk0OxQphUHCKkEmppXojcIuMdnAQQQQAEEEeEwAewQk1oQasviIjr0vpUAEsh5jZADMDtp7ITbfXVFykxkKpzeIoUvi9RJFBnMPRX7z1e2IBNn501i8ygJ1Lmp8Bp2RM3RdJU8rOOKac8/V/n7N0Q/pG23S7ZNFwtaZgPJIdBxmPT1B5nLiRR9TnrXuvyl3R/OXx/As+srTLFXXvl/58PxJSzbNSx0mZuoc0eWfnCF53NWYiSlCihxHcM9Sd5jDrB6TbylGvwnlBWtJiIw16gCB1AxfNhvSfPts82adKlg8lNflELLTAteia8eMWrOxqNmxRSXHK6/V8laHaU925tv8CSvvalbJM5CyFSyH887DFib5A7N9N+W4x3ZPSI4/SSVbrVivkaxDNcsk+qQeon76wxvG6xKlu4Y81S1CNabqiPQ16GmqtQUVhHmp9o22WOW55Zo9j2oSfZbRPVWTkVetaarLx5EHgRGCLkBGjXW/JbPT3Os53HbjmCX7AYzesKoik5Y8S7fJtR3dcfid1jXPQtYsNkmzjrOnvT6ssCWO6que+MemzcILHcCfAVj6G2Iu74PYLNKOqykLfWYYn/eYxxq5eykM0cfabHe0QrZZ+VfzUz/ANTGXpop35HzjYGFRQxl91SFV5suYAxTmqWNBUGlTHne0VjEjd0kuoy5REU5AjEQF+WWJwjrB48KwMpUKKAjXCpowpqyVOYFdO4V0h1tBdTWZJcwIXTCuCYoWqEqMjXJfYYrlzfnSwxkEmsya4pQDogCug1pvYj5IipKDh7xZi1PlClut7LNKoQ70pXD0RuWmlcySTvOkPbDd0yZVWzmDN3LEcnXRFYaZagb6D1TC1l5CUMUpS71wo7b23lRpQDMnrA3wiZOIlecMObgEYmJ9cA9/bxrlC9zfTgZhLqRtpshklnorqhpiIxy+ObbjmMj4mJ+5breY4Q/pZtDMJ/w06WA9Z6bcSUG6OZUoYBMKkIhpKlsM2INQXB1z55/ZHCL9spdJky8b5zZmbE6gHOnbvPX2RY09btlh+ZXus2r/f8AeB9OliRZyqCgRcvf98QVstU6fzZdJcugxTNS1dQo98WthXIxBWjZzGMHKlZWfNXJiD6pavR7ItazTTt2qHQp1zis7iqWi8llVlWNcUw9OaedQ9Z9ZurQeURsjZWYzGYec7Ztjzx9p3HrjSbDcUmUAFQUESCoBoAIZVo64R2+PUiVrbyUu5rvYuSJWF6KtWFAg9Yk6GvVrFotV3K8rk251BvpnxB6jwiEn7fWMOUVzMKmjYFZgvCpAIzofAxYbvtqT5YmS2DI2hHnHWn09dOdvVhZOUuWUGx+j6azF5kyVIBJOGSpZwDu5R8wezKJ+79hLHLOJkM5uM1i1f2cl8os8EWhQlZ7OksYUVVHBQAPAQrBBAAQQQQAEEUT+0LY56T9ygf7Yr9v2uSW7S5trIZTRlDMaHeDgqPdGT/FHL3Kpvy/c0HoFH37IrzNMvW9UkDnZsdFGp9w64rVtsFqtJDuKD1VJAA7jv7c4qV47TohwyG5R8sU7Mqv0ZeLMni5GWg4xD7TbYWyZZzJE8qr81mCgORTohhSgO/f1xc/hl+thuue1d0E+fN4+7uKX8Tp0tmypbn/AFY48ufvHl4bTWOTMaW0zEVOFigxJXeAw1poacIsdg2ssUmRysmYs+eeaqgMMBp6wYAgcTqdBGEvYmUZUIHD3RoPo+lJNsS4lBImTRWmfSqM9fWixouwdLVamk214/sV9d23qJVPpjpwWay7e2pcyyOODIPAYaH2xTdt70FstRmsig4EUgc7o13kZa6RN37dyy5LzEqCoyGo1A++KPWNydcYy6LJi02znFvc8fEQexId1Ow++Jj0NZ26c3Cxzz4lB/uiOY5HsMS3oYT89a24WUj7U1PdCLV7UV8S3W/Ym/h+TNErEVtTMpZZnXhHiwiUivbcTKWcAas48lJ9tI0beIMw6VmyPzJPaluRuKwy9DMMtiO1WmHzKxnNY0P0utya2Kzj1JTEjsCKvsaM5rGfR7mfE2r/AH8eA6u6x8vOkydeVmykP1Swx/uBo+mwIwb0V2LlbzlEioky5s3voJa/xWPdG9RU1UszwXNJHEM+IRm21VkwWqdlzZiBu3ECG8wY0mKLt4PzynjKHkx98ZWtjmrzNLTPEy32BA0iWCAQZaAgioIwjKkUu9ti5dn5SZIlYlfUEkiUK1JVBTEOGdV6xpZ9kZxaySi2oBXuViB5ARMQ2Vcbq1k4U5VyeDI0lEPjdsQoFTKgUdeep45eyHJUNMVABiXnMxr+bFKgVGmWZ6qCkW6/dncVZkkUbVk3NxK8D1aGKtZrDVhZ5S4XmGszIjCK6GuY4nsAjKsonCW1/uXY2xkskts1d/wibypH5mVkgPrHWp6/WPaBui8QhYbIsqWstBkop28SesmF41qKlXDHf3lGye95CCCELRakTpHM6DUnsH3w4WLw1vSzmZJmS1NGdGUHgSCB7YYzL8BJVaYhuJBP2Qfvgk2ua2it2mijuBFT26QAZTfNzWozgPgjc3TmVGVKiWV9tfCNS2Ru95MlsahC748A9XmqOwElScuPGFGWeTQAAccbe6C0S7XT828qv08RFO4VrCoVKLyNna5LAw2w2yl2EpLC8rPmVKy8WGijpTHahwoKHOm48CR7c+2Uuagachs9dGd5bSmqBTBNRiCM99M4qdp2Tt023TLRaEs7q+FaYmKlENUltUBll4gGYAZnXENXm0V71kuj2eWr9B3as2zoaDmvyeFwSCAFcJ0gdIaKNFVqiozB0j2M72ZslpQyDKmKLO7nBKBmHk5bFnABx4FwrlhwnMgVEaJAAQQQQAYtt9e09LOFlPgDsVdh0qEaK3q1oanXsjI7RIZFru0FPKPoq97jWYMMxAw4EVHb/OKjeXo6kzBRS6DgDUGhr61SO2LNM4bPiVroT3p9wtYClokSpjKDjlo3XUqK59tYpe1Ujk7QVHRoCo4VGfmDGjXfcjSpSpLAKpkANw1pTvin7cXe5mKwU5IcWWgU1z8Y1JTjKpS7+DDrrlXc4tPHOCpkVBEWb0Uv/wBNNXhOJ8ZafhisAxPeix6G1JwaWf8A3H+0RxD/AJY+f4DruaJeX4lt2hFbNO+ofIiM3BjS76FbPO/8beyMzEMv99CdJ7j+YTDzT2H2RN+h40NsPGXJXxmE/wC2IGeea31T7In/AESCi2o8eRHhjP3iK0lmyPz/ADLyeKbPl+RoFYgtoE5S0WOV8uctewug9hMTdYhycV6WUfIUv4ByPMCLmqeK2ZejjuuQ29L1qx3hhGkuVLXvNW9jCKVWJXa+0cpbbQ3/AHCo/YAX/bERFWpYgkadrzNv4mpeg+yf3uf9KVIX9kF2/ir9mNYikeiWx8nd8mozmcpPJ/8AI5Ev/wCMDwEXeMy15m2alUdsEgiibeP+fUcJQ82Pui9xmW1Np5S0zjuBEsfsDP8AeJjP1ssV48WXNMszLtsktLJJ7CfFiYl4Y3FLw2eSP+2nmIfRZrWIJfATN5kwjnAK1oK0pWmdOFY6gjs5CKza9rKsws8sTApoXLYUrvANDih/tdOZLFaGUVYSmpTsz8qxQL3sAKSkwnkBybqQMSsDLqVcA1BZmLYvpHgQQC1LtgcLCZKMqZiCjEaqxYVHJ73OmQFMxmcxDuxXdMfnTCVrrnzz2tu7B5Q22e2RlymlzpmcxFoi+pKBHRUaVHEUiwW63y5K45sxZa8WIA7BXUwAc2W75cvoqB17z2nfDoLEBaNtbvl9O1yV6i4B8NYdXZtLZLQwWRaZMxiKhUmKWIGtBWsGQwS1ICIZTr2kIxRpqBhqMQqOGLh3xG3pthZbORyj0WoBfIKCdBUkVPZENpdSUm+hPUiKa4pYM5lrWccTgkkE4Quh0FFUU6o9k7SWVgpWfLIbNTiFD/Ryh4LfLxYMYxDI9tAaV0rQjxiSDMZc1rrvAqssrKmhmQAASiAMUyXrRJgplQCvMJJB5up2a0LMRXQhkdQysNCCKgjuMRV72mxzEdJ8yTQHCwcrkSDlnvoT5xXbq2XexyOSe2TGsiE8mEHOoxJGJtMIxUwgEZddIALhYb2kT2dZM6VMaWaOEdWKHgwU805HXgYeR83bNWd7rtL2kOKyJriYuQEySTzqZaEGSw6yDH0bInK6q6mqsAykaEEVB8DAA1nWWmQNa+q2nbUZr2xH2mw03Z/1pTURODzhG2sMNCKk6D7+qIwBX7NJ1A7Ya3pYwVoRXUGuda6xLEcdflb++mohta1bo5EnSvtqN0OjZxhiJV85RQLdsXIc81TLPFDl9k1EebO7IfBWmYGxs+bE5VocgB1Vi7iTQZiEpS8/LeIsQtkmn4Fe2mMouPiVm9rOwlTAykcx930TGYWmzmXQMCCRWkb68nIxUr62ekzzz15wyBBIP/EPnqd0k2irTpNkWkzJbUeY31T7IsvorBEubX1mBHYop7SfCH9v9H7MCJc3I5HEMwN9CMie6Je5rlNnqAObhAFBw/4gjNStjg6ti46eeSUiFu1wbzmMdJcqnjh95iZEUmfbmlzbTMHrl17hkPP2RZ1z9jHiUOzV/Nz4IgJ87G7OfWZm8ST98JOpIovSOS9pyXzIgESWzMkPbLOp05QMf2KsPNV8YVN7Ytl2C3SSPoS4EWTKWUAaS1WWKCooihBp9WvfEuDEVcaihNRXQDfTjEnOOR8PHIe2Mc2Tm1TgiM50VSx7hWMgmzDVcWrEs3aasT4mNF22tfJ2Vl3zCEHf0v3QYzS8mYOqqM2qK8BkSfAe2MzXSzNRL2lj7LZa7HtPaCilRLVFUAVBNcORqajeN0XK5rdy8lJlKYq5bsiRUdRpFJ2d2bednMxLJripoXPVwHX4RoMqWFAVRQAUAGgA0EO0npH7UnwJv2LiJ1BBBF0rnE2WGUqwqrAgg6EHIgxSL3u17MZSBlaSZqhKk8ooBxcm2VGXImtRuFNSb1Ff2wsxdZJGizc+qqMFP2sPjABSbR6SpqTijKBTM1oRQ76AA0A52uYB3xGpddrvKe9ptLclJDMqA5tRSR+bWuFEqtaknFrvBiu3pc2Kc9eaQSpI52Jc1zUmqt2ZdUK3nfNtkygEngy1yJCBXUaAFhmB9IUPthTks4Y3a8ZRYp1w2SVMMsAFlUvMJwkoMqGYzAkFsyKmuRisX3Jky6T05ro4KMhEosRpnSgoMyae2hjltoMurOVFalGQtLLfKLqtST8sknOIu9ZImgTsNSpClSxYDIUIAIABJGmRrpWFpPOTp7cJIlJu1CYhWc4UA86WueI5s6szA4jmoLA4a4hWmGHuz9ltFvKSnwSLMARIWYszk5jDUIAwd2oSal+NOqIkWoqVJlocJxDmjEpXPEjUxKwpiFSQcJBB1gvKbiTCZjhgcVauRiGlVHD5WRy7DErAPJb53o7+DglecK4sncYTpVFWhFe89Zju5drhZ1aRMU1lY3xk6oWrWpzqCWGetBERc+2Fpw8mxM/KnPUv9mbrXqcHtMQlpkPyucvCDoScWLU0J4ZnI8TEtd6OV4Msluv2XPDll5JJjVCZCZhxAIcI6GJmAzprvoYv1zXups01J+JZEuWME1zUkCqtkoqFBoAaZ5xlcvZz4RaJjOSMJALE0HNWi+ZqB1RO7VyrLyYkpMrPNeUmqSMjk0t6EIZeQqtTp6sMrTSyyJtN4Qxvy0rNkyxZleZakxS8PNKTpWI4FaTXlGISYVqBpkdARquwK22VYJEubICuisuFnGJVDtyanPcmEccoYeiC24pLSvgwl8nQcuqYVnZkGrUGNgRXEKggg5aRoUdizlzCLWWu/PxHhuELgQEwARdokFdRXszr3awilND/APnq7ImFFcz3Dh/OPJslW6QB9vcd0AEJOSmunH3cYQkyQXBIzPl1RKiyEk4TzQcg2YJ39eXGOGs5BrhIpnxHcR98dKTXU4cMjeZJ/o++Ifka5kdnZFgUh68AKk6jshmEqTDdyYlRa6ka0kUyjixy8yeGXvh/aZWXWchBY7PkadWsSnyEl7I2m2NX1Uduh8opl+7LiYrLLIU7iQTqamvd7Y0VkoCSNx64jls9a+fbHcpt45FwrisvHUxa27L2mV/h4xxTneWvlEnsLdjNNaYVIw83MEUJzOvdGsy7COEP7LduI1I5vgcsvaPOCy5uGGTVQoz3IaXPWqgioJAoc4sLrmoHHjuGe/rpCcmyYOjTvAr4iFFJLZjQe05/+o8YqFwpXpBmkzpSbgjN3k//AF849sVyraZNcIq1AXJzQLrQa1MW68rslzwBMWtNDoR2GI2zbOtK/RWh1HAqrRm36Wcrd/VfPBbhclXt6MYDZbCebOmU+s1fbD/ZifMJnIWLy0YKjtmSc8QrvAy8YcrdLNlNnzHHyRRAe3CKkd8SUqUFAVQAoyAGQENo08oT3N8eAudmY46ncEEEXRAQja7OJiMjaMKdnAjrBoe6FoIAMh2xuuZKmcqoXEGpOBrShGTigJwtQdhqIirudJjFXUVpUA5140BFTu3RsV83QloWhyYAgNTcdQeIMZTeNyqlsly5rMJQDllLBVxgc1Qa5nnKwOdQp13c7E3k73vGBhel3qoLywFYUqAKK4JzVl0PUdYqtos5xuEwiTVTUmgyzoOqp8sovd07NrOEzE8hKMKYgB7D5g74abTbJ8nKabjkuqAkhZlQBvbC5rUDrbsiHBhGSXUpaW5aGi4jpiGIqK5fJyyJHeYc2C7eXLCpoBiPWWP/ACe4CEps4MAssrhGXOcZHfRSaDuEd3ZZpxnoEelVYsVoQqClSQNTVgADSpMcqPJ3KTZOrLSUgzVFA9YhQO9oQtUzGoVMLY6BChVq0OeGhIO/z7DP3PshMmUfFKlrvaawnTn62zFO4gDriyTdj7K0oFJy/CENZc8FVdTnRdahKnNamorxjtRFtlau/Y52UGealjzVU4ndty4a95L9EZkbxf8AZjYmTZhjmKsycd5AKp9GWDp1tqeoZCm3ffTSZNlvDG2KZMazzJRI5MAOwolMgtUJDZAA1yzjVbLa0mKGRgQQDkc8+IiUsEN5F4IIIkgI8pBBAB7BBBAB4BSPYIIAOVlgEkAVOppme2OeQX5I8BBBAByZC16K6HcI6ElRoo8BBBE5IwetKXgPAQm1mStcC1rwEewQZDB0JK/JHgI7VQNBTsggiCT2PAIIIAPYIIIACCCCAAggggAIIIIACI213ZJc8+TLb6yKfaI8ggAZzLks3zeT/pp7oT/sCy/NpH+kn4YIIAEv7Gs4b+7yd3+GnX1Q6Fx2b5vJ/wBJPdBBAB3/AGBZfm0j/Sl/hheVcVlp/dpH+knugggAWFz2f9RJ/wBNPdDiRZUToIq/VUD2R7BAArBBB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5025" y="4725144"/>
            <a:ext cx="26955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0785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620688"/>
            <a:ext cx="7467600" cy="1143000"/>
          </a:xfrm>
        </p:spPr>
        <p:txBody>
          <a:bodyPr/>
          <a:lstStyle/>
          <a:p>
            <a:r>
              <a:rPr lang="es-ES" sz="2400" b="1" dirty="0">
                <a:latin typeface="Arial" pitchFamily="34" charset="0"/>
                <a:cs typeface="Arial" pitchFamily="34" charset="0"/>
              </a:rPr>
              <a:t>Recursos Materiales</a:t>
            </a:r>
            <a:endParaRPr lang="es-MX" sz="2400" b="1" dirty="0">
              <a:effectLst/>
              <a:latin typeface="Arial" pitchFamily="34" charset="0"/>
              <a:cs typeface="Arial" pitchFamily="34" charset="0"/>
            </a:endParaRPr>
          </a:p>
        </p:txBody>
      </p:sp>
      <p:sp>
        <p:nvSpPr>
          <p:cNvPr id="3" name="2 Marcador de contenido"/>
          <p:cNvSpPr>
            <a:spLocks noGrp="1"/>
          </p:cNvSpPr>
          <p:nvPr>
            <p:ph sz="quarter" idx="1"/>
          </p:nvPr>
        </p:nvSpPr>
        <p:spPr>
          <a:xfrm>
            <a:off x="539552" y="2087860"/>
            <a:ext cx="8208912" cy="4572000"/>
          </a:xfrm>
        </p:spPr>
        <p:txBody>
          <a:bodyPr>
            <a:normAutofit lnSpcReduction="10000"/>
          </a:bodyPr>
          <a:lstStyle/>
          <a:p>
            <a:pPr marL="64008" indent="0" algn="just">
              <a:buNone/>
            </a:pPr>
            <a:endParaRPr lang="es-MX" dirty="0">
              <a:latin typeface="Arial" pitchFamily="34" charset="0"/>
              <a:cs typeface="Arial" pitchFamily="34" charset="0"/>
            </a:endParaRPr>
          </a:p>
          <a:p>
            <a:pPr marL="64008" indent="0" algn="just">
              <a:buNone/>
            </a:pPr>
            <a:r>
              <a:rPr lang="es-MX" dirty="0">
                <a:latin typeface="Arial" pitchFamily="34" charset="0"/>
                <a:cs typeface="Arial" pitchFamily="34" charset="0"/>
              </a:rPr>
              <a:t>Los recursos materiales son los bienes tangibles que la organización puede utilizar para el logro de sus objetivos. En los recursos materiales podemos encontrar los siguientes elementos:</a:t>
            </a:r>
          </a:p>
          <a:p>
            <a:pPr marL="349758" indent="-285750">
              <a:buFontTx/>
              <a:buChar char="-"/>
            </a:pPr>
            <a:r>
              <a:rPr lang="es-MX" dirty="0">
                <a:latin typeface="Arial" pitchFamily="34" charset="0"/>
                <a:cs typeface="Arial" pitchFamily="34" charset="0"/>
              </a:rPr>
              <a:t>Maquinarias</a:t>
            </a:r>
            <a:br>
              <a:rPr lang="es-MX" dirty="0">
                <a:latin typeface="Arial" pitchFamily="34" charset="0"/>
                <a:cs typeface="Arial" pitchFamily="34" charset="0"/>
              </a:rPr>
            </a:br>
            <a:r>
              <a:rPr lang="es-MX" dirty="0">
                <a:latin typeface="Arial" pitchFamily="34" charset="0"/>
                <a:cs typeface="Arial" pitchFamily="34" charset="0"/>
              </a:rPr>
              <a:t>- Inmuebles</a:t>
            </a:r>
            <a:br>
              <a:rPr lang="es-MX" dirty="0">
                <a:latin typeface="Arial" pitchFamily="34" charset="0"/>
                <a:cs typeface="Arial" pitchFamily="34" charset="0"/>
              </a:rPr>
            </a:br>
            <a:r>
              <a:rPr lang="es-MX" dirty="0">
                <a:latin typeface="Arial" pitchFamily="34" charset="0"/>
                <a:cs typeface="Arial" pitchFamily="34" charset="0"/>
              </a:rPr>
              <a:t>- Insumos</a:t>
            </a:r>
            <a:br>
              <a:rPr lang="es-MX" dirty="0">
                <a:latin typeface="Arial" pitchFamily="34" charset="0"/>
                <a:cs typeface="Arial" pitchFamily="34" charset="0"/>
              </a:rPr>
            </a:br>
            <a:r>
              <a:rPr lang="es-MX" dirty="0">
                <a:latin typeface="Arial" pitchFamily="34" charset="0"/>
                <a:cs typeface="Arial" pitchFamily="34" charset="0"/>
              </a:rPr>
              <a:t>- Productos terminados</a:t>
            </a:r>
            <a:br>
              <a:rPr lang="es-MX" dirty="0">
                <a:latin typeface="Arial" pitchFamily="34" charset="0"/>
                <a:cs typeface="Arial" pitchFamily="34" charset="0"/>
              </a:rPr>
            </a:br>
            <a:r>
              <a:rPr lang="es-MX" dirty="0">
                <a:latin typeface="Arial" pitchFamily="34" charset="0"/>
                <a:cs typeface="Arial" pitchFamily="34" charset="0"/>
              </a:rPr>
              <a:t>- Elementos de oficina</a:t>
            </a:r>
            <a:br>
              <a:rPr lang="es-MX" dirty="0">
                <a:latin typeface="Arial" pitchFamily="34" charset="0"/>
                <a:cs typeface="Arial" pitchFamily="34" charset="0"/>
              </a:rPr>
            </a:br>
            <a:r>
              <a:rPr lang="es-MX" dirty="0">
                <a:latin typeface="Arial" pitchFamily="34" charset="0"/>
                <a:cs typeface="Arial" pitchFamily="34" charset="0"/>
              </a:rPr>
              <a:t>- Instrumentos y herramientas</a:t>
            </a:r>
          </a:p>
          <a:p>
            <a:pPr marL="349758" indent="-285750">
              <a:buFontTx/>
              <a:buChar char="-"/>
            </a:pPr>
            <a:endParaRPr lang="es-MX" dirty="0">
              <a:latin typeface="Arial" pitchFamily="34" charset="0"/>
              <a:cs typeface="Arial" pitchFamily="34" charset="0"/>
            </a:endParaRPr>
          </a:p>
          <a:p>
            <a:pPr marL="64008" indent="0">
              <a:buNone/>
            </a:pPr>
            <a:r>
              <a:rPr lang="es-MX" dirty="0">
                <a:latin typeface="Arial" pitchFamily="34" charset="0"/>
                <a:cs typeface="Arial" pitchFamily="34" charset="0"/>
              </a:rPr>
              <a:t>Contar con los recursos materiales adecuados es un elemento clave en la gestión de las organizaciones. </a:t>
            </a:r>
          </a:p>
          <a:p>
            <a:pPr marL="0" indent="0">
              <a:buNone/>
            </a:pPr>
            <a:br>
              <a:rPr lang="es-MX" dirty="0">
                <a:latin typeface="Arial" pitchFamily="34" charset="0"/>
                <a:cs typeface="Arial" pitchFamily="34" charset="0"/>
              </a:rPr>
            </a:br>
            <a:endParaRPr lang="es-MX" dirty="0">
              <a:latin typeface="Arial" pitchFamily="34" charset="0"/>
              <a:cs typeface="Arial" pitchFamily="34" charset="0"/>
            </a:endParaRPr>
          </a:p>
        </p:txBody>
      </p:sp>
      <p:sp>
        <p:nvSpPr>
          <p:cNvPr id="4" name="AutoShape 2" descr="data:image/jpeg;base64,/9j/4AAQSkZJRgABAQAAAQABAAD/2wCEAAkGBxQQEBUUEhQSFBUVFBUUFhQXFxcVGBgVFxcXFxUVFRgYHCggGBolHBUUITEhJSkrLi4uFx8zODMsNygtLisBCgoKDg0OGxAQGywkHyUsLCwsLCwsLCwsLCwsLCwsLCwsLCwsLCwsLCwsLCwsLCwsLCwsNCwsLCwsLCw3LDcsOP/AABEIALwA8AMBIgACEQEDEQH/xAAcAAABBQEBAQAAAAAAAAAAAAAAAgMEBQYHAQj/xAA/EAABAwIEAwUFBwMCBgMAAAABAAIRAwQFEiExBkFREyJhcYEHMpGhsRQVI0JSYtEzcsEk4RaCkqLC8ENTY//EABoBAAIDAQEAAAAAAAAAAAAAAAAEAQIDBQb/xAAsEQACAgEEAAYBAgcAAAAAAAAAAQIDEQQSITEFEyJBUWEjFDIVM0JxgZGx/9oADAMBAAIRAxEAPwDMSiUjMiU2LC5SqbC4w0EnoBJTUruXBnDtK0t2ODQajmhznkSdRMDoNVWUtqLRjk4tc2z6TstRpa6AYIgwdkzKtMXunXt64iSalXK0b6TlaFI4zwIWNwKYMtcwOB+R+YUqQYKOUSkSiVJUXKJSJRKAFyiUiUSgBcolIlEoAXKJSJRKAFyiUiUZkALlEpEolAC5RKRKJQAuUSkSjMgBcolIlAKAFyiVcWPC1zWALaZAOxOipqrS1xadwSD6aKWmuyqkn0eyiUiUZlBYblErU2GPWTqDaVzawWiO0p7kdTPNV5tbOqfw67qWujarf/IaKu75LbSmldD4a4wqtptEzlhpB8Nv/fBZOrw1WjNTy1W9abg/6J/hm3y1XisHsa2m5ztNe70n1VZyjtyyV6eWaGi+2r3BrQ2k5ri/tGHQEfrY701BWf40x37bc5hGVjQxpHON3esp3ie6pOptdb+7UkO0gnLG/wAVmJVapRl6kyHNNcDkolNyiVsQOSvJSJRKAFypFlaPrOy02lx8P8qPRpl7g0buIA8zouvcLYdTtaYygT+rr1PqqSltJjHJS4N7NHPAdcVMv7WjVai29n1k0ahzj1JVkLxei7WLmzVRSK2v7P7Jw0a5viCs3jHsygE29XN+1wW3+1rw3aFJhhHC8Rw+pbvy1Glp+R8lfY5wsKNnRuaTzUD2gvkARO0eEyFveI7Knc0iHiSBM8/PzCxeAYgYqYbWykHOyk87h24A6g8lpvyU24ZjZRK9uaJpvLHbtJBTcrXvkoxyV5KRmU2ywqtW/p0nu8QDHxRkgiytJwZh1C4e5tV4a7TIHaA9fVRavCF40T2DyP2w76KZwvwbWuq0VG1KNNsFznNLT5NnmpjLbyUmlJYyQuLLVlG5cynlgATlMiVThy7T9w2dBuVtux8buf3ifMndUtzwXZ1XhwFWlrqxhkHykaKzbl6sFFOMfSZ5nFWIXNM06YJEQ5zGwfUrNXtlVpH8VjmzzI39V2tlsyjSFOixtJg5kgT4mdysdxxiFBtt2Qc19Qme6QY8VMUmiiniWEc7lEpEozLMZG5RKblGZBI9RrFhlji09WktPxC1WFYjc1KD3OD68EMAy5iP1EkCVj8y6rwRS7GgwbFwzHzdr9IWGorU4OPyDi5raZ67vGUzTpuZk7gMEdd9D6J20w+ndvDaRYXHYCPoVB9o9xnvPJgCi8Auy3zXSRDHnTyXN/hrjzGXAp+lw8ZLq/4LqUo7QMAPj3vQCZ8l6OCKoEst6tTxfUbS+AAJ+K6RhOFCo8VqhzR7jTsPHzV3Vts3NO1p18ZY7CpRXZxW44PeB36VSj4h4rM9YAcPmoVDgu5qasFNw8HD4rtjsJB3d8v91T3mFttnh7T3Ce8I0HUx5fRa72WcUc4wzg65o16b3hkNcCe9y5rbW9N7WgGO6APeC1X3O07wfT/dH3Mzw+H+6hyTJUcGa7UgwdE4KyRdFoqlsgHkDpp4dU62iqlhJrJLqye7BRK9RrTEy79Le874DZADd1dQ0+UAdSdAFzLieqWXtTKSHMc0Ajk5rW6/FdBdXlwcILs0U2jUZupI94+WgXOuLT/raw6Oj4ASVpX2VkWfFLBcUqV4wf1Blqgcqgif/fFZiVoeDrtr+0tKh7lwBkn8tUTlI89vgqS5sn082ZpAa7KXEGJ6StYJt7SjWeTUezfhsXtwXVATSpAF37ifdb8iuh37jbvcGw0SA0bNE6CfBZzA7s0LHLaFzHa5iAC81MpidDz5K0se1faOfdB+YHN3xBLQGu26A5ljPKlhl4425ROuMap0GTVrB5GsUxA9TJVRYe0O3fVyuD2A7PmR6grGcTcTNrAso+6d3REjoFlpW8MJdC0q23nJ9GNDarczHNeORGqoONMVdY2uamO+92UO6eK5hwpxJVtK7CHEsLgHNOxBMFdu4hwSnfW5pvmCJBG4PIhEpbcL2KKrPLOAXWJVapmpUe4+JKjZlP4iwd9lWNN5zc2u6hVkqW2axS7QuUSkSvJUFhEolNyiUASbSnnqNb+pwHxK6lY3IBgEeA8BsuY4Nctp12PfOUHWNfVaq1db9sK32inoI96Pl1Wc1kvEp+Mq2a8qeED5I4OfF0D0a4ny5qqxW77WvUeNnPJHlOnyhW/AbQ68AOxY8fEQrY4I9zvuG1B2YHRSw9Zm2qPouNJ3vt92fzs5Fvj4KbTxProfFZqKfRaTaLh1RVGMVQabx0aT/H1SKmIE6Nlx6BR7ZwfVayZGaXuGrczdW0weZnU+Slx2rkiOWzTUWw0A7gAfJLQCvVianPsUq1BXcQzPTkggiRIJ66Lw3dGBDKjTzAzj6GE5fNrMrvfTGZskFvqUt2KCNaLp59wH5hSQhlt3RMy2o7w/EP1MKBd06tYZWN7Knz2bp4xoPUq1Zig/+l08u4B8yq7ELetXH4hFKmN5IAjx5IATaBrMopHO891pGwG3c/lYPiS0z3Vao5zadIPyh7vzQADkG7jIOy2N3iLLel+BLqjhAcRrHUA7N8eawNTDde0uahPSTJPXK3kn9FpvMeZcIV1FuxY9xmzuWsdmZSdUiMrnSO9OhyhaXHKhqNZXqVMvd1pAT3vFuwnxWausV7uSkMjfmeklTeGqgqOdRedKugJP/wAg90+uyU8SioWKVb4O54NZGdTrksP/AKiBTxes3NkqOZmMkNJbr6J+24juaYIFZ5BBBDjmEHfdQL+3NN7mkQQYhRpVo2eat3uc7Uad0TcfYczIlNyiVohccDl0zAvaUadEMqNktESuX5kSrxklw1lGc693KeDQcW48b2sHxAAgeqo5TeZEqJSy8loR2rA5KJTcolVLCJRKblEoAclEpuUSgBeZaf2cib9g/a76LKytf7Lbdzr8OAOVjXZjyEjRZXWxrg5S6RaEXKWEdxxttN4AeAcus9PVYY8Y06lc06bS6JGfQtMfUKL7ROMjbkUaJaap79QuEtZTG5cPHaFlbCtTydtTpmm6oNGE6DxbOwK8jZO6380spP8AbydemEVwdS4dp/bqZe6q4NDi002NFPbqRqQpePYMAyaQyAD8sjKRs4QlcKsp2ts1heMx7z/7j/CuDiFI/navSU79i3diFm3c8FJgGOu/p1/eGgdyK0ocshi9vTa7PTcCPpPI+H0VrhN8coBMjbxHgVoVMTxHi32e8MPgxMHQHU8wlf8AGQIG0+bTPxWV9pdq+riEUwT+GDOwGp3KrbThxxEuL3Hw0Hkma6HJZF53KPBuf+NAOQ/7Qqa8x9lw+K1Qtb+0Fyg0+G6hHdbH1+aU7heqTzTEdPXF8swlqJyXCImJ8QtbLaLc0bPIWVubp1QkuJJWruMBcDAzQNvHxUGrgTzt/wBwCZkty2xeEZbnF5kjOSpFnUIdpMjURvI6KdWwCqNmk+LdQodHDqxfDGlzm6wIKQ1WnkoPJ0vD9XGN0WaDidza1KlcggGp3H9O0A1PkRqoV/a0avZU7OnUfWiXnNmDj4dOabNu4SxwgQHZT+U7H11Rw3iL7K8D6bQ47Qdo5z0XHhOUXhHq79PXOGZLOOikuCaZIcCHAkEHQg9CpNfF6bqApii1rwSe0BMnwT2OXn2u6qvIEudOggJdTCmU6eZ2i9fpqoQpUpnh75RVjjErxIieiJSJRK5djTk9vRtHrkclEpuUSqEjkryUiUSgBuUSkSiVBIuUSkSiUAOMBJAAknQDxXZ+H7dlhh2Zkdo5uZ7gM/e8QNSBroFzjgFo+2sc5rXNZ3jmMAeI6nRdMqYvRdTJoOYWgkEN0gzqCORXm/H7LfTBRe3PJ0NDVGT5Zz/EcEFasaz3QHnNUbObPHu5Hfo8OS9rV874Gw0gcvBLxzFACRoOgA1J8ArXg/gy4qPIqUXUGZRUFRzg7MXco3lZVVXXQTx10hxzrqeDyjh7qzT+NXYeRa9xHqJVJi+G39v3hVrVGfrY92n9wmQujuwCrb7gPb+pv+RuvKY/hYrxHVaOWLY5iTLS0XrMHhnIqN/dVJDalw6BqA5508dVseA8fumMcHgvZs0u3nm3xH0WkvaVOnTLWtDC8/k7p6zomWW8BpjeV6bwq16ut3SjiPt9nC1uKZqqLy/f6H7ezdXqFz9XHc/4Wtw7A2BuoUPArcBauizRNXXN8FaqkuWMU7JjR7oTFayaZgBTymax0WCbyaySKG5wxg3j01VTeWTYMME9Tr8lpK4UN1CU3CTQtOOejC3rXgwSfoPkqG9wsP1ZLH8iNPjC6BieG5gY0jn0WUquA0b5En/HRNqakhVx2sydmDSrZa8DNIM7kf4KfuMFgOLXlxdz206KXi9iKo197kfFQcExIyaVTRzdBPPwVKNPTGzdjkdt8R1Mq9m7grrl2QaAteBGYRr6K14YtLV1X/X1He5OWToTsCRzUjE7YOEiJ8dATyVS7Cok1M0zr5pTxzWbVGMX/o5yt2o9rYAK9at9iOalTaXjOdS0bweZWflWdW9fbtdTpvjNuQdY5hVMpLRym4Zl/gdok5RyxcolIlEps2FyiUiUSgkRKJSJRKAFyglIletfBB6GUAdFwt9CzsJy5q1XQNe2DIGryD+UA6eqruArKpe3HZMJbSac9WoNCW/pjqSqHiPHn3rw5wDYEADkIiB4KTwVjFe3uqbKD47WoxjmkAh2saz5lYutSypGim10dnwbgG2oXJrkuqO/I18EM8R1Pmtcx+Y6bDn49Aqp15Ejxj66pnEuIG2tGpWeB2dNgIj3if0x8PireXtXAZzyTMVcWiQQB4/ys9f1mU2jOWhxlw8Wjchc9q+1ivUf+JRpGkd2Cc0f3TutLxm9tWjb1mPApuE5Y7zgQC3XkB0WOq0j1UFSvd8/2LQ1CpbsfsuCDQvDcVjAJ6DwWss7ZpEPPoN/jsubUMScxwyd0TsOfmVusGvw8AjfmF3I0qFSqhwlwcPe5WOcu2ai2fk0ADR8Z9VZ0bpU1GtIT9N6RnUdGFpcGqma9ZMZ5IPVQbutqVnCvLJnYO1K6eouA1d8Oqp61wKertXcm9PF38KDcYxzJHiVv5Tl0ZK1Lss8ZrB0xoOi53jVfs6rYgBxiToPVXN7jQIgGVk8cPas15JumpwXIvbYpPgdNbOTtppuqLiC3IIqt3bv/KtbWAweSYqw6QdjosrPg0hyi5wxn2q1aSe9EB5Eg9WPB2PQqA3D3VHOY4kkMcWgn8wGgTXA+IGj2lB+xOZvpv8A4+Cm3F41lZj3TlDgXZd4nX5LyOrjKu7bngVsW2SOeF07olTMddTNzV7GeyL3Fk/pJUCV3oftR1l0LlEpEolXJFyiUiUSgBMolJQoAVKJSUIAVK3vsx4cp3DvtL6jpoVWxTaI1ADgXHp/CwC0PB/FDsOfUIZ2gqNALSYEgktd8ypA7sHd4E7TqonEuENubarRJDS9sB3IOGoPxWe4L4wbfhzXhrKzdcg2c082zufBaaoCRB7zTy5wtOyTjNHgC+dUydkAJ/qSCwDrPMLU8W/gijbtPdo0w0HqeZXS/trGsgAztsuV8bv/ANSZnYbrbSL8grq/5ZQtf3lp8HucqyAfqrixrQuhFcnNkb+zxI+at6N110XPaN9G3xV1bYmSQNXEwI5kqJ0J8lo344NzZVc5yjfcKsxG47IHm/5N/wB0xb4o2i+JBqZSXcw2BOXzVPi16Cc0yHjMD9fgUnCrM/oYnb6PsrLy9cXHU+JVbd3JI3SrisFW17gLpxj9CMpC6NaZSqzZafJVrbjUwrmxp5gZ6LK57Ua0rcV1u0lnhKXQty89GjVzuQC1VLAiykH1RkY7UHcn+0dVn8Zrz3WDKwbN6nq7qVzJ2bujowhjsqKTc+I02tOVroaOW+mq6TiPs4f2ZgseegJB9CuWVauS6ouHJzTp4OC+iqWPtMZ2PptOgecrmzyDi0nL6pLU1RbTaNqoRlnKPmbiDCXWtUtdMGSCd/EHxCrJXW/bph7W5KgEEvHzaZ+gXIoVoPg0awKlEq3tOF7ioJDMo/dofgomJYTVt/6jdORGoVsoMMhyvJXiEEGi+7x0R93jorVCw5Niq+7x0R93jorVCOQKr7vHRH3eOitUI5Ac4SZSt7plWtIa2SIH5uU+C6Rf4zSpUe1nO2QAGwSSeQXM17KvGe1YKtZOk4Nxja1ajKZZVa55ABcG5ZO0kOWY9rFDJeN/dTn4GFnQYMjQ9QmcVqPqd97nPPMucXH5pnS24t5F9XDNZWE6yp9tXUJtIuKsreyMLqb0pHL2NofZUJgDUkwB1KvnXH2RuVpmu4d48qQP5R+/qeSgZPsjZia7h3elJp5/3n5KqDjuSf8AJK1j+R/RjNOBcYZck1H6n+k/X0VvhFua9HId299n/k36LNYI+azh/wDk/wCi6Lwjby1pG+iz1U1BcGunr3mfuMEMbLNYlali7peYWzKToFzriU0aJkUxUd1f7o/5RuladY5cDF2kUUYqhZ1bgl7WgDYvPcYPMq2tcQo27Yae2fzcRFMH9oOrvVUeKYjUq++4kDZo0aPJo0CqLm41ACvY3LsrWlHo3lxjb6jBneXAbA7DyWcvbnMVVfaztKUypKV2oa3M8qUjUuGNbvy+q095xPWs2kPY57YIc2dCOY1Xvsvww3F86ppFJsyRIk6AEfFdHvOEKVZ3aXJpimzvOa0QCBr3yeSW1L9SQxpumzDcbXLq9lZCoDmdTFQg7wGw2fin+CuEKTWi4ui1rSRkDvqBzO3kvHPGKYk0NEUy4NaOlJvQcpATGO4lcC/qEAhlN3Z0wPytbpp09EsMHXMKdbHu0QyQNRHejrrqqHjzhilWoOe1jQdnQIkHYx1Cwdzx8KTYqlwe3Vj4MtcOh6HYjxXX7yp2lqSRGamD5SAUAfNjsNgwRtovPu8dFc3LgXuI2LnEeUptWIG86M6YzozoIH86M6YzozoAfzozpjOjOgB/OjOmM6M6AH869BB0Ox0UfOvWvUp4eSGsrDLDCbME7gEaEO0+C6FR4ZNCi2sSxxIBDeQJ2K5xSrhpDum469FY1OJnFoBcSBs2dB5J1ylNJoTUVBtMvsQwUuklzJOpJcN/FUbsGY0/iV2+TGlx+cBOWWMhw1Tr3Bx0V4XyjxkpOmMucBhDLenXAZTqPJa8ZnkAbH8rf5WxwLFSGiA1gjZohZnDbYdswjrHxBCurG1IEItnu7Jrg49Gqfi2YZSdDp5HksHxIcziCNiZV7Vt3Qq+9t+1af1tH/U3+Ql4eno3l6lyc0xGnJMaKrZRc0Eu8x/lbG8swq64oD0K38xmPlmfATmaGpRpZSUqhTzGTsFouFllHlvCOrezuvaWFlnq16YqVDmc0GXRybG8qr4v41N4Oyoh1OhznR1TzjZvgsXI6Be5lzZvc8j8Ftjg3HsraHXrid20XEecgLdXuDNL3PDA8O1ImHB3Vs6arlnA+MNtL2m95hhmm49A7ST5GF2xzY1GoOoKozRHPz7PhcXDX1WhlJpzFpILnRsIGgC1nGeJi2snu2MZWD9x0EeSsqtUU2l9QhjGiXOOgAXGuN+Kvt9YBkijTnIP1ExL3fBQgbKFpgL3OmM6M6uVGMyMyj50Z1bBBIzIzKPnRnRgCRmRmUfOjOjAEjMjMo+dGdGAJGZGdR86M6MAS21FX3tNzdRMfRPtenWPTVHwK3/JEw285LUWFxKzVbD5OZhg9OSetb00zDwQmPIeeTKN0WjoOG1oIPQgrW272hx8/rquY2WJiN1fNxmGtdP7T5jb5Jn9Hu6I87Bt7iqI5LP4hUjUGDKrTjsjdQbzEwealaHHZD1CHMQIqgubAd+ZvX9zf4WZrVYT11iGuh1HRQbmsamrgJ6jSfNZS02GQ70QapzuPRPAwkkwm3OSuol/Sjahc5Y9mRmUfOjOkhwkZlf4Txve2rMlOtmaNAHjPHgDusxnRnRgMl1jPENzeH/UVXPHJg7rB/yhVuZR86M6MASMyMyj50Z0YAYzrzOmMyMykqP50Z0zK8zIAfzozpmUSgB7OjOmZRmQA/nXmdMZl7mQA/nTjaiiApTSrwbRSSyWFOqnhUB3hVmcp6mV0K72uBGyldkvsG8gR5J6kSARmMHkfqo7SnQm43GHly+RQBH5ygkcySvCm3KXfgjym+2LNSNky+qm6hTLylLb5Pg3roSFPqJsvTbikSufY22PwjgezozpjMvcyzLj2de50xK8zIAfzr3Oo+ZGZAD+dGdMyvMy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356992"/>
            <a:ext cx="2286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6723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923545" y="494797"/>
            <a:ext cx="8229600" cy="1399032"/>
          </a:xfrm>
        </p:spPr>
        <p:txBody>
          <a:bodyPr>
            <a:normAutofit/>
          </a:bodyPr>
          <a:lstStyle/>
          <a:p>
            <a:r>
              <a:rPr lang="es-ES" b="1" dirty="0">
                <a:latin typeface="Arial" pitchFamily="34" charset="0"/>
                <a:cs typeface="Arial" pitchFamily="34" charset="0"/>
              </a:rPr>
              <a:t>Recursos Mercadotécnicos</a:t>
            </a:r>
            <a:endParaRPr lang="es-MX" b="1" dirty="0">
              <a:effectLst/>
              <a:latin typeface="Arial" pitchFamily="34" charset="0"/>
              <a:cs typeface="Arial" pitchFamily="34" charset="0"/>
            </a:endParaRPr>
          </a:p>
        </p:txBody>
      </p:sp>
      <p:sp>
        <p:nvSpPr>
          <p:cNvPr id="3" name="2 Marcador de contenido"/>
          <p:cNvSpPr>
            <a:spLocks noGrp="1"/>
          </p:cNvSpPr>
          <p:nvPr>
            <p:ph sz="quarter" idx="1"/>
          </p:nvPr>
        </p:nvSpPr>
        <p:spPr>
          <a:xfrm>
            <a:off x="755576" y="1916832"/>
            <a:ext cx="7355160" cy="4525963"/>
          </a:xfrm>
        </p:spPr>
        <p:txBody>
          <a:bodyPr>
            <a:normAutofit/>
          </a:bodyPr>
          <a:lstStyle/>
          <a:p>
            <a:pPr marL="64008" indent="0">
              <a:buNone/>
            </a:pPr>
            <a:endParaRPr lang="es-MX" sz="2800" dirty="0">
              <a:latin typeface="Arial" pitchFamily="34" charset="0"/>
              <a:cs typeface="Arial" pitchFamily="34" charset="0"/>
            </a:endParaRPr>
          </a:p>
          <a:p>
            <a:pPr marL="64008" indent="0" algn="just">
              <a:buNone/>
            </a:pPr>
            <a:r>
              <a:rPr lang="es-MX" sz="2800" dirty="0">
                <a:latin typeface="Arial" pitchFamily="34" charset="0"/>
                <a:cs typeface="Arial" pitchFamily="34" charset="0"/>
              </a:rPr>
              <a:t>Constituyen los medios por los cuales las organizaciones, localizan entran en contacto e influyen en los clientes o usuarios. Promoción, publicidad, desarrollo de nuevos productos, fijación de precios, estudios de mercado, etc. </a:t>
            </a:r>
          </a:p>
        </p:txBody>
      </p:sp>
      <p:pic>
        <p:nvPicPr>
          <p:cNvPr id="14338" name="Picture 2" descr="https://encrypted-tbn3.gstatic.com/images?q=tbn:ANd9GcTqmlsAwd2RpnWFlofL_HLRwExjonb2Wcyg_LtLohPk6N1i7x9Dd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869160"/>
            <a:ext cx="2971031"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7038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899592" y="332656"/>
            <a:ext cx="7901880" cy="1399032"/>
          </a:xfrm>
        </p:spPr>
        <p:txBody>
          <a:bodyPr>
            <a:normAutofit/>
          </a:bodyPr>
          <a:lstStyle/>
          <a:p>
            <a:r>
              <a:rPr lang="es-ES" sz="2800" b="1" dirty="0">
                <a:latin typeface="Arial" pitchFamily="34" charset="0"/>
                <a:cs typeface="Arial" pitchFamily="34" charset="0"/>
              </a:rPr>
              <a:t>Recursos Tecnológicos</a:t>
            </a:r>
            <a:endParaRPr lang="es-MX" sz="2800" b="1" dirty="0">
              <a:effectLst/>
              <a:latin typeface="Arial" pitchFamily="34" charset="0"/>
              <a:cs typeface="Arial" pitchFamily="34" charset="0"/>
            </a:endParaRPr>
          </a:p>
        </p:txBody>
      </p:sp>
      <p:sp>
        <p:nvSpPr>
          <p:cNvPr id="3" name="2 Marcador de contenido"/>
          <p:cNvSpPr>
            <a:spLocks noGrp="1"/>
          </p:cNvSpPr>
          <p:nvPr>
            <p:ph sz="quarter" idx="1"/>
          </p:nvPr>
        </p:nvSpPr>
        <p:spPr>
          <a:xfrm>
            <a:off x="539552" y="1556792"/>
            <a:ext cx="8064896" cy="4525963"/>
          </a:xfrm>
        </p:spPr>
        <p:txBody>
          <a:bodyPr>
            <a:noAutofit/>
          </a:bodyPr>
          <a:lstStyle/>
          <a:p>
            <a:pPr marL="0" indent="0">
              <a:buNone/>
            </a:pPr>
            <a:endParaRPr lang="es-MX" sz="2800" dirty="0">
              <a:latin typeface="Arial" pitchFamily="34" charset="0"/>
              <a:cs typeface="Arial" pitchFamily="34" charset="0"/>
            </a:endParaRPr>
          </a:p>
          <a:p>
            <a:pPr marL="64008" indent="0" algn="just">
              <a:buNone/>
            </a:pPr>
            <a:r>
              <a:rPr lang="es-MX" sz="2800" dirty="0">
                <a:latin typeface="Arial" pitchFamily="34" charset="0"/>
                <a:cs typeface="Arial" pitchFamily="34" charset="0"/>
              </a:rPr>
              <a:t>Un recurso tecnológico, por lo tanto, es un medio que se vale de la tecnología para cumplir con su propósito. Los recursos tecnológicos pueden ser tangibles (como una computadora, una impresora u otra máquina) o intangibles (un sistema, una aplicación virtual).</a:t>
            </a:r>
          </a:p>
          <a:p>
            <a:pPr marL="64008" indent="0" algn="just">
              <a:buNone/>
            </a:pPr>
            <a:br>
              <a:rPr lang="es-MX" sz="2800" dirty="0">
                <a:latin typeface="Arial" pitchFamily="34" charset="0"/>
                <a:cs typeface="Arial" pitchFamily="34" charset="0"/>
              </a:rPr>
            </a:br>
            <a:br>
              <a:rPr lang="es-MX" sz="2800" dirty="0">
                <a:latin typeface="Arial" pitchFamily="34" charset="0"/>
                <a:cs typeface="Arial" pitchFamily="34" charset="0"/>
              </a:rPr>
            </a:br>
            <a:endParaRPr lang="es-MX" sz="2800" dirty="0">
              <a:latin typeface="Arial" pitchFamily="34" charset="0"/>
              <a:cs typeface="Arial" pitchFamily="34" charset="0"/>
            </a:endParaRPr>
          </a:p>
        </p:txBody>
      </p:sp>
      <p:sp>
        <p:nvSpPr>
          <p:cNvPr id="5" name="AutoShape 2" descr="data:image/jpeg;base64,/9j/4AAQSkZJRgABAQAAAQABAAD/2wCEAAkGBxQQEBQQEBQUDxUUFBQQFBUVFBQYFBUUFRUWFxUYFRQYHCogGBwlGxUVITEhJSkrLy4uFx8zODMtNygtLisBCgoKDg0OGxAQGy8mHyQsLCwsLCwuMC8sLCwsLCwsLCwsLCwsLCwsLC8sLCwsLCwsLCwsLCwsLCwsLCwsNywsLP/AABEIAOEA4QMBIgACEQEDEQH/xAAcAAABBQEBAQAAAAAAAAAAAAACAAEDBQYEBwj/xABOEAACAQIDBQMGCQYLCAMAAAABAgMAEQQSIQUGMUFREyJhBzJxgZGxFCNCUnOSobLRJTNicnTSFRdTY2SCoqPBwuEkNYOT0+Lw8UOks//EABkBAAIDAQAAAAAAAAAAAAAAAAABAgMEBf/EACsRAAICAQQBAgUEAwAAAAAAAAABAgMRBBIhMRNBUQUiMlJxFGGB4UKxwf/aAAwDAQACEQMRAD8A9IFEBTCiFZyweiAphRAUwHAohSFEBTAQFFSogKYhAUqe1PTFkYCntTgUVqYA2pWorU9AA2prUZ8dK5nx8Y4uPVc+6mot9Ii5Rj2ya1Naub+FIvnH6rfhUseLjbzXB9OnvqTrmu0RVsH0w7U1SEUJFQLALUxFHQkUhgEUNqkIoWFIZGRQEVIaEikABoTRmhNIAaVPSoAQohTCiFADijFMBRCmA4FGKYUQpiHFOKa1EBUhCAogKQFPagBU9OBRAUADauLF48J3V7zfYPxpbRxVu4vHmenh6apcdjEgUM5OpyqoF2ZuiqOJrTXVFLfPozTnOcvHUssnkLSG7kt7vUKcQVVYXbDtMkbJFDmNsrzL21vo1HHwNaRI6vhfGS+Uqu0dlTSs7f8AJm8btFUYoqmQi4J1tccQAqlmtexIFgdL30qXAYlZrgAqwF7HmAbEg87G1wbEXFwLisRvlhZBFckgRvaQeNlUX6nNme3SYMOJrQbm4ORWiVzmZVzMeNltIBc9DmiUHn2Rt5tZ46qbsx6HWu+FUx03kT5NTBI8fmm46HUf6VZ4fEh/A9Pw61zNFULR21GhHCr5wjP8nHhOVf4LQimNR4WfONdGHH8alIrDKLi8M3RkpLKAIpjRUxqJMjIoTUhFAaTGRmhNGaA1EBqVPSoAQohQijFABCiWhFGtSAIUQphT0xDijAoRRimIVEBQPIFFzVfPK7cyo6D8asrqciqdigWwFBO+RS3Th6eVUD4Xnxrow0RAsSSONrm3sq/9Olzkp/UN8YBSMnU6k6msjjZy8zSZshZ5II25xQwrmndf0iSBetXs3akUzmNSVkXUxyKySW6hWAzL4i4rqGyITxiT/wCTl/K/nPrW1qOpjKaSRq+H3Q08nKSy2YfZeLjw8sJkb4OHyyLGkSscj+YZ5m7xJ4m3CvQxHXDid3sPLIkjxgtGAF1IFl80EDQgeNWo425/bVNMZV5TL9dfXftlFPOOc/8AP7POPK86rFCgAzyOcxtqUjFwCeYzMDWk3DdZNnwyAAMVtIQNWdO4Sep7oqDfDco7RlSTt+xCJkC9nm1LEk3zDjp7Ks90N3jgIDAZO2GdpFOXLlDAXFrnmCfXUVu8rfoaLbKXoY1qXzJ5wdOIxMSHK8kaHozqDwvwJ6VyPtCH+Wi6/nE4Hhzqs2pudh8di55Z2ZSjQhbEAXEQINjz1ql2luBs2JGTO7P2bAKt2txYBiAbZmte/Gr/ACtHKdSZrg+Rgw1HvBq0PWq2CL4qP9RPuiu7C+YB009lO/DSkRp+VuIRpjRGhrKaQTQGjNC1IZGaA1IaA1EYNKlSoAQoxQijFABCjFAKkFSQDiiFMKgxGIy91dW91ThFyeEVzmorLOkuBxNqYTg8Ln1VxxQkm51PjXckVXuqK7KVZJ9EMgub+yq9tpQhsucX9Bt9a1qn3gJXDsV52B9BIBqhw5T4MxK3I0JtrmPA3rm6v4hOqzxV44ju5/0jbp9HGyHknnl44NGqX4ajjWV26+Kw20oJBIpwk2XDusmkcbG/EgaMx80niTlPKr3dNi0TA6hXKr6LAke0mrjFYRJUaKVRIjgqysLgg8Qa6Gl1flrjZjtGa7T+Kxw9jKbf3cVFRoM0YEiqAlycO7EKk0HHIAxXMg7rKWuOui2LO8uHjklQxSMozoQRlcaMNeVwbeFqodh7pz4THtNHinkw8i2aOUs73AsgDE/JHBuNhY341sAtW2SWMZyRUTL+ULbiYHASSPK+HZwYYXRMzCZkdksDoPMOp4Vm8PuRjTCu0Tj3G0fggjDdnCYghXMIz3bk6/nON9a328GzjicLNh0ZY2kjeNWZA4UspFyp48awkW7211UbLGKAwvwXL8LESdqr5cvYjv5rfp2vl531qhsmkX/ky3gXHbPjYSviJI1WKd3TK3a5QxHRrAgX5261rLVWbr7LbCYODDOyyNFGsbMiBFJUW0UdBYX52vVpSGZfeHZszT54EnGYLmeHEBASosMyM4tYcwDTw7qIy3xJaRjckLLIALixu1wZG6s2vorSyyqouxC8tSBr66hGJRjZXVj0DAn2A00DOcYdUUKoCgCwApomCgg6a3rocVySCrUtywUN7XkmNMa4u0K6j2V0xShxcesdKqnU48+hZXapPHqEaFqI0JqouANAaOgNRGDTUVNSAQoxQCjFABCpBUYqQVIQM0uRS3Th6eVcUKEgseOpv41JtE+YvUk+z/3XRho9LeFq2VLbXn3Mdr3WY9gMPAuVAQTdVJNze5Av3uP20OGUFATdic1ySSdGI4nwFSYTBzgKGkhAAAyiJzwFtWMgv7BTrs6ZUCrLECL8YXYG5J/lR1qh5NPBLg4s0bK93GeVNST3Q7AC51OlVzbsjVRK6oTcrZb/AFrVcbPgZI7PlLFnY5b5e8xbS+vOltGRkhkdNWWN2X0hSRpVNunqtw5rJZXdOv6GRYfsYMsCsiH5KFlzG/OxNyTXblrBFBJ3FAKnrrnJ+Ux+UTxuetazd5mMADHPleSNW45lRyo1PG1rX8KtiklhdEHy8sl2vtSHCQtPiHEUa2BJubk6AADUk9BVFF5QcE8YkidpbmxQIQ625srWsOnXXoapfLdio1wUUTE9q8ytEBwsgPaFvDK1vSy15fuuwzOPlEAjxAvf3imGD6PwmJWWNZEN1cBlPgfDlRyyqguxCjqTaqXcvGCXBx2AXJeIgcLrz9YIPtodu4Vi2fOuXkpaxFvmrzqdcVKWG8FVs3COUsnfDteNpOzFxc2DaZSa7mNgT0BNZAYJiL20AuSLG3srSbMZ2h7+pN8pJ1KkaFuh1Pqtzqy6uEeYsq09s5ZUkfLuM3gx22WSHFz9qqEuvcjUKSLHzFF9BzvQTYGbZjpjMLLleM91sqkqWBU6MCDoTxFXOyfJztjDyBxgyeRHbYfUf8yu/bm5e18QgQYIovE/HYf/AKlUGrg9M8lG3Z8ds4T4p+1k7WRM2VVuosRcKAOfSr3FYpSyjM2QZi7R8iBZVL+aCSb6n5NUHkq2BNgtm/B8XH2TmWRimZW7rADUqSNbHnU+8k08keHw8ORgrFJxa7rkIVWyjUArc6danlpFeE2W8MMjlghVgFSQZyASj5rNnS6nzTpb161zYPF2KyC4DAEg9DSSKRYkiQHRJIWdiFOSRgbqik+bY2uRxOlPiE0rRSnJNS6Mt7UWnHsuWoDQYR7xqfC3s0/wozWGSw8G6LykwKA0dAagTGpU1KkAhRioxRigAxRigo1qSA5NoDvRn9Ye234V3YWufFx5l04jUeqpME9xWyDzXj2Mcliz8nXjMdHh4zLM6xINCzGwueA9NUKeUHZ7Nl7e3K5jkC/WK2rM+U+ftJkw0hJj7MSBNQCxZhfTiRYeivP8XsOWNvNcoRccC48CBqPXWfVJ0wjPcufTPJs0F+kslZXcppx54WU/7PouKUOoZSGVgCCNQQeBBrKb9YHG4oxYTC2iglv8ImDd4KLdy3EAjpx4aDjB5LtqSTYd4pQ1oSiIWXKchU2XgL2tx8a1m0HkVC8WVioLFSpJcDXKpDCxOtib0oyUlkphNTW5J/z2VWB3UhiRI1aayqF1kPesLXJ4i/QEVdRRhFCqAqqLAAWAA4ACq5NuKQGEbkEXBD4fUafzviPbXTgNoLMXVVZclr3KEXN9LoxF9L26EHmKkTKLe/ciHackUk0ksZiRkURlLWcgknMp17ork3c8nGHwOIXExSzuyhlyuYypDCxuAoNXm9e1zhMOZEALkhEvwBN9T6ACa8txG3sS7Zmnlv8AouVH1VsKsjW5cnO1fxGGnltayz2gKBwFvVUOIwaSEM4uQLDU/wCBrGbi7zSyy/Bp27S6lkc2zArxDHmLc+OlbiVwqlm0CgsT4DU1CS2dmnT3w1EN0Tjk2PEeRHoY/wCNdkUYVQq6ACw9FYnbm8D/AAhOyJCNkA7xGt9bqDrxHGtzWPTa1ahyUel6+5plVsKnaW2Gik7KPDT4khFdjF2NlDFgoPaSLqcjcOlch25Nx/g/Gf8A1f8Ar1R76YmSPGfFSSx3jwyns5oowQ08im4k4mxNiOF7nSuDYM8k8hSbGYmFexne5xEBuyTZB5oNrLxvx4jSteSODeYfECWNJFuA6LIAeIDAEA2561FK1gT/AOGodhH/AGPDH+jw/wD5rTbQQkaAniDY626j/TWqtbdZTp5TqjmS6RCMVKaTfA3aBhf7Dx9dcuI4U8CqDcAgkcy3AeDcONM65iFHOr/hmpd+njZJpv1x+35M2qhtm4o7sCLRL6L+0k1KacCwAHIWoWNVTeW2bYLCSBNAaI0BqBMalSpqQCFEKAUQoAkFEKAUQpgSCoWGQ5hqOfh/pUoogashPayucFJEGM2dBiwpkHeS+SRTaRL2vlb1cKqTuSCxJxDWOvmLm9t7fZVxJhgdVJQ+HD1igySjgyn2j8aVul097Uprn9xVXW0Z2+vsdmytmx4ZMkV7E3Ysbsx4XJ/DSu3PVPab9D6x/dpik3VPrH8KujVCKwmsEJXSby0yqwM8ZRmXE5FV5VyiOQiNUcgIxBsCqogI5ZavtiiNYVaOTthJ8d2t79pn1DX5jLlA8AK5exm6p9Zv3aQw03VPrN+7UvHH7iLsl9rOza2DTExGJyRexBHEMOBF+Po8awmM3GlvaMxcRrmddNb9wg+HOtf8Gm6p9Zvwri2zPJhcPJiZLFIlzsFJLW8AQB9tTikv8jLqNPG/64M4txNiDDmSWZWWYExWPmhdDmU879fD01rcQVdGRuDKUPWzCx99Z7aWJfDrGz2IkljgXKSbNKbKTcDTrXccJN1T6zfhSlGEu2Tog6YKEYsqTuksesElzz7YZrdMpW1v/OFaqGSyqCcxAAJ6kDU2qq+CTdU+sfwpHCzdU+s37tZqdDp6ZOUOMmiV9ku0yq3p3flxU4lhkgUZY1Ilizm8cjOLHkDexHOqmDdDFRm4lwR7sia4a4tI+cm3UHQdBpWq+CzdU+s37tN8Em6p9Y/hWjxw+4j5Z/ayfARdlBFESGMcaRk9cihb/ZUOMF9VNiL6dfwofgsvVPrH8KQwDnznA9Fz76jdRTdW67HwyMZ2KWVE44gb5muWOgGllF+Atx5a+FWWGgy6nifsFSQYZU4DXqeNGTVFca6alTSsRRcoSlLfZ2NQGiJoKiXjE0BpzQGogKlSpUAMKcUAohQBIKIVGKod7t7YtmopkBkeS4iQEAsR1J4C5W58eZ0poDSqaIV4btPyt49ZAsUOHW+oUCSQ+s3GvqrS7jeVZcZOuFxcQw8rnKjqTkZ/msraoTy1OtSwxZPTxTigBoqADBogajFODTESU96AGnoAMGs95Qj+S8X9CfeKvqz/AJQP92Yv6I+8UALfI/E4T9twn3q0hasxvgfisL+24T71aS9ABXpr0NKgBUiazu/O3XwOF7eIKzdpGlmBtZr34Ea6VdwS5kVuGZQ1ulxegCW9CTSpjSAY0xrCb6eUI4B2gWA9qCCpl0ikjI8+NlNzroQbW1rEy+VfHE90YdR07Nj/AJ6i5IsUGz25jQmvKti+VOYWOLhjZDxeLMrr45CSGHgCD6a9MwOMWeJJozdXUMpuDofRSUk+glFx7JjQmnNCaCIqVNSoAEUQoAaIUgJBXn2/e7smN2lhwyFsMIk7VgwBBWSVrLrfXugkcAeWlb8VHiIrjNzHD0c6Um0uCUUm+TB4ntIcSmDwMOGwucEh2jdndUsZCuRcotcau19eGorh2jshsTtAII4XMU8EyyorrNEnaBgJGtkcEK4Gt+Ghr0KDDGRrqAWQWBNrgPxyk9ba+qoNlw5pS4FgOJ+cRfLrz4kiqYyeU8GlxWHyXt6Kor0YNajGGKe9AKcGmAd6e9BT0xBXqg3/AD+TMV9EfeKvb1Qb/H8mYr6I+8UANvgfisL+24T71aMms1vefisL+2YT71aK9ABXpE0N6VAGM8rf+7v+PF/mrV4H81H9Gn3RWG8sG00XDx4Uhi8riUG3dCxmxueveFbjAn4qP6NPuigZ0XoaVCTSAzm/uwlxmFswLNGyuoDWuMy5x61vXneC3PjlincJCHjewQtiSqdkT2yyXIYkWI0Atlr2SRcwKnmCPbVJgcO3aMgHe7zNqBe5sxPW99fTWe1tNYNNP0sw2C3cgxeAZo8PHE5XPC8bSESEC6/nLMASLEMPXzrZbhYWSHZ8Uc65HDTXW4NgZnI1GhFtfXXbFBYiMAKF7lgLAAdB0qxjQKABwFKvOWFzWEiLFEZWW4BKmwvrwrnwuJzXueSW9JBv7qhxkQINh3s17+GtQ4FTnAPLvewED31W7HvSJKpbGy1vSpqVajKADRg1ySKc1xzqDaWN7GJ5T8hSwv1A0HrNqp8nOMF3iys5Id496cPs9QZ2OZhdY0F5GHUDkPEkCsh/GzmbLBgy443ecKbeIVGA9tZHyhN8Ixq4iMl1xEcZUE6oyDI8Z6WIzf1786j2fCqKVXWxsx6nn+FXJZZDhI9gkxyKsEyXkw88ckgkzKHGRc9uzA17oc2vcZDpV3hWQopjIKEZlK6gg8wa8Rwm8TYWJIWBIgxceKiH6DLIk6XPJgw9ZatPuZtg4WK4Yy4YSGJ+ZiuT2cgHzWA1HUHna4oRT4JT3OCkz04GnvUKSggEEEEXBBFiDwo1a/CmVEoNVZxbnHiEN8WuGaRlsNXaVQhvx0COPWasb1S4C7bRxTfMhwsQ9JM0h+8tMC/Bp71GGogaBB3rP7+n8mYr6I+8Ve3qh39P5MxX0R94pgNvefisL+2YT71aK9Zze8/FYX9swn3q0JNABXpqG9IGkB4dvFHLjI5dpyOO5ifgvZ20VBbJkPrN/Teva8Cfio/o0+6K8nwWz5cRsvERQIZW/hDNlFr2AFzrXq2GUqiKeIVVPpAANNgTE016a9AXHUe2ojCJqv2niYoyucjO2YIAQGIVSzf1QFJJPC1Dtva6YWIyN3iTlRB5zueAFeUb07TeOWYzveZ4DARxEbSsmdV6BYg6m3N6TSa5J1puSSN1tXeA4LDYedow0+IQOsBlAVUKhmJkCE6d0ebxbjpXBhPKStx8Iw0kQPy4mWZR4kWVvYDWM2ntU4zEviDoiqsMI+bEgsAB42zHxY1mcXK8ErBCQp7wXlr4em9PbGK4BtyfJ6Jtjet0xUs2HkEkJykA6owyLew4g3v0rb7uzyS4dJp0WJ5BmCC/dU+be/MjW3KvPd0925cakGIlVBAzM7i/eZUJsCtuDEdeF69UJpSjHtC3SXAr0qampCABri21slcXEYmZ4wSGutuI4XB4jwrsBogaQzyffDd19nxCcsswzdmrAEMpYGxIOltLaHpVDs0WiXxFz6Tr/jXqXlKw3a7LxAHFAk31HUn+zmry3Z8qlQARwHuqyLyJ9B4vDiRbc+RrS+T+QJOuHkAZJ4jA6ngTbMPcw/rVQ5aPC7QWCWKTMLpIj6amwNzoPCpNC3PGDv3+wy7MliRGaQSKzjMQMoU2tpx41S7L31mwxYxInetfNcnS/AgjrXqib87NmNnlUcvjYnUW/WZbfbWA3z2LHBKs2GKSYecF42QhlVh5yBhpbUEeB8Kpsk0uS2pJvAS+VjGAWyQH0q371T7J8qRiMryYcSSSuHYq+VbKgRQFIPIfbWUy+FLL4VV5v2LfAjd/xxf0U/8ANH7tHD5Xsxt8Ft/xf+2sDl8K0m4OyYsVijFOmdeyZ7XK6gqBqpB5mnG3LSFKlKLZo4/KuLjNhmC88sgJt4AqAfbVnvDvTh8bhJsNhmeWaVBGiCKS5ZiOdrADmTpVhFuLgFIb4ODbWzPIw9YLWNaKOJV81VXloAK0ZRlKXfFWGHicBnEOIw8z5VLMER+8Qo1Nr305VX7U8o2EiQmIvOwbKFCsnXUs40Gnp8K1t64to7KgxCGOaJJFJzG4sb66gjUHU6+NGQMF/Gv/AEb+9/7aq5fLDNmOXDRBb6Zncn1kVtjuFgP5D+8l/erxgr4VXZZtLqq92clzu95Q5cEjpHDG4kkaYlma4LW0FuWlXq+WF8ljhlz2OokOUH5JykX6c6xGTwp8vhVXnLfAi9m8qGMa35sW6Jx9OtUmI3mZ2Z3UXYljY2Fz4UOTwr0Tc7B4TAQDFY54Y5JheNZCuZYuRVOJLcb24W8alCxyfCIzrUVydO5ezIhhU2pIS5EbyhDbKhUkXB5nu6emsBtGEzusjnUszuepbU/bW83o33wcuEkw+GclmsoAikVLZgWsSoHC/CsSrhhoQfXWhLPZQpNPKEotoNAKpt4V1VvAj3EVd5a5EjE+KwsI1LYiIEfol1DfZeiXQR7PbdiYP4PhoYBp2cSJ6wov9t66yadzUZNVjHvT0FKgAAaMGowacGkBz7aw3bYWeI/LhkT2oQPtrxyfZquBbum1hbh6xXtwNVrbvYYkkxC5N9CwHsB0qElLKcWWwlFJqSPE5dmSDlm9B/wqEwMOKsPUa9g2hu/CkseVQFkYRhbtobE3vfwq1XdvDW/NA/1m/GrFKa7wQar9MnhBXqPbV5ufhe2hx0PzETFKOQaNiHIHUoxHqFa3yp4BIsPhuzUIqyOth+koPH+rVN5JFDY6dDwbDsp9BZPxqcvmgQi8SyilMFN2NXE2EysVPFSVPpBtUfYVzMnSKvsa1nk1jtjCf5l/vJVP2FaTcKLLiif5tvetSg/mRCz6GejA0r0ANPet5zwr0r0N6V6AHY6V4GYK95Y6V422HrNqH0atN6lT2NLsatOwpfB6z5NJDsbZfb4iKHk7qp/VvdvsBqj21N2uNxMh1+OkVfBVcqg9AVQK9I3Bwd8XnPyEYj0my+4mvL5TeWU9ZHP9omtmlXDZj1L5wOEJ5E+qpFwjngjey3vr23Zuw4XwuGEsYZkgiS9yDYIONjrUe1N38OkTOqBcgLnVtQBw41a5yzwVJQ9TyCHZLnzzlHtNafc7Zq/DYLD82zSA+IRvx91bfZ+7eH7MF0DlgGvdhYEAgca78HsuGAlokCEixOpNump0qpqbfLLlKtReEdpNATSJoSamUj3pUN6VAAg04NADTg0hkgNEDXFtHaCYeMyymwHgSSbE2AHooFnkZAyNCMwDC5YixFxrUsCObeKfLNgR87E2/u21Phwq+vWH21iGSeL4TiYY3cmPDhM1g5y3LacL5Bc6XtWgwk8wA7WTDnrlzCm1wLJT+VSLNgVb5kyN7Vdf81ZTySn8oyfQN96OtFv9tdHwkmGJVpM0Tdy5UDPe5PI6Wt+kK8+2DtiXZ+J+ERKst1KMjaXU2JseIOgN6W9L5WSVbayjc7ZhAxEo/Tb7TeuHsxUj7SGKJxAUx9p3spNyvK1/VQ3rnS7Z0Y9IHsxV7ueoGIP6je8VSXq73QP+0H6NvetOv60Rs+hm2BpUN6V66Bzgr09BelegB2OleYyRivTGNeZsay6j0NWm9SPsxTiMU96e9ZjVg1G5EYBlb9Qe814sQS0gHEuwHpJNb+fe58AjRwxCWSTvKzHuJbTVRq3HhcVh9nqVdXcZvjFcgc+8CQPTW6majDkxXVylNtH0Mi5VCjkAo9QtVZvPLkwWJbU2hkOnHzTQYbbKzhmieMKGKd7MGuOq6Wqr29jJEiaSaeCKBdXyZs5+aBxJOa2gq5LkoL/Zz3giPWKM/wBgVKTWe2E03YoY5oJYioaM97NkOoHL7a7sZtQYcp27IFc5QVzE3sTw6acaGh5LImhJpX9dCTURj3p6C9KkANPQA0VRGQ4zARzKUlUOp4qdQfVQNsxDzYeuuqnBqWRFXNu5E5Ba5Km6k8QfCgfdmM/Lf21cA0V6eQwZyXcqBzdiSeFz0FJtyMObXubaajlWjvT3o7ApYN1IVAUEgDgOVdC7uQjqas7096W1ew9z9yvXYMA+SDXRhtmRRnMihTwuONq6L096NqDc/cMGnvQXpXqREO9K9BelekA7C/Gq9tiQfMAruvSvSaT7Gm10VrbAhPybVG27cR6irW9K9G1ew9z9zPYnc2CQ3a7W4XFRNuPhyALmw1A5CtLemvRhCyzPw7oRILKzKOOnjx51Md2YiMpZmB0IPA1c3pr08iwVsOw40AVSwAAAA4ADgBRy7IicAOucAhhm1sRwI8a7r0xNLIwVQDhT3pU16QD3pqalSGDRClSoAcU9KlQIenFKlUgHFPSpUwHFKlSoEPSpUqAFSpUqAFT01KgBUqVKgBCmNKlQAqalSoGMaY0qVIBqY01KkwEaY01KkMVKlSo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941168"/>
            <a:ext cx="2143125"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13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Grp="1" noChangeAspect="1" noChangeArrowheads="1"/>
          </p:cNvPicPr>
          <p:nvPr>
            <p:ph type="ctrTitle" idx="4294967295"/>
          </p:nvPr>
        </p:nvPicPr>
        <p:blipFill>
          <a:blip r:embed="rId2" cstate="print"/>
          <a:srcRect/>
          <a:stretch>
            <a:fillRect/>
          </a:stretch>
        </p:blipFill>
        <p:spPr>
          <a:xfrm>
            <a:off x="971600" y="2060848"/>
            <a:ext cx="7311008" cy="6544072"/>
          </a:xfrm>
          <a:noFill/>
          <a:ln/>
        </p:spPr>
      </p:pic>
      <p:sp>
        <p:nvSpPr>
          <p:cNvPr id="59395" name="Text Box 3"/>
          <p:cNvSpPr txBox="1">
            <a:spLocks noChangeArrowheads="1"/>
          </p:cNvSpPr>
          <p:nvPr/>
        </p:nvSpPr>
        <p:spPr bwMode="auto">
          <a:xfrm>
            <a:off x="467544" y="980728"/>
            <a:ext cx="6715172" cy="369332"/>
          </a:xfrm>
          <a:prstGeom prst="rect">
            <a:avLst/>
          </a:prstGeom>
          <a:noFill/>
          <a:ln w="9525">
            <a:noFill/>
            <a:miter lim="800000"/>
            <a:headEnd/>
            <a:tailEnd/>
          </a:ln>
          <a:effectLst/>
        </p:spPr>
        <p:txBody>
          <a:bodyPr wrap="square">
            <a:spAutoFit/>
          </a:bodyPr>
          <a:lstStyle/>
          <a:p>
            <a:pPr algn="ctr">
              <a:spcBef>
                <a:spcPct val="50000"/>
              </a:spcBef>
            </a:pPr>
            <a:r>
              <a:rPr lang="es-AR" b="1" u="sng" dirty="0">
                <a:solidFill>
                  <a:schemeClr val="bg1"/>
                </a:solidFill>
                <a:latin typeface="Tahoma" pitchFamily="34" charset="0"/>
              </a:rPr>
              <a:t>ANALISIS  y PLANEAMIENTO ESTRATEGIO </a:t>
            </a:r>
            <a:endParaRPr lang="es-ES" b="1" u="sng" dirty="0">
              <a:solidFill>
                <a:schemeClr val="bg1"/>
              </a:solidFill>
              <a:latin typeface="Tahoma"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821C78-706D-4861-4C55-483A9B8A62BB}"/>
              </a:ext>
            </a:extLst>
          </p:cNvPr>
          <p:cNvSpPr>
            <a:spLocks noGrp="1"/>
          </p:cNvSpPr>
          <p:nvPr>
            <p:ph type="title"/>
          </p:nvPr>
        </p:nvSpPr>
        <p:spPr/>
        <p:txBody>
          <a:bodyPr/>
          <a:lstStyle/>
          <a:p>
            <a:endParaRPr lang="es-AR"/>
          </a:p>
        </p:txBody>
      </p:sp>
      <p:sp>
        <p:nvSpPr>
          <p:cNvPr id="3" name="Marcador de contenido 2">
            <a:extLst>
              <a:ext uri="{FF2B5EF4-FFF2-40B4-BE49-F238E27FC236}">
                <a16:creationId xmlns:a16="http://schemas.microsoft.com/office/drawing/2014/main" id="{0440711E-6EDE-80EA-51D4-B60FACC7BC4F}"/>
              </a:ext>
            </a:extLst>
          </p:cNvPr>
          <p:cNvSpPr>
            <a:spLocks noGrp="1"/>
          </p:cNvSpPr>
          <p:nvPr>
            <p:ph idx="1"/>
          </p:nvPr>
        </p:nvSpPr>
        <p:spPr>
          <a:xfrm>
            <a:off x="864382" y="2489200"/>
            <a:ext cx="7164002" cy="3530600"/>
          </a:xfrm>
        </p:spPr>
        <p:txBody>
          <a:bodyPr>
            <a:normAutofit/>
          </a:bodyPr>
          <a:lstStyle/>
          <a:p>
            <a:r>
              <a:rPr lang="es-AR" sz="6000" dirty="0"/>
              <a:t>Muchas gracias</a:t>
            </a:r>
          </a:p>
        </p:txBody>
      </p:sp>
    </p:spTree>
    <p:extLst>
      <p:ext uri="{BB962C8B-B14F-4D97-AF65-F5344CB8AC3E}">
        <p14:creationId xmlns:p14="http://schemas.microsoft.com/office/powerpoint/2010/main" val="279690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764704"/>
            <a:ext cx="6768752" cy="1320800"/>
          </a:xfrm>
        </p:spPr>
        <p:txBody>
          <a:bodyPr>
            <a:normAutofit fontScale="90000"/>
          </a:bodyPr>
          <a:lstStyle/>
          <a:p>
            <a:r>
              <a:rPr lang="es-AR" sz="3200" b="1" dirty="0">
                <a:latin typeface="+mn-lt"/>
              </a:rPr>
              <a:t>LAS VENTAJAS COMPETITIVAS Y CADENA DE VALOR </a:t>
            </a:r>
            <a:br>
              <a:rPr lang="es-AR" sz="3200" dirty="0">
                <a:latin typeface="+mn-lt"/>
              </a:rPr>
            </a:br>
            <a:endParaRPr lang="es-AR" sz="3200" dirty="0">
              <a:latin typeface="+mn-lt"/>
            </a:endParaRPr>
          </a:p>
        </p:txBody>
      </p:sp>
      <p:sp>
        <p:nvSpPr>
          <p:cNvPr id="3" name="2 Marcador de contenido"/>
          <p:cNvSpPr>
            <a:spLocks noGrp="1"/>
          </p:cNvSpPr>
          <p:nvPr>
            <p:ph idx="1"/>
          </p:nvPr>
        </p:nvSpPr>
        <p:spPr>
          <a:xfrm>
            <a:off x="539552" y="2348880"/>
            <a:ext cx="8064896" cy="4683224"/>
          </a:xfrm>
        </p:spPr>
        <p:txBody>
          <a:bodyPr>
            <a:normAutofit/>
          </a:bodyPr>
          <a:lstStyle/>
          <a:p>
            <a:pPr algn="just"/>
            <a:r>
              <a:rPr lang="es-MX" sz="2000" dirty="0"/>
              <a:t>Una </a:t>
            </a:r>
            <a:r>
              <a:rPr lang="es-MX" sz="2000" b="1" u="sng" dirty="0">
                <a:solidFill>
                  <a:schemeClr val="accent2"/>
                </a:solidFill>
              </a:rPr>
              <a:t>ventaja</a:t>
            </a:r>
            <a:r>
              <a:rPr lang="es-MX" sz="2000" b="1" u="sng" dirty="0">
                <a:solidFill>
                  <a:srgbClr val="FF0000"/>
                </a:solidFill>
              </a:rPr>
              <a:t> </a:t>
            </a:r>
            <a:r>
              <a:rPr lang="es-MX" sz="2000" b="1" u="sng" dirty="0">
                <a:solidFill>
                  <a:schemeClr val="accent2"/>
                </a:solidFill>
              </a:rPr>
              <a:t>competitiva</a:t>
            </a:r>
            <a:r>
              <a:rPr lang="es-MX" sz="2000" u="sng" dirty="0">
                <a:solidFill>
                  <a:srgbClr val="FF0000"/>
                </a:solidFill>
              </a:rPr>
              <a:t> </a:t>
            </a:r>
            <a:r>
              <a:rPr lang="es-MX" sz="2000" dirty="0"/>
              <a:t>se define como un atributo superior y estratégico que un producto o marca tiene sobre sus rivales en el marco de su industria de competencia. Es decir, es aquello en lo que una empresa es mejor que sus competidores y con lo que es capaz de entregar mayor valor a sus clientes. Entonces, desarrollar conscientemente una ventaja competitiva es esencial para cualquiera que desee sobresalir de la competencia y atraer a un mayor número de clientes. </a:t>
            </a:r>
          </a:p>
          <a:p>
            <a:pPr algn="just"/>
            <a:r>
              <a:rPr lang="es-MX" sz="2000" dirty="0"/>
              <a:t>Para hacer sustentable dicha ventaja, es esencial ofrecer productos con un mayor </a:t>
            </a:r>
            <a:r>
              <a:rPr lang="es-MX" sz="2000" b="1" u="sng" dirty="0">
                <a:solidFill>
                  <a:schemeClr val="accent2"/>
                </a:solidFill>
              </a:rPr>
              <a:t>valor agregado</a:t>
            </a:r>
            <a:r>
              <a:rPr lang="es-MX" sz="2000" dirty="0"/>
              <a:t>, así como tener procesos y/u ofrecer un servicio al cliente que no puedan ser duplicados o imitados por la competencia</a:t>
            </a:r>
            <a:endParaRPr lang="es-AR" sz="2000" dirty="0">
              <a:solidFill>
                <a:schemeClr val="tx2"/>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4532</TotalTime>
  <Words>4201</Words>
  <Application>Microsoft Office PowerPoint</Application>
  <PresentationFormat>Presentación en pantalla (4:3)</PresentationFormat>
  <Paragraphs>410</Paragraphs>
  <Slides>80</Slides>
  <Notes>0</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1</vt:i4>
      </vt:variant>
      <vt:variant>
        <vt:lpstr>Títulos de diapositiva</vt:lpstr>
      </vt:variant>
      <vt:variant>
        <vt:i4>80</vt:i4>
      </vt:variant>
    </vt:vector>
  </HeadingPairs>
  <TitlesOfParts>
    <vt:vector size="94" baseType="lpstr">
      <vt:lpstr>Aharoni</vt:lpstr>
      <vt:lpstr>Arial</vt:lpstr>
      <vt:lpstr>Calibri</vt:lpstr>
      <vt:lpstr>Century Gothic</vt:lpstr>
      <vt:lpstr>Comic Sans MS</vt:lpstr>
      <vt:lpstr>Tahoma</vt:lpstr>
      <vt:lpstr>Tekton</vt:lpstr>
      <vt:lpstr>Times New Roman</vt:lpstr>
      <vt:lpstr>Trebuchet MS</vt:lpstr>
      <vt:lpstr>Verdana</vt:lpstr>
      <vt:lpstr>Wingdings</vt:lpstr>
      <vt:lpstr>Wingdings 3</vt:lpstr>
      <vt:lpstr>Sala de reuniones Ion</vt:lpstr>
      <vt:lpstr>Document</vt:lpstr>
      <vt:lpstr>Introducción al Planeamiento Estratégico</vt:lpstr>
      <vt:lpstr>Presentación de PowerPoint</vt:lpstr>
      <vt:lpstr>Presentación de PowerPoint</vt:lpstr>
      <vt:lpstr>Presentación de PowerPoint</vt:lpstr>
      <vt:lpstr>Pensamiento estratégico….   Aprender a SER antes de aprender a HACER</vt:lpstr>
      <vt:lpstr>Presentación de PowerPoint</vt:lpstr>
      <vt:lpstr> PLAN =  FINES  +  MEDIOS </vt:lpstr>
      <vt:lpstr>Presentación de PowerPoint</vt:lpstr>
      <vt:lpstr>LAS VENTAJAS COMPETITIVAS Y CADENA DE VALOR  </vt:lpstr>
      <vt:lpstr>Presentación de PowerPoint</vt:lpstr>
      <vt:lpstr>Presentación de PowerPoint</vt:lpstr>
      <vt:lpstr>Planeamiento Estratégico. Etapas</vt:lpstr>
      <vt:lpstr>Presentación de PowerPoint</vt:lpstr>
      <vt:lpstr>Planeamiento Estratégico. Etapas</vt:lpstr>
      <vt:lpstr>Planeamiento Estratégico. Etapas</vt:lpstr>
      <vt:lpstr>Presentación de PowerPoint</vt:lpstr>
      <vt:lpstr>Presentación de PowerPoint</vt:lpstr>
      <vt:lpstr>Presentación de PowerPoint</vt:lpstr>
      <vt:lpstr>Presentación de PowerPoint</vt:lpstr>
      <vt:lpstr>Planeamiento Estrategico</vt:lpstr>
      <vt:lpstr>Planeamiento Estrategico</vt:lpstr>
      <vt:lpstr>ESTRATEGIAS GENERICAS</vt:lpstr>
      <vt:lpstr>ESTRATEGIAS GENERICAS</vt:lpstr>
      <vt:lpstr>ESTRATEGIAS GENERICAS</vt:lpstr>
      <vt:lpstr>ESTRATEGIAS GENERICAS</vt:lpstr>
      <vt:lpstr>  Planeamiento Estratégico </vt:lpstr>
      <vt:lpstr>  Matriz F.O.D.A.  </vt:lpstr>
      <vt:lpstr> Matriz F.O.D.A.   </vt:lpstr>
      <vt:lpstr>Matriz FODA</vt:lpstr>
      <vt:lpstr>Presentación de PowerPoint</vt:lpstr>
      <vt:lpstr>Presentación de PowerPoint</vt:lpstr>
      <vt:lpstr>Caso 1: Cómo reaccionar ante una situación desfavorable </vt:lpstr>
      <vt:lpstr>Presentación de PowerPoint</vt:lpstr>
      <vt:lpstr>Presentación de PowerPoint</vt:lpstr>
      <vt:lpstr>Conclusión </vt:lpstr>
      <vt:lpstr>Caso 2: Sobre la información correcta y veraz </vt:lpstr>
      <vt:lpstr>Presentación de PowerPoint</vt:lpstr>
      <vt:lpstr>Presentación de PowerPoint</vt:lpstr>
      <vt:lpstr>Conclusión </vt:lpstr>
      <vt:lpstr>Caso 3: Sobre los planes estratégicos </vt:lpstr>
      <vt:lpstr>Presentación de PowerPoint</vt:lpstr>
      <vt:lpstr>Presentación de PowerPoint</vt:lpstr>
      <vt:lpstr>Presentación de PowerPoint</vt:lpstr>
      <vt:lpstr>Presentación de PowerPoint</vt:lpstr>
      <vt:lpstr>Conclusión</vt:lpstr>
      <vt:lpstr>Caso 4: Quien habla último… </vt:lpstr>
      <vt:lpstr>Presentación de PowerPoint</vt:lpstr>
      <vt:lpstr>Presentación de PowerPoint</vt:lpstr>
      <vt:lpstr>Presentación de PowerPoint</vt:lpstr>
      <vt:lpstr>Conclusión</vt:lpstr>
      <vt:lpstr>Caso 5 : Estar bien informado </vt:lpstr>
      <vt:lpstr>Presentación de PowerPoint</vt:lpstr>
      <vt:lpstr>Presentación de PowerPoint</vt:lpstr>
      <vt:lpstr>Presentación de PowerPoint</vt:lpstr>
      <vt:lpstr>Presentación de PowerPoint</vt:lpstr>
      <vt:lpstr>LA EMPRESA</vt:lpstr>
      <vt:lpstr>Presentación de PowerPoint</vt:lpstr>
      <vt:lpstr>Presentación de PowerPoint</vt:lpstr>
      <vt:lpstr>Presentación de PowerPoint</vt:lpstr>
      <vt:lpstr>Presentación de PowerPoint</vt:lpstr>
      <vt:lpstr>Según la figura legal o forma jurídica</vt:lpstr>
      <vt:lpstr>Según el tamaño de la empresa</vt:lpstr>
      <vt:lpstr>Según el tamaño de la empresa</vt:lpstr>
      <vt:lpstr>Según el tamaño de la empresa</vt:lpstr>
      <vt:lpstr>según la propiedad del capital</vt:lpstr>
      <vt:lpstr>según el ámbito geográfico que delimita su actividad</vt:lpstr>
      <vt:lpstr>según su nacionalidad</vt:lpstr>
      <vt:lpstr>según su Oferta en el Mercado</vt:lpstr>
      <vt:lpstr>según el destino de los beneficios</vt:lpstr>
      <vt:lpstr>Presentación de PowerPoint</vt:lpstr>
      <vt:lpstr>Presentación de PowerPoint</vt:lpstr>
      <vt:lpstr>Presentación de PowerPoint</vt:lpstr>
      <vt:lpstr>Recursos de una empresa</vt:lpstr>
      <vt:lpstr>Recursos Humanos (Capital intelectual)</vt:lpstr>
      <vt:lpstr>Presentación de PowerPoint</vt:lpstr>
      <vt:lpstr>Recursos Financieros</vt:lpstr>
      <vt:lpstr>Recursos Materiales</vt:lpstr>
      <vt:lpstr>Recursos Mercadotécnicos</vt:lpstr>
      <vt:lpstr>Recursos Tecnológicos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administracion</dc:creator>
  <cp:lastModifiedBy>Fabiana Valdiviezo</cp:lastModifiedBy>
  <cp:revision>7</cp:revision>
  <dcterms:created xsi:type="dcterms:W3CDTF">2016-08-09T15:26:14Z</dcterms:created>
  <dcterms:modified xsi:type="dcterms:W3CDTF">2024-10-22T02:25:37Z</dcterms:modified>
</cp:coreProperties>
</file>