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8" r:id="rId3"/>
    <p:sldId id="297" r:id="rId4"/>
    <p:sldId id="285" r:id="rId5"/>
    <p:sldId id="257" r:id="rId6"/>
    <p:sldId id="289" r:id="rId7"/>
    <p:sldId id="287" r:id="rId8"/>
    <p:sldId id="273" r:id="rId9"/>
    <p:sldId id="274" r:id="rId10"/>
    <p:sldId id="275" r:id="rId11"/>
    <p:sldId id="276" r:id="rId12"/>
    <p:sldId id="277" r:id="rId13"/>
    <p:sldId id="290" r:id="rId14"/>
    <p:sldId id="294" r:id="rId15"/>
    <p:sldId id="293" r:id="rId16"/>
    <p:sldId id="292" r:id="rId17"/>
    <p:sldId id="296" r:id="rId18"/>
    <p:sldId id="295" r:id="rId19"/>
    <p:sldId id="280" r:id="rId20"/>
    <p:sldId id="298" r:id="rId21"/>
    <p:sldId id="299" r:id="rId22"/>
    <p:sldId id="284" r:id="rId23"/>
    <p:sldId id="301" r:id="rId24"/>
    <p:sldId id="300" r:id="rId25"/>
    <p:sldId id="304" r:id="rId26"/>
    <p:sldId id="308" r:id="rId27"/>
    <p:sldId id="305" r:id="rId28"/>
    <p:sldId id="306" r:id="rId29"/>
    <p:sldId id="307" r:id="rId30"/>
    <p:sldId id="271" r:id="rId31"/>
    <p:sldId id="25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73" d="100"/>
          <a:sy n="73" d="100"/>
        </p:scale>
        <p:origin x="63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9/6/2019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859110" y="1973687"/>
            <a:ext cx="8645502" cy="2262781"/>
          </a:xfrm>
        </p:spPr>
        <p:txBody>
          <a:bodyPr>
            <a:normAutofit fontScale="90000"/>
          </a:bodyPr>
          <a:lstStyle/>
          <a:p>
            <a:r>
              <a:rPr lang="es-ES" dirty="0" smtClean="0"/>
              <a:t/>
            </a:r>
            <a:br>
              <a:rPr lang="es-ES" dirty="0" smtClean="0"/>
            </a:br>
            <a:r>
              <a:rPr lang="es-ES" dirty="0"/>
              <a:t/>
            </a:r>
            <a:br>
              <a:rPr lang="es-ES" dirty="0"/>
            </a:br>
            <a:r>
              <a:rPr lang="es-ES" dirty="0" smtClean="0"/>
              <a:t>Seguridad en Sistemas</a:t>
            </a:r>
            <a:br>
              <a:rPr lang="es-ES" dirty="0" smtClean="0"/>
            </a:br>
            <a:r>
              <a:rPr lang="es-ES" dirty="0" smtClean="0"/>
              <a:t>Auditoria Informática</a:t>
            </a:r>
            <a:endParaRPr lang="es-ES" dirty="0"/>
          </a:p>
        </p:txBody>
      </p:sp>
      <p:sp>
        <p:nvSpPr>
          <p:cNvPr id="3" name="Subtítulo 2"/>
          <p:cNvSpPr>
            <a:spLocks noGrp="1"/>
          </p:cNvSpPr>
          <p:nvPr>
            <p:ph type="subTitle" idx="1"/>
          </p:nvPr>
        </p:nvSpPr>
        <p:spPr>
          <a:xfrm>
            <a:off x="2215726" y="4236468"/>
            <a:ext cx="8915399" cy="1126283"/>
          </a:xfrm>
        </p:spPr>
        <p:txBody>
          <a:bodyPr/>
          <a:lstStyle/>
          <a:p>
            <a:pPr algn="ctr"/>
            <a:endParaRPr lang="es-ES" dirty="0" smtClean="0"/>
          </a:p>
          <a:p>
            <a:pPr algn="ctr"/>
            <a:r>
              <a:rPr lang="es-ES" dirty="0" smtClean="0"/>
              <a:t>Ing. Maria Aparicio</a:t>
            </a:r>
            <a:endParaRPr lang="es-ES" dirty="0"/>
          </a:p>
        </p:txBody>
      </p:sp>
    </p:spTree>
    <p:extLst>
      <p:ext uri="{BB962C8B-B14F-4D97-AF65-F5344CB8AC3E}">
        <p14:creationId xmlns:p14="http://schemas.microsoft.com/office/powerpoint/2010/main" val="391480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fontScale="90000"/>
          </a:bodyPr>
          <a:lstStyle/>
          <a:p>
            <a:r>
              <a:rPr lang="es-ES" dirty="0" smtClean="0"/>
              <a:t>Análisis de Riesgos – Activos de Información</a:t>
            </a:r>
            <a:endParaRPr lang="es-ES" dirty="0"/>
          </a:p>
        </p:txBody>
      </p:sp>
      <p:sp>
        <p:nvSpPr>
          <p:cNvPr id="3" name="Marcador de contenido 2"/>
          <p:cNvSpPr>
            <a:spLocks noGrp="1"/>
          </p:cNvSpPr>
          <p:nvPr>
            <p:ph idx="1"/>
          </p:nvPr>
        </p:nvSpPr>
        <p:spPr>
          <a:xfrm>
            <a:off x="1661375" y="1043188"/>
            <a:ext cx="10010663" cy="5409127"/>
          </a:xfrm>
        </p:spPr>
        <p:txBody>
          <a:bodyPr>
            <a:normAutofit/>
          </a:bodyPr>
          <a:lstStyle/>
          <a:p>
            <a:pPr algn="just"/>
            <a:r>
              <a:rPr lang="es-ES" b="1" dirty="0" smtClean="0"/>
              <a:t>Valoración: </a:t>
            </a:r>
          </a:p>
          <a:p>
            <a:pPr marL="400050" lvl="1" indent="0" algn="just">
              <a:spcBef>
                <a:spcPts val="1200"/>
              </a:spcBef>
              <a:buNone/>
            </a:pPr>
            <a:r>
              <a:rPr lang="es-AR" dirty="0"/>
              <a:t>Esta valoración se hará de acuerdo con una escala que puede ser cuantitativa o cualitativa. Si es posible valorar económicamente los activos, se utiliza la escala cuantitativa. En la mayoría de los casos, no es posible o va a suponer un esfuerzo excesivo, por lo que utilizan escalas </a:t>
            </a:r>
            <a:r>
              <a:rPr lang="es-AR" dirty="0" smtClean="0"/>
              <a:t>cualitativas.</a:t>
            </a:r>
          </a:p>
          <a:p>
            <a:pPr marL="400050" lvl="1" indent="0">
              <a:buNone/>
            </a:pPr>
            <a:r>
              <a:rPr lang="es-AR" dirty="0"/>
              <a:t>Con independencia de la escala utilizada, los aspectos a considerar pueden ser los daños como resultado de: </a:t>
            </a:r>
            <a:endParaRPr lang="es-ES" dirty="0"/>
          </a:p>
          <a:p>
            <a:pPr marL="800100" lvl="2" indent="0">
              <a:buNone/>
            </a:pPr>
            <a:r>
              <a:rPr lang="es-AR" dirty="0"/>
              <a:t>•Violación de legislación aplicable. </a:t>
            </a:r>
            <a:endParaRPr lang="es-ES" dirty="0"/>
          </a:p>
          <a:p>
            <a:pPr marL="800100" lvl="2" indent="0">
              <a:buNone/>
            </a:pPr>
            <a:r>
              <a:rPr lang="es-AR" dirty="0"/>
              <a:t>•Reducción del rendimiento de la actividad. </a:t>
            </a:r>
            <a:endParaRPr lang="es-ES" dirty="0"/>
          </a:p>
          <a:p>
            <a:pPr marL="800100" lvl="2" indent="0">
              <a:buNone/>
            </a:pPr>
            <a:r>
              <a:rPr lang="es-AR" dirty="0"/>
              <a:t>•Efecto negativo en la reputación. </a:t>
            </a:r>
            <a:endParaRPr lang="es-ES" dirty="0"/>
          </a:p>
          <a:p>
            <a:pPr marL="800100" lvl="2" indent="0">
              <a:buNone/>
            </a:pPr>
            <a:r>
              <a:rPr lang="es-AR" dirty="0"/>
              <a:t>•Pérdidas económicas. </a:t>
            </a:r>
            <a:endParaRPr lang="es-ES" dirty="0"/>
          </a:p>
          <a:p>
            <a:pPr marL="800100" lvl="2" indent="0">
              <a:buNone/>
            </a:pPr>
            <a:r>
              <a:rPr lang="es-AR" dirty="0"/>
              <a:t>•Trastornos en el negocio. </a:t>
            </a:r>
            <a:endParaRPr lang="es-ES" dirty="0"/>
          </a:p>
          <a:p>
            <a:pPr marL="400050" lvl="1" indent="0" algn="just">
              <a:spcBef>
                <a:spcPts val="1200"/>
              </a:spcBef>
              <a:buNone/>
            </a:pPr>
            <a:r>
              <a:rPr lang="es-AR" dirty="0"/>
              <a:t>La valoración debe ser lo más objetiva posible, por lo que en el proceso deben estar involucradas todas las áreas de la organización, </a:t>
            </a:r>
            <a:r>
              <a:rPr lang="es-AR" dirty="0" smtClean="0"/>
              <a:t>y </a:t>
            </a:r>
            <a:r>
              <a:rPr lang="es-AR" dirty="0"/>
              <a:t>de esta manera obtener una imagen realista de los activos de la organización. </a:t>
            </a:r>
            <a:endParaRPr lang="es-ES" dirty="0"/>
          </a:p>
          <a:p>
            <a:pPr marL="400050" lvl="1" indent="0" algn="just">
              <a:spcBef>
                <a:spcPts val="1200"/>
              </a:spcBef>
              <a:buNone/>
            </a:pPr>
            <a:endParaRPr lang="es-ES" dirty="0"/>
          </a:p>
        </p:txBody>
      </p:sp>
    </p:spTree>
    <p:extLst>
      <p:ext uri="{BB962C8B-B14F-4D97-AF65-F5344CB8AC3E}">
        <p14:creationId xmlns:p14="http://schemas.microsoft.com/office/powerpoint/2010/main" val="6480305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fontScale="90000"/>
          </a:bodyPr>
          <a:lstStyle/>
          <a:p>
            <a:r>
              <a:rPr lang="es-ES" dirty="0" smtClean="0"/>
              <a:t>Análisis de Riesgos – Activos de Información</a:t>
            </a:r>
            <a:endParaRPr lang="es-ES" dirty="0"/>
          </a:p>
        </p:txBody>
      </p:sp>
      <p:sp>
        <p:nvSpPr>
          <p:cNvPr id="3" name="Marcador de contenido 2"/>
          <p:cNvSpPr>
            <a:spLocks noGrp="1"/>
          </p:cNvSpPr>
          <p:nvPr>
            <p:ph idx="1"/>
          </p:nvPr>
        </p:nvSpPr>
        <p:spPr>
          <a:xfrm>
            <a:off x="1661375" y="1043188"/>
            <a:ext cx="10010663" cy="5692463"/>
          </a:xfrm>
        </p:spPr>
        <p:txBody>
          <a:bodyPr>
            <a:normAutofit/>
          </a:bodyPr>
          <a:lstStyle/>
          <a:p>
            <a:pPr algn="just"/>
            <a:r>
              <a:rPr lang="es-ES" b="1" dirty="0" smtClean="0"/>
              <a:t>Valoración: </a:t>
            </a:r>
          </a:p>
          <a:p>
            <a:pPr marL="400050" lvl="1" indent="0" algn="just">
              <a:spcBef>
                <a:spcPts val="1200"/>
              </a:spcBef>
              <a:buNone/>
            </a:pPr>
            <a:r>
              <a:rPr lang="es-AR" dirty="0"/>
              <a:t>Es útil definir con anterioridad unos parámetros para que todos los participantes valoren de acuerdo a unos criterios comunes, y se obtengan valores coherentes. </a:t>
            </a:r>
            <a:endParaRPr lang="es-AR" dirty="0" smtClean="0"/>
          </a:p>
          <a:p>
            <a:pPr marL="400050" lvl="1" indent="0" algn="just">
              <a:spcBef>
                <a:spcPts val="1200"/>
              </a:spcBef>
              <a:buNone/>
            </a:pPr>
            <a:r>
              <a:rPr lang="es-AR" b="1" dirty="0"/>
              <a:t>Disponibilidad</a:t>
            </a:r>
            <a:r>
              <a:rPr lang="es-AR" dirty="0"/>
              <a:t>. Para valorar este criterio debe responderse a la pregunta de cuál sería la importancia o el trastorno que tendría el que el activo no estuviera disponible. </a:t>
            </a:r>
            <a:r>
              <a:rPr lang="es-AR" dirty="0" smtClean="0"/>
              <a:t>Por ejemplo una escala de 0 a 3.</a:t>
            </a:r>
          </a:p>
          <a:p>
            <a:pPr marL="400050" lvl="1" indent="0" algn="just">
              <a:spcBef>
                <a:spcPts val="1200"/>
              </a:spcBef>
              <a:buNone/>
            </a:pPr>
            <a:endParaRPr lang="es-AR" dirty="0" smtClean="0"/>
          </a:p>
          <a:p>
            <a:pPr marL="400050" lvl="1" indent="0" algn="just">
              <a:spcBef>
                <a:spcPts val="1200"/>
              </a:spcBef>
              <a:buNone/>
            </a:pPr>
            <a:endParaRPr lang="es-ES" dirty="0" smtClean="0"/>
          </a:p>
          <a:p>
            <a:pPr marL="400050" lvl="1" indent="0" algn="just">
              <a:spcBef>
                <a:spcPts val="1200"/>
              </a:spcBef>
              <a:buNone/>
            </a:pPr>
            <a:endParaRPr lang="es-ES" dirty="0"/>
          </a:p>
          <a:p>
            <a:pPr marL="400050" lvl="1" indent="0" algn="just">
              <a:spcBef>
                <a:spcPts val="1200"/>
              </a:spcBef>
              <a:buNone/>
            </a:pPr>
            <a:endParaRPr lang="es-ES" dirty="0" smtClean="0"/>
          </a:p>
          <a:p>
            <a:pPr marL="400050" lvl="1" indent="0" algn="just">
              <a:spcBef>
                <a:spcPts val="1200"/>
              </a:spcBef>
              <a:buNone/>
            </a:pPr>
            <a:r>
              <a:rPr lang="es-AR" b="1" dirty="0" smtClean="0"/>
              <a:t>Integridad</a:t>
            </a:r>
            <a:r>
              <a:rPr lang="es-AR" dirty="0"/>
              <a:t>. Para valorar este criterio la pregunta a responder será qué importancia tendría que el activo fuera alterado sin autorización ni control. Una posible escala es:</a:t>
            </a:r>
            <a:endParaRPr lang="es-ES" dirty="0"/>
          </a:p>
          <a:p>
            <a:pPr marL="400050" lvl="1" indent="0" algn="just">
              <a:spcBef>
                <a:spcPts val="1200"/>
              </a:spcBef>
              <a:buNone/>
            </a:pPr>
            <a:endParaRPr lang="es-ES" dirty="0"/>
          </a:p>
        </p:txBody>
      </p:sp>
      <p:graphicFrame>
        <p:nvGraphicFramePr>
          <p:cNvPr id="8" name="Tabla 7"/>
          <p:cNvGraphicFramePr>
            <a:graphicFrameLocks noGrp="1"/>
          </p:cNvGraphicFramePr>
          <p:nvPr>
            <p:extLst>
              <p:ext uri="{D42A27DB-BD31-4B8C-83A1-F6EECF244321}">
                <p14:modId xmlns:p14="http://schemas.microsoft.com/office/powerpoint/2010/main" val="2214158314"/>
              </p:ext>
            </p:extLst>
          </p:nvPr>
        </p:nvGraphicFramePr>
        <p:xfrm>
          <a:off x="3940934" y="3103808"/>
          <a:ext cx="4610637" cy="1225028"/>
        </p:xfrm>
        <a:graphic>
          <a:graphicData uri="http://schemas.openxmlformats.org/drawingml/2006/table">
            <a:tbl>
              <a:tblPr firstRow="1" firstCol="1" bandRow="1">
                <a:tableStyleId>{5C22544A-7EE6-4342-B048-85BDC9FD1C3A}</a:tableStyleId>
              </a:tblPr>
              <a:tblGrid>
                <a:gridCol w="565417">
                  <a:extLst>
                    <a:ext uri="{9D8B030D-6E8A-4147-A177-3AD203B41FA5}">
                      <a16:colId xmlns:a16="http://schemas.microsoft.com/office/drawing/2014/main" val="20000"/>
                    </a:ext>
                  </a:extLst>
                </a:gridCol>
                <a:gridCol w="4045220">
                  <a:extLst>
                    <a:ext uri="{9D8B030D-6E8A-4147-A177-3AD203B41FA5}">
                      <a16:colId xmlns:a16="http://schemas.microsoft.com/office/drawing/2014/main" val="20001"/>
                    </a:ext>
                  </a:extLst>
                </a:gridCol>
              </a:tblGrid>
              <a:tr h="193184">
                <a:tc>
                  <a:txBody>
                    <a:bodyPr/>
                    <a:lstStyle/>
                    <a:p>
                      <a:pPr>
                        <a:lnSpc>
                          <a:spcPct val="115000"/>
                        </a:lnSpc>
                        <a:spcAft>
                          <a:spcPts val="0"/>
                        </a:spcAft>
                      </a:pPr>
                      <a:r>
                        <a:rPr lang="es-AR" sz="1100" dirty="0">
                          <a:effectLst/>
                        </a:rPr>
                        <a:t>Valor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Criterio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257961">
                <a:tc>
                  <a:txBody>
                    <a:bodyPr/>
                    <a:lstStyle/>
                    <a:p>
                      <a:pPr>
                        <a:lnSpc>
                          <a:spcPct val="115000"/>
                        </a:lnSpc>
                        <a:spcAft>
                          <a:spcPts val="0"/>
                        </a:spcAft>
                      </a:pPr>
                      <a:r>
                        <a:rPr lang="es-AR" sz="1100" dirty="0">
                          <a:effectLst/>
                        </a:rPr>
                        <a:t>0</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No aplica / No es relevante</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57961">
                <a:tc>
                  <a:txBody>
                    <a:bodyPr/>
                    <a:lstStyle/>
                    <a:p>
                      <a:pPr>
                        <a:lnSpc>
                          <a:spcPct val="115000"/>
                        </a:lnSpc>
                        <a:spcAft>
                          <a:spcPts val="0"/>
                        </a:spcAft>
                      </a:pPr>
                      <a:r>
                        <a:rPr lang="es-AR" sz="1100">
                          <a:effectLst/>
                        </a:rPr>
                        <a:t>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Debe estar disponible al menos el 10% del tiempo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257961">
                <a:tc>
                  <a:txBody>
                    <a:bodyPr/>
                    <a:lstStyle/>
                    <a:p>
                      <a:pPr>
                        <a:lnSpc>
                          <a:spcPct val="115000"/>
                        </a:lnSpc>
                        <a:spcAft>
                          <a:spcPts val="0"/>
                        </a:spcAft>
                      </a:pPr>
                      <a:r>
                        <a:rPr lang="es-AR" sz="1100">
                          <a:effectLst/>
                        </a:rPr>
                        <a:t>2</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Debe estar disponible al menos el 50% del tiempo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257961">
                <a:tc>
                  <a:txBody>
                    <a:bodyPr/>
                    <a:lstStyle/>
                    <a:p>
                      <a:pPr>
                        <a:lnSpc>
                          <a:spcPct val="115000"/>
                        </a:lnSpc>
                        <a:spcAft>
                          <a:spcPts val="0"/>
                        </a:spcAft>
                      </a:pPr>
                      <a:r>
                        <a:rPr lang="es-AR" sz="1100">
                          <a:effectLst/>
                        </a:rPr>
                        <a:t>3</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Debe estar disponible al menos el 99% del tiempo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graphicFrame>
        <p:nvGraphicFramePr>
          <p:cNvPr id="10" name="Tabla 9"/>
          <p:cNvGraphicFramePr>
            <a:graphicFrameLocks noGrp="1"/>
          </p:cNvGraphicFramePr>
          <p:nvPr>
            <p:extLst>
              <p:ext uri="{D42A27DB-BD31-4B8C-83A1-F6EECF244321}">
                <p14:modId xmlns:p14="http://schemas.microsoft.com/office/powerpoint/2010/main" val="422230824"/>
              </p:ext>
            </p:extLst>
          </p:nvPr>
        </p:nvGraphicFramePr>
        <p:xfrm>
          <a:off x="3940933" y="5322251"/>
          <a:ext cx="5306097" cy="1261668"/>
        </p:xfrm>
        <a:graphic>
          <a:graphicData uri="http://schemas.openxmlformats.org/drawingml/2006/table">
            <a:tbl>
              <a:tblPr firstRow="1" firstCol="1" bandRow="1">
                <a:tableStyleId>{5C22544A-7EE6-4342-B048-85BDC9FD1C3A}</a:tableStyleId>
              </a:tblPr>
              <a:tblGrid>
                <a:gridCol w="650704">
                  <a:extLst>
                    <a:ext uri="{9D8B030D-6E8A-4147-A177-3AD203B41FA5}">
                      <a16:colId xmlns:a16="http://schemas.microsoft.com/office/drawing/2014/main" val="20000"/>
                    </a:ext>
                  </a:extLst>
                </a:gridCol>
                <a:gridCol w="4655393">
                  <a:extLst>
                    <a:ext uri="{9D8B030D-6E8A-4147-A177-3AD203B41FA5}">
                      <a16:colId xmlns:a16="http://schemas.microsoft.com/office/drawing/2014/main" val="20001"/>
                    </a:ext>
                  </a:extLst>
                </a:gridCol>
              </a:tblGrid>
              <a:tr h="233227">
                <a:tc>
                  <a:txBody>
                    <a:bodyPr/>
                    <a:lstStyle/>
                    <a:p>
                      <a:pPr>
                        <a:lnSpc>
                          <a:spcPct val="115000"/>
                        </a:lnSpc>
                        <a:spcAft>
                          <a:spcPts val="0"/>
                        </a:spcAft>
                      </a:pPr>
                      <a:r>
                        <a:rPr lang="es-AR" sz="1100" dirty="0">
                          <a:effectLst/>
                        </a:rPr>
                        <a:t>Valor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Criterio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304409">
                <a:tc>
                  <a:txBody>
                    <a:bodyPr/>
                    <a:lstStyle/>
                    <a:p>
                      <a:pPr>
                        <a:lnSpc>
                          <a:spcPct val="115000"/>
                        </a:lnSpc>
                        <a:spcAft>
                          <a:spcPts val="0"/>
                        </a:spcAft>
                      </a:pPr>
                      <a:r>
                        <a:rPr lang="es-AR" sz="1100">
                          <a:effectLst/>
                        </a:rPr>
                        <a:t>0</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a:effectLst/>
                        </a:rPr>
                        <a:t>No aplica / No es relevante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57578">
                <a:tc>
                  <a:txBody>
                    <a:bodyPr/>
                    <a:lstStyle/>
                    <a:p>
                      <a:pPr>
                        <a:lnSpc>
                          <a:spcPct val="115000"/>
                        </a:lnSpc>
                        <a:spcAft>
                          <a:spcPts val="0"/>
                        </a:spcAft>
                      </a:pPr>
                      <a:r>
                        <a:rPr lang="es-AR" sz="1100" dirty="0">
                          <a:effectLst/>
                        </a:rPr>
                        <a:t>1</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No es relevante los errores que tenga o la información que falte</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233227">
                <a:tc>
                  <a:txBody>
                    <a:bodyPr/>
                    <a:lstStyle/>
                    <a:p>
                      <a:pPr>
                        <a:lnSpc>
                          <a:spcPct val="115000"/>
                        </a:lnSpc>
                        <a:spcAft>
                          <a:spcPts val="0"/>
                        </a:spcAft>
                      </a:pPr>
                      <a:r>
                        <a:rPr lang="es-AR" sz="1100">
                          <a:effectLst/>
                        </a:rPr>
                        <a:t>2</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Tiene que estar correcto y completo al menos en un 50%</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233227">
                <a:tc>
                  <a:txBody>
                    <a:bodyPr/>
                    <a:lstStyle/>
                    <a:p>
                      <a:pPr>
                        <a:lnSpc>
                          <a:spcPct val="115000"/>
                        </a:lnSpc>
                        <a:spcAft>
                          <a:spcPts val="0"/>
                        </a:spcAft>
                      </a:pPr>
                      <a:r>
                        <a:rPr lang="es-AR" sz="1100">
                          <a:effectLst/>
                        </a:rPr>
                        <a:t>3</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Tiene que estar correcto y completo al menos en un 95%</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16469863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fontScale="90000"/>
          </a:bodyPr>
          <a:lstStyle/>
          <a:p>
            <a:r>
              <a:rPr lang="es-ES" dirty="0" smtClean="0"/>
              <a:t>Análisis de Riesgos – Activos de Información</a:t>
            </a:r>
            <a:endParaRPr lang="es-ES" dirty="0"/>
          </a:p>
        </p:txBody>
      </p:sp>
      <p:sp>
        <p:nvSpPr>
          <p:cNvPr id="3" name="Marcador de contenido 2"/>
          <p:cNvSpPr>
            <a:spLocks noGrp="1"/>
          </p:cNvSpPr>
          <p:nvPr>
            <p:ph idx="1"/>
          </p:nvPr>
        </p:nvSpPr>
        <p:spPr>
          <a:xfrm>
            <a:off x="1661375" y="1043188"/>
            <a:ext cx="10010663" cy="5692463"/>
          </a:xfrm>
        </p:spPr>
        <p:txBody>
          <a:bodyPr>
            <a:normAutofit/>
          </a:bodyPr>
          <a:lstStyle/>
          <a:p>
            <a:pPr algn="just"/>
            <a:r>
              <a:rPr lang="es-ES" b="1" dirty="0" smtClean="0"/>
              <a:t>Valoración: </a:t>
            </a:r>
          </a:p>
          <a:p>
            <a:pPr marL="400050" lvl="1" indent="0" algn="just">
              <a:spcBef>
                <a:spcPts val="1200"/>
              </a:spcBef>
              <a:buNone/>
            </a:pPr>
            <a:r>
              <a:rPr lang="es-AR" b="1" dirty="0"/>
              <a:t>Confidencialidad</a:t>
            </a:r>
            <a:r>
              <a:rPr lang="es-AR" dirty="0"/>
              <a:t>. En este caso la pregunta a responder para ponderar adecuadamente este criterio será cuál es la importancia que tendría que al activo se accediera de manera no autorizada. </a:t>
            </a:r>
            <a:endParaRPr lang="es-AR" dirty="0" smtClean="0"/>
          </a:p>
          <a:p>
            <a:pPr marL="400050" lvl="1" indent="0" algn="just">
              <a:spcBef>
                <a:spcPts val="1200"/>
              </a:spcBef>
              <a:buNone/>
            </a:pPr>
            <a:endParaRPr lang="es-AR" dirty="0"/>
          </a:p>
          <a:p>
            <a:pPr marL="400050" lvl="1" indent="0" algn="just">
              <a:spcBef>
                <a:spcPts val="1200"/>
              </a:spcBef>
              <a:buNone/>
            </a:pPr>
            <a:endParaRPr lang="es-AR" dirty="0" smtClean="0"/>
          </a:p>
          <a:p>
            <a:pPr marL="400050" lvl="1" indent="0" algn="just">
              <a:spcBef>
                <a:spcPts val="1200"/>
              </a:spcBef>
              <a:buNone/>
            </a:pPr>
            <a:endParaRPr lang="es-AR" dirty="0"/>
          </a:p>
          <a:p>
            <a:pPr marL="400050" lvl="1" indent="0" algn="just">
              <a:spcBef>
                <a:spcPts val="1200"/>
              </a:spcBef>
              <a:buNone/>
            </a:pPr>
            <a:endParaRPr lang="es-AR" dirty="0" smtClean="0"/>
          </a:p>
          <a:p>
            <a:pPr marL="400050" lvl="1" indent="0" algn="just">
              <a:spcBef>
                <a:spcPts val="1200"/>
              </a:spcBef>
              <a:buNone/>
            </a:pPr>
            <a:endParaRPr lang="es-AR" dirty="0"/>
          </a:p>
          <a:p>
            <a:pPr algn="just"/>
            <a:r>
              <a:rPr lang="es-AR" b="1" dirty="0" smtClean="0"/>
              <a:t>Debe </a:t>
            </a:r>
            <a:r>
              <a:rPr lang="es-AR" b="1" dirty="0"/>
              <a:t>decidirse cómo se va a calcular el valor total de los activos, bien como una suma de los valores que se han asignado a cada uno de los parámetros valorados, bien el mayor de dichos valores, la media de los mismos, etc. </a:t>
            </a:r>
            <a:endParaRPr lang="es-AR" b="1" dirty="0" smtClean="0"/>
          </a:p>
          <a:p>
            <a:pPr algn="just"/>
            <a:endParaRPr lang="es-ES" b="1" dirty="0"/>
          </a:p>
          <a:p>
            <a:pPr algn="just"/>
            <a:r>
              <a:rPr lang="es-AR" b="1" dirty="0"/>
              <a:t>Los criterios para medir el valor del activo deben ser claros, fáciles de comprender por todos los participantes en la valoración y homogéneos, para que se puedan comparar los valores al final del proceso. </a:t>
            </a:r>
            <a:endParaRPr lang="es-ES" b="1"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graphicFrame>
        <p:nvGraphicFramePr>
          <p:cNvPr id="4" name="Tabla 3"/>
          <p:cNvGraphicFramePr>
            <a:graphicFrameLocks noGrp="1"/>
          </p:cNvGraphicFramePr>
          <p:nvPr>
            <p:extLst>
              <p:ext uri="{D42A27DB-BD31-4B8C-83A1-F6EECF244321}">
                <p14:modId xmlns:p14="http://schemas.microsoft.com/office/powerpoint/2010/main" val="2368664631"/>
              </p:ext>
            </p:extLst>
          </p:nvPr>
        </p:nvGraphicFramePr>
        <p:xfrm>
          <a:off x="3654488" y="2415441"/>
          <a:ext cx="6114590" cy="1577010"/>
        </p:xfrm>
        <a:graphic>
          <a:graphicData uri="http://schemas.openxmlformats.org/drawingml/2006/table">
            <a:tbl>
              <a:tblPr firstRow="1" firstCol="1" bandRow="1">
                <a:tableStyleId>{5C22544A-7EE6-4342-B048-85BDC9FD1C3A}</a:tableStyleId>
              </a:tblPr>
              <a:tblGrid>
                <a:gridCol w="749853">
                  <a:extLst>
                    <a:ext uri="{9D8B030D-6E8A-4147-A177-3AD203B41FA5}">
                      <a16:colId xmlns:a16="http://schemas.microsoft.com/office/drawing/2014/main" val="20000"/>
                    </a:ext>
                  </a:extLst>
                </a:gridCol>
                <a:gridCol w="5364737">
                  <a:extLst>
                    <a:ext uri="{9D8B030D-6E8A-4147-A177-3AD203B41FA5}">
                      <a16:colId xmlns:a16="http://schemas.microsoft.com/office/drawing/2014/main" val="20001"/>
                    </a:ext>
                  </a:extLst>
                </a:gridCol>
              </a:tblGrid>
              <a:tr h="296032">
                <a:tc>
                  <a:txBody>
                    <a:bodyPr/>
                    <a:lstStyle/>
                    <a:p>
                      <a:pPr>
                        <a:lnSpc>
                          <a:spcPct val="115000"/>
                        </a:lnSpc>
                        <a:spcAft>
                          <a:spcPts val="0"/>
                        </a:spcAft>
                      </a:pPr>
                      <a:r>
                        <a:rPr lang="es-AR" sz="1100" dirty="0">
                          <a:effectLst/>
                        </a:rPr>
                        <a:t>Valor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Criterio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256196">
                <a:tc>
                  <a:txBody>
                    <a:bodyPr/>
                    <a:lstStyle/>
                    <a:p>
                      <a:pPr>
                        <a:lnSpc>
                          <a:spcPct val="115000"/>
                        </a:lnSpc>
                        <a:spcAft>
                          <a:spcPts val="0"/>
                        </a:spcAft>
                      </a:pPr>
                      <a:r>
                        <a:rPr lang="es-AR" sz="1100">
                          <a:effectLst/>
                        </a:rPr>
                        <a:t>0</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a:effectLst/>
                        </a:rPr>
                        <a:t>No aplica / No es relevante</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56196">
                <a:tc>
                  <a:txBody>
                    <a:bodyPr/>
                    <a:lstStyle/>
                    <a:p>
                      <a:pPr>
                        <a:lnSpc>
                          <a:spcPct val="115000"/>
                        </a:lnSpc>
                        <a:spcAft>
                          <a:spcPts val="0"/>
                        </a:spcAft>
                      </a:pPr>
                      <a:r>
                        <a:rPr lang="es-AR" sz="1100">
                          <a:effectLst/>
                        </a:rPr>
                        <a:t>1</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a:effectLst/>
                        </a:rPr>
                        <a:t>Daños muy bajos, el incidente no trascendería del área afectada</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256196">
                <a:tc>
                  <a:txBody>
                    <a:bodyPr/>
                    <a:lstStyle/>
                    <a:p>
                      <a:pPr>
                        <a:lnSpc>
                          <a:spcPct val="115000"/>
                        </a:lnSpc>
                        <a:spcAft>
                          <a:spcPts val="0"/>
                        </a:spcAft>
                      </a:pPr>
                      <a:r>
                        <a:rPr lang="es-AR" sz="1100">
                          <a:effectLst/>
                        </a:rPr>
                        <a:t>2</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a:effectLst/>
                        </a:rPr>
                        <a:t>Los daños serían relevantes, el incidente implicaría a otras áreas</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512390">
                <a:tc>
                  <a:txBody>
                    <a:bodyPr/>
                    <a:lstStyle/>
                    <a:p>
                      <a:pPr>
                        <a:lnSpc>
                          <a:spcPct val="115000"/>
                        </a:lnSpc>
                        <a:spcAft>
                          <a:spcPts val="0"/>
                        </a:spcAft>
                      </a:pPr>
                      <a:r>
                        <a:rPr lang="es-AR" sz="1100">
                          <a:effectLst/>
                        </a:rPr>
                        <a:t>3</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AR" sz="1100" dirty="0">
                          <a:effectLst/>
                        </a:rPr>
                        <a:t>Los daños serían catastróficos, la reputación y la imagen de la organización se verían comprometidas</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
        <p:nvSpPr>
          <p:cNvPr id="5" name="Rectangle 1"/>
          <p:cNvSpPr>
            <a:spLocks noChangeArrowheads="1"/>
          </p:cNvSpPr>
          <p:nvPr/>
        </p:nvSpPr>
        <p:spPr bwMode="auto">
          <a:xfrm>
            <a:off x="3664879" y="2637773"/>
            <a:ext cx="122245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4124051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Tareas o Etapas</a:t>
            </a:r>
            <a:endParaRPr lang="es-ES"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pic>
        <p:nvPicPr>
          <p:cNvPr id="7" name="Imagen 6" descr="fases analisis riesgos ciberseguridad empresa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84869" y="1479550"/>
            <a:ext cx="5950038" cy="4686300"/>
          </a:xfrm>
          <a:prstGeom prst="rect">
            <a:avLst/>
          </a:prstGeom>
          <a:noFill/>
          <a:ln>
            <a:noFill/>
          </a:ln>
        </p:spPr>
      </p:pic>
    </p:spTree>
    <p:extLst>
      <p:ext uri="{BB962C8B-B14F-4D97-AF65-F5344CB8AC3E}">
        <p14:creationId xmlns:p14="http://schemas.microsoft.com/office/powerpoint/2010/main" val="21975084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Amenazas</a:t>
            </a:r>
            <a:endParaRPr lang="es-ES" dirty="0"/>
          </a:p>
        </p:txBody>
      </p:sp>
      <p:sp>
        <p:nvSpPr>
          <p:cNvPr id="3" name="Marcador de contenido 2"/>
          <p:cNvSpPr>
            <a:spLocks noGrp="1"/>
          </p:cNvSpPr>
          <p:nvPr>
            <p:ph idx="1"/>
          </p:nvPr>
        </p:nvSpPr>
        <p:spPr>
          <a:xfrm>
            <a:off x="1706451" y="1544823"/>
            <a:ext cx="10010663" cy="4555754"/>
          </a:xfrm>
        </p:spPr>
        <p:txBody>
          <a:bodyPr>
            <a:normAutofit/>
          </a:bodyPr>
          <a:lstStyle/>
          <a:p>
            <a:pPr algn="just"/>
            <a:r>
              <a:rPr lang="es-ES" b="1" dirty="0" smtClean="0"/>
              <a:t>Amenaza</a:t>
            </a:r>
            <a:r>
              <a:rPr lang="es-ES" b="1" dirty="0"/>
              <a:t>: </a:t>
            </a:r>
          </a:p>
          <a:p>
            <a:pPr marL="400050" lvl="1" indent="0" algn="just">
              <a:buNone/>
            </a:pPr>
            <a:r>
              <a:rPr lang="es-ES" sz="1800" dirty="0"/>
              <a:t>Cualquier elemento o acción que es capaz de aprovechar una vulnerabilidad y comprometer la seguridad de un sistema de información</a:t>
            </a:r>
            <a:r>
              <a:rPr lang="es-ES" sz="1800" dirty="0" smtClean="0"/>
              <a:t>.</a:t>
            </a:r>
          </a:p>
          <a:p>
            <a:pPr marL="400050" lvl="1" indent="0" algn="just">
              <a:buNone/>
            </a:pPr>
            <a:endParaRPr lang="es-ES" sz="1800" dirty="0"/>
          </a:p>
          <a:p>
            <a:pPr algn="just">
              <a:spcBef>
                <a:spcPts val="1200"/>
              </a:spcBef>
            </a:pPr>
            <a:r>
              <a:rPr lang="es-AR" b="1" dirty="0" smtClean="0"/>
              <a:t>Identificar </a:t>
            </a:r>
            <a:r>
              <a:rPr lang="es-AR" b="1" dirty="0"/>
              <a:t>amenazas </a:t>
            </a:r>
            <a:endParaRPr lang="es-ES" dirty="0"/>
          </a:p>
          <a:p>
            <a:pPr marL="400050" lvl="1" indent="0" algn="just">
              <a:spcBef>
                <a:spcPts val="1200"/>
              </a:spcBef>
              <a:buNone/>
            </a:pPr>
            <a:r>
              <a:rPr lang="es-AR" sz="1800" dirty="0" smtClean="0"/>
              <a:t>Para </a:t>
            </a:r>
            <a:r>
              <a:rPr lang="es-AR" sz="1800" dirty="0"/>
              <a:t>valorar las amenazas en su justa medida hay que tener en cuenta cual sería el impacto en caso de que ocurrieran y a cual o cuáles son los parámetros de seguridad que afectaría, si a la confidencialidad, la integridad o la disponibilidad.</a:t>
            </a:r>
            <a:endParaRPr lang="es-ES" sz="1800" dirty="0"/>
          </a:p>
          <a:p>
            <a:pPr marL="400050" lvl="1" indent="0" algn="just">
              <a:spcBef>
                <a:spcPts val="1200"/>
              </a:spcBef>
              <a:buNone/>
            </a:pPr>
            <a:r>
              <a:rPr lang="es-AR" sz="1800" dirty="0"/>
              <a:t>Habiendo identificado los principales activos, el siguiente paso consiste en identificar las amenazas a las que estos están expuestos. Tal y como imaginamos, el conjunto de amenazas es amplio y diverso por lo que debemos hacer un esfuerzo en mantener un enfoque práctico y aplicado</a:t>
            </a:r>
            <a:endParaRPr lang="es-ES" sz="1800" b="1"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5" name="Rectangle 1"/>
          <p:cNvSpPr>
            <a:spLocks noChangeArrowheads="1"/>
          </p:cNvSpPr>
          <p:nvPr/>
        </p:nvSpPr>
        <p:spPr bwMode="auto">
          <a:xfrm>
            <a:off x="3664879" y="2637773"/>
            <a:ext cx="122245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18785202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Tareas o Etapas</a:t>
            </a:r>
            <a:endParaRPr lang="es-ES"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pic>
        <p:nvPicPr>
          <p:cNvPr id="7" name="Imagen 6" descr="fases analisis riesgos ciberseguridad empresa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84869" y="1479550"/>
            <a:ext cx="5950038" cy="4686300"/>
          </a:xfrm>
          <a:prstGeom prst="rect">
            <a:avLst/>
          </a:prstGeom>
          <a:noFill/>
          <a:ln>
            <a:noFill/>
          </a:ln>
        </p:spPr>
      </p:pic>
    </p:spTree>
    <p:extLst>
      <p:ext uri="{BB962C8B-B14F-4D97-AF65-F5344CB8AC3E}">
        <p14:creationId xmlns:p14="http://schemas.microsoft.com/office/powerpoint/2010/main" val="3758124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Vulnerabilidades</a:t>
            </a:r>
            <a:endParaRPr lang="es-ES" dirty="0"/>
          </a:p>
        </p:txBody>
      </p:sp>
      <p:sp>
        <p:nvSpPr>
          <p:cNvPr id="3" name="Marcador de contenido 2"/>
          <p:cNvSpPr>
            <a:spLocks noGrp="1"/>
          </p:cNvSpPr>
          <p:nvPr>
            <p:ph idx="1"/>
          </p:nvPr>
        </p:nvSpPr>
        <p:spPr>
          <a:xfrm>
            <a:off x="1661375" y="1043188"/>
            <a:ext cx="10010663" cy="5692463"/>
          </a:xfrm>
        </p:spPr>
        <p:txBody>
          <a:bodyPr>
            <a:normAutofit/>
          </a:bodyPr>
          <a:lstStyle/>
          <a:p>
            <a:pPr algn="just"/>
            <a:endParaRPr lang="es-ES" b="1" dirty="0" smtClean="0"/>
          </a:p>
          <a:p>
            <a:pPr algn="just"/>
            <a:r>
              <a:rPr lang="es-ES" b="1" dirty="0" smtClean="0"/>
              <a:t>Vulnerabilidad</a:t>
            </a:r>
            <a:r>
              <a:rPr lang="es-ES" b="1" dirty="0"/>
              <a:t>:</a:t>
            </a:r>
          </a:p>
          <a:p>
            <a:pPr marL="400050" lvl="1" indent="0" algn="just">
              <a:buNone/>
            </a:pPr>
            <a:r>
              <a:rPr lang="es-ES" sz="1800" dirty="0"/>
              <a:t>Debilidad en un activo que lo hace susceptible de ser atacado</a:t>
            </a:r>
            <a:r>
              <a:rPr lang="es-ES" sz="1800" dirty="0" smtClean="0"/>
              <a:t>.</a:t>
            </a:r>
          </a:p>
          <a:p>
            <a:pPr algn="just"/>
            <a:r>
              <a:rPr lang="es-ES" b="1" dirty="0"/>
              <a:t>Ataque:</a:t>
            </a:r>
          </a:p>
          <a:p>
            <a:pPr marL="400050" lvl="1" indent="0" algn="just">
              <a:buNone/>
            </a:pPr>
            <a:r>
              <a:rPr lang="es-ES" sz="1800" dirty="0"/>
              <a:t>Intento organizado y deliberado de una o más personas para causar daño o problemas a un sistema informático o red</a:t>
            </a:r>
          </a:p>
          <a:p>
            <a:pPr marL="400050" lvl="1" indent="0" algn="just">
              <a:buNone/>
            </a:pPr>
            <a:endParaRPr lang="es-ES" sz="1800" dirty="0"/>
          </a:p>
          <a:p>
            <a:pPr algn="just">
              <a:spcBef>
                <a:spcPts val="1200"/>
              </a:spcBef>
            </a:pPr>
            <a:r>
              <a:rPr lang="es-AR" b="1" dirty="0"/>
              <a:t> </a:t>
            </a:r>
            <a:r>
              <a:rPr lang="es-AR" b="1" dirty="0" smtClean="0"/>
              <a:t>Identificación </a:t>
            </a:r>
            <a:r>
              <a:rPr lang="es-AR" b="1" dirty="0"/>
              <a:t>de vulnerabilidades</a:t>
            </a:r>
            <a:endParaRPr lang="es-ES" dirty="0"/>
          </a:p>
          <a:p>
            <a:pPr marL="400050" lvl="1" indent="0" algn="just">
              <a:spcBef>
                <a:spcPts val="1200"/>
              </a:spcBef>
              <a:buNone/>
            </a:pPr>
            <a:r>
              <a:rPr lang="es-AR" sz="1800" dirty="0"/>
              <a:t>Hay que identificar las debilidades en el entorno de la Organización y valorar cómo de vulnerable es el activo en una escala razonable (alto-medio-bajo, de 1 a 5, etc</a:t>
            </a:r>
            <a:r>
              <a:rPr lang="es-AR" sz="1800" dirty="0" smtClean="0"/>
              <a:t>.).</a:t>
            </a:r>
          </a:p>
          <a:p>
            <a:pPr marL="400050" lvl="1" indent="0" algn="just">
              <a:spcBef>
                <a:spcPts val="1200"/>
              </a:spcBef>
              <a:buNone/>
            </a:pPr>
            <a:r>
              <a:rPr lang="es-AR" sz="1800" dirty="0"/>
              <a:t>Estas consideraciones (</a:t>
            </a:r>
            <a:r>
              <a:rPr lang="es-AR" sz="1800" dirty="0" smtClean="0"/>
              <a:t>vulnerabilidades) </a:t>
            </a:r>
            <a:r>
              <a:rPr lang="es-AR" sz="1800" dirty="0"/>
              <a:t>debemos tenerlas en cuenta cuando vayamos a estimar la probabilidad y el impacto </a:t>
            </a:r>
            <a:endParaRPr lang="es-ES" sz="1800" b="1"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5" name="Rectangle 1"/>
          <p:cNvSpPr>
            <a:spLocks noChangeArrowheads="1"/>
          </p:cNvSpPr>
          <p:nvPr/>
        </p:nvSpPr>
        <p:spPr bwMode="auto">
          <a:xfrm>
            <a:off x="3664879" y="2637773"/>
            <a:ext cx="122245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30437087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Tareas o Etapas</a:t>
            </a:r>
            <a:endParaRPr lang="es-ES"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pic>
        <p:nvPicPr>
          <p:cNvPr id="7" name="Imagen 6" descr="fases analisis riesgos ciberseguridad empresa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84869" y="1479550"/>
            <a:ext cx="5950038" cy="4686300"/>
          </a:xfrm>
          <a:prstGeom prst="rect">
            <a:avLst/>
          </a:prstGeom>
          <a:noFill/>
          <a:ln>
            <a:noFill/>
          </a:ln>
        </p:spPr>
      </p:pic>
    </p:spTree>
    <p:extLst>
      <p:ext uri="{BB962C8B-B14F-4D97-AF65-F5344CB8AC3E}">
        <p14:creationId xmlns:p14="http://schemas.microsoft.com/office/powerpoint/2010/main" val="38812467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fontScale="90000"/>
          </a:bodyPr>
          <a:lstStyle/>
          <a:p>
            <a:r>
              <a:rPr lang="es-ES" dirty="0" smtClean="0"/>
              <a:t>Análisis de Riesgos – Evaluación del riesgo</a:t>
            </a:r>
            <a:endParaRPr lang="es-ES" dirty="0"/>
          </a:p>
        </p:txBody>
      </p:sp>
      <p:sp>
        <p:nvSpPr>
          <p:cNvPr id="3" name="Marcador de contenido 2"/>
          <p:cNvSpPr>
            <a:spLocks noGrp="1"/>
          </p:cNvSpPr>
          <p:nvPr>
            <p:ph idx="1"/>
          </p:nvPr>
        </p:nvSpPr>
        <p:spPr>
          <a:xfrm>
            <a:off x="1661375" y="1043188"/>
            <a:ext cx="10010663" cy="5692463"/>
          </a:xfrm>
        </p:spPr>
        <p:txBody>
          <a:bodyPr>
            <a:normAutofit/>
          </a:bodyPr>
          <a:lstStyle/>
          <a:p>
            <a:pPr marL="0" indent="0" algn="just">
              <a:spcBef>
                <a:spcPts val="1200"/>
              </a:spcBef>
              <a:buNone/>
            </a:pPr>
            <a:r>
              <a:rPr lang="es-AR" sz="1900" dirty="0" smtClean="0"/>
              <a:t>Con el equipo de trabajo asignado para ello y la metodología escogida, se llevará a cabo la evaluación del análisis de riesgos. </a:t>
            </a:r>
          </a:p>
          <a:p>
            <a:pPr marL="0" indent="0" algn="just">
              <a:spcBef>
                <a:spcPts val="1200"/>
              </a:spcBef>
              <a:buNone/>
            </a:pPr>
            <a:r>
              <a:rPr lang="es-AR" dirty="0" smtClean="0"/>
              <a:t>Llegado </a:t>
            </a:r>
            <a:r>
              <a:rPr lang="es-AR" dirty="0"/>
              <a:t>a este punto disponemos de los siguientes elementos:</a:t>
            </a:r>
            <a:endParaRPr lang="es-ES" dirty="0"/>
          </a:p>
          <a:p>
            <a:pPr lvl="1" algn="just">
              <a:spcBef>
                <a:spcPts val="1200"/>
              </a:spcBef>
            </a:pPr>
            <a:r>
              <a:rPr lang="es-AR" dirty="0"/>
              <a:t>Inventario de activos.</a:t>
            </a:r>
            <a:endParaRPr lang="es-ES" dirty="0"/>
          </a:p>
          <a:p>
            <a:pPr lvl="1" algn="just">
              <a:spcBef>
                <a:spcPts val="1200"/>
              </a:spcBef>
            </a:pPr>
            <a:r>
              <a:rPr lang="es-AR" dirty="0"/>
              <a:t>Conjunto de amenazas a las que está expuesta cada activo.</a:t>
            </a:r>
            <a:endParaRPr lang="es-ES" dirty="0"/>
          </a:p>
          <a:p>
            <a:pPr lvl="1" algn="just">
              <a:spcBef>
                <a:spcPts val="1200"/>
              </a:spcBef>
            </a:pPr>
            <a:r>
              <a:rPr lang="es-AR" dirty="0"/>
              <a:t>Conjunto de vulnerabilidades asociadas a cada activo (si corresponde).</a:t>
            </a:r>
            <a:endParaRPr lang="es-ES" dirty="0"/>
          </a:p>
          <a:p>
            <a:pPr lvl="1" algn="just">
              <a:spcBef>
                <a:spcPts val="1200"/>
              </a:spcBef>
            </a:pPr>
            <a:r>
              <a:rPr lang="es-AR" dirty="0"/>
              <a:t>Conjunto de medidas de seguridad implantadas</a:t>
            </a:r>
            <a:endParaRPr lang="es-ES" dirty="0"/>
          </a:p>
          <a:p>
            <a:pPr marL="0" indent="0">
              <a:spcBef>
                <a:spcPts val="1200"/>
              </a:spcBef>
              <a:buNone/>
            </a:pPr>
            <a:endParaRPr lang="es-AR" dirty="0" smtClean="0"/>
          </a:p>
          <a:p>
            <a:pPr marL="0" indent="0" algn="just">
              <a:spcBef>
                <a:spcPts val="1200"/>
              </a:spcBef>
              <a:buNone/>
            </a:pPr>
            <a:r>
              <a:rPr lang="es-AR" dirty="0" smtClean="0"/>
              <a:t>Con </a:t>
            </a:r>
            <a:r>
              <a:rPr lang="es-AR" dirty="0"/>
              <a:t>esta información, nos encontramos en condiciones de calcular el riesgo. Para cada par activo-amenaza, estimaremos la probabilidad de que la amenaza se materialice y el impacto sobre el negocio que esto produciría. El cálculo de riesgo se puede realizar usando tanto criterios cuantitativos como cualitativos.</a:t>
            </a:r>
            <a:endParaRPr lang="es-AR" dirty="0" smtClean="0"/>
          </a:p>
          <a:p>
            <a:pPr marL="400050" lvl="1" indent="0" algn="just">
              <a:spcBef>
                <a:spcPts val="1200"/>
              </a:spcBef>
              <a:buNone/>
            </a:pPr>
            <a:endParaRPr lang="es-ES" sz="1700" b="1"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5" name="Rectangle 1"/>
          <p:cNvSpPr>
            <a:spLocks noChangeArrowheads="1"/>
          </p:cNvSpPr>
          <p:nvPr/>
        </p:nvSpPr>
        <p:spPr bwMode="auto">
          <a:xfrm>
            <a:off x="3664879" y="2637773"/>
            <a:ext cx="122245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39132917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fontScale="90000"/>
          </a:bodyPr>
          <a:lstStyle/>
          <a:p>
            <a:r>
              <a:rPr lang="es-ES" dirty="0" smtClean="0"/>
              <a:t>Análisis de Riesgos – Evaluación de Riesgos</a:t>
            </a:r>
            <a:endParaRPr lang="es-ES" dirty="0"/>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5" name="Rectangle 1"/>
          <p:cNvSpPr>
            <a:spLocks noChangeArrowheads="1"/>
          </p:cNvSpPr>
          <p:nvPr/>
        </p:nvSpPr>
        <p:spPr bwMode="auto">
          <a:xfrm>
            <a:off x="10189499" y="6359081"/>
            <a:ext cx="122245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pic>
        <p:nvPicPr>
          <p:cNvPr id="3074" name="Picture 2" descr="http://3.bp.blogspot.com/-rzhxDgRzQ4Y/UXhN8vzNDvI/AAAAAAAAAoM/LtXmygkIBPI/s1600/u6_figura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861" y="1249251"/>
            <a:ext cx="5538029" cy="4120294"/>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s://protejete.files.wordpress.com/2009/07/matriz_2_tabla_vaci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8890" y="3589004"/>
            <a:ext cx="5485300" cy="2770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61370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lstStyle/>
          <a:p>
            <a:r>
              <a:rPr lang="es-ES" dirty="0" smtClean="0"/>
              <a:t>Análisis de Riesgos </a:t>
            </a:r>
            <a:endParaRPr lang="es-ES" dirty="0"/>
          </a:p>
        </p:txBody>
      </p:sp>
      <p:sp>
        <p:nvSpPr>
          <p:cNvPr id="3" name="Marcador de contenido 2"/>
          <p:cNvSpPr>
            <a:spLocks noGrp="1"/>
          </p:cNvSpPr>
          <p:nvPr>
            <p:ph idx="1"/>
          </p:nvPr>
        </p:nvSpPr>
        <p:spPr>
          <a:xfrm>
            <a:off x="1882587" y="1249251"/>
            <a:ext cx="9049871" cy="5409127"/>
          </a:xfrm>
        </p:spPr>
        <p:txBody>
          <a:bodyPr>
            <a:normAutofit/>
          </a:bodyPr>
          <a:lstStyle/>
          <a:p>
            <a:pPr algn="just"/>
            <a:r>
              <a:rPr lang="es-ES" dirty="0"/>
              <a:t>En un Sistema informático los riesgos son muchos y, además, de variada naturaleza. Para la toma de decisiones basadas en elementos de juicio que posibiliten, hasta donde resulte factible, la eliminación de la incertidumbre, resultará necesario un análisis de los riesgos que permita su conocimiento, probabilidad de ocurrencia y cuantificación. Es necesario determinar:  </a:t>
            </a:r>
            <a:endParaRPr lang="es-ES" dirty="0" smtClean="0"/>
          </a:p>
          <a:p>
            <a:pPr algn="just"/>
            <a:endParaRPr lang="es-ES" dirty="0"/>
          </a:p>
          <a:p>
            <a:pPr marL="1438275" indent="-361950" algn="just"/>
            <a:r>
              <a:rPr lang="es-ES" dirty="0"/>
              <a:t>A) </a:t>
            </a:r>
            <a:r>
              <a:rPr lang="es-ES" dirty="0" smtClean="0"/>
              <a:t>Qué </a:t>
            </a:r>
            <a:r>
              <a:rPr lang="es-ES" dirty="0"/>
              <a:t>se necesita proteger? </a:t>
            </a:r>
            <a:endParaRPr lang="es-ES" dirty="0" smtClean="0"/>
          </a:p>
          <a:p>
            <a:pPr marL="1438275" indent="-361950" algn="just"/>
            <a:r>
              <a:rPr lang="es-ES" dirty="0" smtClean="0"/>
              <a:t>B</a:t>
            </a:r>
            <a:r>
              <a:rPr lang="es-ES" dirty="0"/>
              <a:t>) </a:t>
            </a:r>
            <a:r>
              <a:rPr lang="es-ES" dirty="0" smtClean="0"/>
              <a:t>De </a:t>
            </a:r>
            <a:r>
              <a:rPr lang="es-ES" dirty="0"/>
              <a:t>qué debo protegerlo? </a:t>
            </a:r>
            <a:endParaRPr lang="es-ES" dirty="0" smtClean="0"/>
          </a:p>
          <a:p>
            <a:pPr marL="1438275" indent="-361950" algn="just"/>
            <a:r>
              <a:rPr lang="es-ES" dirty="0" smtClean="0"/>
              <a:t>C</a:t>
            </a:r>
            <a:r>
              <a:rPr lang="es-ES" dirty="0"/>
              <a:t>) </a:t>
            </a:r>
            <a:r>
              <a:rPr lang="es-ES" dirty="0" smtClean="0"/>
              <a:t>En </a:t>
            </a:r>
            <a:r>
              <a:rPr lang="es-ES" dirty="0"/>
              <a:t>qué grado se necesita proteger?  </a:t>
            </a:r>
            <a:endParaRPr lang="es-ES" dirty="0" smtClean="0"/>
          </a:p>
          <a:p>
            <a:pPr algn="just"/>
            <a:r>
              <a:rPr lang="es-ES" b="1" dirty="0"/>
              <a:t>Riesgo:</a:t>
            </a:r>
          </a:p>
          <a:p>
            <a:pPr marL="400050" lvl="1" indent="0" algn="just">
              <a:buNone/>
            </a:pPr>
            <a:r>
              <a:rPr lang="es-ES" sz="1800" dirty="0"/>
              <a:t>Es la posibilidad de que una amenaza aproveche una vulnerabilidad y dañe un activo de información.</a:t>
            </a:r>
          </a:p>
          <a:p>
            <a:pPr marL="285750" algn="just"/>
            <a:r>
              <a:rPr lang="es-ES" b="1" dirty="0"/>
              <a:t>Contingencias:</a:t>
            </a:r>
          </a:p>
          <a:p>
            <a:pPr marL="400050" lvl="1" indent="0" algn="just">
              <a:buNone/>
            </a:pPr>
            <a:r>
              <a:rPr lang="es-ES" sz="1800" dirty="0"/>
              <a:t>Posibilidad o riesgo de que suceda una cosa. Suele referirse a algo que es probable que ocurra, aunque no se tiene una certeza al respecto.</a:t>
            </a:r>
          </a:p>
          <a:p>
            <a:pPr marL="0" indent="363538" algn="just"/>
            <a:endParaRPr lang="es-ES" dirty="0"/>
          </a:p>
          <a:p>
            <a:pPr marL="1438275" indent="-1438275" algn="just">
              <a:spcBef>
                <a:spcPts val="1200"/>
              </a:spcBef>
            </a:pPr>
            <a:endParaRPr lang="es-ES" dirty="0" smtClean="0"/>
          </a:p>
        </p:txBody>
      </p:sp>
    </p:spTree>
    <p:extLst>
      <p:ext uri="{BB962C8B-B14F-4D97-AF65-F5344CB8AC3E}">
        <p14:creationId xmlns:p14="http://schemas.microsoft.com/office/powerpoint/2010/main" val="18139822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Riesgos  VS Costos</a:t>
            </a:r>
            <a:endParaRPr lang="es-ES" dirty="0"/>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5" name="Rectangle 1"/>
          <p:cNvSpPr>
            <a:spLocks noChangeArrowheads="1"/>
          </p:cNvSpPr>
          <p:nvPr/>
        </p:nvSpPr>
        <p:spPr bwMode="auto">
          <a:xfrm>
            <a:off x="10189499" y="6359081"/>
            <a:ext cx="122245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3" name="Rectángulo 2"/>
          <p:cNvSpPr/>
          <p:nvPr/>
        </p:nvSpPr>
        <p:spPr>
          <a:xfrm>
            <a:off x="1391478" y="1091637"/>
            <a:ext cx="10010104" cy="4801314"/>
          </a:xfrm>
          <a:prstGeom prst="rect">
            <a:avLst/>
          </a:prstGeom>
        </p:spPr>
        <p:txBody>
          <a:bodyPr wrap="square">
            <a:spAutoFit/>
          </a:bodyPr>
          <a:lstStyle/>
          <a:p>
            <a:pPr algn="just"/>
            <a:r>
              <a:rPr lang="es-ES" b="1" dirty="0" smtClean="0"/>
              <a:t>Riesgo ($)</a:t>
            </a:r>
          </a:p>
          <a:p>
            <a:pPr algn="just"/>
            <a:r>
              <a:rPr lang="es-ES" dirty="0" smtClean="0"/>
              <a:t>Básicamente </a:t>
            </a:r>
            <a:r>
              <a:rPr lang="es-ES" dirty="0"/>
              <a:t>hay dos elementos principales de riesgo: P, la probabilidad de números de veces por año que ocurra una exposición, y C, el costo o pérdida atribuido a tal exposición. Los que se relacionan mediante la </a:t>
            </a:r>
            <a:r>
              <a:rPr lang="es-ES" dirty="0" smtClean="0"/>
              <a:t>expresión: </a:t>
            </a:r>
          </a:p>
          <a:p>
            <a:pPr algn="just"/>
            <a:endParaRPr lang="es-ES" dirty="0" smtClean="0"/>
          </a:p>
          <a:p>
            <a:pPr algn="ctr"/>
            <a:r>
              <a:rPr lang="es-ES" b="1" dirty="0" smtClean="0"/>
              <a:t>R </a:t>
            </a:r>
            <a:r>
              <a:rPr lang="es-ES" b="1" dirty="0"/>
              <a:t>= P x C </a:t>
            </a:r>
            <a:endParaRPr lang="es-ES" b="1" dirty="0" smtClean="0"/>
          </a:p>
          <a:p>
            <a:pPr algn="ctr"/>
            <a:endParaRPr lang="es-ES" b="1" dirty="0" smtClean="0"/>
          </a:p>
          <a:p>
            <a:pPr algn="just"/>
            <a:r>
              <a:rPr lang="es-ES" dirty="0" smtClean="0"/>
              <a:t>donde </a:t>
            </a:r>
            <a:r>
              <a:rPr lang="es-ES" dirty="0"/>
              <a:t>el riesgo R esta expresado en términos de pérdidas por año. </a:t>
            </a:r>
            <a:endParaRPr lang="es-ES" dirty="0" smtClean="0"/>
          </a:p>
          <a:p>
            <a:pPr algn="just"/>
            <a:endParaRPr lang="es-ES" dirty="0"/>
          </a:p>
          <a:p>
            <a:pPr algn="just"/>
            <a:endParaRPr lang="es-ES" dirty="0" smtClean="0"/>
          </a:p>
          <a:p>
            <a:pPr algn="just"/>
            <a:endParaRPr lang="es-ES" dirty="0"/>
          </a:p>
          <a:p>
            <a:pPr algn="just"/>
            <a:r>
              <a:rPr lang="es-ES" b="1" dirty="0"/>
              <a:t>Pérdida Potencial por Incidente (P.P.P.I) </a:t>
            </a:r>
            <a:endParaRPr lang="es-ES" b="1" dirty="0" smtClean="0"/>
          </a:p>
          <a:p>
            <a:pPr algn="just"/>
            <a:r>
              <a:rPr lang="es-ES" dirty="0" smtClean="0"/>
              <a:t>Representa </a:t>
            </a:r>
            <a:r>
              <a:rPr lang="es-ES" dirty="0"/>
              <a:t>un índice que intenta acercar un valor que relaciona una estimación de la pérdida económica en que se incurriría por la ocurrencia de una contingencia y la probabilidad de ocurrencia de la misma:  </a:t>
            </a:r>
            <a:endParaRPr lang="es-ES" dirty="0" smtClean="0"/>
          </a:p>
          <a:p>
            <a:pPr algn="just"/>
            <a:endParaRPr lang="es-ES" dirty="0"/>
          </a:p>
          <a:p>
            <a:pPr algn="ctr"/>
            <a:r>
              <a:rPr lang="es-ES" b="1" dirty="0" smtClean="0"/>
              <a:t>PPPI= Perdida Estimada / probabilidad </a:t>
            </a:r>
            <a:r>
              <a:rPr lang="es-ES" b="1" dirty="0"/>
              <a:t>de </a:t>
            </a:r>
            <a:r>
              <a:rPr lang="es-ES" b="1" dirty="0" smtClean="0"/>
              <a:t>ocurrencia</a:t>
            </a:r>
            <a:endParaRPr lang="es-ES" b="1" dirty="0"/>
          </a:p>
        </p:txBody>
      </p:sp>
    </p:spTree>
    <p:extLst>
      <p:ext uri="{BB962C8B-B14F-4D97-AF65-F5344CB8AC3E}">
        <p14:creationId xmlns:p14="http://schemas.microsoft.com/office/powerpoint/2010/main" val="34615949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Riesgos  VS Costos</a:t>
            </a:r>
            <a:endParaRPr lang="es-ES" dirty="0"/>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5" name="Rectangle 1"/>
          <p:cNvSpPr>
            <a:spLocks noChangeArrowheads="1"/>
          </p:cNvSpPr>
          <p:nvPr/>
        </p:nvSpPr>
        <p:spPr bwMode="auto">
          <a:xfrm>
            <a:off x="10189499" y="6359081"/>
            <a:ext cx="122245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3" name="Rectángulo 2"/>
          <p:cNvSpPr/>
          <p:nvPr/>
        </p:nvSpPr>
        <p:spPr>
          <a:xfrm>
            <a:off x="1391478" y="1091637"/>
            <a:ext cx="10010104" cy="3785652"/>
          </a:xfrm>
          <a:prstGeom prst="rect">
            <a:avLst/>
          </a:prstGeom>
        </p:spPr>
        <p:txBody>
          <a:bodyPr wrap="square">
            <a:spAutoFit/>
          </a:bodyPr>
          <a:lstStyle/>
          <a:p>
            <a:pPr algn="just"/>
            <a:endParaRPr lang="es-ES" dirty="0"/>
          </a:p>
          <a:p>
            <a:pPr algn="just"/>
            <a:r>
              <a:rPr lang="es-ES" b="1" dirty="0" smtClean="0"/>
              <a:t>Valores de costo…</a:t>
            </a:r>
          </a:p>
          <a:p>
            <a:pPr algn="just"/>
            <a:r>
              <a:rPr lang="es-ES" b="1" dirty="0" smtClean="0"/>
              <a:t> </a:t>
            </a:r>
          </a:p>
          <a:p>
            <a:pPr marL="800100" lvl="1" indent="-342900" algn="just">
              <a:spcBef>
                <a:spcPts val="1200"/>
              </a:spcBef>
              <a:buFont typeface="+mj-lt"/>
              <a:buAutoNum type="arabicPeriod"/>
            </a:pPr>
            <a:r>
              <a:rPr lang="es-ES" dirty="0" smtClean="0"/>
              <a:t>El </a:t>
            </a:r>
            <a:r>
              <a:rPr lang="es-ES" dirty="0"/>
              <a:t>costo del material activo </a:t>
            </a:r>
            <a:endParaRPr lang="es-ES" dirty="0" smtClean="0"/>
          </a:p>
          <a:p>
            <a:pPr marL="800100" lvl="1" indent="-342900" algn="just">
              <a:spcBef>
                <a:spcPts val="1200"/>
              </a:spcBef>
              <a:buFont typeface="+mj-lt"/>
              <a:buAutoNum type="arabicPeriod"/>
            </a:pPr>
            <a:r>
              <a:rPr lang="es-ES" dirty="0" smtClean="0"/>
              <a:t>El </a:t>
            </a:r>
            <a:r>
              <a:rPr lang="es-ES" dirty="0"/>
              <a:t>costo para reparar el activo (daños, menos el seguro</a:t>
            </a:r>
            <a:r>
              <a:rPr lang="es-ES" dirty="0" smtClean="0"/>
              <a:t>)</a:t>
            </a:r>
          </a:p>
          <a:p>
            <a:pPr marL="800100" lvl="1" indent="-342900" algn="just">
              <a:spcBef>
                <a:spcPts val="1200"/>
              </a:spcBef>
              <a:buFont typeface="+mj-lt"/>
              <a:buAutoNum type="arabicPeriod"/>
            </a:pPr>
            <a:r>
              <a:rPr lang="es-ES" dirty="0" smtClean="0"/>
              <a:t>El </a:t>
            </a:r>
            <a:r>
              <a:rPr lang="es-ES" dirty="0"/>
              <a:t>costo para reinstalar el activo (Incluye pedido, fletes e instalación) </a:t>
            </a:r>
            <a:endParaRPr lang="es-ES" dirty="0" smtClean="0"/>
          </a:p>
          <a:p>
            <a:pPr marL="800100" lvl="1" indent="-342900" algn="just">
              <a:spcBef>
                <a:spcPts val="1200"/>
              </a:spcBef>
              <a:buFont typeface="+mj-lt"/>
              <a:buAutoNum type="arabicPeriod"/>
            </a:pPr>
            <a:r>
              <a:rPr lang="es-ES" dirty="0" smtClean="0"/>
              <a:t>El </a:t>
            </a:r>
            <a:r>
              <a:rPr lang="es-ES" dirty="0"/>
              <a:t>costo para operar sin el activo (incluye pérdida general, pérdida aplazada, pérdida confidencial del negocio y oportunidad de pérdida) </a:t>
            </a:r>
            <a:endParaRPr lang="es-ES" dirty="0" smtClean="0"/>
          </a:p>
          <a:p>
            <a:pPr marL="800100" lvl="1" indent="-342900" algn="just">
              <a:spcBef>
                <a:spcPts val="1200"/>
              </a:spcBef>
              <a:buFont typeface="+mj-lt"/>
              <a:buAutoNum type="arabicPeriod"/>
            </a:pPr>
            <a:r>
              <a:rPr lang="es-ES" dirty="0" smtClean="0"/>
              <a:t>El </a:t>
            </a:r>
            <a:r>
              <a:rPr lang="es-ES" dirty="0"/>
              <a:t>costo de la capacidad de retroceso/recuperación </a:t>
            </a:r>
            <a:endParaRPr lang="es-ES" dirty="0" smtClean="0"/>
          </a:p>
          <a:p>
            <a:pPr marL="800100" lvl="1" indent="-342900" algn="just">
              <a:spcBef>
                <a:spcPts val="1200"/>
              </a:spcBef>
              <a:buFont typeface="+mj-lt"/>
              <a:buAutoNum type="arabicPeriod"/>
            </a:pPr>
            <a:r>
              <a:rPr lang="es-ES" dirty="0" smtClean="0"/>
              <a:t>El </a:t>
            </a:r>
            <a:r>
              <a:rPr lang="es-ES" dirty="0"/>
              <a:t>costo del seguro</a:t>
            </a:r>
            <a:r>
              <a:rPr lang="es-ES" sz="1600" dirty="0"/>
              <a:t>. </a:t>
            </a:r>
          </a:p>
        </p:txBody>
      </p:sp>
    </p:spTree>
    <p:extLst>
      <p:ext uri="{BB962C8B-B14F-4D97-AF65-F5344CB8AC3E}">
        <p14:creationId xmlns:p14="http://schemas.microsoft.com/office/powerpoint/2010/main" val="13960752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fontScale="90000"/>
          </a:bodyPr>
          <a:lstStyle/>
          <a:p>
            <a:r>
              <a:rPr lang="es-ES" dirty="0" smtClean="0"/>
              <a:t>Análisis de Riesgos – Evaluación de Riesgos</a:t>
            </a:r>
            <a:endParaRPr lang="es-ES" dirty="0"/>
          </a:p>
        </p:txBody>
      </p:sp>
      <p:sp>
        <p:nvSpPr>
          <p:cNvPr id="3" name="Marcador de contenido 2"/>
          <p:cNvSpPr>
            <a:spLocks noGrp="1"/>
          </p:cNvSpPr>
          <p:nvPr>
            <p:ph idx="1"/>
          </p:nvPr>
        </p:nvSpPr>
        <p:spPr>
          <a:xfrm>
            <a:off x="2021984" y="1249251"/>
            <a:ext cx="9161832" cy="3542880"/>
          </a:xfrm>
        </p:spPr>
        <p:txBody>
          <a:bodyPr>
            <a:normAutofit/>
          </a:bodyPr>
          <a:lstStyle/>
          <a:p>
            <a:pPr>
              <a:spcBef>
                <a:spcPts val="1200"/>
              </a:spcBef>
            </a:pPr>
            <a:r>
              <a:rPr lang="es-AR" b="1" dirty="0"/>
              <a:t>Documentar el análisis de riesgos </a:t>
            </a:r>
            <a:endParaRPr lang="es-ES" dirty="0"/>
          </a:p>
          <a:p>
            <a:pPr marL="0" indent="0" algn="just">
              <a:spcBef>
                <a:spcPts val="1200"/>
              </a:spcBef>
              <a:buNone/>
            </a:pPr>
            <a:r>
              <a:rPr lang="es-AR" dirty="0"/>
              <a:t>Independientemente de la metodología o la herramienta informática que se utilice para la realización del análisis de riesgos, el resultado debería ser una lista de los riesgos correspondientes a los posibles impactos en caso de que se materialicen las amenazas a las que están expuestos los activos.</a:t>
            </a:r>
            <a:endParaRPr lang="es-ES" dirty="0"/>
          </a:p>
          <a:p>
            <a:pPr marL="0" indent="0" algn="just">
              <a:spcBef>
                <a:spcPts val="1200"/>
              </a:spcBef>
              <a:buNone/>
            </a:pPr>
            <a:r>
              <a:rPr lang="es-AR" dirty="0"/>
              <a:t>Esto permite categorizar los riesgos e identificar cuáles deberían ser tratados primero o más exhaustivamente. Se debe escoger, a la vista de los resultados, cual es el nivel de riesgo que la organización está dispuesta a tolerar, de manera que por debajo de ese nivel el riesgo es aceptable y por encima no lo será y se tomará alguna decisión al respecto. </a:t>
            </a:r>
            <a:endParaRPr lang="es-AR" dirty="0" smtClean="0"/>
          </a:p>
          <a:p>
            <a:pPr marL="0" indent="0" algn="just">
              <a:buNone/>
            </a:pPr>
            <a:endParaRPr lang="es-ES" sz="1900"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5" name="Rectangle 1"/>
          <p:cNvSpPr>
            <a:spLocks noChangeArrowheads="1"/>
          </p:cNvSpPr>
          <p:nvPr/>
        </p:nvSpPr>
        <p:spPr bwMode="auto">
          <a:xfrm>
            <a:off x="3664879" y="2637773"/>
            <a:ext cx="122245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11738782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Tareas o Etapas</a:t>
            </a:r>
            <a:endParaRPr lang="es-ES"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pic>
        <p:nvPicPr>
          <p:cNvPr id="7" name="Imagen 6" descr="fases analisis riesgos ciberseguridad empresa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84869" y="1479550"/>
            <a:ext cx="5950038" cy="4686300"/>
          </a:xfrm>
          <a:prstGeom prst="rect">
            <a:avLst/>
          </a:prstGeom>
          <a:noFill/>
          <a:ln>
            <a:noFill/>
          </a:ln>
        </p:spPr>
      </p:pic>
    </p:spTree>
    <p:extLst>
      <p:ext uri="{BB962C8B-B14F-4D97-AF65-F5344CB8AC3E}">
        <p14:creationId xmlns:p14="http://schemas.microsoft.com/office/powerpoint/2010/main" val="13781086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Tratar el riesgo</a:t>
            </a:r>
            <a:endParaRPr lang="es-ES" dirty="0"/>
          </a:p>
        </p:txBody>
      </p:sp>
      <p:sp>
        <p:nvSpPr>
          <p:cNvPr id="3" name="Marcador de contenido 2"/>
          <p:cNvSpPr>
            <a:spLocks noGrp="1"/>
          </p:cNvSpPr>
          <p:nvPr>
            <p:ph idx="1"/>
          </p:nvPr>
        </p:nvSpPr>
        <p:spPr>
          <a:xfrm>
            <a:off x="1661375" y="1043188"/>
            <a:ext cx="10010663" cy="5692463"/>
          </a:xfrm>
        </p:spPr>
        <p:txBody>
          <a:bodyPr>
            <a:normAutofit/>
          </a:bodyPr>
          <a:lstStyle/>
          <a:p>
            <a:pPr marL="0" indent="0" algn="just">
              <a:buNone/>
            </a:pPr>
            <a:endParaRPr lang="es-AR" sz="2000" dirty="0" smtClean="0"/>
          </a:p>
          <a:p>
            <a:pPr marL="0" indent="0" algn="just">
              <a:buNone/>
            </a:pPr>
            <a:r>
              <a:rPr lang="es-AR" sz="2000" dirty="0" smtClean="0"/>
              <a:t>Una </a:t>
            </a:r>
            <a:r>
              <a:rPr lang="es-AR" sz="2000" dirty="0"/>
              <a:t>vez calculado </a:t>
            </a:r>
            <a:r>
              <a:rPr lang="es-AR" sz="2000" dirty="0" smtClean="0"/>
              <a:t>los riesgos, </a:t>
            </a:r>
            <a:r>
              <a:rPr lang="es-AR" sz="2000" dirty="0"/>
              <a:t>debemos tratar aquellos riesgos que superen </a:t>
            </a:r>
            <a:r>
              <a:rPr lang="es-AR" sz="2000" dirty="0" smtClean="0"/>
              <a:t>el  </a:t>
            </a:r>
            <a:r>
              <a:rPr lang="es-AR" sz="2000" dirty="0"/>
              <a:t>límite </a:t>
            </a:r>
            <a:r>
              <a:rPr lang="es-AR" sz="2000" dirty="0" smtClean="0"/>
              <a:t>que estableció el equipo de trabajo.</a:t>
            </a:r>
            <a:r>
              <a:rPr lang="es-AR" sz="2000" dirty="0"/>
              <a:t> </a:t>
            </a:r>
            <a:endParaRPr lang="es-AR" sz="2000" dirty="0" smtClean="0"/>
          </a:p>
          <a:p>
            <a:pPr marL="0" indent="0" algn="just">
              <a:buNone/>
            </a:pPr>
            <a:endParaRPr lang="es-ES" sz="1900" dirty="0" smtClean="0"/>
          </a:p>
          <a:p>
            <a:r>
              <a:rPr lang="es-AR" dirty="0" smtClean="0"/>
              <a:t>Decisiones </a:t>
            </a:r>
            <a:r>
              <a:rPr lang="es-AR" dirty="0"/>
              <a:t>para tratar los riesgos que se consideran no aceptables: </a:t>
            </a:r>
            <a:endParaRPr lang="es-ES" sz="1400" dirty="0"/>
          </a:p>
          <a:p>
            <a:pPr marL="400050" lvl="1" indent="0" algn="just">
              <a:spcBef>
                <a:spcPts val="1200"/>
              </a:spcBef>
              <a:buNone/>
            </a:pPr>
            <a:r>
              <a:rPr lang="es-AR" sz="1800" b="1" dirty="0" smtClean="0"/>
              <a:t>Transferirlo</a:t>
            </a:r>
            <a:r>
              <a:rPr lang="es-AR" sz="1800" dirty="0"/>
              <a:t>: El riesgo se traspasa a otra organización, por ejemplo mediante un </a:t>
            </a:r>
            <a:r>
              <a:rPr lang="es-AR" sz="1800" dirty="0" smtClean="0"/>
              <a:t>seguro o tercerización.</a:t>
            </a:r>
            <a:endParaRPr lang="es-ES" sz="1800" dirty="0"/>
          </a:p>
          <a:p>
            <a:pPr marL="400050" lvl="1" indent="0" algn="just">
              <a:spcBef>
                <a:spcPts val="1200"/>
              </a:spcBef>
              <a:buNone/>
            </a:pPr>
            <a:r>
              <a:rPr lang="es-AR" sz="1800" b="1" dirty="0"/>
              <a:t>Eliminarlo</a:t>
            </a:r>
            <a:r>
              <a:rPr lang="es-AR" sz="1800" dirty="0"/>
              <a:t>: Se elimina el riesgo, que normalmente sólo se puede hacer eliminando el activo que lo genera, por ello esta opción no suele ser viable.</a:t>
            </a:r>
            <a:endParaRPr lang="es-ES" sz="1800" dirty="0"/>
          </a:p>
          <a:p>
            <a:pPr marL="400050" lvl="1" indent="0" algn="just">
              <a:spcBef>
                <a:spcPts val="1200"/>
              </a:spcBef>
              <a:buNone/>
            </a:pPr>
            <a:r>
              <a:rPr lang="es-AR" sz="1800" b="1" dirty="0"/>
              <a:t>Mitigarlo</a:t>
            </a:r>
            <a:r>
              <a:rPr lang="es-AR" sz="1800" dirty="0"/>
              <a:t>: Es decir, reducir el riesgo, normalmente aplicando controles de seguridad. Es una de las opciones más habituales.</a:t>
            </a:r>
            <a:endParaRPr lang="es-ES" sz="1800" dirty="0"/>
          </a:p>
          <a:p>
            <a:pPr marL="400050" lvl="1" indent="0" algn="just">
              <a:spcBef>
                <a:spcPts val="1200"/>
              </a:spcBef>
              <a:buNone/>
            </a:pPr>
            <a:r>
              <a:rPr lang="es-AR" sz="1800" b="1" dirty="0"/>
              <a:t>Asumirlo</a:t>
            </a:r>
            <a:r>
              <a:rPr lang="es-AR" sz="1800" dirty="0"/>
              <a:t>: Otra opción común es aceptar que no se puede hacer nada y por lo tanto se asume ese riesgo</a:t>
            </a:r>
            <a:r>
              <a:rPr lang="es-AR" sz="1800" dirty="0" smtClean="0"/>
              <a:t>.</a:t>
            </a:r>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5" name="Rectangle 1"/>
          <p:cNvSpPr>
            <a:spLocks noChangeArrowheads="1"/>
          </p:cNvSpPr>
          <p:nvPr/>
        </p:nvSpPr>
        <p:spPr bwMode="auto">
          <a:xfrm>
            <a:off x="3664879" y="2637773"/>
            <a:ext cx="122245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32176323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0804" y="380964"/>
            <a:ext cx="9603764" cy="933161"/>
          </a:xfrm>
        </p:spPr>
        <p:txBody>
          <a:bodyPr>
            <a:normAutofit fontScale="90000"/>
          </a:bodyPr>
          <a:lstStyle/>
          <a:p>
            <a:r>
              <a:rPr lang="es-ES" dirty="0" smtClean="0"/>
              <a:t>Análisis de Riesgos – Metodologías mas usadas</a:t>
            </a:r>
            <a:endParaRPr lang="es-ES" dirty="0"/>
          </a:p>
        </p:txBody>
      </p:sp>
      <p:sp>
        <p:nvSpPr>
          <p:cNvPr id="3" name="Marcador de contenido 2"/>
          <p:cNvSpPr>
            <a:spLocks noGrp="1"/>
          </p:cNvSpPr>
          <p:nvPr>
            <p:ph idx="1"/>
          </p:nvPr>
        </p:nvSpPr>
        <p:spPr>
          <a:xfrm>
            <a:off x="1133905" y="1019585"/>
            <a:ext cx="10452849" cy="3800609"/>
          </a:xfrm>
        </p:spPr>
        <p:txBody>
          <a:bodyPr>
            <a:noAutofit/>
          </a:bodyPr>
          <a:lstStyle/>
          <a:p>
            <a:pPr marL="0" indent="0" algn="just">
              <a:buNone/>
            </a:pPr>
            <a:r>
              <a:rPr lang="es-AR" sz="2400" b="1" dirty="0" err="1" smtClean="0"/>
              <a:t>Isaca</a:t>
            </a:r>
            <a:endParaRPr lang="es-AR" sz="2400" b="1" dirty="0" smtClean="0"/>
          </a:p>
          <a:p>
            <a:pPr marL="0" indent="0" algn="just">
              <a:buNone/>
            </a:pPr>
            <a:r>
              <a:rPr lang="es-AR" dirty="0"/>
              <a:t>ISACA se dedica al desarrollo, la adopción y el uso de conocimientos y prácticas líderes en la industria a nivel mundial para sistemas de información. Anteriormente conocida como la </a:t>
            </a:r>
            <a:r>
              <a:rPr lang="es-AR" b="1" dirty="0"/>
              <a:t>Asociación de Auditoría y Control de Sistemas de </a:t>
            </a:r>
            <a:r>
              <a:rPr lang="es-AR" b="1" dirty="0" smtClean="0"/>
              <a:t>Información.</a:t>
            </a:r>
          </a:p>
          <a:p>
            <a:pPr marL="0" indent="0" algn="just">
              <a:buNone/>
            </a:pPr>
            <a:r>
              <a:rPr lang="es-AR" dirty="0"/>
              <a:t>ISACA define los roles de los profesionales de gobierno, seguridad, auditoría y aseguramiento de sistemas de información en todo el mundo. El marco COBIT y las certificaciones CISA, CISM, CGEIT y CRISC son marcas ISACA respetadas y utilizadas por estos profesionales en beneficio de sus empresas</a:t>
            </a:r>
            <a:r>
              <a:rPr lang="es-AR" dirty="0" smtClean="0"/>
              <a:t>.</a:t>
            </a:r>
          </a:p>
          <a:p>
            <a:pPr marL="0" indent="0" algn="just">
              <a:buNone/>
            </a:pPr>
            <a:endParaRPr lang="es-AR" sz="2400" b="1" dirty="0" smtClean="0"/>
          </a:p>
          <a:p>
            <a:pPr marL="0" indent="0" algn="just">
              <a:buNone/>
            </a:pPr>
            <a:r>
              <a:rPr lang="es-ES" sz="2400" b="1" dirty="0" smtClean="0"/>
              <a:t>Marco de riesgo de TI</a:t>
            </a:r>
            <a:endParaRPr lang="es-ES" sz="2400" b="1" dirty="0" smtClean="0"/>
          </a:p>
        </p:txBody>
      </p:sp>
      <p:pic>
        <p:nvPicPr>
          <p:cNvPr id="1028" name="Picture 4" descr="Resultado de imagen para isaca marco de riesgo de t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3982" y="3918857"/>
            <a:ext cx="1999350" cy="283452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sultado de imagen para isaca marco de riesgo de t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445" y="3817373"/>
            <a:ext cx="3040289" cy="27793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31569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0804" y="380964"/>
            <a:ext cx="9603764" cy="933161"/>
          </a:xfrm>
        </p:spPr>
        <p:txBody>
          <a:bodyPr>
            <a:normAutofit fontScale="90000"/>
          </a:bodyPr>
          <a:lstStyle/>
          <a:p>
            <a:r>
              <a:rPr lang="es-ES" dirty="0" smtClean="0"/>
              <a:t>Análisis de Riesgos – Metodologías mas usadas</a:t>
            </a:r>
            <a:endParaRPr lang="es-ES" dirty="0"/>
          </a:p>
        </p:txBody>
      </p:sp>
      <p:sp>
        <p:nvSpPr>
          <p:cNvPr id="3" name="Marcador de contenido 2"/>
          <p:cNvSpPr>
            <a:spLocks noGrp="1"/>
          </p:cNvSpPr>
          <p:nvPr>
            <p:ph idx="1"/>
          </p:nvPr>
        </p:nvSpPr>
        <p:spPr>
          <a:xfrm>
            <a:off x="1133905" y="1019585"/>
            <a:ext cx="10010663" cy="1929057"/>
          </a:xfrm>
        </p:spPr>
        <p:txBody>
          <a:bodyPr>
            <a:noAutofit/>
          </a:bodyPr>
          <a:lstStyle/>
          <a:p>
            <a:pPr marL="0" indent="0" algn="just">
              <a:buNone/>
            </a:pPr>
            <a:r>
              <a:rPr lang="es-AR" sz="2400" b="1" dirty="0" err="1" smtClean="0"/>
              <a:t>Magerit</a:t>
            </a:r>
            <a:endParaRPr lang="es-AR" sz="2400" b="1" dirty="0" smtClean="0"/>
          </a:p>
          <a:p>
            <a:pPr marL="0" indent="0" algn="just">
              <a:buNone/>
            </a:pPr>
            <a:r>
              <a:rPr lang="es-AR" sz="2000" dirty="0" err="1"/>
              <a:t>Magerit</a:t>
            </a:r>
            <a:r>
              <a:rPr lang="es-AR" sz="2000" dirty="0"/>
              <a:t> </a:t>
            </a:r>
            <a:r>
              <a:rPr lang="es-AR" sz="2000" dirty="0" smtClean="0"/>
              <a:t>(Consejo </a:t>
            </a:r>
            <a:r>
              <a:rPr lang="es-AR" sz="2000" dirty="0"/>
              <a:t>Superior de Administración Electrónica de </a:t>
            </a:r>
            <a:r>
              <a:rPr lang="es-AR" sz="2000" dirty="0" smtClean="0"/>
              <a:t>España)</a:t>
            </a:r>
          </a:p>
          <a:p>
            <a:pPr marL="0" indent="0" algn="just">
              <a:buNone/>
            </a:pPr>
            <a:r>
              <a:rPr lang="es-AR" sz="2000" dirty="0" smtClean="0"/>
              <a:t>Esta </a:t>
            </a:r>
            <a:r>
              <a:rPr lang="es-AR" sz="2000" dirty="0"/>
              <a:t>metodología contempla diferentes actividades enmarcadas a los activos que una organización posee para el tratamiento de la información.</a:t>
            </a:r>
            <a:endParaRPr lang="es-ES" sz="2000" dirty="0" smtClean="0"/>
          </a:p>
        </p:txBody>
      </p:sp>
      <p:pic>
        <p:nvPicPr>
          <p:cNvPr id="1026" name="Picture 2" descr="http://3.bp.blogspot.com/-F9SeRKmIZ3k/Uy479ow2hPI/AAAAAAAAADI/5bSa1bW_jmk/s1600/Magerit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4745" y="2978776"/>
            <a:ext cx="3965573" cy="34454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71991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0804" y="380964"/>
            <a:ext cx="9603764" cy="933161"/>
          </a:xfrm>
        </p:spPr>
        <p:txBody>
          <a:bodyPr>
            <a:normAutofit fontScale="90000"/>
          </a:bodyPr>
          <a:lstStyle/>
          <a:p>
            <a:r>
              <a:rPr lang="es-ES" dirty="0" smtClean="0"/>
              <a:t>Análisis de Riesgos – Metodologías mas usadas</a:t>
            </a:r>
            <a:endParaRPr lang="es-ES" dirty="0"/>
          </a:p>
        </p:txBody>
      </p:sp>
      <p:sp>
        <p:nvSpPr>
          <p:cNvPr id="3" name="Marcador de contenido 2"/>
          <p:cNvSpPr>
            <a:spLocks noGrp="1"/>
          </p:cNvSpPr>
          <p:nvPr>
            <p:ph idx="1"/>
          </p:nvPr>
        </p:nvSpPr>
        <p:spPr>
          <a:xfrm>
            <a:off x="1303722" y="1019585"/>
            <a:ext cx="10010663" cy="1606049"/>
          </a:xfrm>
        </p:spPr>
        <p:txBody>
          <a:bodyPr>
            <a:noAutofit/>
          </a:bodyPr>
          <a:lstStyle/>
          <a:p>
            <a:pPr marL="0" indent="0" algn="just">
              <a:buNone/>
            </a:pPr>
            <a:r>
              <a:rPr lang="es-AR" sz="2400" b="1" dirty="0" err="1" smtClean="0"/>
              <a:t>Octave</a:t>
            </a:r>
            <a:r>
              <a:rPr lang="es-AR" sz="2400" b="1" dirty="0" smtClean="0"/>
              <a:t> (</a:t>
            </a:r>
            <a:r>
              <a:rPr lang="es-AR" dirty="0" smtClean="0"/>
              <a:t>Universidad </a:t>
            </a:r>
            <a:r>
              <a:rPr lang="es-AR" dirty="0"/>
              <a:t>Carnegie </a:t>
            </a:r>
            <a:r>
              <a:rPr lang="es-AR" dirty="0" err="1" smtClean="0"/>
              <a:t>Mellon</a:t>
            </a:r>
            <a:r>
              <a:rPr lang="es-AR" dirty="0" smtClean="0"/>
              <a:t> – 2001)</a:t>
            </a:r>
          </a:p>
          <a:p>
            <a:pPr marL="0" indent="0" algn="just">
              <a:buNone/>
            </a:pPr>
            <a:r>
              <a:rPr lang="es-AR" dirty="0" smtClean="0"/>
              <a:t>Estudia </a:t>
            </a:r>
            <a:r>
              <a:rPr lang="es-AR" dirty="0"/>
              <a:t>los riesgos en base a tres principios Confidencialidad, Integridad y Disponibilidad, esta metodología se emplea por distintas agencias gubernamentales tales como el Departamento de defensa de Estados Unidos.</a:t>
            </a:r>
            <a:endParaRPr lang="es-ES" sz="2000" dirty="0" smtClean="0"/>
          </a:p>
        </p:txBody>
      </p:sp>
      <p:pic>
        <p:nvPicPr>
          <p:cNvPr id="2050" name="Picture 2" descr="Resultado de imagen para metodologia octav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5186" y="2948642"/>
            <a:ext cx="57150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25482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0804" y="380964"/>
            <a:ext cx="9603764" cy="933161"/>
          </a:xfrm>
        </p:spPr>
        <p:txBody>
          <a:bodyPr>
            <a:normAutofit fontScale="90000"/>
          </a:bodyPr>
          <a:lstStyle/>
          <a:p>
            <a:r>
              <a:rPr lang="es-ES" dirty="0" smtClean="0"/>
              <a:t>Análisis de Riesgos – Metodologías mas usadas</a:t>
            </a:r>
            <a:endParaRPr lang="es-ES" dirty="0"/>
          </a:p>
        </p:txBody>
      </p:sp>
      <p:sp>
        <p:nvSpPr>
          <p:cNvPr id="3" name="Marcador de contenido 2"/>
          <p:cNvSpPr>
            <a:spLocks noGrp="1"/>
          </p:cNvSpPr>
          <p:nvPr>
            <p:ph idx="1"/>
          </p:nvPr>
        </p:nvSpPr>
        <p:spPr>
          <a:xfrm>
            <a:off x="1303722" y="1019585"/>
            <a:ext cx="10010663" cy="1788929"/>
          </a:xfrm>
        </p:spPr>
        <p:txBody>
          <a:bodyPr>
            <a:noAutofit/>
          </a:bodyPr>
          <a:lstStyle/>
          <a:p>
            <a:pPr marL="0" indent="0" algn="just">
              <a:buNone/>
            </a:pPr>
            <a:r>
              <a:rPr lang="es-AR" sz="2400" b="1" dirty="0" smtClean="0"/>
              <a:t>Mehari </a:t>
            </a:r>
            <a:r>
              <a:rPr lang="fr-FR" dirty="0" smtClean="0"/>
              <a:t>CLUSIF </a:t>
            </a:r>
            <a:r>
              <a:rPr lang="fr-FR" dirty="0"/>
              <a:t>(</a:t>
            </a:r>
            <a:r>
              <a:rPr lang="fr-FR" b="1" i="1" dirty="0"/>
              <a:t>CLU</a:t>
            </a:r>
            <a:r>
              <a:rPr lang="fr-FR" i="1" dirty="0"/>
              <a:t>b de la </a:t>
            </a:r>
            <a:r>
              <a:rPr lang="fr-FR" b="1" i="1" dirty="0"/>
              <a:t>S</a:t>
            </a:r>
            <a:r>
              <a:rPr lang="fr-FR" i="1" dirty="0"/>
              <a:t>écurité de l’</a:t>
            </a:r>
            <a:r>
              <a:rPr lang="fr-FR" b="1" i="1" dirty="0"/>
              <a:t>I</a:t>
            </a:r>
            <a:r>
              <a:rPr lang="fr-FR" i="1" dirty="0"/>
              <a:t>nformation </a:t>
            </a:r>
            <a:r>
              <a:rPr lang="fr-FR" b="1" i="1" dirty="0"/>
              <a:t>F</a:t>
            </a:r>
            <a:r>
              <a:rPr lang="fr-FR" i="1" dirty="0"/>
              <a:t>rançais</a:t>
            </a:r>
            <a:r>
              <a:rPr lang="fr-FR" dirty="0"/>
              <a:t>) en </a:t>
            </a:r>
            <a:r>
              <a:rPr lang="fr-FR" dirty="0" smtClean="0"/>
              <a:t>1995</a:t>
            </a:r>
            <a:endParaRPr lang="es-AR" dirty="0" smtClean="0"/>
          </a:p>
          <a:p>
            <a:pPr marL="0" indent="0" algn="just">
              <a:buNone/>
            </a:pPr>
            <a:r>
              <a:rPr lang="es-AR" dirty="0"/>
              <a:t>D</a:t>
            </a:r>
            <a:r>
              <a:rPr lang="es-AR" dirty="0" smtClean="0"/>
              <a:t>eriva </a:t>
            </a:r>
            <a:r>
              <a:rPr lang="es-AR" dirty="0"/>
              <a:t>de las metodologías previas </a:t>
            </a:r>
            <a:r>
              <a:rPr lang="es-AR" i="1" dirty="0"/>
              <a:t>Melissa</a:t>
            </a:r>
            <a:r>
              <a:rPr lang="es-AR" dirty="0"/>
              <a:t> y </a:t>
            </a:r>
            <a:r>
              <a:rPr lang="es-AR" i="1" dirty="0"/>
              <a:t>Marion</a:t>
            </a:r>
            <a:r>
              <a:rPr lang="es-AR" dirty="0"/>
              <a:t>. La metodología ha evolucionado proporcionando una guía de implantación de la seguridad en una entidad a lo largo del ciclo de vida. Del mismo modo, evalúa riesgos en base a los criterios de disponibilidad, integridad y confidencialidad.</a:t>
            </a:r>
            <a:endParaRPr lang="es-ES" sz="2000" dirty="0" smtClean="0"/>
          </a:p>
        </p:txBody>
      </p:sp>
      <p:pic>
        <p:nvPicPr>
          <p:cNvPr id="4098" name="Picture 2" descr="https://www.securityartwork.es/wp-content/uploads/2012/03/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5816" y="2808513"/>
            <a:ext cx="5992378" cy="39449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80368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0804" y="380964"/>
            <a:ext cx="9603764" cy="933161"/>
          </a:xfrm>
        </p:spPr>
        <p:txBody>
          <a:bodyPr>
            <a:normAutofit fontScale="90000"/>
          </a:bodyPr>
          <a:lstStyle/>
          <a:p>
            <a:r>
              <a:rPr lang="es-ES" dirty="0" smtClean="0"/>
              <a:t>Análisis de Riesgos – Metodologías mas usadas</a:t>
            </a:r>
            <a:endParaRPr lang="es-ES" dirty="0"/>
          </a:p>
        </p:txBody>
      </p:sp>
      <p:sp>
        <p:nvSpPr>
          <p:cNvPr id="3" name="Marcador de contenido 2"/>
          <p:cNvSpPr>
            <a:spLocks noGrp="1"/>
          </p:cNvSpPr>
          <p:nvPr>
            <p:ph idx="1"/>
          </p:nvPr>
        </p:nvSpPr>
        <p:spPr>
          <a:xfrm>
            <a:off x="1337354" y="1314125"/>
            <a:ext cx="10010663" cy="4937078"/>
          </a:xfrm>
        </p:spPr>
        <p:txBody>
          <a:bodyPr>
            <a:noAutofit/>
          </a:bodyPr>
          <a:lstStyle/>
          <a:p>
            <a:pPr marL="0" indent="0">
              <a:buNone/>
            </a:pPr>
            <a:r>
              <a:rPr lang="es-AR" sz="2400" b="1" dirty="0" err="1" smtClean="0"/>
              <a:t>Nist</a:t>
            </a:r>
            <a:r>
              <a:rPr lang="es-AR" sz="2400" b="1" dirty="0" smtClean="0"/>
              <a:t>  </a:t>
            </a:r>
            <a:r>
              <a:rPr lang="es-AR" sz="2400" dirty="0" smtClean="0"/>
              <a:t>(</a:t>
            </a:r>
            <a:r>
              <a:rPr lang="es-AR" dirty="0" err="1" smtClean="0"/>
              <a:t>National</a:t>
            </a:r>
            <a:r>
              <a:rPr lang="es-AR" dirty="0" smtClean="0"/>
              <a:t> </a:t>
            </a:r>
            <a:r>
              <a:rPr lang="es-AR" dirty="0" err="1"/>
              <a:t>Institute</a:t>
            </a:r>
            <a:r>
              <a:rPr lang="es-AR" dirty="0"/>
              <a:t> of </a:t>
            </a:r>
            <a:r>
              <a:rPr lang="es-AR" dirty="0" err="1"/>
              <a:t>standards</a:t>
            </a:r>
            <a:r>
              <a:rPr lang="es-AR" dirty="0"/>
              <a:t> and </a:t>
            </a:r>
            <a:r>
              <a:rPr lang="es-AR" dirty="0" err="1"/>
              <a:t>technology</a:t>
            </a:r>
            <a:r>
              <a:rPr lang="es-AR" dirty="0"/>
              <a:t> </a:t>
            </a:r>
            <a:r>
              <a:rPr lang="es-AR" dirty="0" smtClean="0"/>
              <a:t>U.S) </a:t>
            </a:r>
            <a:endParaRPr lang="es-AR" dirty="0"/>
          </a:p>
          <a:p>
            <a:pPr marL="0" indent="0">
              <a:buNone/>
            </a:pPr>
            <a:r>
              <a:rPr lang="es-AR" dirty="0" smtClean="0"/>
              <a:t>Instituto </a:t>
            </a:r>
            <a:r>
              <a:rPr lang="es-AR" dirty="0"/>
              <a:t>Nacional de estándares y tecnología de estados unidos, Incluye una metodología para el análisis y gestión de riesgos de seguridad de la información, alineada llamada NIST SP 800-30 </a:t>
            </a:r>
          </a:p>
          <a:p>
            <a:endParaRPr lang="es-AR" b="1" dirty="0" smtClean="0"/>
          </a:p>
          <a:p>
            <a:pPr marL="0" indent="0">
              <a:buNone/>
            </a:pPr>
            <a:r>
              <a:rPr lang="es-AR" sz="2400" b="1" dirty="0" err="1" smtClean="0"/>
              <a:t>Cramm</a:t>
            </a:r>
            <a:r>
              <a:rPr lang="es-AR" b="1" dirty="0"/>
              <a:t> </a:t>
            </a:r>
            <a:r>
              <a:rPr lang="es-AR" dirty="0" smtClean="0"/>
              <a:t>  (CCTA</a:t>
            </a:r>
            <a:r>
              <a:rPr lang="es-AR" dirty="0"/>
              <a:t> del gobierno del Reino </a:t>
            </a:r>
            <a:r>
              <a:rPr lang="es-AR" dirty="0" smtClean="0"/>
              <a:t>Unido)</a:t>
            </a:r>
          </a:p>
          <a:p>
            <a:pPr marL="0" indent="0">
              <a:buNone/>
            </a:pPr>
            <a:r>
              <a:rPr lang="es-AR" dirty="0" smtClean="0"/>
              <a:t>Incluye </a:t>
            </a:r>
            <a:r>
              <a:rPr lang="es-AR" dirty="0"/>
              <a:t>una amplia gama de herramientas de evaluación de riesgo que son totalmente compatibles con 27001 y ISO</a:t>
            </a:r>
          </a:p>
        </p:txBody>
      </p:sp>
    </p:spTree>
    <p:extLst>
      <p:ext uri="{BB962C8B-B14F-4D97-AF65-F5344CB8AC3E}">
        <p14:creationId xmlns:p14="http://schemas.microsoft.com/office/powerpoint/2010/main" val="25083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Contingencias</a:t>
            </a:r>
            <a:endParaRPr lang="es-ES" dirty="0"/>
          </a:p>
        </p:txBody>
      </p:sp>
      <p:sp>
        <p:nvSpPr>
          <p:cNvPr id="3" name="Marcador de contenido 2"/>
          <p:cNvSpPr>
            <a:spLocks noGrp="1"/>
          </p:cNvSpPr>
          <p:nvPr>
            <p:ph idx="1"/>
          </p:nvPr>
        </p:nvSpPr>
        <p:spPr>
          <a:xfrm>
            <a:off x="2021985" y="1094703"/>
            <a:ext cx="9482628" cy="5409127"/>
          </a:xfrm>
        </p:spPr>
        <p:txBody>
          <a:bodyPr>
            <a:normAutofit/>
          </a:bodyPr>
          <a:lstStyle/>
          <a:p>
            <a:pPr algn="just"/>
            <a:r>
              <a:rPr lang="es-ES" b="1" dirty="0" smtClean="0"/>
              <a:t>Clasificación:</a:t>
            </a:r>
          </a:p>
          <a:p>
            <a:pPr algn="just">
              <a:spcBef>
                <a:spcPts val="1200"/>
              </a:spcBef>
            </a:pPr>
            <a:r>
              <a:rPr lang="es-ES" b="1" dirty="0"/>
              <a:t>Contingencias de Origen Natural (CONTINGENCIAS NATURALES) </a:t>
            </a:r>
            <a:r>
              <a:rPr lang="es-ES" dirty="0"/>
              <a:t>producidas por fenómenos naturales, climatológicos o tectónicos. Incendios forestales, inundaciones, tormentas eléctricas, terremotos, maremotos, etc.  </a:t>
            </a:r>
          </a:p>
          <a:p>
            <a:pPr algn="just">
              <a:spcBef>
                <a:spcPts val="1200"/>
              </a:spcBef>
            </a:pPr>
            <a:r>
              <a:rPr lang="es-ES" b="1" dirty="0"/>
              <a:t>Contingencias de Origen Técnico (CONTINGENCIAS TECNICAS) </a:t>
            </a:r>
            <a:endParaRPr lang="es-ES" b="1" dirty="0" smtClean="0"/>
          </a:p>
          <a:p>
            <a:pPr lvl="1" algn="just">
              <a:spcBef>
                <a:spcPts val="1200"/>
              </a:spcBef>
            </a:pPr>
            <a:r>
              <a:rPr lang="es-ES" dirty="0" smtClean="0"/>
              <a:t>Contingencias </a:t>
            </a:r>
            <a:r>
              <a:rPr lang="es-ES" dirty="0"/>
              <a:t>de Origen Técnico vinculadas directamente con el sistema informático (Fallas de </a:t>
            </a:r>
            <a:r>
              <a:rPr lang="es-ES" dirty="0" smtClean="0"/>
              <a:t>Hardware, Fallas </a:t>
            </a:r>
            <a:r>
              <a:rPr lang="es-ES" dirty="0"/>
              <a:t>de </a:t>
            </a:r>
            <a:r>
              <a:rPr lang="es-ES" dirty="0" smtClean="0"/>
              <a:t>Software);</a:t>
            </a:r>
          </a:p>
          <a:p>
            <a:pPr lvl="1" algn="just">
              <a:spcBef>
                <a:spcPts val="1200"/>
              </a:spcBef>
            </a:pPr>
            <a:r>
              <a:rPr lang="es-ES" dirty="0" smtClean="0"/>
              <a:t>Contingencias </a:t>
            </a:r>
            <a:r>
              <a:rPr lang="es-ES" dirty="0"/>
              <a:t>de Origen Técnico no vinculadas directamente con el sistema informático (Fallas en la red de Energía Eléctrica, fallas en los sistemas de climatización, proximidad a sistemas generadores de campos </a:t>
            </a:r>
            <a:r>
              <a:rPr lang="es-ES" dirty="0" smtClean="0"/>
              <a:t>electromagnéticos, </a:t>
            </a:r>
            <a:r>
              <a:rPr lang="es-ES" dirty="0"/>
              <a:t>motores, </a:t>
            </a:r>
            <a:r>
              <a:rPr lang="es-ES" dirty="0" smtClean="0"/>
              <a:t>ascensores, </a:t>
            </a:r>
            <a:r>
              <a:rPr lang="es-ES" dirty="0"/>
              <a:t>fallas en sistemas de distribución de fluidos </a:t>
            </a:r>
            <a:r>
              <a:rPr lang="es-ES" dirty="0" smtClean="0"/>
              <a:t>gases </a:t>
            </a:r>
            <a:r>
              <a:rPr lang="es-ES" dirty="0"/>
              <a:t>o </a:t>
            </a:r>
            <a:r>
              <a:rPr lang="es-ES" dirty="0" smtClean="0"/>
              <a:t>líquidos, por </a:t>
            </a:r>
            <a:r>
              <a:rPr lang="es-ES" dirty="0"/>
              <a:t>explosiones, </a:t>
            </a:r>
            <a:r>
              <a:rPr lang="es-ES" dirty="0" smtClean="0"/>
              <a:t>humedad…)  </a:t>
            </a:r>
            <a:endParaRPr lang="es-ES" dirty="0"/>
          </a:p>
          <a:p>
            <a:pPr algn="just">
              <a:spcBef>
                <a:spcPts val="1200"/>
              </a:spcBef>
            </a:pPr>
            <a:r>
              <a:rPr lang="es-ES" b="1" dirty="0"/>
              <a:t>Contingencias de Origen Humano (CONTINGENCIAS HUMANAS) </a:t>
            </a:r>
            <a:r>
              <a:rPr lang="es-ES" dirty="0"/>
              <a:t>ocasionadas por la interacción entre el hombre y el sistema informático, puede tratarse de hechos fortuitos o no; que actúan contra el recurso físico o lógico (datos erróneos, alteración de programas, destrucción de periféricos, virus informáticos, negación de servicios). </a:t>
            </a:r>
            <a:endParaRPr lang="es-ES" dirty="0" smtClean="0"/>
          </a:p>
        </p:txBody>
      </p:sp>
    </p:spTree>
    <p:extLst>
      <p:ext uri="{BB962C8B-B14F-4D97-AF65-F5344CB8AC3E}">
        <p14:creationId xmlns:p14="http://schemas.microsoft.com/office/powerpoint/2010/main" val="40326789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189968" y="2674513"/>
            <a:ext cx="8915400" cy="2090670"/>
          </a:xfrm>
        </p:spPr>
        <p:txBody>
          <a:bodyPr/>
          <a:lstStyle/>
          <a:p>
            <a:pPr algn="just"/>
            <a:r>
              <a:rPr lang="es-ES" sz="2400" i="1" dirty="0" smtClean="0">
                <a:solidFill>
                  <a:schemeClr val="tx1"/>
                </a:solidFill>
              </a:rPr>
              <a:t>"</a:t>
            </a:r>
            <a:r>
              <a:rPr lang="es-ES" sz="2400" dirty="0"/>
              <a:t>"Si piensas que la tecnología puede solucionar tus problemas de seguridad, está claro que ni entiendes los problemas ni entiendes la </a:t>
            </a:r>
            <a:r>
              <a:rPr lang="es-ES" sz="2400" dirty="0" smtClean="0"/>
              <a:t>tecnología…“</a:t>
            </a:r>
          </a:p>
          <a:p>
            <a:pPr marL="0" indent="0" algn="r">
              <a:buNone/>
            </a:pPr>
            <a:r>
              <a:rPr lang="es-ES" sz="2400" dirty="0"/>
              <a:t/>
            </a:r>
            <a:br>
              <a:rPr lang="es-ES" sz="2400" dirty="0"/>
            </a:br>
            <a:r>
              <a:rPr lang="es-ES" sz="2400" i="1" dirty="0"/>
              <a:t>     </a:t>
            </a:r>
            <a:r>
              <a:rPr lang="es-ES" sz="2400" i="1" dirty="0" smtClean="0"/>
              <a:t> </a:t>
            </a:r>
            <a:r>
              <a:rPr lang="es-ES" sz="2400" i="1" dirty="0"/>
              <a:t>Bruce </a:t>
            </a:r>
            <a:r>
              <a:rPr lang="es-ES" sz="2400" i="1" dirty="0" err="1" smtClean="0"/>
              <a:t>Schneier</a:t>
            </a:r>
            <a:endParaRPr lang="es-ES" sz="2400" i="1" dirty="0">
              <a:solidFill>
                <a:schemeClr val="tx1"/>
              </a:solidFill>
            </a:endParaRPr>
          </a:p>
        </p:txBody>
      </p:sp>
    </p:spTree>
    <p:extLst>
      <p:ext uri="{BB962C8B-B14F-4D97-AF65-F5344CB8AC3E}">
        <p14:creationId xmlns:p14="http://schemas.microsoft.com/office/powerpoint/2010/main" val="9684813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BIBLIOGRAFIA</a:t>
            </a:r>
            <a:endParaRPr lang="es-ES" dirty="0"/>
          </a:p>
        </p:txBody>
      </p:sp>
      <p:sp>
        <p:nvSpPr>
          <p:cNvPr id="3" name="Marcador de contenido 2"/>
          <p:cNvSpPr>
            <a:spLocks noGrp="1"/>
          </p:cNvSpPr>
          <p:nvPr>
            <p:ph idx="1"/>
          </p:nvPr>
        </p:nvSpPr>
        <p:spPr>
          <a:xfrm>
            <a:off x="2589212" y="2133600"/>
            <a:ext cx="8915400" cy="2169459"/>
          </a:xfrm>
        </p:spPr>
        <p:txBody>
          <a:bodyPr/>
          <a:lstStyle/>
          <a:p>
            <a:r>
              <a:rPr lang="es-ES" dirty="0" smtClean="0"/>
              <a:t>Seguridad en Sistemas -  Capitulo I y II - Ing. Jorge Giménez</a:t>
            </a:r>
          </a:p>
          <a:p>
            <a:r>
              <a:rPr lang="es-ES" dirty="0" smtClean="0"/>
              <a:t>Seguridad en sistemas  - Capitulo I y II – Ing. José Daniel </a:t>
            </a:r>
            <a:r>
              <a:rPr lang="es-ES" dirty="0" err="1" smtClean="0"/>
              <a:t>Zackour</a:t>
            </a:r>
            <a:r>
              <a:rPr lang="es-ES" dirty="0" smtClean="0"/>
              <a:t> </a:t>
            </a:r>
          </a:p>
          <a:p>
            <a:r>
              <a:rPr lang="es-ES" dirty="0" smtClean="0"/>
              <a:t>Apuntes de Aula Virtual</a:t>
            </a:r>
          </a:p>
          <a:p>
            <a:pPr marL="0" indent="0">
              <a:buNone/>
            </a:pPr>
            <a:endParaRPr lang="es-ES" dirty="0"/>
          </a:p>
        </p:txBody>
      </p:sp>
    </p:spTree>
    <p:extLst>
      <p:ext uri="{BB962C8B-B14F-4D97-AF65-F5344CB8AC3E}">
        <p14:creationId xmlns:p14="http://schemas.microsoft.com/office/powerpoint/2010/main" val="3134397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Tareas o Etapas</a:t>
            </a:r>
            <a:endParaRPr lang="es-ES"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pic>
        <p:nvPicPr>
          <p:cNvPr id="7" name="Imagen 6" descr="fases analisis riesgos ciberseguridad empresa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84869" y="1479550"/>
            <a:ext cx="5950038" cy="4686300"/>
          </a:xfrm>
          <a:prstGeom prst="rect">
            <a:avLst/>
          </a:prstGeom>
          <a:noFill/>
          <a:ln>
            <a:noFill/>
          </a:ln>
        </p:spPr>
      </p:pic>
    </p:spTree>
    <p:extLst>
      <p:ext uri="{BB962C8B-B14F-4D97-AF65-F5344CB8AC3E}">
        <p14:creationId xmlns:p14="http://schemas.microsoft.com/office/powerpoint/2010/main" val="2421439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lstStyle/>
          <a:p>
            <a:r>
              <a:rPr lang="es-ES" dirty="0" smtClean="0"/>
              <a:t>Análisis de Riesgos – Alcance</a:t>
            </a:r>
            <a:endParaRPr lang="es-ES" dirty="0"/>
          </a:p>
        </p:txBody>
      </p:sp>
      <p:sp>
        <p:nvSpPr>
          <p:cNvPr id="3" name="Marcador de contenido 2"/>
          <p:cNvSpPr>
            <a:spLocks noGrp="1"/>
          </p:cNvSpPr>
          <p:nvPr>
            <p:ph idx="1"/>
          </p:nvPr>
        </p:nvSpPr>
        <p:spPr>
          <a:xfrm>
            <a:off x="2021984" y="1462321"/>
            <a:ext cx="9044945" cy="4171998"/>
          </a:xfrm>
        </p:spPr>
        <p:txBody>
          <a:bodyPr>
            <a:normAutofit/>
          </a:bodyPr>
          <a:lstStyle/>
          <a:p>
            <a:pPr algn="just"/>
            <a:r>
              <a:rPr lang="es-AR" dirty="0"/>
              <a:t>El primer paso a la hora de llevar a cabo el análisis de riesgos es establecer el alcance del estudio</a:t>
            </a:r>
            <a:r>
              <a:rPr lang="es-AR" dirty="0" smtClean="0"/>
              <a:t>.</a:t>
            </a:r>
          </a:p>
          <a:p>
            <a:pPr algn="just"/>
            <a:endParaRPr lang="es-AR" dirty="0"/>
          </a:p>
          <a:p>
            <a:pPr algn="just"/>
            <a:endParaRPr lang="es-AR" dirty="0" smtClean="0"/>
          </a:p>
          <a:p>
            <a:pPr algn="just">
              <a:spcBef>
                <a:spcPts val="1200"/>
              </a:spcBef>
            </a:pPr>
            <a:r>
              <a:rPr lang="es-AR" dirty="0" smtClean="0"/>
              <a:t>Áreas </a:t>
            </a:r>
            <a:r>
              <a:rPr lang="es-AR" dirty="0"/>
              <a:t>estratégicas sobre las que se debe mejorar la seguridad</a:t>
            </a:r>
            <a:r>
              <a:rPr lang="es-AR" dirty="0" smtClean="0"/>
              <a:t>.</a:t>
            </a:r>
          </a:p>
          <a:p>
            <a:pPr algn="just">
              <a:spcBef>
                <a:spcPts val="1200"/>
              </a:spcBef>
            </a:pPr>
            <a:r>
              <a:rPr lang="es-AR" dirty="0"/>
              <a:t>D</a:t>
            </a:r>
            <a:r>
              <a:rPr lang="es-AR" dirty="0" smtClean="0"/>
              <a:t>epartamentos</a:t>
            </a:r>
            <a:r>
              <a:rPr lang="es-AR" dirty="0"/>
              <a:t>, procesos o </a:t>
            </a:r>
            <a:r>
              <a:rPr lang="es-AR" dirty="0" smtClean="0"/>
              <a:t>sistemas.</a:t>
            </a:r>
          </a:p>
          <a:p>
            <a:pPr algn="just">
              <a:spcBef>
                <a:spcPts val="1200"/>
              </a:spcBef>
            </a:pPr>
            <a:r>
              <a:rPr lang="es-AR" dirty="0" smtClean="0"/>
              <a:t>Servicios y Prestaciones.</a:t>
            </a:r>
          </a:p>
          <a:p>
            <a:pPr algn="just">
              <a:spcBef>
                <a:spcPts val="1200"/>
              </a:spcBef>
            </a:pPr>
            <a:r>
              <a:rPr lang="es-AR" dirty="0" smtClean="0"/>
              <a:t>Organización completa.</a:t>
            </a:r>
          </a:p>
          <a:p>
            <a:pPr marL="0" indent="0" algn="just">
              <a:spcBef>
                <a:spcPts val="1200"/>
              </a:spcBef>
              <a:buNone/>
            </a:pPr>
            <a:endParaRPr lang="es-ES" dirty="0" smtClean="0"/>
          </a:p>
        </p:txBody>
      </p:sp>
    </p:spTree>
    <p:extLst>
      <p:ext uri="{BB962C8B-B14F-4D97-AF65-F5344CB8AC3E}">
        <p14:creationId xmlns:p14="http://schemas.microsoft.com/office/powerpoint/2010/main" val="3314447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a:bodyPr>
          <a:lstStyle/>
          <a:p>
            <a:r>
              <a:rPr lang="es-ES" dirty="0" smtClean="0"/>
              <a:t>Análisis de Riesgos  - Tareas o Etapas</a:t>
            </a:r>
            <a:endParaRPr lang="es-ES" dirty="0"/>
          </a:p>
        </p:txBody>
      </p:sp>
      <p:sp>
        <p:nvSpPr>
          <p:cNvPr id="9" name="Rectangle 3"/>
          <p:cNvSpPr>
            <a:spLocks noChangeArrowheads="1"/>
          </p:cNvSpPr>
          <p:nvPr/>
        </p:nvSpPr>
        <p:spPr bwMode="auto">
          <a:xfrm>
            <a:off x="4262024" y="3594100"/>
            <a:ext cx="6021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
        <p:nvSpPr>
          <p:cNvPr id="11" name="Rectangle 4"/>
          <p:cNvSpPr>
            <a:spLocks noChangeArrowheads="1"/>
          </p:cNvSpPr>
          <p:nvPr/>
        </p:nvSpPr>
        <p:spPr bwMode="auto">
          <a:xfrm>
            <a:off x="3739592" y="5321616"/>
            <a:ext cx="986012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pic>
        <p:nvPicPr>
          <p:cNvPr id="7" name="Imagen 6" descr="fases analisis riesgos ciberseguridad empresa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84869" y="1479550"/>
            <a:ext cx="5950038" cy="4686300"/>
          </a:xfrm>
          <a:prstGeom prst="rect">
            <a:avLst/>
          </a:prstGeom>
          <a:noFill/>
          <a:ln>
            <a:noFill/>
          </a:ln>
        </p:spPr>
      </p:pic>
    </p:spTree>
    <p:extLst>
      <p:ext uri="{BB962C8B-B14F-4D97-AF65-F5344CB8AC3E}">
        <p14:creationId xmlns:p14="http://schemas.microsoft.com/office/powerpoint/2010/main" val="35722827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fontScale="90000"/>
          </a:bodyPr>
          <a:lstStyle/>
          <a:p>
            <a:r>
              <a:rPr lang="es-ES" dirty="0" smtClean="0"/>
              <a:t>Análisis de Riesgos – Activos de Información</a:t>
            </a:r>
            <a:endParaRPr lang="es-ES" dirty="0"/>
          </a:p>
        </p:txBody>
      </p:sp>
      <p:sp>
        <p:nvSpPr>
          <p:cNvPr id="3" name="Marcador de contenido 2"/>
          <p:cNvSpPr>
            <a:spLocks noGrp="1"/>
          </p:cNvSpPr>
          <p:nvPr>
            <p:ph idx="1"/>
          </p:nvPr>
        </p:nvSpPr>
        <p:spPr>
          <a:xfrm>
            <a:off x="1680882" y="1671790"/>
            <a:ext cx="9493624" cy="4218021"/>
          </a:xfrm>
        </p:spPr>
        <p:txBody>
          <a:bodyPr>
            <a:normAutofit/>
          </a:bodyPr>
          <a:lstStyle/>
          <a:p>
            <a:pPr algn="just"/>
            <a:r>
              <a:rPr lang="es-ES" b="1" dirty="0" smtClean="0"/>
              <a:t>Activo de información:</a:t>
            </a:r>
          </a:p>
          <a:p>
            <a:pPr marL="400050" lvl="1" indent="0" algn="just">
              <a:buNone/>
            </a:pPr>
            <a:r>
              <a:rPr lang="es-ES" sz="1800" b="1" dirty="0"/>
              <a:t>	</a:t>
            </a:r>
            <a:r>
              <a:rPr lang="es-ES" sz="1800" dirty="0"/>
              <a:t>Cualquier cosa que tiene valor para la organización. Todos los activos deberían estar claramente identificados, confeccionando y manteniendo un inventario con los más importantes</a:t>
            </a:r>
            <a:r>
              <a:rPr lang="es-ES" sz="1800" dirty="0" smtClean="0"/>
              <a:t>.</a:t>
            </a:r>
          </a:p>
          <a:p>
            <a:pPr marL="400050" lvl="1" indent="0" algn="just">
              <a:buNone/>
            </a:pPr>
            <a:endParaRPr lang="es-ES" sz="1800" b="1" dirty="0"/>
          </a:p>
          <a:p>
            <a:r>
              <a:rPr lang="es-AR" b="1" dirty="0" smtClean="0"/>
              <a:t>Identificar </a:t>
            </a:r>
            <a:r>
              <a:rPr lang="es-AR" b="1" dirty="0"/>
              <a:t>los activos</a:t>
            </a:r>
            <a:endParaRPr lang="es-ES" dirty="0"/>
          </a:p>
          <a:p>
            <a:r>
              <a:rPr lang="es-AR" dirty="0"/>
              <a:t>Una vez definido el alcance, debemos identificar los activos más importantes que guardan relación con el departamento, proceso, o sistema objeto del estudio. </a:t>
            </a:r>
            <a:endParaRPr lang="es-ES" b="1" dirty="0" smtClean="0"/>
          </a:p>
          <a:p>
            <a:pPr algn="just"/>
            <a:endParaRPr lang="es-ES" dirty="0" smtClean="0"/>
          </a:p>
        </p:txBody>
      </p:sp>
    </p:spTree>
    <p:extLst>
      <p:ext uri="{BB962C8B-B14F-4D97-AF65-F5344CB8AC3E}">
        <p14:creationId xmlns:p14="http://schemas.microsoft.com/office/powerpoint/2010/main" val="7611266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fontScale="90000"/>
          </a:bodyPr>
          <a:lstStyle/>
          <a:p>
            <a:r>
              <a:rPr lang="es-ES" dirty="0" smtClean="0"/>
              <a:t>Análisis de Riesgos – Activos de Información</a:t>
            </a:r>
            <a:endParaRPr lang="es-ES" dirty="0"/>
          </a:p>
        </p:txBody>
      </p:sp>
      <p:sp>
        <p:nvSpPr>
          <p:cNvPr id="3" name="Marcador de contenido 2"/>
          <p:cNvSpPr>
            <a:spLocks noGrp="1"/>
          </p:cNvSpPr>
          <p:nvPr>
            <p:ph idx="1"/>
          </p:nvPr>
        </p:nvSpPr>
        <p:spPr>
          <a:xfrm>
            <a:off x="2021985" y="1094703"/>
            <a:ext cx="9482628" cy="5409127"/>
          </a:xfrm>
        </p:spPr>
        <p:txBody>
          <a:bodyPr>
            <a:normAutofit lnSpcReduction="10000"/>
          </a:bodyPr>
          <a:lstStyle/>
          <a:p>
            <a:pPr algn="just"/>
            <a:r>
              <a:rPr lang="es-ES" b="1" dirty="0" smtClean="0"/>
              <a:t>Clasificación:</a:t>
            </a:r>
          </a:p>
          <a:p>
            <a:pPr lvl="1" algn="just">
              <a:spcBef>
                <a:spcPts val="1200"/>
              </a:spcBef>
            </a:pPr>
            <a:r>
              <a:rPr lang="es-AR" b="1" dirty="0"/>
              <a:t>Datos</a:t>
            </a:r>
            <a:r>
              <a:rPr lang="es-AR" dirty="0"/>
              <a:t>: Todos aquellos datos (en cualquier formato) que se generan, recogen, gestionan, transmiten y destruyen en la organización.</a:t>
            </a:r>
            <a:endParaRPr lang="es-ES" dirty="0"/>
          </a:p>
          <a:p>
            <a:pPr lvl="1" algn="just">
              <a:spcBef>
                <a:spcPts val="1200"/>
              </a:spcBef>
            </a:pPr>
            <a:r>
              <a:rPr lang="es-AR" b="1" dirty="0"/>
              <a:t>Aplicaciones</a:t>
            </a:r>
            <a:r>
              <a:rPr lang="es-AR" dirty="0"/>
              <a:t>: El software que se utiliza para la gestión de la información.</a:t>
            </a:r>
            <a:endParaRPr lang="es-ES" dirty="0"/>
          </a:p>
          <a:p>
            <a:pPr lvl="1" algn="just">
              <a:spcBef>
                <a:spcPts val="1200"/>
              </a:spcBef>
            </a:pPr>
            <a:r>
              <a:rPr lang="es-AR" b="1" dirty="0"/>
              <a:t>Personal</a:t>
            </a:r>
            <a:r>
              <a:rPr lang="es-AR" dirty="0"/>
              <a:t>: En esta categoría se encuentra tanto la plantilla propia de la organización, como el personal subcontratado, los clientes, usuarios y, en general, todos aquellos que tengan acceso de una manera u otra a los activos de información de la organización.</a:t>
            </a:r>
            <a:endParaRPr lang="es-ES" dirty="0"/>
          </a:p>
          <a:p>
            <a:pPr lvl="1" algn="just">
              <a:spcBef>
                <a:spcPts val="1200"/>
              </a:spcBef>
            </a:pPr>
            <a:r>
              <a:rPr lang="es-AR" b="1" dirty="0"/>
              <a:t>Servicios</a:t>
            </a:r>
            <a:r>
              <a:rPr lang="es-AR" dirty="0"/>
              <a:t>: Aquí se consideran tanto los servicios internos, aquellos que una parte de la organización suministra a otra (por ejemplo la gestión administrativa), como los externos, aquellos que la organización suministra a clientes y usuarios (por ejemplo la comercialización de productos).</a:t>
            </a:r>
            <a:endParaRPr lang="es-ES" dirty="0"/>
          </a:p>
          <a:p>
            <a:pPr lvl="1" algn="just">
              <a:spcBef>
                <a:spcPts val="1200"/>
              </a:spcBef>
            </a:pPr>
            <a:r>
              <a:rPr lang="es-AR" b="1" dirty="0"/>
              <a:t>Tecnología</a:t>
            </a:r>
            <a:r>
              <a:rPr lang="es-AR" dirty="0"/>
              <a:t>: Los equipos utilizados para gestionar la información y las </a:t>
            </a:r>
            <a:r>
              <a:rPr lang="es-AR" dirty="0" smtClean="0"/>
              <a:t>comunicaciones.</a:t>
            </a:r>
            <a:endParaRPr lang="es-ES" dirty="0"/>
          </a:p>
          <a:p>
            <a:pPr lvl="1" algn="just">
              <a:spcBef>
                <a:spcPts val="1200"/>
              </a:spcBef>
            </a:pPr>
            <a:r>
              <a:rPr lang="es-AR" b="1" dirty="0"/>
              <a:t>Instalaciones</a:t>
            </a:r>
            <a:r>
              <a:rPr lang="es-AR" dirty="0"/>
              <a:t>: lugares en los que se alojan los sistemas de </a:t>
            </a:r>
            <a:r>
              <a:rPr lang="es-AR" dirty="0" smtClean="0"/>
              <a:t>información.</a:t>
            </a:r>
            <a:endParaRPr lang="es-ES" dirty="0"/>
          </a:p>
          <a:p>
            <a:pPr lvl="1" algn="just">
              <a:spcBef>
                <a:spcPts val="1200"/>
              </a:spcBef>
            </a:pPr>
            <a:r>
              <a:rPr lang="es-AR" b="1" dirty="0"/>
              <a:t>Equipamiento</a:t>
            </a:r>
            <a:r>
              <a:rPr lang="es-AR" dirty="0"/>
              <a:t> </a:t>
            </a:r>
            <a:r>
              <a:rPr lang="es-AR" b="1" dirty="0"/>
              <a:t>auxiliar</a:t>
            </a:r>
            <a:r>
              <a:rPr lang="es-AR" dirty="0"/>
              <a:t>: En este tipo entrarían a formar parte todos aquellos activos que dan soporte a los sistemas de información y que no se hayan en ninguno de los tipos anteriormente definidos (equipos de destrucción de datos, equipos de climatización, etc.)</a:t>
            </a:r>
            <a:endParaRPr lang="es-ES" dirty="0"/>
          </a:p>
        </p:txBody>
      </p:sp>
    </p:spTree>
    <p:extLst>
      <p:ext uri="{BB962C8B-B14F-4D97-AF65-F5344CB8AC3E}">
        <p14:creationId xmlns:p14="http://schemas.microsoft.com/office/powerpoint/2010/main" val="16935419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21984" y="316090"/>
            <a:ext cx="9379598" cy="933161"/>
          </a:xfrm>
        </p:spPr>
        <p:txBody>
          <a:bodyPr>
            <a:normAutofit fontScale="90000"/>
          </a:bodyPr>
          <a:lstStyle/>
          <a:p>
            <a:r>
              <a:rPr lang="es-ES" dirty="0" smtClean="0"/>
              <a:t>Análisis de Riesgos – Activos de Información</a:t>
            </a:r>
            <a:endParaRPr lang="es-ES" dirty="0"/>
          </a:p>
        </p:txBody>
      </p:sp>
      <p:sp>
        <p:nvSpPr>
          <p:cNvPr id="3" name="Marcador de contenido 2"/>
          <p:cNvSpPr>
            <a:spLocks noGrp="1"/>
          </p:cNvSpPr>
          <p:nvPr>
            <p:ph idx="1"/>
          </p:nvPr>
        </p:nvSpPr>
        <p:spPr>
          <a:xfrm>
            <a:off x="2021985" y="1094703"/>
            <a:ext cx="9482628" cy="5409127"/>
          </a:xfrm>
        </p:spPr>
        <p:txBody>
          <a:bodyPr>
            <a:normAutofit/>
          </a:bodyPr>
          <a:lstStyle/>
          <a:p>
            <a:pPr algn="just"/>
            <a:r>
              <a:rPr lang="es-ES" b="1" dirty="0" smtClean="0"/>
              <a:t>Inventario (ISO 27001):</a:t>
            </a:r>
          </a:p>
          <a:p>
            <a:pPr algn="just"/>
            <a:endParaRPr lang="es-ES" b="1" dirty="0" smtClean="0"/>
          </a:p>
          <a:p>
            <a:pPr lvl="1">
              <a:spcBef>
                <a:spcPts val="1200"/>
              </a:spcBef>
            </a:pPr>
            <a:r>
              <a:rPr lang="es-AR" b="1" dirty="0"/>
              <a:t>Identificación del activo</a:t>
            </a:r>
            <a:r>
              <a:rPr lang="es-AR" dirty="0"/>
              <a:t>: un código para ordenar y localizar los activos.</a:t>
            </a:r>
            <a:endParaRPr lang="es-ES" dirty="0"/>
          </a:p>
          <a:p>
            <a:pPr lvl="1">
              <a:spcBef>
                <a:spcPts val="1200"/>
              </a:spcBef>
            </a:pPr>
            <a:r>
              <a:rPr lang="es-AR" b="1" dirty="0"/>
              <a:t>Tipo de activo</a:t>
            </a:r>
            <a:r>
              <a:rPr lang="es-AR" dirty="0"/>
              <a:t>: a qué categoría de las anteriormente mencionadas pertenece el activo.</a:t>
            </a:r>
            <a:endParaRPr lang="es-ES" dirty="0"/>
          </a:p>
          <a:p>
            <a:pPr lvl="1">
              <a:spcBef>
                <a:spcPts val="1200"/>
              </a:spcBef>
            </a:pPr>
            <a:r>
              <a:rPr lang="es-AR" b="1" dirty="0"/>
              <a:t>Descripción</a:t>
            </a:r>
            <a:r>
              <a:rPr lang="es-AR" dirty="0"/>
              <a:t>: una breve descripción del activo para identificarlo sin ambigüedades.</a:t>
            </a:r>
            <a:endParaRPr lang="es-ES" dirty="0"/>
          </a:p>
          <a:p>
            <a:pPr lvl="1">
              <a:spcBef>
                <a:spcPts val="1200"/>
              </a:spcBef>
            </a:pPr>
            <a:r>
              <a:rPr lang="es-AR" b="1" dirty="0"/>
              <a:t>Propietario</a:t>
            </a:r>
            <a:r>
              <a:rPr lang="es-AR" dirty="0"/>
              <a:t>: quien es la persona a cargo del activo.</a:t>
            </a:r>
            <a:endParaRPr lang="es-ES" dirty="0"/>
          </a:p>
          <a:p>
            <a:pPr lvl="1">
              <a:spcBef>
                <a:spcPts val="1200"/>
              </a:spcBef>
            </a:pPr>
            <a:r>
              <a:rPr lang="es-AR" b="1" dirty="0"/>
              <a:t>Localización</a:t>
            </a:r>
            <a:r>
              <a:rPr lang="es-AR" dirty="0"/>
              <a:t>: dónde está físicamente el activo. En el caso de información en formato electrónico, en qué </a:t>
            </a:r>
            <a:r>
              <a:rPr lang="es-AR" dirty="0" smtClean="0"/>
              <a:t>equipo </a:t>
            </a:r>
            <a:r>
              <a:rPr lang="es-AR" dirty="0"/>
              <a:t>se encuentra</a:t>
            </a:r>
            <a:r>
              <a:rPr lang="es-AR" dirty="0" smtClean="0"/>
              <a:t>.</a:t>
            </a:r>
            <a:endParaRPr lang="es-ES" dirty="0"/>
          </a:p>
        </p:txBody>
      </p:sp>
    </p:spTree>
    <p:extLst>
      <p:ext uri="{BB962C8B-B14F-4D97-AF65-F5344CB8AC3E}">
        <p14:creationId xmlns:p14="http://schemas.microsoft.com/office/powerpoint/2010/main" val="3638332987"/>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1324</TotalTime>
  <Words>1977</Words>
  <Application>Microsoft Office PowerPoint</Application>
  <PresentationFormat>Panorámica</PresentationFormat>
  <Paragraphs>209</Paragraphs>
  <Slides>31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31</vt:i4>
      </vt:variant>
    </vt:vector>
  </HeadingPairs>
  <TitlesOfParts>
    <vt:vector size="37" baseType="lpstr">
      <vt:lpstr>Arial</vt:lpstr>
      <vt:lpstr>Calibri</vt:lpstr>
      <vt:lpstr>Century Gothic</vt:lpstr>
      <vt:lpstr>Times New Roman</vt:lpstr>
      <vt:lpstr>Wingdings 3</vt:lpstr>
      <vt:lpstr>Espiral</vt:lpstr>
      <vt:lpstr>  Seguridad en Sistemas Auditoria Informática</vt:lpstr>
      <vt:lpstr>Análisis de Riesgos </vt:lpstr>
      <vt:lpstr>Análisis de Riesgos – Contingencias</vt:lpstr>
      <vt:lpstr>Análisis de Riesgos  - Tareas o Etapas</vt:lpstr>
      <vt:lpstr>Análisis de Riesgos – Alcance</vt:lpstr>
      <vt:lpstr>Análisis de Riesgos  - Tareas o Etapas</vt:lpstr>
      <vt:lpstr>Análisis de Riesgos – Activos de Información</vt:lpstr>
      <vt:lpstr>Análisis de Riesgos – Activos de Información</vt:lpstr>
      <vt:lpstr>Análisis de Riesgos – Activos de Información</vt:lpstr>
      <vt:lpstr>Análisis de Riesgos – Activos de Información</vt:lpstr>
      <vt:lpstr>Análisis de Riesgos – Activos de Información</vt:lpstr>
      <vt:lpstr>Análisis de Riesgos – Activos de Información</vt:lpstr>
      <vt:lpstr>Análisis de Riesgos  - Tareas o Etapas</vt:lpstr>
      <vt:lpstr>Análisis de Riesgos – Amenazas</vt:lpstr>
      <vt:lpstr>Análisis de Riesgos  - Tareas o Etapas</vt:lpstr>
      <vt:lpstr>Análisis de Riesgos – Vulnerabilidades</vt:lpstr>
      <vt:lpstr>Análisis de Riesgos  - Tareas o Etapas</vt:lpstr>
      <vt:lpstr>Análisis de Riesgos – Evaluación del riesgo</vt:lpstr>
      <vt:lpstr>Análisis de Riesgos – Evaluación de Riesgos</vt:lpstr>
      <vt:lpstr>Riesgos  VS Costos</vt:lpstr>
      <vt:lpstr>Riesgos  VS Costos</vt:lpstr>
      <vt:lpstr>Análisis de Riesgos – Evaluación de Riesgos</vt:lpstr>
      <vt:lpstr>Análisis de Riesgos  - Tareas o Etapas</vt:lpstr>
      <vt:lpstr>Análisis de Riesgos – Tratar el riesgo</vt:lpstr>
      <vt:lpstr>Análisis de Riesgos – Metodologías mas usadas</vt:lpstr>
      <vt:lpstr>Análisis de Riesgos – Metodologías mas usadas</vt:lpstr>
      <vt:lpstr>Análisis de Riesgos – Metodologías mas usadas</vt:lpstr>
      <vt:lpstr>Análisis de Riesgos – Metodologías mas usadas</vt:lpstr>
      <vt:lpstr>Análisis de Riesgos – Metodologías mas usadas</vt:lpstr>
      <vt:lpstr>Presentación de PowerPoint</vt:lpstr>
      <vt:lpstr>BIBLIOGRAFIA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Seguridad en Sistemas Auditoria Informática</dc:title>
  <dc:creator>Maria</dc:creator>
  <cp:lastModifiedBy>Maria</cp:lastModifiedBy>
  <cp:revision>76</cp:revision>
  <dcterms:created xsi:type="dcterms:W3CDTF">2015-08-18T19:56:17Z</dcterms:created>
  <dcterms:modified xsi:type="dcterms:W3CDTF">2019-09-06T15:02:58Z</dcterms:modified>
</cp:coreProperties>
</file>