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3"/>
  </p:notesMasterIdLst>
  <p:handoutMasterIdLst>
    <p:handoutMasterId r:id="rId44"/>
  </p:handoutMasterIdLst>
  <p:sldIdLst>
    <p:sldId id="257" r:id="rId2"/>
    <p:sldId id="372" r:id="rId3"/>
    <p:sldId id="276" r:id="rId4"/>
    <p:sldId id="309" r:id="rId5"/>
    <p:sldId id="308" r:id="rId6"/>
    <p:sldId id="379" r:id="rId7"/>
    <p:sldId id="313" r:id="rId8"/>
    <p:sldId id="371" r:id="rId9"/>
    <p:sldId id="373" r:id="rId10"/>
    <p:sldId id="375" r:id="rId11"/>
    <p:sldId id="376" r:id="rId12"/>
    <p:sldId id="301" r:id="rId13"/>
    <p:sldId id="378" r:id="rId14"/>
    <p:sldId id="307" r:id="rId15"/>
    <p:sldId id="370" r:id="rId16"/>
    <p:sldId id="399" r:id="rId17"/>
    <p:sldId id="264" r:id="rId18"/>
    <p:sldId id="310" r:id="rId19"/>
    <p:sldId id="404" r:id="rId20"/>
    <p:sldId id="380" r:id="rId21"/>
    <p:sldId id="401" r:id="rId22"/>
    <p:sldId id="402" r:id="rId23"/>
    <p:sldId id="384" r:id="rId24"/>
    <p:sldId id="383" r:id="rId25"/>
    <p:sldId id="386" r:id="rId26"/>
    <p:sldId id="389" r:id="rId27"/>
    <p:sldId id="390" r:id="rId28"/>
    <p:sldId id="387" r:id="rId29"/>
    <p:sldId id="381" r:id="rId30"/>
    <p:sldId id="385" r:id="rId31"/>
    <p:sldId id="388" r:id="rId32"/>
    <p:sldId id="403" r:id="rId33"/>
    <p:sldId id="396" r:id="rId34"/>
    <p:sldId id="397" r:id="rId35"/>
    <p:sldId id="398" r:id="rId36"/>
    <p:sldId id="392" r:id="rId37"/>
    <p:sldId id="394" r:id="rId38"/>
    <p:sldId id="395" r:id="rId39"/>
    <p:sldId id="406" r:id="rId40"/>
    <p:sldId id="391" r:id="rId41"/>
    <p:sldId id="407" r:id="rId42"/>
  </p:sldIdLst>
  <p:sldSz cx="9144000" cy="6858000" type="screen4x3"/>
  <p:notesSz cx="10020300" cy="68881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97" autoAdjust="0"/>
    <p:restoredTop sz="94660"/>
  </p:normalViewPr>
  <p:slideViewPr>
    <p:cSldViewPr>
      <p:cViewPr varScale="1">
        <p:scale>
          <a:sx n="73" d="100"/>
          <a:sy n="73" d="100"/>
        </p:scale>
        <p:origin x="126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675851" y="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B952FCC-CCA5-484C-B6F1-6707E4A307BB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654256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675851" y="654256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F017AFE7-16DF-456B-A2BC-FFF5A7C8E879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0741121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675851" y="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3AEEBBBB-412D-44F0-BF1A-0F4412252E0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287713" y="515938"/>
            <a:ext cx="3446462" cy="2584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s-AR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1002030" y="3271878"/>
            <a:ext cx="8016240" cy="309967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654256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AR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675851" y="6542560"/>
            <a:ext cx="4342130" cy="344408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5964D7AD-84B3-4A82-B5E7-432B0BAC29F8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31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34147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47673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7FEC77-E3DE-4298-9B84-425AA4B2B463}" type="slidenum">
              <a:rPr lang="es-ES_tradnl" altLang="en-US"/>
              <a:pPr/>
              <a:t>19</a:t>
            </a:fld>
            <a:endParaRPr lang="es-ES_tradnl" altLang="en-US"/>
          </a:p>
        </p:txBody>
      </p:sp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_tradnl" altLang="en-US"/>
          </a:p>
        </p:txBody>
      </p:sp>
    </p:spTree>
    <p:extLst>
      <p:ext uri="{BB962C8B-B14F-4D97-AF65-F5344CB8AC3E}">
        <p14:creationId xmlns:p14="http://schemas.microsoft.com/office/powerpoint/2010/main" val="32175726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13464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644453-98B0-4163-B77A-2EC62A161074}" type="slidenum">
              <a:rPr lang="es-ES" altLang="en-US"/>
              <a:pPr/>
              <a:t>33</a:t>
            </a:fld>
            <a:endParaRPr lang="es-ES" altLang="en-US"/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65998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1188BB-05F0-49B7-A550-81C426D4B219}" type="slidenum">
              <a:rPr lang="es-ES" altLang="en-US"/>
              <a:pPr/>
              <a:t>34</a:t>
            </a:fld>
            <a:endParaRPr lang="es-ES" alt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6190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213787-5F38-481C-9AA9-2F7AC83DD96F}" type="slidenum">
              <a:rPr lang="es-ES" altLang="en-US"/>
              <a:pPr/>
              <a:t>35</a:t>
            </a:fld>
            <a:endParaRPr lang="es-ES" altLang="en-US"/>
          </a:p>
        </p:txBody>
      </p:sp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7607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F57FDC-1719-4166-A7A6-B7CF129D92C4}" type="slidenum">
              <a:rPr lang="es-ES" altLang="en-US"/>
              <a:pPr/>
              <a:t>36</a:t>
            </a:fld>
            <a:endParaRPr lang="es-ES" altLang="en-US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19795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0332EA-D364-4B40-9F84-C7DE55FF4A5B}" type="slidenum">
              <a:rPr lang="es-ES" altLang="en-US"/>
              <a:pPr/>
              <a:t>37</a:t>
            </a:fld>
            <a:endParaRPr lang="es-ES" altLang="en-US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9106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0F459A-A28A-444A-84BC-9E5C68FF96CE}" type="slidenum">
              <a:rPr lang="es-ES" altLang="en-US"/>
              <a:pPr/>
              <a:t>38</a:t>
            </a:fld>
            <a:endParaRPr lang="es-ES" altLang="en-US"/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699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19422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17890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8958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8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48177" y="3771174"/>
            <a:ext cx="546115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ea"/>
                <a:cs typeface="+mj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66114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3124201"/>
            <a:ext cx="6620968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750150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48298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528387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114019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210966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imágenes en línea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C82147A5-2F2F-475E-8466-731254FBD561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32765240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y 4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A1621377-E25D-4C6B-B320-6D40D7827BAB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215617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810986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1 objeto y 2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5" name="Marcador de contenid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7" name="Marcador de pie de página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n-US"/>
          </a:p>
        </p:txBody>
      </p:sp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E6900582-90F7-4B0E-BF44-F8AA761FE8A8}" type="slidenum">
              <a:rPr lang="es-ES" altLang="en-US"/>
              <a:pPr/>
              <a:t>‹Nº›</a:t>
            </a:fld>
            <a:endParaRPr lang="es-ES" altLang="en-US"/>
          </a:p>
        </p:txBody>
      </p:sp>
    </p:spTree>
    <p:extLst>
      <p:ext uri="{BB962C8B-B14F-4D97-AF65-F5344CB8AC3E}">
        <p14:creationId xmlns:p14="http://schemas.microsoft.com/office/powerpoint/2010/main" val="941873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48053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48534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5987211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00830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77698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129281"/>
            <a:ext cx="2551461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95861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49635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73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4000"/>
                </a:schemeClr>
              </a:gs>
              <a:gs pos="66000">
                <a:schemeClr val="accent5">
                  <a:alpha val="0"/>
                </a:schemeClr>
              </a:gs>
              <a:gs pos="36000">
                <a:schemeClr val="accent5"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FE31A717-161E-47D7-9B41-62356F206A82}" type="datetimeFigureOut">
              <a:rPr lang="es-AR" smtClean="0"/>
              <a:pPr/>
              <a:t>20/8/2020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E73DF5-595F-4066-9A2D-4340A718260E}" type="slidenum">
              <a:rPr lang="es-AR" smtClean="0"/>
              <a:pPr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7141884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  <p:sldLayoutId id="2147483786" r:id="rId18"/>
    <p:sldLayoutId id="2147483788" r:id="rId19"/>
    <p:sldLayoutId id="2147483789" r:id="rId20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6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0" y="1323989"/>
            <a:ext cx="9036496" cy="1096899"/>
          </a:xfrm>
          <a:solidFill>
            <a:schemeClr val="bg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s-AR" b="1" dirty="0" smtClean="0">
                <a:solidFill>
                  <a:srgbClr val="FFFF00"/>
                </a:solidFill>
              </a:rPr>
              <a:t>Ingeniería de Minas</a:t>
            </a:r>
          </a:p>
          <a:p>
            <a:pPr algn="ctr">
              <a:spcBef>
                <a:spcPts val="0"/>
              </a:spcBef>
            </a:pPr>
            <a:r>
              <a:rPr lang="es-AR" b="1" dirty="0" smtClean="0">
                <a:solidFill>
                  <a:srgbClr val="FFFF00"/>
                </a:solidFill>
              </a:rPr>
              <a:t>Tecnicatura Universitaria en Procesamiento de Minerales</a:t>
            </a:r>
          </a:p>
          <a:p>
            <a:pPr algn="ctr">
              <a:spcBef>
                <a:spcPts val="0"/>
              </a:spcBef>
            </a:pPr>
            <a:r>
              <a:rPr lang="es-AR" b="1" dirty="0" smtClean="0">
                <a:solidFill>
                  <a:srgbClr val="FFFF00"/>
                </a:solidFill>
              </a:rPr>
              <a:t>2020</a:t>
            </a:r>
            <a:endParaRPr lang="es-AR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286732" y="272382"/>
            <a:ext cx="6197530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dirty="0" smtClean="0">
                <a:solidFill>
                  <a:srgbClr val="FFFF00"/>
                </a:solidFill>
              </a:rPr>
              <a:t>Procesamiento de Minerales II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5124" name="Picture 4" descr="https://scontent.ftuc1-1.fna.fbcdn.net/v/t1.0-1/p200x200/17191320_1764831373737373_727026621295508743_n.png?_nc_cat=107&amp;_nc_oc=AQlZaIOjSs7pCD7FwU_VJSlUr_WaTiVk5A-QzCuePAGPX8zFtK_je0N73lNWrQJnxrY&amp;_nc_ht=scontent.ftuc1-1.fna&amp;oh=dacc7b4329c06b018d55f317232d418e&amp;oe=5D8727C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645" y="0"/>
            <a:ext cx="1502843" cy="156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79512" y="2630444"/>
            <a:ext cx="8712968" cy="431849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noProof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Profesor Asociado:  </a:t>
            </a:r>
            <a:r>
              <a:rPr lang="es-ES" noProof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Oscar N. </a:t>
            </a:r>
            <a:r>
              <a:rPr lang="es-ES" noProof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Huertas  oscarnhuertas@yahoo.com.ar</a:t>
            </a:r>
            <a:endParaRPr lang="en-US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79512" y="3213175"/>
            <a:ext cx="8712968" cy="431849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noProof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Profesor Adjunto:  Víctor R. Burgos  vburgos@fi.unju.edu.ar</a:t>
            </a:r>
            <a:endParaRPr lang="en-US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179512" y="3861247"/>
            <a:ext cx="8712968" cy="431849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noProof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Profesor Ayte de 1ra:  Ricardo Lamas   rlamas@Aguilar-arzinc.com</a:t>
            </a:r>
            <a:endParaRPr lang="en-US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440183" y="4953942"/>
            <a:ext cx="21916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u="sng" dirty="0" smtClean="0">
                <a:solidFill>
                  <a:srgbClr val="FFFF00"/>
                </a:solidFill>
              </a:rPr>
              <a:t>HORARIOS</a:t>
            </a:r>
          </a:p>
          <a:p>
            <a:pPr algn="ctr"/>
            <a:r>
              <a:rPr lang="es-ES" b="1" dirty="0" smtClean="0">
                <a:solidFill>
                  <a:srgbClr val="FFFF00"/>
                </a:solidFill>
              </a:rPr>
              <a:t>Martes 16 a 18</a:t>
            </a:r>
          </a:p>
          <a:p>
            <a:pPr algn="ctr"/>
            <a:r>
              <a:rPr lang="es-ES" b="1" i="1" dirty="0" smtClean="0">
                <a:solidFill>
                  <a:srgbClr val="FFFF00"/>
                </a:solidFill>
              </a:rPr>
              <a:t>Jueves</a:t>
            </a:r>
            <a:r>
              <a:rPr lang="es-ES" b="1" dirty="0" smtClean="0">
                <a:solidFill>
                  <a:srgbClr val="FFFF00"/>
                </a:solidFill>
              </a:rPr>
              <a:t> de 18 a 20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43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3" grpId="0" animBg="1"/>
      <p:bldP spid="9" grpId="0" animBg="1"/>
      <p:bldP spid="8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81844" y="44552"/>
            <a:ext cx="7344816" cy="74403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s-ES" sz="2800" b="1" dirty="0" smtClean="0">
                <a:solidFill>
                  <a:srgbClr val="FFFF00"/>
                </a:solidFill>
              </a:rPr>
              <a:t>Rúbrica – Competencias transversales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2009560"/>
              </p:ext>
            </p:extLst>
          </p:nvPr>
        </p:nvGraphicFramePr>
        <p:xfrm>
          <a:off x="149984" y="766138"/>
          <a:ext cx="8808535" cy="5831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41" name="Documento" r:id="rId3" imgW="6183655" imgH="2933385" progId="Word.Document.12">
                  <p:embed/>
                </p:oleObj>
              </mc:Choice>
              <mc:Fallback>
                <p:oleObj name="Documento" r:id="rId3" imgW="6183655" imgH="2933385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984" y="766138"/>
                        <a:ext cx="8808535" cy="5831214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7456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881844" y="44552"/>
            <a:ext cx="7344816" cy="576136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s-ES" sz="2800" b="1" dirty="0" smtClean="0">
                <a:solidFill>
                  <a:schemeClr val="tx1"/>
                </a:solidFill>
              </a:rPr>
              <a:t>Calificación</a:t>
            </a:r>
            <a:endParaRPr lang="en-US" sz="2800" b="1" dirty="0">
              <a:solidFill>
                <a:schemeClr val="tx1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64" y="1124744"/>
            <a:ext cx="8953832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4021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907704" y="183416"/>
            <a:ext cx="4310795" cy="40011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PROCESAMIENTO DE MINERALES II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1196752"/>
            <a:ext cx="8136904" cy="1938992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algn="just" eaLnBrk="1" hangingPunct="1"/>
            <a:r>
              <a:rPr lang="es-MX" altLang="en-US" sz="2000" dirty="0" smtClean="0"/>
              <a:t>La concentración de minerales consta de operaciones por las cuales se eleva el tenor o concentración de una mena o mineral determinado, mediante el uso de equipos de separación sólido – sólido produciéndose así la segregación de dos o mas especies mineralógicas y generar una corriente enriquecida en un mineral de interés</a:t>
            </a:r>
            <a:endParaRPr lang="es-MX" altLang="en-US" sz="2000" dirty="0"/>
          </a:p>
        </p:txBody>
      </p:sp>
      <p:sp>
        <p:nvSpPr>
          <p:cNvPr id="8" name="Subtítulo 6"/>
          <p:cNvSpPr txBox="1">
            <a:spLocks/>
          </p:cNvSpPr>
          <p:nvPr/>
        </p:nvSpPr>
        <p:spPr>
          <a:xfrm>
            <a:off x="179512" y="4149080"/>
            <a:ext cx="4104456" cy="64807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s-AR" b="1" dirty="0" smtClean="0"/>
              <a:t>Objetivos principales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1187624" y="5127575"/>
            <a:ext cx="7019870" cy="46166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Producción de un concentrado de un mineral</a:t>
            </a:r>
            <a:endParaRPr lang="en-US" sz="2400" b="1" dirty="0"/>
          </a:p>
        </p:txBody>
      </p:sp>
      <p:sp>
        <p:nvSpPr>
          <p:cNvPr id="10" name="CuadroTexto 9"/>
          <p:cNvSpPr txBox="1"/>
          <p:nvPr/>
        </p:nvSpPr>
        <p:spPr>
          <a:xfrm>
            <a:off x="1152530" y="5838363"/>
            <a:ext cx="7483139" cy="83099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2400" b="1" dirty="0" smtClean="0"/>
              <a:t>Máxima recuperación de los valores posible del </a:t>
            </a:r>
          </a:p>
          <a:p>
            <a:r>
              <a:rPr lang="es-ES" sz="2400" b="1" dirty="0" smtClean="0"/>
              <a:t>concentrado y descarte maximizado del estéril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60211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619672" y="164539"/>
            <a:ext cx="2521844" cy="400110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MINERAL Y ROCAS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07504" y="764704"/>
            <a:ext cx="1800200" cy="523220"/>
          </a:xfrm>
          <a:prstGeom prst="rect">
            <a:avLst/>
          </a:prstGeom>
          <a:solidFill>
            <a:srgbClr val="002060"/>
          </a:solidFill>
          <a:ln>
            <a:noFill/>
          </a:ln>
          <a:extLst/>
        </p:spPr>
        <p:txBody>
          <a:bodyPr wrap="square">
            <a:spAutoFit/>
          </a:bodyPr>
          <a:lstStyle>
            <a:lvl1pPr marL="342900" indent="-3429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marL="0" algn="just" eaLnBrk="1" hangingPunct="1"/>
            <a:r>
              <a:rPr lang="es-MX" altLang="en-US" sz="2800" dirty="0" smtClean="0"/>
              <a:t>Mineral: </a:t>
            </a:r>
            <a:endParaRPr lang="es-MX" altLang="en-US" sz="2800" dirty="0"/>
          </a:p>
        </p:txBody>
      </p:sp>
      <p:sp>
        <p:nvSpPr>
          <p:cNvPr id="3" name="CuadroTexto 2"/>
          <p:cNvSpPr txBox="1"/>
          <p:nvPr/>
        </p:nvSpPr>
        <p:spPr>
          <a:xfrm>
            <a:off x="-36512" y="1484784"/>
            <a:ext cx="12250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rgbClr val="FFFF00"/>
                </a:solidFill>
              </a:rPr>
              <a:t>Sólido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-36512" y="2060848"/>
            <a:ext cx="2029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rgbClr val="FFFF00"/>
                </a:solidFill>
              </a:rPr>
              <a:t>Homogéneo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-36512" y="3284984"/>
            <a:ext cx="4645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rgbClr val="FFFF00"/>
                </a:solidFill>
              </a:rPr>
              <a:t>Formado por un proceso natural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-36512" y="2708920"/>
            <a:ext cx="40815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rgbClr val="FFFF00"/>
                </a:solidFill>
              </a:rPr>
              <a:t>Carácter y origen inorgánico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-36512" y="3789040"/>
            <a:ext cx="57935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rgbClr val="FFFF00"/>
                </a:solidFill>
              </a:rPr>
              <a:t>Composición química definida pero no fija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-36512" y="4253026"/>
            <a:ext cx="6094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000" b="1" dirty="0" smtClean="0">
                <a:solidFill>
                  <a:srgbClr val="FFFF00"/>
                </a:solidFill>
              </a:rPr>
              <a:t>Estructura interna ordenada (patrón definido)</a:t>
            </a:r>
            <a:endParaRPr lang="en-US" sz="2000" b="1" dirty="0">
              <a:solidFill>
                <a:srgbClr val="FFFF00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3973" y="5599"/>
            <a:ext cx="3686337" cy="2487297"/>
          </a:xfrm>
          <a:prstGeom prst="rect">
            <a:avLst/>
          </a:prstGeom>
        </p:spPr>
      </p:pic>
      <p:sp>
        <p:nvSpPr>
          <p:cNvPr id="16" name="Text Box 4"/>
          <p:cNvSpPr txBox="1">
            <a:spLocks noChangeArrowheads="1"/>
          </p:cNvSpPr>
          <p:nvPr/>
        </p:nvSpPr>
        <p:spPr bwMode="auto">
          <a:xfrm>
            <a:off x="107504" y="4919008"/>
            <a:ext cx="8979729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s-CL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El mineral puede ser expresado por una fórmula química específica. </a:t>
            </a:r>
            <a:r>
              <a:rPr lang="es-CL" alt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Ej</a:t>
            </a:r>
            <a:r>
              <a:rPr lang="es-CL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 Halita, </a:t>
            </a:r>
            <a:r>
              <a:rPr lang="es-CL" alt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NaCl</a:t>
            </a:r>
            <a:r>
              <a:rPr lang="es-CL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, es una sustancia pura. Sin embargo, muchos minerales no tienen tal composición tan bien definida. </a:t>
            </a:r>
            <a:r>
              <a:rPr lang="es-CL" alt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Ej</a:t>
            </a:r>
            <a:r>
              <a:rPr lang="es-CL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: dolomita </a:t>
            </a:r>
            <a:r>
              <a:rPr lang="es-CL" altLang="en-US" sz="2400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CaMg</a:t>
            </a:r>
            <a:r>
              <a:rPr lang="es-CL" altLang="en-US" sz="2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(CO3)2 puede tener cantidades considerables de Fe y Mn en lugar de Mg.</a:t>
            </a:r>
            <a:endParaRPr lang="en-US" alt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7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6" grpId="0" build="allAtOnce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495879"/>
            <a:ext cx="4608512" cy="6245489"/>
          </a:xfrm>
          <a:prstGeom prst="rect">
            <a:avLst/>
          </a:prstGeom>
        </p:spPr>
      </p:pic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70" y="166706"/>
            <a:ext cx="7095109" cy="4990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898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4444" y="204176"/>
            <a:ext cx="1899630" cy="816042"/>
          </a:xfrm>
        </p:spPr>
        <p:txBody>
          <a:bodyPr/>
          <a:lstStyle/>
          <a:p>
            <a:r>
              <a:rPr lang="es-ES" sz="28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ROCAS</a:t>
            </a:r>
            <a:endParaRPr lang="en-US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3575104" cy="2232248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283968" y="212409"/>
            <a:ext cx="466107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FFFF00"/>
                </a:solidFill>
              </a:rPr>
              <a:t>La roca es el agregado de uno o más minerales, originadas por procesos geológicos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7556" y="2708920"/>
            <a:ext cx="5542310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8459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2" descr="figure-05-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162598"/>
            <a:ext cx="6543675" cy="609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3" name="Text Box 3"/>
          <p:cNvSpPr txBox="1">
            <a:spLocks noChangeArrowheads="1"/>
          </p:cNvSpPr>
          <p:nvPr/>
        </p:nvSpPr>
        <p:spPr bwMode="auto">
          <a:xfrm>
            <a:off x="6172200" y="4152901"/>
            <a:ext cx="2971800" cy="830997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ja-JP" sz="1600" i="0" dirty="0" err="1">
                <a:solidFill>
                  <a:schemeClr val="bg1"/>
                </a:solidFill>
                <a:latin typeface="Chalkboard"/>
                <a:cs typeface="Chalkboard"/>
              </a:rPr>
              <a:t>fusión</a:t>
            </a:r>
            <a:r>
              <a:rPr lang="en-US" altLang="ja-JP" sz="1600" i="0" dirty="0">
                <a:solidFill>
                  <a:schemeClr val="bg1"/>
                </a:solidFill>
                <a:latin typeface="Chalkboard"/>
                <a:cs typeface="Chalkboard"/>
              </a:rPr>
              <a:t> del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manto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ultramafico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crea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magma máfico con </a:t>
            </a:r>
            <a:r>
              <a:rPr lang="en-US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50</a:t>
            </a:r>
            <a:r>
              <a:rPr lang="en-US" sz="1600" i="0" dirty="0">
                <a:solidFill>
                  <a:schemeClr val="bg1"/>
                </a:solidFill>
                <a:latin typeface="Chalkboard"/>
                <a:cs typeface="Chalkboard"/>
              </a:rPr>
              <a:t>% </a:t>
            </a:r>
            <a:r>
              <a:rPr lang="en-US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SiO2</a:t>
            </a:r>
            <a:endParaRPr lang="en-US" sz="1600" i="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133125" name="Line 5"/>
          <p:cNvSpPr>
            <a:spLocks noChangeShapeType="1"/>
          </p:cNvSpPr>
          <p:nvPr/>
        </p:nvSpPr>
        <p:spPr bwMode="auto">
          <a:xfrm flipH="1" flipV="1">
            <a:off x="5164138" y="2413000"/>
            <a:ext cx="982662" cy="736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6223000" y="3175000"/>
            <a:ext cx="2921000" cy="584776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i="0" dirty="0" err="1">
                <a:solidFill>
                  <a:schemeClr val="bg1"/>
                </a:solidFill>
                <a:latin typeface="Chalkboard"/>
                <a:cs typeface="Chalkboard"/>
              </a:rPr>
              <a:t>fusi</a:t>
            </a:r>
            <a:r>
              <a:rPr lang="en-US" altLang="ja-JP" sz="1600" i="0" dirty="0" err="1">
                <a:solidFill>
                  <a:schemeClr val="bg1"/>
                </a:solidFill>
                <a:latin typeface="Chalkboard"/>
                <a:cs typeface="Chalkboard"/>
              </a:rPr>
              <a:t>ón</a:t>
            </a:r>
            <a:r>
              <a:rPr lang="en-US" altLang="ja-JP" sz="1600" i="0" dirty="0">
                <a:solidFill>
                  <a:schemeClr val="bg1"/>
                </a:solidFill>
                <a:latin typeface="Chalkboard"/>
                <a:cs typeface="Chalkboard"/>
              </a:rPr>
              <a:t> de la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corteza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crea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magma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félsico</a:t>
            </a:r>
            <a:r>
              <a:rPr lang="en-US" altLang="ja-JP" sz="1600" i="0" dirty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con </a:t>
            </a:r>
            <a:r>
              <a:rPr lang="en-US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70</a:t>
            </a:r>
            <a:r>
              <a:rPr lang="en-US" sz="1600" i="0" dirty="0">
                <a:solidFill>
                  <a:schemeClr val="bg1"/>
                </a:solidFill>
                <a:latin typeface="Chalkboard"/>
                <a:cs typeface="Chalkboard"/>
              </a:rPr>
              <a:t>% </a:t>
            </a:r>
            <a:r>
              <a:rPr lang="en-US" sz="1600" i="0" dirty="0" err="1">
                <a:solidFill>
                  <a:schemeClr val="bg1"/>
                </a:solidFill>
                <a:latin typeface="Chalkboard"/>
                <a:cs typeface="Chalkboard"/>
              </a:rPr>
              <a:t>SiO2</a:t>
            </a:r>
            <a:endParaRPr lang="en-US" sz="1600" i="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6951666" y="639237"/>
            <a:ext cx="2192334" cy="83099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Andesita</a:t>
            </a:r>
            <a:r>
              <a:rPr lang="en-US" sz="1600" i="0" u="sng" dirty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(60</a:t>
            </a:r>
            <a:r>
              <a:rPr lang="en-US" altLang="ja-JP" sz="1600" i="0" dirty="0">
                <a:solidFill>
                  <a:schemeClr val="bg1"/>
                </a:solidFill>
                <a:latin typeface="Chalkboard"/>
                <a:cs typeface="Chalkboard"/>
              </a:rPr>
              <a:t>% </a:t>
            </a:r>
            <a:r>
              <a:rPr lang="en-US" altLang="ja-JP" sz="1600" i="0" dirty="0" err="1">
                <a:solidFill>
                  <a:schemeClr val="bg1"/>
                </a:solidFill>
                <a:latin typeface="Chalkboard"/>
                <a:cs typeface="Chalkboard"/>
              </a:rPr>
              <a:t>SiO</a:t>
            </a:r>
            <a:r>
              <a:rPr lang="en-US" altLang="ja-JP" sz="1600" i="0" baseline="-25000" dirty="0" err="1">
                <a:solidFill>
                  <a:schemeClr val="bg1"/>
                </a:solidFill>
                <a:latin typeface="Chalkboard"/>
                <a:cs typeface="Chalkboard"/>
              </a:rPr>
              <a:t>2</a:t>
            </a:r>
            <a:r>
              <a:rPr lang="en-US" altLang="ja-JP" sz="1600" i="0" dirty="0">
                <a:solidFill>
                  <a:schemeClr val="bg1"/>
                </a:solidFill>
                <a:latin typeface="Chalkboard"/>
                <a:cs typeface="Chalkboard"/>
              </a:rPr>
              <a:t>) </a:t>
            </a:r>
          </a:p>
          <a:p>
            <a:pPr algn="l">
              <a:defRPr/>
            </a:pP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por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la </a:t>
            </a:r>
            <a:r>
              <a:rPr lang="en-US" altLang="ja-JP" sz="1600" i="0" dirty="0" err="1">
                <a:solidFill>
                  <a:schemeClr val="bg1"/>
                </a:solidFill>
                <a:latin typeface="Chalkboard"/>
                <a:cs typeface="Chalkboard"/>
              </a:rPr>
              <a:t>mezcla</a:t>
            </a:r>
            <a:r>
              <a:rPr lang="en-US" altLang="ja-JP" sz="1600" i="0" dirty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endParaRPr lang="en-US" altLang="ja-JP" sz="1600" i="0" dirty="0" smtClean="0">
              <a:solidFill>
                <a:schemeClr val="bg1"/>
              </a:solidFill>
              <a:latin typeface="Chalkboard"/>
              <a:cs typeface="Chalkboard"/>
            </a:endParaRPr>
          </a:p>
          <a:p>
            <a:pPr algn="l">
              <a:defRPr/>
            </a:pP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de 2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tipos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de magma</a:t>
            </a:r>
            <a:endParaRPr lang="en-US" sz="1600" i="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6100232" y="5630863"/>
            <a:ext cx="3043768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El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agua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liberada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de la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placa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oceánica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subducida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provoca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altLang="ja-JP" sz="1600" i="0" dirty="0">
                <a:solidFill>
                  <a:schemeClr val="bg1"/>
                </a:solidFill>
                <a:latin typeface="Chalkboard"/>
                <a:cs typeface="Chalkboard"/>
              </a:rPr>
              <a:t>la </a:t>
            </a:r>
            <a:r>
              <a:rPr lang="en-US" altLang="ja-JP" sz="1600" i="0" dirty="0" err="1">
                <a:solidFill>
                  <a:schemeClr val="bg1"/>
                </a:solidFill>
                <a:latin typeface="Chalkboard"/>
                <a:cs typeface="Chalkboard"/>
              </a:rPr>
              <a:t>fusión</a:t>
            </a:r>
            <a:r>
              <a:rPr lang="en-US" altLang="ja-JP" sz="1600" i="0" dirty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altLang="ja-JP" sz="1600" i="0" dirty="0" err="1">
                <a:solidFill>
                  <a:schemeClr val="bg1"/>
                </a:solidFill>
                <a:latin typeface="Chalkboard"/>
                <a:cs typeface="Chalkboard"/>
              </a:rPr>
              <a:t>parcial</a:t>
            </a:r>
            <a:r>
              <a:rPr lang="en-US" altLang="ja-JP" sz="1600" i="0" dirty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del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manto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encima</a:t>
            </a:r>
            <a:r>
              <a:rPr lang="en-US" altLang="ja-JP" sz="1600" i="0" dirty="0" smtClean="0">
                <a:solidFill>
                  <a:schemeClr val="bg1"/>
                </a:solidFill>
                <a:latin typeface="Chalkboard"/>
                <a:cs typeface="Chalkboard"/>
              </a:rPr>
              <a:t> de </a:t>
            </a:r>
            <a:r>
              <a:rPr lang="en-US" altLang="ja-JP" sz="1600" i="0" dirty="0" err="1" smtClean="0">
                <a:solidFill>
                  <a:schemeClr val="bg1"/>
                </a:solidFill>
                <a:latin typeface="Chalkboard"/>
                <a:cs typeface="Chalkboard"/>
              </a:rPr>
              <a:t>ella</a:t>
            </a:r>
            <a:endParaRPr lang="en-US" sz="1600" i="0" dirty="0">
              <a:solidFill>
                <a:schemeClr val="bg1"/>
              </a:solidFill>
              <a:latin typeface="Chalkboard"/>
              <a:cs typeface="Chalkboard"/>
            </a:endParaRPr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 flipV="1">
            <a:off x="5202238" y="4140200"/>
            <a:ext cx="906462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  <p:sp>
        <p:nvSpPr>
          <p:cNvPr id="11" name="Line 5"/>
          <p:cNvSpPr>
            <a:spLocks noChangeShapeType="1"/>
          </p:cNvSpPr>
          <p:nvPr/>
        </p:nvSpPr>
        <p:spPr bwMode="auto">
          <a:xfrm flipH="1">
            <a:off x="5189538" y="825500"/>
            <a:ext cx="1630362" cy="495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none"/>
            <a:tailEnd type="arrow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s-ES">
              <a:latin typeface="Chalkboard"/>
              <a:cs typeface="Chalkboard"/>
            </a:endParaRPr>
          </a:p>
        </p:txBody>
      </p:sp>
    </p:spTree>
    <p:extLst>
      <p:ext uri="{BB962C8B-B14F-4D97-AF65-F5344CB8AC3E}">
        <p14:creationId xmlns:p14="http://schemas.microsoft.com/office/powerpoint/2010/main" val="894009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4716016" y="2380818"/>
            <a:ext cx="3456384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20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Zona de óxidos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4499992" y="940658"/>
            <a:ext cx="3744416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s-ES" sz="2000" b="1" dirty="0" smtClean="0">
                <a:latin typeface="Arial" panose="020B0604020202020204" pitchFamily="34" charset="0"/>
                <a:ea typeface="Calibri" panose="020F0502020204030204" pitchFamily="34" charset="0"/>
              </a:rPr>
              <a:t>Sombrero de hierro</a:t>
            </a:r>
            <a:endParaRPr lang="en-US" sz="20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052735"/>
            <a:ext cx="3810000" cy="5656113"/>
          </a:xfrm>
          <a:prstGeom prst="rect">
            <a:avLst/>
          </a:prstGeom>
        </p:spPr>
      </p:pic>
      <p:cxnSp>
        <p:nvCxnSpPr>
          <p:cNvPr id="9" name="Conector recto de flecha 8"/>
          <p:cNvCxnSpPr/>
          <p:nvPr/>
        </p:nvCxnSpPr>
        <p:spPr>
          <a:xfrm flipH="1">
            <a:off x="3131840" y="1196752"/>
            <a:ext cx="1152128" cy="72008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de flecha 11"/>
          <p:cNvCxnSpPr/>
          <p:nvPr/>
        </p:nvCxnSpPr>
        <p:spPr>
          <a:xfrm flipH="1">
            <a:off x="2267744" y="2636912"/>
            <a:ext cx="2232248" cy="5760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ángulo 17"/>
          <p:cNvSpPr/>
          <p:nvPr/>
        </p:nvSpPr>
        <p:spPr>
          <a:xfrm>
            <a:off x="4716016" y="3892986"/>
            <a:ext cx="3456384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20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Zona de mixtos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9" name="Conector recto de flecha 18"/>
          <p:cNvCxnSpPr/>
          <p:nvPr/>
        </p:nvCxnSpPr>
        <p:spPr>
          <a:xfrm flipH="1">
            <a:off x="2420144" y="4005064"/>
            <a:ext cx="2232248" cy="5760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ángulo 19"/>
          <p:cNvSpPr/>
          <p:nvPr/>
        </p:nvSpPr>
        <p:spPr>
          <a:xfrm>
            <a:off x="4716016" y="4973106"/>
            <a:ext cx="4104456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20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Zona de sulfuros enriquecidos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1" name="Conector recto de flecha 20"/>
          <p:cNvCxnSpPr/>
          <p:nvPr/>
        </p:nvCxnSpPr>
        <p:spPr>
          <a:xfrm flipH="1">
            <a:off x="2123728" y="5157192"/>
            <a:ext cx="2528664" cy="21602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ángulo 23"/>
          <p:cNvSpPr/>
          <p:nvPr/>
        </p:nvSpPr>
        <p:spPr>
          <a:xfrm>
            <a:off x="4716016" y="6053226"/>
            <a:ext cx="4104456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2000" b="1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Zona de sulfuros primarios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25" name="Conector recto de flecha 24"/>
          <p:cNvCxnSpPr/>
          <p:nvPr/>
        </p:nvCxnSpPr>
        <p:spPr>
          <a:xfrm flipH="1">
            <a:off x="1979712" y="6165304"/>
            <a:ext cx="267268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518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8" grpId="0" animBg="1"/>
      <p:bldP spid="20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928992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73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10" name="Text Box 6"/>
          <p:cNvSpPr txBox="1">
            <a:spLocks noChangeArrowheads="1"/>
          </p:cNvSpPr>
          <p:nvPr/>
        </p:nvSpPr>
        <p:spPr bwMode="auto">
          <a:xfrm>
            <a:off x="1979613" y="6604000"/>
            <a:ext cx="60896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s-ES" altLang="en-US" sz="1200">
                <a:solidFill>
                  <a:srgbClr val="003366"/>
                </a:solidFill>
              </a:rPr>
              <a:t>Adaptado de: Preparación y Evaluación de proyectos. Nassir Y Reinaldo Sapag Chain. 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539552" y="980728"/>
            <a:ext cx="7772400" cy="511256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ct val="90000"/>
              </a:lnSpc>
              <a:defRPr/>
            </a:pPr>
            <a:r>
              <a:rPr lang="en-US" altLang="en-US" sz="2400" b="1" dirty="0" err="1" smtClean="0">
                <a:solidFill>
                  <a:srgbClr val="FFC000"/>
                </a:solidFill>
              </a:rPr>
              <a:t>Métodos</a:t>
            </a:r>
            <a:r>
              <a:rPr lang="en-US" altLang="en-US" sz="2400" b="1" dirty="0" smtClean="0">
                <a:solidFill>
                  <a:srgbClr val="FFC000"/>
                </a:solidFill>
              </a:rPr>
              <a:t> de </a:t>
            </a:r>
            <a:r>
              <a:rPr lang="en-US" altLang="en-US" sz="2400" b="1" dirty="0" err="1" smtClean="0">
                <a:solidFill>
                  <a:srgbClr val="FFC000"/>
                </a:solidFill>
              </a:rPr>
              <a:t>Concentración</a:t>
            </a:r>
            <a:r>
              <a:rPr lang="en-US" altLang="en-US" sz="2400" b="1" dirty="0" smtClean="0">
                <a:solidFill>
                  <a:srgbClr val="FFC000"/>
                </a:solidFill>
              </a:rPr>
              <a:t>:</a:t>
            </a:r>
          </a:p>
          <a:p>
            <a:pPr>
              <a:lnSpc>
                <a:spcPct val="90000"/>
              </a:lnSpc>
              <a:defRPr/>
            </a:pPr>
            <a:endParaRPr lang="en-US" altLang="en-US" sz="2400" b="1" dirty="0" smtClean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en-US" sz="2400" b="1" dirty="0" err="1" smtClean="0">
                <a:solidFill>
                  <a:srgbClr val="FFC000"/>
                </a:solidFill>
              </a:rPr>
              <a:t>Gravitacional</a:t>
            </a:r>
            <a:r>
              <a:rPr lang="en-US" altLang="en-US" sz="2400" b="1" dirty="0" smtClean="0">
                <a:solidFill>
                  <a:srgbClr val="FFC000"/>
                </a:solidFill>
              </a:rPr>
              <a:t> 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400" b="1" dirty="0" err="1" smtClean="0">
                <a:solidFill>
                  <a:srgbClr val="FFC000"/>
                </a:solidFill>
              </a:rPr>
              <a:t>Magnética</a:t>
            </a:r>
            <a:endParaRPr lang="en-US" altLang="en-US" sz="2400" b="1" dirty="0" smtClean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en-US" sz="2400" b="1" dirty="0" err="1" smtClean="0">
                <a:solidFill>
                  <a:srgbClr val="FFC000"/>
                </a:solidFill>
              </a:rPr>
              <a:t>Electróstatico</a:t>
            </a:r>
            <a:endParaRPr lang="en-US" altLang="en-US" sz="2400" b="1" dirty="0" smtClean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en-US" sz="2400" b="1" dirty="0" err="1" smtClean="0">
                <a:solidFill>
                  <a:srgbClr val="FFC000"/>
                </a:solidFill>
              </a:rPr>
              <a:t>Radiometría</a:t>
            </a:r>
            <a:r>
              <a:rPr lang="en-US" altLang="en-US" sz="2400" b="1" dirty="0" smtClean="0">
                <a:solidFill>
                  <a:srgbClr val="FFC000"/>
                </a:solidFill>
              </a:rPr>
              <a:t>/</a:t>
            </a:r>
            <a:r>
              <a:rPr lang="en-US" altLang="en-US" sz="2400" b="1" dirty="0" err="1" smtClean="0">
                <a:solidFill>
                  <a:srgbClr val="FFC000"/>
                </a:solidFill>
              </a:rPr>
              <a:t>Fotometría</a:t>
            </a:r>
            <a:endParaRPr lang="en-US" altLang="en-US" sz="2400" b="1" dirty="0" smtClean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en-US" sz="2400" b="1" dirty="0" err="1" smtClean="0">
                <a:solidFill>
                  <a:srgbClr val="FFC000"/>
                </a:solidFill>
              </a:rPr>
              <a:t>Flotación</a:t>
            </a:r>
            <a:r>
              <a:rPr lang="en-US" altLang="en-US" sz="2400" b="1" dirty="0" smtClean="0">
                <a:solidFill>
                  <a:srgbClr val="FFC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C000"/>
                </a:solidFill>
              </a:rPr>
              <a:t>por</a:t>
            </a:r>
            <a:r>
              <a:rPr lang="en-US" altLang="en-US" sz="2400" b="1" dirty="0" smtClean="0">
                <a:solidFill>
                  <a:srgbClr val="FFC000"/>
                </a:solidFill>
              </a:rPr>
              <a:t> espuma</a:t>
            </a:r>
          </a:p>
          <a:p>
            <a:pPr lvl="1">
              <a:lnSpc>
                <a:spcPct val="90000"/>
              </a:lnSpc>
              <a:defRPr/>
            </a:pPr>
            <a:r>
              <a:rPr lang="es-ES" altLang="en-US" sz="2400" b="1" dirty="0" smtClean="0">
                <a:solidFill>
                  <a:srgbClr val="FFC000"/>
                </a:solidFill>
              </a:rPr>
              <a:t>Lixiviación</a:t>
            </a:r>
            <a:endParaRPr lang="en-US" altLang="en-US" sz="2400" b="1" dirty="0" smtClean="0">
              <a:solidFill>
                <a:srgbClr val="FFC000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en-US" altLang="en-US" sz="2400" b="1" dirty="0" err="1" smtClean="0">
                <a:solidFill>
                  <a:srgbClr val="FFC000"/>
                </a:solidFill>
              </a:rPr>
              <a:t>Separación</a:t>
            </a:r>
            <a:r>
              <a:rPr lang="en-US" altLang="en-US" sz="2400" b="1" dirty="0" smtClean="0">
                <a:solidFill>
                  <a:srgbClr val="FFC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FFC000"/>
                </a:solidFill>
              </a:rPr>
              <a:t>sólido</a:t>
            </a:r>
            <a:r>
              <a:rPr lang="en-US" altLang="en-US" sz="2400" b="1" dirty="0" smtClean="0">
                <a:solidFill>
                  <a:srgbClr val="FFC000"/>
                </a:solidFill>
              </a:rPr>
              <a:t> /</a:t>
            </a:r>
            <a:r>
              <a:rPr lang="en-US" altLang="en-US" sz="2400" b="1" dirty="0" err="1" smtClean="0">
                <a:solidFill>
                  <a:srgbClr val="FFC000"/>
                </a:solidFill>
              </a:rPr>
              <a:t>líquido</a:t>
            </a:r>
            <a:r>
              <a:rPr lang="en-US" altLang="en-US" sz="2400" b="1" dirty="0" smtClean="0">
                <a:solidFill>
                  <a:srgbClr val="FFC000"/>
                </a:solidFill>
              </a:rPr>
              <a:t> (con </a:t>
            </a:r>
            <a:r>
              <a:rPr lang="en-US" altLang="en-US" sz="2400" b="1" dirty="0" err="1" smtClean="0">
                <a:solidFill>
                  <a:srgbClr val="FFC000"/>
                </a:solidFill>
              </a:rPr>
              <a:t>agua</a:t>
            </a:r>
            <a:r>
              <a:rPr lang="en-US" altLang="en-US" sz="2400" b="1" dirty="0" smtClean="0">
                <a:solidFill>
                  <a:srgbClr val="FFC000"/>
                </a:solidFill>
              </a:rPr>
              <a:t>)</a:t>
            </a:r>
          </a:p>
          <a:p>
            <a:pPr lvl="1">
              <a:lnSpc>
                <a:spcPct val="90000"/>
              </a:lnSpc>
              <a:defRPr/>
            </a:pPr>
            <a:r>
              <a:rPr lang="en-US" altLang="en-US" sz="2400" b="1" dirty="0" err="1" smtClean="0">
                <a:solidFill>
                  <a:srgbClr val="FFC000"/>
                </a:solidFill>
              </a:rPr>
              <a:t>Espesadores</a:t>
            </a:r>
            <a:r>
              <a:rPr lang="en-US" altLang="en-US" sz="2400" b="1" dirty="0" smtClean="0">
                <a:solidFill>
                  <a:srgbClr val="FFC000"/>
                </a:solidFill>
              </a:rPr>
              <a:t>/</a:t>
            </a:r>
            <a:r>
              <a:rPr lang="en-US" altLang="en-US" sz="2400" b="1" dirty="0" err="1" smtClean="0">
                <a:solidFill>
                  <a:srgbClr val="FFC000"/>
                </a:solidFill>
              </a:rPr>
              <a:t>Clasificadores</a:t>
            </a:r>
            <a:endParaRPr lang="en-US" altLang="en-US" sz="2400" b="1" dirty="0" smtClean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en-US" sz="2400" b="1" dirty="0" err="1" smtClean="0">
                <a:solidFill>
                  <a:srgbClr val="FFC000"/>
                </a:solidFill>
              </a:rPr>
              <a:t>Filtros</a:t>
            </a:r>
            <a:endParaRPr lang="en-US" altLang="en-US" sz="2400" b="1" dirty="0" smtClean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  <a:defRPr/>
            </a:pPr>
            <a:r>
              <a:rPr lang="en-US" altLang="en-US" sz="2400" b="1" dirty="0" err="1" smtClean="0">
                <a:solidFill>
                  <a:srgbClr val="FFC000"/>
                </a:solidFill>
              </a:rPr>
              <a:t>Secadores</a:t>
            </a:r>
            <a:endParaRPr lang="en-US" altLang="en-US" sz="2400" b="1" dirty="0" smtClean="0">
              <a:solidFill>
                <a:srgbClr val="FFC000"/>
              </a:solidFill>
            </a:endParaRPr>
          </a:p>
          <a:p>
            <a:pPr lvl="1">
              <a:lnSpc>
                <a:spcPct val="90000"/>
              </a:lnSpc>
              <a:buFont typeface="Wingdings" panose="05000000000000000000" pitchFamily="2" charset="2"/>
              <a:buNone/>
              <a:defRPr/>
            </a:pPr>
            <a:endParaRPr lang="en-CA" altLang="en-US" sz="2400" b="1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41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ítulo 6"/>
          <p:cNvSpPr>
            <a:spLocks noGrp="1"/>
          </p:cNvSpPr>
          <p:nvPr>
            <p:ph type="subTitle" idx="1"/>
          </p:nvPr>
        </p:nvSpPr>
        <p:spPr>
          <a:xfrm>
            <a:off x="107504" y="5212421"/>
            <a:ext cx="9036496" cy="1096899"/>
          </a:xfrm>
          <a:solidFill>
            <a:schemeClr val="bg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s-ES" b="1" dirty="0" smtClean="0">
                <a:solidFill>
                  <a:srgbClr val="FFFF00"/>
                </a:solidFill>
              </a:rPr>
              <a:t>área </a:t>
            </a:r>
            <a:r>
              <a:rPr lang="es-ES" b="1" dirty="0">
                <a:solidFill>
                  <a:srgbClr val="FFFF00"/>
                </a:solidFill>
              </a:rPr>
              <a:t>de estudio enfocada en los procesos de separación y extracción de minerales valiosos y su posterior </a:t>
            </a:r>
            <a:r>
              <a:rPr lang="es-ES" b="1" dirty="0" smtClean="0">
                <a:solidFill>
                  <a:srgbClr val="FFFF00"/>
                </a:solidFill>
              </a:rPr>
              <a:t>concentración</a:t>
            </a:r>
            <a:endParaRPr lang="es-AR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043608" y="0"/>
            <a:ext cx="6197530" cy="584775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s-ES" sz="3200" b="1" dirty="0" smtClean="0"/>
              <a:t>Procesamiento de Minerales II</a:t>
            </a:r>
            <a:endParaRPr lang="en-US" sz="3200" b="1" dirty="0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5749078" y="2866178"/>
            <a:ext cx="3240360" cy="431849"/>
          </a:xfrm>
          <a:prstGeom prst="rect">
            <a:avLst/>
          </a:prstGeom>
          <a:solidFill>
            <a:schemeClr val="bg2">
              <a:lumMod val="75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1600" noProof="1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Profesor: :  Oscar N. </a:t>
            </a:r>
            <a:r>
              <a:rPr lang="es-ES" sz="1600" noProof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Huertas</a:t>
            </a:r>
            <a:endParaRPr lang="en-US" sz="1600" noProof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3817813" y="6309320"/>
            <a:ext cx="5146675" cy="3079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1400" noProof="1">
                <a:latin typeface="Arial" panose="020B0604020202020204" pitchFamily="34" charset="0"/>
              </a:rPr>
              <a:t>(Material reproducido por el Autor para uso exclusivo en clase)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832" y="1068060"/>
            <a:ext cx="5256584" cy="3602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  <p:bldP spid="3" grpId="0" animBg="1"/>
      <p:bldP spid="9" grpId="0" animBg="1"/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44624"/>
            <a:ext cx="8229600" cy="548680"/>
          </a:xfrm>
        </p:spPr>
        <p:txBody>
          <a:bodyPr/>
          <a:lstStyle/>
          <a:p>
            <a:r>
              <a:rPr lang="es-CL" altLang="en-US" sz="2400" b="1" dirty="0">
                <a:solidFill>
                  <a:srgbClr val="FFC000"/>
                </a:solidFill>
              </a:rPr>
              <a:t>Propiedades </a:t>
            </a:r>
            <a:r>
              <a:rPr lang="es-CL" altLang="en-US" sz="2400" b="1" dirty="0" smtClean="0">
                <a:solidFill>
                  <a:srgbClr val="FFC000"/>
                </a:solidFill>
              </a:rPr>
              <a:t>físicas </a:t>
            </a:r>
            <a:r>
              <a:rPr lang="es-CL" altLang="en-US" sz="2400" b="1" dirty="0">
                <a:solidFill>
                  <a:srgbClr val="FFC000"/>
                </a:solidFill>
              </a:rPr>
              <a:t>de los minerales 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663079"/>
            <a:ext cx="8964612" cy="1397769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CL" altLang="en-US" b="1" dirty="0"/>
              <a:t>Las propiedades físicas y químicas de los minerales nos sirve para tratar de identificar y distinguir entre distintos tipos de minerales. </a:t>
            </a:r>
            <a:r>
              <a:rPr lang="es-ES" altLang="en-US" b="1" dirty="0"/>
              <a:t>S</a:t>
            </a:r>
            <a:r>
              <a:rPr lang="es-ES" b="1" dirty="0" smtClean="0"/>
              <a:t>on </a:t>
            </a:r>
            <a:r>
              <a:rPr lang="es-ES" b="1" dirty="0"/>
              <a:t>el resultado directo de sus </a:t>
            </a:r>
            <a:r>
              <a:rPr lang="es-ES" b="1" dirty="0" smtClean="0"/>
              <a:t>características químicas</a:t>
            </a:r>
            <a:r>
              <a:rPr lang="es-ES" b="1" dirty="0"/>
              <a:t> y </a:t>
            </a:r>
            <a:r>
              <a:rPr lang="es-ES" b="1" dirty="0" smtClean="0"/>
              <a:t>estructurales. </a:t>
            </a:r>
            <a:r>
              <a:rPr lang="es-CL" altLang="en-US" b="1" dirty="0" smtClean="0"/>
              <a:t>Entre </a:t>
            </a:r>
            <a:r>
              <a:rPr lang="es-CL" altLang="en-US" b="1" dirty="0"/>
              <a:t>las propiedades de  minerales más comunes </a:t>
            </a:r>
            <a:r>
              <a:rPr lang="es-CL" altLang="en-US" b="1" dirty="0" smtClean="0"/>
              <a:t>podemos mencionar: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68313" y="2417876"/>
            <a:ext cx="116570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Hábito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915816" y="2463277"/>
            <a:ext cx="122661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Clivaje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6190054" y="3255367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Partición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433671" y="3333762"/>
            <a:ext cx="1409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Fractura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6894628" y="2427275"/>
            <a:ext cx="1223412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Dureza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063198" y="2457674"/>
            <a:ext cx="99097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Color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2607172" y="3345377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Raya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433671" y="4449886"/>
            <a:ext cx="5955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Propiedades eléctricas y magnéticas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4420866" y="3360576"/>
            <a:ext cx="8787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Brillo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6686056" y="4422303"/>
            <a:ext cx="17812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Tenacidad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5614576" y="5526812"/>
            <a:ext cx="26292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Peso específico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1451246" y="5560075"/>
            <a:ext cx="2311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Luminiscencia</a:t>
            </a:r>
            <a:endParaRPr lang="en-US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98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/>
      <p:bldP spid="26627" grpId="0" build="p"/>
      <p:bldP spid="5" grpId="0" animBg="1"/>
      <p:bldP spid="6" grpId="0" animBg="1"/>
      <p:bldP spid="7" grpId="0"/>
      <p:bldP spid="14" grpId="0"/>
      <p:bldP spid="15" grpId="0" animBg="1"/>
      <p:bldP spid="16" grpId="0" animBg="1"/>
      <p:bldP spid="17" grpId="0"/>
      <p:bldP spid="18" grpId="0"/>
      <p:bldP spid="20" grpId="0"/>
      <p:bldP spid="21" grpId="0"/>
      <p:bldP spid="22" grpId="0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Marcador de contenido"/>
          <p:cNvSpPr>
            <a:spLocks noGrp="1"/>
          </p:cNvSpPr>
          <p:nvPr>
            <p:ph idx="1"/>
          </p:nvPr>
        </p:nvSpPr>
        <p:spPr>
          <a:xfrm>
            <a:off x="468313" y="549275"/>
            <a:ext cx="8229600" cy="4175869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s-MX" altLang="es-CL" sz="2000" b="1" i="1" dirty="0" smtClean="0"/>
              <a:t>Color </a:t>
            </a:r>
          </a:p>
          <a:p>
            <a:pPr eaLnBrk="1" hangingPunct="1">
              <a:buFontTx/>
              <a:buNone/>
            </a:pPr>
            <a:r>
              <a:rPr lang="es-MX" altLang="es-CL" sz="2000" dirty="0" smtClean="0"/>
              <a:t>	Es el color que presenta el mineral. Es determinante en algunos minerales como azurita (azul), olivino (verde oliva), azufre (amarillo), malaquita (verde)</a:t>
            </a:r>
          </a:p>
          <a:p>
            <a:pPr eaLnBrk="1" hangingPunct="1">
              <a:buFontTx/>
              <a:buNone/>
            </a:pPr>
            <a:endParaRPr lang="es-MX" altLang="es-CL" sz="2000" dirty="0" smtClean="0"/>
          </a:p>
          <a:p>
            <a:pPr eaLnBrk="1" hangingPunct="1">
              <a:buFontTx/>
              <a:buNone/>
            </a:pPr>
            <a:endParaRPr lang="es-MX" altLang="es-CL" sz="2000" dirty="0" smtClean="0"/>
          </a:p>
          <a:p>
            <a:pPr eaLnBrk="1" hangingPunct="1">
              <a:buFontTx/>
              <a:buNone/>
            </a:pPr>
            <a:endParaRPr lang="es-MX" altLang="es-CL" sz="2000" dirty="0" smtClean="0"/>
          </a:p>
          <a:p>
            <a:pPr eaLnBrk="1" hangingPunct="1">
              <a:buFontTx/>
              <a:buNone/>
            </a:pPr>
            <a:endParaRPr lang="es-MX" altLang="es-CL" sz="2000" dirty="0" smtClean="0"/>
          </a:p>
          <a:p>
            <a:pPr eaLnBrk="1" hangingPunct="1">
              <a:buFontTx/>
              <a:buNone/>
            </a:pPr>
            <a:endParaRPr lang="es-MX" altLang="es-CL" sz="2000" dirty="0" smtClean="0"/>
          </a:p>
          <a:p>
            <a:pPr eaLnBrk="1" hangingPunct="1">
              <a:buFontTx/>
              <a:buNone/>
            </a:pPr>
            <a:endParaRPr lang="es-MX" altLang="es-CL" sz="2000" dirty="0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2204864"/>
            <a:ext cx="4572000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3140968"/>
            <a:ext cx="3596258" cy="323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4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gabbro oliv 2N.jpg                                             0009F48DMacintosh HD                   BCEA89E4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6388"/>
            <a:ext cx="9144000" cy="601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3" name="Picture 4" descr="gabbro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39963"/>
            <a:ext cx="5551487" cy="438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963613" y="6388100"/>
            <a:ext cx="44910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0">
                <a:latin typeface="Verdana" charset="0"/>
              </a:rPr>
              <a:t>GABBRO - textura faner</a:t>
            </a:r>
            <a:r>
              <a:rPr lang="en-US" altLang="ja-JP" i="0">
                <a:latin typeface="Arial"/>
              </a:rPr>
              <a:t>ítica</a:t>
            </a:r>
            <a:endParaRPr lang="en-US" i="0"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283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>
          <a:xfrm>
            <a:off x="5580112" y="524726"/>
            <a:ext cx="2592288" cy="672026"/>
          </a:xfrm>
          <a:noFill/>
          <a:ln/>
        </p:spPr>
        <p:txBody>
          <a:bodyPr anchorCtr="1"/>
          <a:lstStyle/>
          <a:p>
            <a:r>
              <a:rPr lang="es-ES_tradnl" altLang="en-US" sz="2800" b="1" dirty="0">
                <a:solidFill>
                  <a:srgbClr val="FFFF00"/>
                </a:solidFill>
              </a:rPr>
              <a:t>Hábito</a:t>
            </a:r>
            <a:endParaRPr lang="es-CL" altLang="en-US" sz="2800" b="1" dirty="0">
              <a:solidFill>
                <a:srgbClr val="FFFF00"/>
              </a:solidFill>
            </a:endParaRPr>
          </a:p>
        </p:txBody>
      </p:sp>
      <p:pic>
        <p:nvPicPr>
          <p:cNvPr id="34821" name="Picture 5" descr="blad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82298"/>
            <a:ext cx="3888432" cy="265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2247975" y="3615407"/>
            <a:ext cx="1717137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ES_tradnl" altLang="en-US" sz="2400" b="1" dirty="0"/>
              <a:t>Prismático</a:t>
            </a:r>
            <a:endParaRPr lang="es-ES" altLang="en-US" sz="2400" b="1" dirty="0"/>
          </a:p>
        </p:txBody>
      </p:sp>
      <p:pic>
        <p:nvPicPr>
          <p:cNvPr id="34824" name="Picture 8" descr="Muscovit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369" y="3428999"/>
            <a:ext cx="3889127" cy="3074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 Box 9"/>
          <p:cNvSpPr txBox="1">
            <a:spLocks noChangeArrowheads="1"/>
          </p:cNvSpPr>
          <p:nvPr/>
        </p:nvSpPr>
        <p:spPr bwMode="auto">
          <a:xfrm>
            <a:off x="6804025" y="2708920"/>
            <a:ext cx="172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n-US" b="1" dirty="0">
                <a:latin typeface="Verdana" panose="020B0604030504040204" pitchFamily="34" charset="0"/>
              </a:rPr>
              <a:t>Micáceo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49" y="425117"/>
            <a:ext cx="3528392" cy="277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3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 animBg="1"/>
      <p:bldP spid="34823" grpId="0"/>
      <p:bldP spid="348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3707903" y="0"/>
            <a:ext cx="4990009" cy="692696"/>
          </a:xfrm>
          <a:noFill/>
          <a:ln/>
        </p:spPr>
        <p:txBody>
          <a:bodyPr anchorCtr="1"/>
          <a:lstStyle/>
          <a:p>
            <a:r>
              <a:rPr lang="es-ES_tradnl" altLang="en-US" sz="2800" b="1" dirty="0"/>
              <a:t>Hábito: ejemplos</a:t>
            </a:r>
            <a:endParaRPr lang="es-CL" altLang="en-US" sz="2800" b="1" dirty="0"/>
          </a:p>
        </p:txBody>
      </p:sp>
      <p:pic>
        <p:nvPicPr>
          <p:cNvPr id="29699" name="Picture 3" descr="formasdecristales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15" r="5429" b="13197"/>
          <a:stretch>
            <a:fillRect/>
          </a:stretch>
        </p:blipFill>
        <p:spPr>
          <a:xfrm>
            <a:off x="539552" y="1125538"/>
            <a:ext cx="2592214" cy="28082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250825" y="332656"/>
            <a:ext cx="172878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n-US" b="1" dirty="0">
                <a:latin typeface="Verdana" panose="020B0604030504040204" pitchFamily="34" charset="0"/>
              </a:rPr>
              <a:t>Prismático o cristalino</a:t>
            </a:r>
          </a:p>
        </p:txBody>
      </p:sp>
      <p:pic>
        <p:nvPicPr>
          <p:cNvPr id="29701" name="Picture 5" descr="Pirita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764704"/>
            <a:ext cx="3024188" cy="2530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7164388" y="1484313"/>
            <a:ext cx="1728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n-US" b="1">
                <a:latin typeface="Verdana" panose="020B0604030504040204" pitchFamily="34" charset="0"/>
              </a:rPr>
              <a:t>Cúbico</a:t>
            </a:r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7173678" y="3933825"/>
            <a:ext cx="172878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n-US" b="1" dirty="0">
                <a:latin typeface="Verdana" panose="020B0604030504040204" pitchFamily="34" charset="0"/>
              </a:rPr>
              <a:t>Acicular</a:t>
            </a:r>
          </a:p>
        </p:txBody>
      </p:sp>
      <p:pic>
        <p:nvPicPr>
          <p:cNvPr id="29704" name="Picture 8" descr="celestine_d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52602" y="3573016"/>
            <a:ext cx="3395662" cy="25463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2779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698" grpId="0" animBg="1"/>
      <p:bldP spid="29700" grpId="0"/>
      <p:bldP spid="29702" grpId="0"/>
      <p:bldP spid="2970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692696"/>
          </a:xfrm>
          <a:noFill/>
          <a:ln/>
        </p:spPr>
        <p:txBody>
          <a:bodyPr anchorCtr="1"/>
          <a:lstStyle/>
          <a:p>
            <a:r>
              <a:rPr lang="es-ES_tradnl" altLang="en-US" sz="3600" b="1" dirty="0"/>
              <a:t>Hábito: ejemplos</a:t>
            </a:r>
            <a:endParaRPr lang="es-CL" altLang="en-US" sz="3600" b="1" dirty="0"/>
          </a:p>
        </p:txBody>
      </p:sp>
      <p:pic>
        <p:nvPicPr>
          <p:cNvPr id="31747" name="Picture 3" descr="PIROLUSITA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9512" y="764704"/>
            <a:ext cx="4320480" cy="4192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898997" y="5229200"/>
            <a:ext cx="1728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n-US" b="1" dirty="0">
                <a:latin typeface="Verdana" panose="020B0604030504040204" pitchFamily="34" charset="0"/>
              </a:rPr>
              <a:t>Dendrítico</a:t>
            </a:r>
          </a:p>
        </p:txBody>
      </p:sp>
      <p:pic>
        <p:nvPicPr>
          <p:cNvPr id="31753" name="Picture 9" descr="Gage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141663"/>
            <a:ext cx="4469383" cy="346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6372225" y="2636838"/>
            <a:ext cx="1212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 altLang="en-US" b="1" dirty="0"/>
              <a:t>Radiados</a:t>
            </a:r>
            <a:endParaRPr lang="es-ES" altLang="en-US" b="1" dirty="0"/>
          </a:p>
        </p:txBody>
      </p:sp>
    </p:spTree>
    <p:extLst>
      <p:ext uri="{BB962C8B-B14F-4D97-AF65-F5344CB8AC3E}">
        <p14:creationId xmlns:p14="http://schemas.microsoft.com/office/powerpoint/2010/main" val="920866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6" grpId="0" animBg="1"/>
      <p:bldP spid="31748" grpId="0"/>
      <p:bldP spid="3175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67744" y="116632"/>
            <a:ext cx="3760178" cy="599795"/>
          </a:xfrm>
          <a:noFill/>
          <a:ln/>
        </p:spPr>
        <p:txBody>
          <a:bodyPr anchorCtr="1"/>
          <a:lstStyle/>
          <a:p>
            <a:r>
              <a:rPr lang="es-ES_tradnl" altLang="en-US" sz="3600" b="1" dirty="0"/>
              <a:t>Hábito</a:t>
            </a:r>
            <a:endParaRPr lang="es-CL" altLang="en-US" sz="3600" b="1" dirty="0"/>
          </a:p>
        </p:txBody>
      </p:sp>
      <p:pic>
        <p:nvPicPr>
          <p:cNvPr id="35845" name="Picture 5" descr="Hematita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052513"/>
            <a:ext cx="3816350" cy="318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7" name="Rectangle 7"/>
          <p:cNvSpPr>
            <a:spLocks noChangeArrowheads="1"/>
          </p:cNvSpPr>
          <p:nvPr/>
        </p:nvSpPr>
        <p:spPr bwMode="auto">
          <a:xfrm>
            <a:off x="323850" y="4365625"/>
            <a:ext cx="1314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 altLang="en-US" b="1"/>
              <a:t>Reniforme</a:t>
            </a:r>
            <a:endParaRPr lang="es-ES" altLang="en-US" b="1"/>
          </a:p>
        </p:txBody>
      </p:sp>
      <p:pic>
        <p:nvPicPr>
          <p:cNvPr id="35848" name="Picture 8" descr="cupri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3267075"/>
            <a:ext cx="4391025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9" name="Text Box 9"/>
          <p:cNvSpPr txBox="1">
            <a:spLocks noChangeArrowheads="1"/>
          </p:cNvSpPr>
          <p:nvPr/>
        </p:nvSpPr>
        <p:spPr bwMode="auto">
          <a:xfrm>
            <a:off x="5435600" y="2565400"/>
            <a:ext cx="2916238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n-US" b="1">
                <a:latin typeface="Verdana" panose="020B0604030504040204" pitchFamily="34" charset="0"/>
              </a:rPr>
              <a:t>Botroidal</a:t>
            </a:r>
            <a:r>
              <a:rPr lang="es-CL" altLang="en-US" b="1" dirty="0">
                <a:latin typeface="Verdana" panose="020B0604030504040204" pitchFamily="34" charset="0"/>
              </a:rPr>
              <a:t> y globular</a:t>
            </a:r>
          </a:p>
        </p:txBody>
      </p:sp>
    </p:spTree>
    <p:extLst>
      <p:ext uri="{BB962C8B-B14F-4D97-AF65-F5344CB8AC3E}">
        <p14:creationId xmlns:p14="http://schemas.microsoft.com/office/powerpoint/2010/main" val="3717272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 animBg="1"/>
      <p:bldP spid="35847" grpId="0"/>
      <p:bldP spid="3584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2545432" y="188640"/>
            <a:ext cx="4618856" cy="496119"/>
          </a:xfrm>
          <a:noFill/>
          <a:ln/>
        </p:spPr>
        <p:txBody>
          <a:bodyPr anchorCtr="1"/>
          <a:lstStyle/>
          <a:p>
            <a:r>
              <a:rPr lang="es-ES_tradnl" altLang="en-US" sz="3600" b="1" dirty="0"/>
              <a:t>Hábito</a:t>
            </a:r>
            <a:endParaRPr lang="es-CL" altLang="en-US" sz="3600" b="1" dirty="0"/>
          </a:p>
        </p:txBody>
      </p:sp>
      <p:pic>
        <p:nvPicPr>
          <p:cNvPr id="33795" name="Picture 3" descr="asbesto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00" y="1701428"/>
            <a:ext cx="4040187" cy="2919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755600" y="1052736"/>
            <a:ext cx="17287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n-US" b="1" dirty="0">
                <a:latin typeface="Verdana" panose="020B0604030504040204" pitchFamily="34" charset="0"/>
              </a:rPr>
              <a:t>Fibroso</a:t>
            </a:r>
          </a:p>
        </p:txBody>
      </p:sp>
      <p:pic>
        <p:nvPicPr>
          <p:cNvPr id="33799" name="Picture 7" descr="Cuarzo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476" y="2420888"/>
            <a:ext cx="3455988" cy="28717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3800" name="Text Box 8"/>
          <p:cNvSpPr txBox="1">
            <a:spLocks noChangeArrowheads="1"/>
          </p:cNvSpPr>
          <p:nvPr/>
        </p:nvSpPr>
        <p:spPr bwMode="auto">
          <a:xfrm>
            <a:off x="6588620" y="5589240"/>
            <a:ext cx="1728787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CL" altLang="en-US" b="1" dirty="0">
                <a:latin typeface="Verdana" panose="020B0604030504040204" pitchFamily="34" charset="0"/>
              </a:rPr>
              <a:t>Geoda</a:t>
            </a:r>
          </a:p>
        </p:txBody>
      </p:sp>
    </p:spTree>
    <p:extLst>
      <p:ext uri="{BB962C8B-B14F-4D97-AF65-F5344CB8AC3E}">
        <p14:creationId xmlns:p14="http://schemas.microsoft.com/office/powerpoint/2010/main" val="2134884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 animBg="1"/>
      <p:bldP spid="33797" grpId="0"/>
      <p:bldP spid="3380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548680"/>
          </a:xfrm>
          <a:noFill/>
          <a:ln/>
        </p:spPr>
        <p:txBody>
          <a:bodyPr anchorCtr="1"/>
          <a:lstStyle/>
          <a:p>
            <a:r>
              <a:rPr lang="es-ES_tradnl" altLang="en-US" sz="3600" b="1" dirty="0"/>
              <a:t>Hábito: ejemplos</a:t>
            </a:r>
            <a:endParaRPr lang="es-CL" altLang="en-US" sz="3600" b="1" dirty="0"/>
          </a:p>
        </p:txBody>
      </p:sp>
      <p:pic>
        <p:nvPicPr>
          <p:cNvPr id="36873" name="Picture 9" descr="Olivin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124744"/>
            <a:ext cx="4176713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1059086" y="4365104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 altLang="en-US" b="1"/>
              <a:t>Granular</a:t>
            </a:r>
            <a:endParaRPr lang="es-ES" altLang="en-US" b="1"/>
          </a:p>
        </p:txBody>
      </p:sp>
      <p:pic>
        <p:nvPicPr>
          <p:cNvPr id="36876" name="Picture 12" descr="Magnetit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068638"/>
            <a:ext cx="4705350" cy="3590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77" name="Rectangle 13"/>
          <p:cNvSpPr>
            <a:spLocks noChangeArrowheads="1"/>
          </p:cNvSpPr>
          <p:nvPr/>
        </p:nvSpPr>
        <p:spPr bwMode="auto">
          <a:xfrm>
            <a:off x="6588125" y="2492375"/>
            <a:ext cx="958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s-CL" altLang="en-US" b="1"/>
              <a:t>Masivo</a:t>
            </a:r>
            <a:endParaRPr lang="es-ES" altLang="en-US" b="1"/>
          </a:p>
        </p:txBody>
      </p:sp>
    </p:spTree>
    <p:extLst>
      <p:ext uri="{BB962C8B-B14F-4D97-AF65-F5344CB8AC3E}">
        <p14:creationId xmlns:p14="http://schemas.microsoft.com/office/powerpoint/2010/main" val="403770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 animBg="1"/>
      <p:bldP spid="36874" grpId="0"/>
      <p:bldP spid="3687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1884" y="548680"/>
            <a:ext cx="8892604" cy="9121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altLang="en-US" sz="2400" b="1" dirty="0">
                <a:solidFill>
                  <a:srgbClr val="FFFF00"/>
                </a:solidFill>
              </a:rPr>
              <a:t>Definición: Apariencia externa de los </a:t>
            </a:r>
            <a:r>
              <a:rPr lang="es-CL" altLang="en-US" sz="2400" b="1" dirty="0" err="1">
                <a:solidFill>
                  <a:srgbClr val="FFFF00"/>
                </a:solidFill>
              </a:rPr>
              <a:t>monocristales</a:t>
            </a:r>
            <a:r>
              <a:rPr lang="es-CL" altLang="en-US" sz="2400" b="1" dirty="0">
                <a:solidFill>
                  <a:srgbClr val="FFFF00"/>
                </a:solidFill>
              </a:rPr>
              <a:t> y forma en que los cristales crecen </a:t>
            </a:r>
            <a:r>
              <a:rPr lang="es-CL" altLang="en-US" sz="2400" b="1" dirty="0" smtClean="0">
                <a:solidFill>
                  <a:srgbClr val="FFFF00"/>
                </a:solidFill>
              </a:rPr>
              <a:t>juntos</a:t>
            </a:r>
            <a:endParaRPr lang="es-CL" altLang="en-US" sz="2400" b="1" dirty="0">
              <a:solidFill>
                <a:srgbClr val="FFFF00"/>
              </a:solidFill>
            </a:endParaRP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title"/>
          </p:nvPr>
        </p:nvSpPr>
        <p:spPr>
          <a:xfrm>
            <a:off x="103282" y="110343"/>
            <a:ext cx="1728192" cy="504056"/>
          </a:xfrm>
          <a:noFill/>
          <a:ln/>
        </p:spPr>
        <p:txBody>
          <a:bodyPr anchorCtr="1"/>
          <a:lstStyle/>
          <a:p>
            <a:r>
              <a:rPr lang="es-ES_tradnl" altLang="en-US" sz="2000" b="1" dirty="0">
                <a:solidFill>
                  <a:srgbClr val="FFFF00"/>
                </a:solidFill>
              </a:rPr>
              <a:t>Hábito</a:t>
            </a: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71883" y="1988840"/>
            <a:ext cx="8964613" cy="46802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60000"/>
                  <a:lumOff val="4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lnSpc>
                <a:spcPct val="90000"/>
              </a:lnSpc>
              <a:buNone/>
            </a:pPr>
            <a:r>
              <a:rPr lang="es-ES_tradnl" altLang="en-US" sz="2400" b="1" i="1" dirty="0" smtClean="0"/>
              <a:t>Minerales aislados</a:t>
            </a:r>
            <a:r>
              <a:rPr lang="es-ES_tradnl" altLang="en-US" sz="2400" b="1" dirty="0" smtClean="0"/>
              <a:t>:</a:t>
            </a:r>
          </a:p>
          <a:p>
            <a:pPr>
              <a:lnSpc>
                <a:spcPct val="90000"/>
              </a:lnSpc>
            </a:pPr>
            <a:endParaRPr lang="es-ES_tradnl" altLang="en-US" sz="2400" b="1" dirty="0" smtClean="0"/>
          </a:p>
          <a:p>
            <a:pPr lvl="1">
              <a:lnSpc>
                <a:spcPct val="90000"/>
              </a:lnSpc>
            </a:pPr>
            <a:r>
              <a:rPr lang="es-ES_tradnl" altLang="en-US" sz="2400" dirty="0" smtClean="0"/>
              <a:t>Acicular: alargados, cristales delgados forma de aguja. </a:t>
            </a:r>
          </a:p>
          <a:p>
            <a:pPr lvl="1">
              <a:lnSpc>
                <a:spcPct val="90000"/>
              </a:lnSpc>
            </a:pPr>
            <a:r>
              <a:rPr lang="es-ES_tradnl" altLang="en-US" sz="2400" dirty="0" smtClean="0"/>
              <a:t>Cúbico: forma cúbica.</a:t>
            </a:r>
          </a:p>
          <a:p>
            <a:pPr lvl="1">
              <a:lnSpc>
                <a:spcPct val="90000"/>
              </a:lnSpc>
            </a:pPr>
            <a:r>
              <a:rPr lang="es-ES_tradnl" altLang="en-US" sz="2400" dirty="0" smtClean="0"/>
              <a:t>Filiforme: pelos o hilos</a:t>
            </a:r>
          </a:p>
          <a:p>
            <a:pPr lvl="1">
              <a:lnSpc>
                <a:spcPct val="90000"/>
              </a:lnSpc>
            </a:pPr>
            <a:r>
              <a:rPr lang="es-ES_tradnl" altLang="en-US" sz="2400" dirty="0" smtClean="0"/>
              <a:t>Espadas: cristales </a:t>
            </a:r>
            <a:r>
              <a:rPr lang="es-ES_tradnl" altLang="en-US" sz="2400" dirty="0" err="1" smtClean="0"/>
              <a:t>elongados</a:t>
            </a:r>
            <a:r>
              <a:rPr lang="es-ES_tradnl" altLang="en-US" sz="2400" dirty="0" smtClean="0"/>
              <a:t> y planos.</a:t>
            </a:r>
          </a:p>
          <a:p>
            <a:pPr lvl="1">
              <a:lnSpc>
                <a:spcPct val="90000"/>
              </a:lnSpc>
            </a:pPr>
            <a:r>
              <a:rPr lang="es-ES_tradnl" altLang="en-US" sz="2400" dirty="0" smtClean="0"/>
              <a:t>Octaedro: muestra formas octaédricas.</a:t>
            </a:r>
          </a:p>
          <a:p>
            <a:pPr lvl="1">
              <a:lnSpc>
                <a:spcPct val="90000"/>
              </a:lnSpc>
            </a:pPr>
            <a:r>
              <a:rPr lang="es-ES_tradnl" altLang="en-US" sz="2400" dirty="0" smtClean="0"/>
              <a:t>Prismático: abundantes caras de prismas.</a:t>
            </a:r>
          </a:p>
          <a:p>
            <a:pPr lvl="1">
              <a:lnSpc>
                <a:spcPct val="90000"/>
              </a:lnSpc>
            </a:pPr>
            <a:r>
              <a:rPr lang="es-ES_tradnl" altLang="en-US" sz="2400" dirty="0" smtClean="0"/>
              <a:t>Tabular: formas rectangulares, alargados en 2 direcciones. </a:t>
            </a:r>
          </a:p>
          <a:p>
            <a:pPr lvl="1">
              <a:lnSpc>
                <a:spcPct val="90000"/>
              </a:lnSpc>
              <a:buFontTx/>
              <a:buChar char="-"/>
            </a:pPr>
            <a:r>
              <a:rPr lang="es-ES_tradnl" altLang="en-US" sz="2400" dirty="0" smtClean="0"/>
              <a:t>Micáceo: láminas o escamas muy delgadas (laminar).</a:t>
            </a:r>
          </a:p>
          <a:p>
            <a:pPr lvl="1">
              <a:lnSpc>
                <a:spcPct val="90000"/>
              </a:lnSpc>
              <a:buFontTx/>
              <a:buNone/>
            </a:pPr>
            <a:endParaRPr lang="es-ES_tradnl" altLang="en-US" sz="2400" dirty="0" smtClean="0"/>
          </a:p>
          <a:p>
            <a:pPr>
              <a:lnSpc>
                <a:spcPct val="90000"/>
              </a:lnSpc>
            </a:pPr>
            <a:endParaRPr lang="es-CL" altLang="en-US" sz="2400" dirty="0"/>
          </a:p>
        </p:txBody>
      </p:sp>
    </p:spTree>
    <p:extLst>
      <p:ext uri="{BB962C8B-B14F-4D97-AF65-F5344CB8AC3E}">
        <p14:creationId xmlns:p14="http://schemas.microsoft.com/office/powerpoint/2010/main" val="380824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0" grpId="0" build="p"/>
      <p:bldP spid="27651" grpId="0" animBg="1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Vert">
          <a:fgClr>
            <a:schemeClr val="bg2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251520" y="303039"/>
            <a:ext cx="8812028" cy="461665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entury Gothic" panose="020B0502020202020204"/>
              </a:rPr>
              <a:t>Perfil del Técnico Superior en </a:t>
            </a:r>
            <a:r>
              <a:rPr lang="es-ES" sz="2400" b="1" dirty="0" smtClean="0">
                <a:solidFill>
                  <a:srgbClr val="FFFF00"/>
                </a:solidFill>
                <a:latin typeface="Century Gothic" panose="020B0502020202020204"/>
              </a:rPr>
              <a:t>Procesamiento de Minerales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323528" y="2636912"/>
            <a:ext cx="8352928" cy="132343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2000" b="1" dirty="0"/>
              <a:t>2.</a:t>
            </a:r>
            <a:r>
              <a:rPr lang="es-ES" sz="2000" dirty="0"/>
              <a:t> Dirigir y controlar la totalidad de las actividades requeridas hasta su efectiva concreción teniendo en cuenta los criterios de seguridad, impacto ambiental, relaciones humanas, calidad, productividad y costos</a:t>
            </a:r>
            <a:r>
              <a:rPr lang="es-ES" sz="2000" dirty="0" smtClean="0"/>
              <a:t>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251520" y="1405225"/>
            <a:ext cx="8712968" cy="707886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lvl="0"/>
            <a:r>
              <a:rPr lang="es-ES" sz="2000" b="1" dirty="0"/>
              <a:t>1.</a:t>
            </a:r>
            <a:r>
              <a:rPr lang="es-ES" sz="2000" dirty="0"/>
              <a:t> Operar, Controlar y mantener los procesos relacionados con el Procesamiento de </a:t>
            </a:r>
            <a:r>
              <a:rPr lang="es-ES" sz="2000" dirty="0" smtClean="0"/>
              <a:t>Minerales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395536" y="4437112"/>
            <a:ext cx="8352928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2000" b="1" dirty="0" smtClean="0"/>
              <a:t>4.</a:t>
            </a:r>
            <a:r>
              <a:rPr lang="es-ES" sz="2000" dirty="0"/>
              <a:t> </a:t>
            </a:r>
            <a:r>
              <a:rPr lang="es-ES" sz="2000" dirty="0" smtClean="0"/>
              <a:t>Buscar</a:t>
            </a:r>
            <a:r>
              <a:rPr lang="es-ES" sz="2000" dirty="0"/>
              <a:t>, seleccionar, aprender y aplicar nuevos conocimientos.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467544" y="5435932"/>
            <a:ext cx="8352928" cy="400110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2000" b="1" dirty="0"/>
              <a:t>7.</a:t>
            </a:r>
            <a:r>
              <a:rPr lang="es-ES" sz="2000" dirty="0"/>
              <a:t> Interpretar e implementar el diseño de una aplicación.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479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1" grpId="0" animBg="1"/>
      <p:bldP spid="7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36588" y="1628775"/>
            <a:ext cx="8507412" cy="453072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s-CL" altLang="en-US" sz="2400" dirty="0" smtClean="0"/>
              <a:t>Grupo </a:t>
            </a:r>
            <a:r>
              <a:rPr lang="es-CL" altLang="en-US" sz="2400" dirty="0"/>
              <a:t>de cristales o granos:</a:t>
            </a:r>
          </a:p>
          <a:p>
            <a:pPr>
              <a:lnSpc>
                <a:spcPct val="90000"/>
              </a:lnSpc>
            </a:pPr>
            <a:endParaRPr lang="es-CL" altLang="en-US" sz="2400" dirty="0"/>
          </a:p>
          <a:p>
            <a:pPr lvl="1">
              <a:lnSpc>
                <a:spcPct val="90000"/>
              </a:lnSpc>
            </a:pPr>
            <a:r>
              <a:rPr lang="es-CL" altLang="en-US" sz="2400" dirty="0"/>
              <a:t>Dendrítico: arborescente, ramas divergentes</a:t>
            </a:r>
          </a:p>
          <a:p>
            <a:pPr lvl="1">
              <a:lnSpc>
                <a:spcPct val="90000"/>
              </a:lnSpc>
            </a:pPr>
            <a:r>
              <a:rPr lang="es-CL" altLang="en-US" sz="2400" dirty="0"/>
              <a:t>Radiados: cristales divergentes de un centro común</a:t>
            </a:r>
          </a:p>
          <a:p>
            <a:pPr lvl="1">
              <a:lnSpc>
                <a:spcPct val="90000"/>
              </a:lnSpc>
            </a:pPr>
            <a:r>
              <a:rPr lang="es-CL" altLang="en-US" sz="2400" dirty="0"/>
              <a:t>Drusas: superficie cubierta por pequeños cristales</a:t>
            </a:r>
          </a:p>
          <a:p>
            <a:pPr lvl="1">
              <a:lnSpc>
                <a:spcPct val="90000"/>
              </a:lnSpc>
            </a:pPr>
            <a:r>
              <a:rPr lang="es-CL" altLang="en-US" sz="2400" dirty="0"/>
              <a:t>Granular: en red de cristales visibles a simple vista.</a:t>
            </a:r>
          </a:p>
          <a:p>
            <a:pPr lvl="1">
              <a:lnSpc>
                <a:spcPct val="90000"/>
              </a:lnSpc>
            </a:pPr>
            <a:r>
              <a:rPr lang="es-CL" altLang="en-US" sz="2400" dirty="0"/>
              <a:t>Masivo: Grupo de minerales imposible de diferenciar a simple vista</a:t>
            </a:r>
          </a:p>
          <a:p>
            <a:pPr lvl="1">
              <a:lnSpc>
                <a:spcPct val="90000"/>
              </a:lnSpc>
            </a:pPr>
            <a:endParaRPr lang="es-CL" altLang="en-US" sz="2400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title"/>
          </p:nvPr>
        </p:nvSpPr>
        <p:spPr>
          <a:xfrm>
            <a:off x="484710" y="452718"/>
            <a:ext cx="7055380" cy="672026"/>
          </a:xfrm>
          <a:noFill/>
          <a:ln/>
        </p:spPr>
        <p:txBody>
          <a:bodyPr anchorCtr="1"/>
          <a:lstStyle/>
          <a:p>
            <a:r>
              <a:rPr lang="es-ES_tradnl" altLang="en-US" sz="3600" b="1" dirty="0"/>
              <a:t>Hábito</a:t>
            </a:r>
            <a:endParaRPr lang="es-CL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1842879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  <p:bldP spid="3072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827700" y="1484784"/>
            <a:ext cx="7560724" cy="4195481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s-CL" altLang="en-US" sz="2400" dirty="0" smtClean="0"/>
              <a:t>Grupo </a:t>
            </a:r>
            <a:r>
              <a:rPr lang="es-CL" altLang="en-US" sz="2400" dirty="0"/>
              <a:t>de cristales individuales paralelos o agregados </a:t>
            </a:r>
            <a:r>
              <a:rPr lang="es-CL" altLang="en-US" sz="2400" dirty="0" err="1"/>
              <a:t>subesféricos</a:t>
            </a:r>
            <a:r>
              <a:rPr lang="es-CL" altLang="en-US" sz="2400" dirty="0"/>
              <a:t>:</a:t>
            </a:r>
          </a:p>
          <a:p>
            <a:pPr lvl="1">
              <a:lnSpc>
                <a:spcPct val="90000"/>
              </a:lnSpc>
            </a:pPr>
            <a:r>
              <a:rPr lang="es-CL" altLang="en-US" sz="2400" dirty="0" err="1"/>
              <a:t>Botroidal</a:t>
            </a:r>
            <a:r>
              <a:rPr lang="es-CL" altLang="en-US" sz="2400" dirty="0"/>
              <a:t>: racimo de uvas</a:t>
            </a:r>
          </a:p>
          <a:p>
            <a:pPr lvl="1">
              <a:lnSpc>
                <a:spcPct val="90000"/>
              </a:lnSpc>
            </a:pPr>
            <a:r>
              <a:rPr lang="es-CL" altLang="en-US" sz="2400" dirty="0" err="1"/>
              <a:t>Coloforme</a:t>
            </a:r>
            <a:r>
              <a:rPr lang="es-CL" altLang="en-US" sz="2400" dirty="0"/>
              <a:t>: formas esféricas de individuos radiados.</a:t>
            </a:r>
          </a:p>
          <a:p>
            <a:pPr lvl="1">
              <a:lnSpc>
                <a:spcPct val="90000"/>
              </a:lnSpc>
            </a:pPr>
            <a:r>
              <a:rPr lang="es-CL" altLang="en-US" sz="2400" dirty="0"/>
              <a:t>Fibroso: con forma de fibras.</a:t>
            </a:r>
          </a:p>
          <a:p>
            <a:pPr lvl="1">
              <a:lnSpc>
                <a:spcPct val="90000"/>
              </a:lnSpc>
            </a:pPr>
            <a:r>
              <a:rPr lang="es-CL" altLang="en-US" sz="2400" dirty="0"/>
              <a:t>Globular: radiado en forma esférica.</a:t>
            </a:r>
          </a:p>
          <a:p>
            <a:pPr lvl="1">
              <a:lnSpc>
                <a:spcPct val="90000"/>
              </a:lnSpc>
            </a:pPr>
            <a:r>
              <a:rPr lang="es-CL" altLang="en-US" sz="2400" dirty="0"/>
              <a:t>Reniforme, masas con forma de riñón.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es-CL" altLang="en-US" sz="2400" dirty="0" smtClean="0"/>
              <a:t>Otros</a:t>
            </a:r>
            <a:r>
              <a:rPr lang="es-CL" altLang="en-US" sz="2400" dirty="0"/>
              <a:t>:</a:t>
            </a:r>
          </a:p>
          <a:p>
            <a:pPr lvl="1">
              <a:lnSpc>
                <a:spcPct val="90000"/>
              </a:lnSpc>
            </a:pPr>
            <a:r>
              <a:rPr lang="es-CL" altLang="en-US" sz="2400" dirty="0"/>
              <a:t>Geoda</a:t>
            </a:r>
          </a:p>
          <a:p>
            <a:pPr lvl="1">
              <a:lnSpc>
                <a:spcPct val="90000"/>
              </a:lnSpc>
            </a:pPr>
            <a:r>
              <a:rPr lang="es-CL" altLang="en-US" sz="2400" dirty="0" err="1"/>
              <a:t>Estalactítico</a:t>
            </a:r>
            <a:endParaRPr lang="es-CL" altLang="en-US" sz="2400" dirty="0"/>
          </a:p>
          <a:p>
            <a:pPr lvl="1">
              <a:lnSpc>
                <a:spcPct val="90000"/>
              </a:lnSpc>
            </a:pPr>
            <a:r>
              <a:rPr lang="es-ES_tradnl" altLang="en-US" sz="2400" dirty="0" err="1"/>
              <a:t>Estalacmitico</a:t>
            </a:r>
            <a:endParaRPr lang="es-CL" altLang="en-US" sz="2400" dirty="0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title"/>
          </p:nvPr>
        </p:nvSpPr>
        <p:spPr>
          <a:xfrm>
            <a:off x="484710" y="452718"/>
            <a:ext cx="7055380" cy="672026"/>
          </a:xfrm>
          <a:noFill/>
          <a:ln/>
        </p:spPr>
        <p:txBody>
          <a:bodyPr anchorCtr="1"/>
          <a:lstStyle/>
          <a:p>
            <a:r>
              <a:rPr lang="es-ES_tradnl" altLang="en-US" sz="3600" b="1" dirty="0"/>
              <a:t>Hábito</a:t>
            </a:r>
            <a:endParaRPr lang="es-CL" alt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370574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 build="p"/>
      <p:bldP spid="3277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4139952" y="558404"/>
            <a:ext cx="4773985" cy="692695"/>
          </a:xfrm>
          <a:noFill/>
          <a:ln/>
        </p:spPr>
        <p:txBody>
          <a:bodyPr anchorCtr="1"/>
          <a:lstStyle/>
          <a:p>
            <a:r>
              <a:rPr lang="es-ES_tradnl" altLang="en-US" sz="3200" b="1" dirty="0" smtClean="0">
                <a:solidFill>
                  <a:srgbClr val="FFFF00"/>
                </a:solidFill>
              </a:rPr>
              <a:t>Clivaje (exfoliación)</a:t>
            </a:r>
            <a:endParaRPr lang="es-ES_tradnl" altLang="en-US" sz="3200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Minerales: Características y aplicaciones - Publicaciones | Facebo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51" y="116632"/>
            <a:ext cx="3503521" cy="2624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alcopirita - Wikipedia, la enciclopedia lib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320" y="1640708"/>
            <a:ext cx="4244680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ExcLent Pirita Natural Calcopirita Cristales Minerales Decoración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27416"/>
            <a:ext cx="4248472" cy="3644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368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90" name="Picture 10" descr="calcl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908720"/>
            <a:ext cx="3538735" cy="304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2" descr="calcl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348880"/>
            <a:ext cx="4644008" cy="3483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7" name="Text Box 17"/>
          <p:cNvSpPr txBox="1">
            <a:spLocks noChangeArrowheads="1"/>
          </p:cNvSpPr>
          <p:nvPr/>
        </p:nvSpPr>
        <p:spPr bwMode="auto">
          <a:xfrm>
            <a:off x="0" y="6200477"/>
            <a:ext cx="70866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dirty="0">
                <a:latin typeface="Times New Roman" panose="02020603050405020304" pitchFamily="18" charset="0"/>
              </a:rPr>
              <a:t>Hasta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los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fragmentos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más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pequeños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tienen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“</a:t>
            </a:r>
            <a:r>
              <a:rPr lang="en-US" altLang="en-US" sz="2000" dirty="0" err="1" smtClean="0">
                <a:latin typeface="Times New Roman" panose="02020603050405020304" pitchFamily="18" charset="0"/>
              </a:rPr>
              <a:t>formas</a:t>
            </a:r>
            <a:r>
              <a:rPr lang="en-US" altLang="en-US" sz="2000" dirty="0" smtClean="0">
                <a:latin typeface="Times New Roman" panose="02020603050405020304" pitchFamily="18" charset="0"/>
              </a:rPr>
              <a:t>” </a:t>
            </a:r>
            <a:r>
              <a:rPr lang="en-US" altLang="en-US" sz="2000" dirty="0" err="1">
                <a:latin typeface="Times New Roman" panose="02020603050405020304" pitchFamily="18" charset="0"/>
              </a:rPr>
              <a:t>rombohedral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22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4" name="Picture 16" descr="Anfibolaa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07"/>
          <a:stretch>
            <a:fillRect/>
          </a:stretch>
        </p:blipFill>
        <p:spPr bwMode="auto">
          <a:xfrm>
            <a:off x="107504" y="1340594"/>
            <a:ext cx="45720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45" name="Text Box 17"/>
          <p:cNvSpPr txBox="1">
            <a:spLocks noChangeArrowheads="1"/>
          </p:cNvSpPr>
          <p:nvPr/>
        </p:nvSpPr>
        <p:spPr bwMode="auto">
          <a:xfrm>
            <a:off x="1115963" y="4869160"/>
            <a:ext cx="24479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s-ES" altLang="en-US" sz="2000" b="1" dirty="0"/>
              <a:t>Bueno</a:t>
            </a:r>
          </a:p>
        </p:txBody>
      </p:sp>
      <p:pic>
        <p:nvPicPr>
          <p:cNvPr id="48146" name="Picture 18" descr="Calcita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04664"/>
            <a:ext cx="3619500" cy="303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147" name="Picture 19" descr="Ortoclas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789040"/>
            <a:ext cx="3609975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067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4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80" name="Text Box 4"/>
          <p:cNvSpPr txBox="1">
            <a:spLocks noChangeArrowheads="1"/>
          </p:cNvSpPr>
          <p:nvPr/>
        </p:nvSpPr>
        <p:spPr bwMode="auto">
          <a:xfrm>
            <a:off x="4499992" y="908720"/>
            <a:ext cx="4644008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Times New Roman" panose="02020603050405020304" pitchFamily="18" charset="0"/>
              </a:rPr>
              <a:t>TALCO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tiene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clivaje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micaceo</a:t>
            </a:r>
            <a:r>
              <a:rPr lang="en-US" altLang="en-US" sz="2000" dirty="0">
                <a:latin typeface="Times New Roman" panose="02020603050405020304" pitchFamily="18" charset="0"/>
              </a:rPr>
              <a:t> (perfecto </a:t>
            </a:r>
            <a:r>
              <a:rPr lang="en-US" altLang="en-US" sz="2000" dirty="0" err="1">
                <a:latin typeface="Times New Roman" panose="02020603050405020304" pitchFamily="18" charset="0"/>
              </a:rPr>
              <a:t>en</a:t>
            </a:r>
            <a:r>
              <a:rPr lang="en-US" altLang="en-US" sz="2000" dirty="0">
                <a:latin typeface="Times New Roman" panose="02020603050405020304" pitchFamily="18" charset="0"/>
              </a:rPr>
              <a:t> 1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dirección</a:t>
            </a:r>
            <a:r>
              <a:rPr lang="en-US" altLang="en-US" sz="2000" dirty="0">
                <a:latin typeface="Times New Roman" panose="02020603050405020304" pitchFamily="18" charset="0"/>
              </a:rPr>
              <a:t>),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pero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los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cristales</a:t>
            </a:r>
            <a:r>
              <a:rPr lang="en-US" altLang="en-US" sz="2000" dirty="0">
                <a:latin typeface="Times New Roman" panose="02020603050405020304" pitchFamily="18" charset="0"/>
              </a:rPr>
              <a:t> de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talco</a:t>
            </a:r>
            <a:r>
              <a:rPr lang="en-US" altLang="en-US" sz="2000" dirty="0">
                <a:latin typeface="Times New Roman" panose="02020603050405020304" pitchFamily="18" charset="0"/>
              </a:rPr>
              <a:t> son tan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pequeños</a:t>
            </a:r>
            <a:r>
              <a:rPr lang="en-US" altLang="en-US" sz="2000" dirty="0">
                <a:latin typeface="Times New Roman" panose="02020603050405020304" pitchFamily="18" charset="0"/>
              </a:rPr>
              <a:t> que no se </a:t>
            </a:r>
            <a:r>
              <a:rPr lang="en-US" altLang="en-US" sz="2000" dirty="0" err="1">
                <a:latin typeface="Times New Roman" panose="02020603050405020304" pitchFamily="18" charset="0"/>
              </a:rPr>
              <a:t>pueden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ver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fácilmente</a:t>
            </a:r>
            <a:r>
              <a:rPr lang="en-US" altLang="en-US" sz="2000" dirty="0">
                <a:latin typeface="Times New Roman" panose="02020603050405020304" pitchFamily="18" charset="0"/>
              </a:rPr>
              <a:t>. La </a:t>
            </a:r>
            <a:r>
              <a:rPr lang="en-US" altLang="en-US" sz="2000" dirty="0" err="1">
                <a:latin typeface="Times New Roman" panose="02020603050405020304" pitchFamily="18" charset="0"/>
              </a:rPr>
              <a:t>segunda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foto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muestra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algo</a:t>
            </a:r>
            <a:r>
              <a:rPr lang="en-US" altLang="en-US" sz="2000" dirty="0">
                <a:latin typeface="Times New Roman" panose="02020603050405020304" pitchFamily="18" charset="0"/>
              </a:rPr>
              <a:t> de </a:t>
            </a:r>
            <a:r>
              <a:rPr lang="en-US" altLang="en-US" sz="2000" dirty="0" err="1">
                <a:latin typeface="Times New Roman" panose="02020603050405020304" pitchFamily="18" charset="0"/>
              </a:rPr>
              <a:t>talco</a:t>
            </a:r>
            <a:r>
              <a:rPr lang="en-US" altLang="en-US" sz="2000" dirty="0">
                <a:latin typeface="Times New Roman" panose="02020603050405020304" pitchFamily="18" charset="0"/>
              </a:rPr>
              <a:t> que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debido</a:t>
            </a:r>
            <a:r>
              <a:rPr lang="en-US" altLang="en-US" sz="2000" dirty="0">
                <a:latin typeface="Times New Roman" panose="02020603050405020304" pitchFamily="18" charset="0"/>
              </a:rPr>
              <a:t> al </a:t>
            </a:r>
            <a:r>
              <a:rPr lang="en-US" altLang="en-US" sz="2000" dirty="0" err="1">
                <a:latin typeface="Times New Roman" panose="02020603050405020304" pitchFamily="18" charset="0"/>
              </a:rPr>
              <a:t>clivaje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quedo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en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los</a:t>
            </a:r>
            <a:r>
              <a:rPr lang="en-US" altLang="en-US" sz="2000" dirty="0">
                <a:latin typeface="Times New Roman" panose="02020603050405020304" pitchFamily="18" charset="0"/>
              </a:rPr>
              <a:t> </a:t>
            </a:r>
            <a:r>
              <a:rPr lang="en-US" altLang="en-US" sz="2000" dirty="0" err="1">
                <a:latin typeface="Times New Roman" panose="02020603050405020304" pitchFamily="18" charset="0"/>
              </a:rPr>
              <a:t>dedos</a:t>
            </a:r>
            <a:endParaRPr lang="en-US" altLang="en-US" sz="2000" dirty="0">
              <a:latin typeface="Times New Roman" panose="02020603050405020304" pitchFamily="18" charset="0"/>
            </a:endParaRPr>
          </a:p>
        </p:txBody>
      </p:sp>
      <p:pic>
        <p:nvPicPr>
          <p:cNvPr id="50181" name="Picture 5" descr="talc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388843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2" name="Picture 6" descr="talc2"/>
          <p:cNvPicPr>
            <a:picLocks noChangeAspect="1" noChangeArrowheads="1"/>
          </p:cNvPicPr>
          <p:nvPr/>
        </p:nvPicPr>
        <p:blipFill>
          <a:blip r:embed="rId4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284984"/>
            <a:ext cx="4536504" cy="343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945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galenacl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6712"/>
            <a:ext cx="4191000" cy="294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94" name="Text Box 6"/>
          <p:cNvSpPr txBox="1">
            <a:spLocks noChangeArrowheads="1"/>
          </p:cNvSpPr>
          <p:nvPr/>
        </p:nvSpPr>
        <p:spPr bwMode="auto">
          <a:xfrm>
            <a:off x="152400" y="3884712"/>
            <a:ext cx="41910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>
                <a:latin typeface="Times New Roman" panose="02020603050405020304" pitchFamily="18" charset="0"/>
              </a:rPr>
              <a:t>Estos fragmentos de GALENA fueron producidos por el golpe de un martillo, Note la consistencia de los 90º de ángulos a lo largo de los bordes</a:t>
            </a:r>
          </a:p>
        </p:txBody>
      </p:sp>
      <p:grpSp>
        <p:nvGrpSpPr>
          <p:cNvPr id="37895" name="Group 7"/>
          <p:cNvGrpSpPr>
            <a:grpSpLocks/>
          </p:cNvGrpSpPr>
          <p:nvPr/>
        </p:nvGrpSpPr>
        <p:grpSpPr bwMode="auto">
          <a:xfrm>
            <a:off x="4860032" y="1556793"/>
            <a:ext cx="3888682" cy="3447076"/>
            <a:chOff x="2832" y="1321"/>
            <a:chExt cx="2679" cy="2275"/>
          </a:xfrm>
        </p:grpSpPr>
        <p:pic>
          <p:nvPicPr>
            <p:cNvPr id="37896" name="Picture 8" descr="fluorite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" y="1321"/>
              <a:ext cx="2220" cy="1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7897" name="Text Box 9"/>
            <p:cNvSpPr txBox="1">
              <a:spLocks noChangeArrowheads="1"/>
            </p:cNvSpPr>
            <p:nvPr/>
          </p:nvSpPr>
          <p:spPr bwMode="auto">
            <a:xfrm>
              <a:off x="2832" y="3365"/>
              <a:ext cx="264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b="1" dirty="0" err="1">
                  <a:latin typeface="Times New Roman" panose="02020603050405020304" pitchFamily="18" charset="0"/>
                </a:rPr>
                <a:t>Estos</a:t>
              </a:r>
              <a:r>
                <a:rPr lang="en-US" altLang="en-US" b="1" dirty="0">
                  <a:latin typeface="Times New Roman" panose="02020603050405020304" pitchFamily="18" charset="0"/>
                </a:rPr>
                <a:t> son </a:t>
              </a:r>
              <a:r>
                <a:rPr lang="en-US" altLang="en-US" b="1" dirty="0" err="1">
                  <a:latin typeface="Times New Roman" panose="02020603050405020304" pitchFamily="18" charset="0"/>
                </a:rPr>
                <a:t>fragmentos</a:t>
              </a:r>
              <a:r>
                <a:rPr lang="en-US" altLang="en-US" b="1" dirty="0">
                  <a:latin typeface="Times New Roman" panose="02020603050405020304" pitchFamily="18" charset="0"/>
                </a:rPr>
                <a:t> de FLUORITE.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52300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9" name="Group 5"/>
          <p:cNvGrpSpPr>
            <a:grpSpLocks/>
          </p:cNvGrpSpPr>
          <p:nvPr/>
        </p:nvGrpSpPr>
        <p:grpSpPr bwMode="auto">
          <a:xfrm>
            <a:off x="381000" y="2286000"/>
            <a:ext cx="3524250" cy="3308350"/>
            <a:chOff x="240" y="1440"/>
            <a:chExt cx="2220" cy="2084"/>
          </a:xfrm>
        </p:grpSpPr>
        <p:pic>
          <p:nvPicPr>
            <p:cNvPr id="41990" name="Picture 6" descr="fluorite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440"/>
              <a:ext cx="2220" cy="16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991" name="Text Box 7"/>
            <p:cNvSpPr txBox="1">
              <a:spLocks noChangeArrowheads="1"/>
            </p:cNvSpPr>
            <p:nvPr/>
          </p:nvSpPr>
          <p:spPr bwMode="auto">
            <a:xfrm>
              <a:off x="240" y="3120"/>
              <a:ext cx="2208" cy="4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dirty="0" err="1">
                  <a:latin typeface="Times New Roman" panose="02020603050405020304" pitchFamily="18" charset="0"/>
                </a:rPr>
                <a:t>Fluorita</a:t>
              </a:r>
              <a:r>
                <a:rPr lang="en-US" altLang="en-US" dirty="0">
                  <a:latin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</a:rPr>
                <a:t>tiene</a:t>
              </a:r>
              <a:r>
                <a:rPr lang="en-US" altLang="en-US" dirty="0">
                  <a:latin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</a:rPr>
                <a:t>clivaje</a:t>
              </a:r>
              <a:r>
                <a:rPr lang="en-US" altLang="en-US" dirty="0">
                  <a:latin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</a:rPr>
                <a:t>en</a:t>
              </a:r>
              <a:r>
                <a:rPr lang="en-US" altLang="en-US" dirty="0">
                  <a:latin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</a:rPr>
                <a:t>cuatro</a:t>
              </a:r>
              <a:r>
                <a:rPr lang="en-US" altLang="en-US" dirty="0">
                  <a:latin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</a:rPr>
                <a:t>direcciones</a:t>
              </a:r>
              <a:endParaRPr lang="en-US" altLang="en-US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41992" name="Group 8"/>
          <p:cNvGrpSpPr>
            <a:grpSpLocks/>
          </p:cNvGrpSpPr>
          <p:nvPr/>
        </p:nvGrpSpPr>
        <p:grpSpPr bwMode="auto">
          <a:xfrm>
            <a:off x="5148064" y="3356992"/>
            <a:ext cx="3744416" cy="3384376"/>
            <a:chOff x="2544" y="1440"/>
            <a:chExt cx="2832" cy="2564"/>
          </a:xfrm>
        </p:grpSpPr>
        <p:grpSp>
          <p:nvGrpSpPr>
            <p:cNvPr id="41993" name="Group 9"/>
            <p:cNvGrpSpPr>
              <a:grpSpLocks/>
            </p:cNvGrpSpPr>
            <p:nvPr/>
          </p:nvGrpSpPr>
          <p:grpSpPr bwMode="auto">
            <a:xfrm>
              <a:off x="2544" y="1440"/>
              <a:ext cx="2832" cy="2564"/>
              <a:chOff x="2544" y="1440"/>
              <a:chExt cx="2832" cy="2564"/>
            </a:xfrm>
          </p:grpSpPr>
          <p:pic>
            <p:nvPicPr>
              <p:cNvPr id="41994" name="Picture 10" descr="micaclv1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44" y="1440"/>
                <a:ext cx="2832" cy="21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995" name="Text Box 11"/>
              <p:cNvSpPr txBox="1">
                <a:spLocks noChangeArrowheads="1"/>
              </p:cNvSpPr>
              <p:nvPr/>
            </p:nvSpPr>
            <p:spPr bwMode="auto">
              <a:xfrm>
                <a:off x="2880" y="3600"/>
                <a:ext cx="2208" cy="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en-US">
                    <a:latin typeface="Times New Roman" panose="02020603050405020304" pitchFamily="18" charset="0"/>
                  </a:rPr>
                  <a:t>A thin sheet of Muscovite seen on edge.</a:t>
                </a:r>
              </a:p>
            </p:txBody>
          </p:sp>
        </p:grpSp>
        <p:sp>
          <p:nvSpPr>
            <p:cNvPr id="41996" name="Text Box 12"/>
            <p:cNvSpPr txBox="1">
              <a:spLocks noChangeArrowheads="1"/>
            </p:cNvSpPr>
            <p:nvPr/>
          </p:nvSpPr>
          <p:spPr bwMode="auto">
            <a:xfrm>
              <a:off x="2832" y="3600"/>
              <a:ext cx="2208" cy="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dirty="0">
                  <a:latin typeface="Times New Roman" panose="02020603050405020304" pitchFamily="18" charset="0"/>
                </a:rPr>
                <a:t>Mica perfecto </a:t>
              </a:r>
              <a:r>
                <a:rPr lang="en-US" altLang="en-US" dirty="0" err="1">
                  <a:latin typeface="Times New Roman" panose="02020603050405020304" pitchFamily="18" charset="0"/>
                </a:rPr>
                <a:t>clivaje</a:t>
              </a:r>
              <a:r>
                <a:rPr lang="en-US" altLang="en-US" dirty="0">
                  <a:latin typeface="Times New Roman" panose="02020603050405020304" pitchFamily="18" charset="0"/>
                </a:rPr>
                <a:t> </a:t>
              </a:r>
              <a:r>
                <a:rPr lang="en-US" altLang="en-US" dirty="0" err="1">
                  <a:latin typeface="Times New Roman" panose="02020603050405020304" pitchFamily="18" charset="0"/>
                </a:rPr>
                <a:t>en</a:t>
              </a:r>
              <a:r>
                <a:rPr lang="en-US" altLang="en-US" dirty="0">
                  <a:latin typeface="Times New Roman" panose="02020603050405020304" pitchFamily="18" charset="0"/>
                </a:rPr>
                <a:t>  UNA </a:t>
              </a:r>
              <a:r>
                <a:rPr lang="en-US" altLang="en-US" dirty="0" err="1">
                  <a:latin typeface="Times New Roman" panose="02020603050405020304" pitchFamily="18" charset="0"/>
                </a:rPr>
                <a:t>dirección</a:t>
              </a:r>
              <a:r>
                <a:rPr lang="en-US" altLang="en-US" dirty="0">
                  <a:latin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41997" name="Picture 13" descr="micaclv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8640"/>
            <a:ext cx="403244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02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04800" y="1340768"/>
            <a:ext cx="8382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>
                <a:latin typeface="Times New Roman" panose="02020603050405020304" pitchFamily="18" charset="0"/>
              </a:rPr>
              <a:t>Sal común (mineral HALITA) tiene muy buen clivaje en 3 direcciones.</a:t>
            </a:r>
          </a:p>
        </p:txBody>
      </p:sp>
      <p:pic>
        <p:nvPicPr>
          <p:cNvPr id="44037" name="Picture 5" descr="morthonsalt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42" y="3929021"/>
            <a:ext cx="1944266" cy="2753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038" name="Group 6"/>
          <p:cNvGrpSpPr>
            <a:grpSpLocks/>
          </p:cNvGrpSpPr>
          <p:nvPr/>
        </p:nvGrpSpPr>
        <p:grpSpPr bwMode="auto">
          <a:xfrm>
            <a:off x="1905000" y="2286000"/>
            <a:ext cx="6096000" cy="3886200"/>
            <a:chOff x="1200" y="1440"/>
            <a:chExt cx="3840" cy="2448"/>
          </a:xfrm>
        </p:grpSpPr>
        <p:sp>
          <p:nvSpPr>
            <p:cNvPr id="44039" name="Line 7"/>
            <p:cNvSpPr>
              <a:spLocks noChangeShapeType="1"/>
            </p:cNvSpPr>
            <p:nvPr/>
          </p:nvSpPr>
          <p:spPr bwMode="auto">
            <a:xfrm flipV="1">
              <a:off x="1200" y="1440"/>
              <a:ext cx="1440" cy="24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040" name="Line 8"/>
            <p:cNvSpPr>
              <a:spLocks noChangeShapeType="1"/>
            </p:cNvSpPr>
            <p:nvPr/>
          </p:nvSpPr>
          <p:spPr bwMode="auto">
            <a:xfrm flipV="1">
              <a:off x="1200" y="1440"/>
              <a:ext cx="3840" cy="24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041" name="Line 9"/>
            <p:cNvSpPr>
              <a:spLocks noChangeShapeType="1"/>
            </p:cNvSpPr>
            <p:nvPr/>
          </p:nvSpPr>
          <p:spPr bwMode="auto">
            <a:xfrm flipV="1">
              <a:off x="1200" y="3408"/>
              <a:ext cx="144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44042" name="Line 10"/>
            <p:cNvSpPr>
              <a:spLocks noChangeShapeType="1"/>
            </p:cNvSpPr>
            <p:nvPr/>
          </p:nvSpPr>
          <p:spPr bwMode="auto">
            <a:xfrm flipV="1">
              <a:off x="1200" y="3408"/>
              <a:ext cx="3840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4191000" y="1874168"/>
            <a:ext cx="4002088" cy="4392613"/>
            <a:chOff x="2640" y="1440"/>
            <a:chExt cx="2521" cy="2767"/>
          </a:xfrm>
        </p:grpSpPr>
        <p:sp>
          <p:nvSpPr>
            <p:cNvPr id="44044" name="Text Box 12"/>
            <p:cNvSpPr txBox="1">
              <a:spLocks noChangeArrowheads="1"/>
            </p:cNvSpPr>
            <p:nvPr/>
          </p:nvSpPr>
          <p:spPr bwMode="auto">
            <a:xfrm>
              <a:off x="2694" y="3630"/>
              <a:ext cx="2467" cy="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Estas tres direcciones de clivaje son perpendiculares entre si, generando un clivaje cúbico.</a:t>
              </a:r>
            </a:p>
          </p:txBody>
        </p:sp>
        <p:pic>
          <p:nvPicPr>
            <p:cNvPr id="44045" name="Picture 13" descr="mortonsalt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1440"/>
              <a:ext cx="2400" cy="19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</p:pic>
      </p:grp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93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1979713" y="188640"/>
            <a:ext cx="3456384" cy="504055"/>
          </a:xfrm>
          <a:noFill/>
          <a:ln/>
        </p:spPr>
        <p:txBody>
          <a:bodyPr anchorCtr="1"/>
          <a:lstStyle/>
          <a:p>
            <a:r>
              <a:rPr lang="es-ES_tradnl" altLang="en-US" sz="2400" b="1" dirty="0" smtClean="0"/>
              <a:t>DUREZA</a:t>
            </a:r>
            <a:endParaRPr lang="es-ES_tradnl" altLang="en-US" sz="2400" b="1" dirty="0"/>
          </a:p>
        </p:txBody>
      </p:sp>
      <p:sp>
        <p:nvSpPr>
          <p:cNvPr id="3" name="AutoShape 4" descr="ESCALA DE DUREZA DE MOHS Es una escala... - Geología en tu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143000"/>
            <a:ext cx="4725144" cy="315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41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25" y="3717032"/>
            <a:ext cx="4338685" cy="302433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7387"/>
            <a:ext cx="4896544" cy="3437073"/>
          </a:xfrm>
          <a:prstGeom prst="rect">
            <a:avLst/>
          </a:prstGeom>
        </p:spPr>
      </p:pic>
      <p:pic>
        <p:nvPicPr>
          <p:cNvPr id="4098" name="Picture 2" descr="Ingeniería mecánica - Wikipedia, la enciclopedia libr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35923"/>
            <a:ext cx="4788024" cy="3334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15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/>
          <p:cNvSpPr>
            <a:spLocks noGrp="1" noChangeArrowheads="1"/>
          </p:cNvSpPr>
          <p:nvPr>
            <p:ph type="title"/>
          </p:nvPr>
        </p:nvSpPr>
        <p:spPr>
          <a:xfrm>
            <a:off x="4644008" y="404664"/>
            <a:ext cx="3456384" cy="504055"/>
          </a:xfrm>
          <a:noFill/>
          <a:ln/>
        </p:spPr>
        <p:txBody>
          <a:bodyPr anchorCtr="1"/>
          <a:lstStyle/>
          <a:p>
            <a:r>
              <a:rPr lang="es-ES_tradnl" altLang="en-US" sz="3600" b="1" dirty="0" smtClean="0">
                <a:solidFill>
                  <a:srgbClr val="FFFF00"/>
                </a:solidFill>
              </a:rPr>
              <a:t>DUREZA</a:t>
            </a:r>
            <a:endParaRPr lang="es-ES_tradnl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6146" name="Picture 2" descr="Escala de Dureza de Mohs. Dureza de los Materiales Aprende Faci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60338"/>
            <a:ext cx="3690445" cy="244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4" descr="ESCALA DE DUREZA DE MOHS Es una escala... - Geología en tu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5896" y="1490532"/>
            <a:ext cx="5436096" cy="5322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7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08529" y="188950"/>
            <a:ext cx="7887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</a:rPr>
              <a:t>Preguntas (opcionales de responder por el alumno)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539553" y="4860449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h) ¿se podría usar técnicas basadas en estas propiedades para concentrar minerales como la galena y la esfalerita? </a:t>
            </a:r>
            <a:endParaRPr lang="en-US" sz="1600" dirty="0"/>
          </a:p>
        </p:txBody>
      </p:sp>
      <p:sp>
        <p:nvSpPr>
          <p:cNvPr id="6" name="CuadroTexto 5"/>
          <p:cNvSpPr txBox="1"/>
          <p:nvPr/>
        </p:nvSpPr>
        <p:spPr>
          <a:xfrm>
            <a:off x="539552" y="3645024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f) En la actualidad, ¿que ventajas y desventajas presenta el usar tecnologías basadas en el color, clivaje, dureza y hábito para concentrar minerales? </a:t>
            </a:r>
            <a:endParaRPr lang="en-US" sz="1600" dirty="0"/>
          </a:p>
        </p:txBody>
      </p:sp>
      <p:sp>
        <p:nvSpPr>
          <p:cNvPr id="7" name="CuadroTexto 6"/>
          <p:cNvSpPr txBox="1"/>
          <p:nvPr/>
        </p:nvSpPr>
        <p:spPr>
          <a:xfrm>
            <a:off x="539552" y="2998693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e) Puede asegurarse que en un proceso de concentración de minerales, ¿estas propiedades permanecen inalterables? </a:t>
            </a:r>
            <a:endParaRPr lang="en-U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539552" y="2555612"/>
            <a:ext cx="5256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d) ¿Es lo mismo hábito que clivaje? </a:t>
            </a:r>
            <a:endParaRPr lang="en-US" sz="1600" dirty="0"/>
          </a:p>
        </p:txBody>
      </p:sp>
      <p:sp>
        <p:nvSpPr>
          <p:cNvPr id="10" name="CuadroTexto 9"/>
          <p:cNvSpPr txBox="1"/>
          <p:nvPr/>
        </p:nvSpPr>
        <p:spPr>
          <a:xfrm>
            <a:off x="539552" y="5599921"/>
            <a:ext cx="49685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i) </a:t>
            </a:r>
            <a:r>
              <a:rPr lang="es-ES" sz="1600" dirty="0" smtClean="0"/>
              <a:t>¿Qué son las tierras raras? </a:t>
            </a:r>
            <a:endParaRPr lang="en-US" sz="1600" dirty="0"/>
          </a:p>
        </p:txBody>
      </p:sp>
      <p:sp>
        <p:nvSpPr>
          <p:cNvPr id="11" name="CuadroTexto 10"/>
          <p:cNvSpPr txBox="1"/>
          <p:nvPr/>
        </p:nvSpPr>
        <p:spPr>
          <a:xfrm>
            <a:off x="539552" y="836712"/>
            <a:ext cx="8424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a) ¿Que se entiende como Procesamiento de Minerales?, y ¿cuál es el objetivo de la materia procesamiento de Minerales II?</a:t>
            </a:r>
            <a:endParaRPr lang="en-US" sz="1600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39552" y="1556792"/>
            <a:ext cx="7884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b) ¿Qué son las  propiedades físicas de los minerales?</a:t>
            </a:r>
            <a:endParaRPr lang="en-US" sz="1600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39552" y="2051556"/>
            <a:ext cx="78840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c) ¿Qué son las  propiedades químicas de los minerales?</a:t>
            </a:r>
            <a:endParaRPr lang="en-US" sz="1600" dirty="0"/>
          </a:p>
        </p:txBody>
      </p:sp>
      <p:sp>
        <p:nvSpPr>
          <p:cNvPr id="4" name="Rectángulo 3"/>
          <p:cNvSpPr/>
          <p:nvPr/>
        </p:nvSpPr>
        <p:spPr>
          <a:xfrm>
            <a:off x="539552" y="4386590"/>
            <a:ext cx="853547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altLang="en-US" sz="1600" dirty="0" smtClean="0"/>
              <a:t>g) El color </a:t>
            </a:r>
            <a:r>
              <a:rPr lang="es-CL" altLang="en-US" sz="1600" dirty="0"/>
              <a:t>de un </a:t>
            </a:r>
            <a:r>
              <a:rPr lang="es-CL" altLang="en-US" sz="1600" dirty="0" smtClean="0"/>
              <a:t>mineral, ¿puede </a:t>
            </a:r>
            <a:r>
              <a:rPr lang="es-CL" altLang="en-US" sz="1600" dirty="0"/>
              <a:t>ser altamente </a:t>
            </a:r>
            <a:r>
              <a:rPr lang="es-CL" altLang="en-US" sz="1600" dirty="0" smtClean="0"/>
              <a:t>indicativo de un mineral?. ¿porqué?</a:t>
            </a:r>
            <a:endParaRPr lang="es-CL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0298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979712" y="392467"/>
            <a:ext cx="4403770" cy="461665"/>
          </a:xfrm>
          <a:prstGeom prst="rect">
            <a:avLst/>
          </a:prstGeom>
          <a:solidFill>
            <a:srgbClr val="7030A0"/>
          </a:solidFill>
        </p:spPr>
        <p:txBody>
          <a:bodyPr wrap="non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FFFF00"/>
                </a:solidFill>
              </a:rPr>
              <a:t>Perfil del Ingeniero de Minas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251520" y="2852936"/>
            <a:ext cx="8352928" cy="101566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just">
              <a:spcAft>
                <a:spcPts val="750"/>
              </a:spcAft>
            </a:pPr>
            <a:r>
              <a:rPr lang="es-ES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6.</a:t>
            </a:r>
            <a:r>
              <a:rPr lang="es-ES" sz="2000" dirty="0">
                <a:latin typeface="Arial" panose="020B0604020202020204" pitchFamily="34" charset="0"/>
                <a:ea typeface="Times New Roman" panose="02020603050405020304" pitchFamily="18" charset="0"/>
              </a:rPr>
              <a:t> En el área del procesamiento de los materiales, </a:t>
            </a:r>
            <a:r>
              <a:rPr lang="es-ES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dirigir, </a:t>
            </a:r>
            <a:r>
              <a:rPr lang="es-ES" sz="2000" b="1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diseñar</a:t>
            </a:r>
            <a:r>
              <a:rPr lang="es-ES" sz="2000" dirty="0">
                <a:solidFill>
                  <a:srgbClr val="FFFF0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 y optimizar</a:t>
            </a:r>
            <a:r>
              <a:rPr lang="es-ES" sz="2000" dirty="0">
                <a:latin typeface="Arial" panose="020B0604020202020204" pitchFamily="34" charset="0"/>
                <a:ea typeface="Times New Roman" panose="02020603050405020304" pitchFamily="18" charset="0"/>
              </a:rPr>
              <a:t> plantas de trituración, molienda, clasificación y concentración de productos minerales, alimenticios y cualquier otro producto industrial. 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251520" y="4509120"/>
            <a:ext cx="8712968" cy="101566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8. Comercializar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</a:rPr>
              <a:t>, </a:t>
            </a:r>
            <a:r>
              <a:rPr lang="es-ES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seleccionar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</a:rPr>
              <a:t> y abastecer insumos, </a:t>
            </a:r>
            <a:r>
              <a:rPr lang="es-ES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maquinarias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</a:rPr>
              <a:t>, productos </a:t>
            </a:r>
            <a:r>
              <a:rPr lang="es-ES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e instrumentales específicos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</a:rPr>
              <a:t>. </a:t>
            </a: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Gestionar la logística para 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</a:rPr>
              <a:t>la producción. </a:t>
            </a: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Programar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</a:rPr>
              <a:t>, coordinar y controlar servicios y </a:t>
            </a:r>
            <a:r>
              <a:rPr lang="es-ES" sz="2000" dirty="0" smtClean="0">
                <a:latin typeface="Arial" panose="020B0604020202020204" pitchFamily="34" charset="0"/>
                <a:ea typeface="Calibri" panose="020F0502020204030204" pitchFamily="34" charset="0"/>
              </a:rPr>
              <a:t>suministros</a:t>
            </a:r>
            <a:endParaRPr lang="en-US" sz="2000" dirty="0"/>
          </a:p>
        </p:txBody>
      </p:sp>
      <p:sp>
        <p:nvSpPr>
          <p:cNvPr id="11" name="Rectángulo 10"/>
          <p:cNvSpPr/>
          <p:nvPr/>
        </p:nvSpPr>
        <p:spPr>
          <a:xfrm>
            <a:off x="251520" y="1405225"/>
            <a:ext cx="8712968" cy="1015663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r>
              <a:rPr lang="es-ES" sz="2000" b="1" dirty="0">
                <a:latin typeface="Arial" panose="020B0604020202020204" pitchFamily="34" charset="0"/>
                <a:ea typeface="Calibri" panose="020F0502020204030204" pitchFamily="34" charset="0"/>
              </a:rPr>
              <a:t>4.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r>
              <a:rPr lang="es-ES" sz="2000" dirty="0">
                <a:solidFill>
                  <a:srgbClr val="FFFF0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Dirigir </a:t>
            </a:r>
            <a:r>
              <a:rPr lang="es-ES" sz="2000" dirty="0">
                <a:latin typeface="Arial" panose="020B0604020202020204" pitchFamily="34" charset="0"/>
                <a:ea typeface="Calibri" panose="020F0502020204030204" pitchFamily="34" charset="0"/>
              </a:rPr>
              <a:t>y controlar la totalidad de las actividades requeridas hasta su efectiva concreción teniendo en cuenta los criterios de seguridad, impacto ambiental, relaciones humanas, calidad, productividad y costos.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7728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404664"/>
            <a:ext cx="8136904" cy="613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762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" y="620688"/>
            <a:ext cx="5799013" cy="3888432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3968" y="3253088"/>
            <a:ext cx="4740798" cy="342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457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75656" y="116632"/>
            <a:ext cx="6336704" cy="74403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s-ES" sz="2800" b="1" dirty="0" smtClean="0">
                <a:solidFill>
                  <a:srgbClr val="FFFF00"/>
                </a:solidFill>
              </a:rPr>
              <a:t>Rúbrica – Competencias básicas</a:t>
            </a:r>
            <a:endParaRPr lang="en-US" sz="2800" b="1" dirty="0">
              <a:solidFill>
                <a:srgbClr val="FFFF00"/>
              </a:solidFill>
            </a:endParaRPr>
          </a:p>
        </p:txBody>
      </p:sp>
      <p:graphicFrame>
        <p:nvGraphicFramePr>
          <p:cNvPr id="5" name="Obje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3192588"/>
              </p:ext>
            </p:extLst>
          </p:nvPr>
        </p:nvGraphicFramePr>
        <p:xfrm>
          <a:off x="72008" y="836712"/>
          <a:ext cx="8964488" cy="6021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8" name="Documento" r:id="rId3" imgW="6597962" imgH="2791540" progId="Word.Document.12">
                  <p:embed/>
                </p:oleObj>
              </mc:Choice>
              <mc:Fallback>
                <p:oleObj name="Documento" r:id="rId3" imgW="6597962" imgH="279154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008" y="836712"/>
                        <a:ext cx="8964488" cy="60212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6161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to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903168"/>
              </p:ext>
            </p:extLst>
          </p:nvPr>
        </p:nvGraphicFramePr>
        <p:xfrm>
          <a:off x="72008" y="836712"/>
          <a:ext cx="8964488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1" name="Documento" r:id="rId3" imgW="6597962" imgH="3628210" progId="Word.Document.12">
                  <p:embed/>
                </p:oleObj>
              </mc:Choice>
              <mc:Fallback>
                <p:oleObj name="Documento" r:id="rId3" imgW="6597962" imgH="362821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2008" y="836712"/>
                        <a:ext cx="8964488" cy="576064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1475656" y="44624"/>
            <a:ext cx="6336704" cy="74403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s-ES" sz="2800" b="1" dirty="0" smtClean="0">
                <a:solidFill>
                  <a:srgbClr val="FFFF00"/>
                </a:solidFill>
              </a:rPr>
              <a:t>Rúbrica – Competencias básicas</a:t>
            </a:r>
            <a:endParaRPr lang="en-US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6778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EC76B5"/>
      </a:hlink>
      <a:folHlink>
        <a:srgbClr val="E8ACCD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2711</TotalTime>
  <Words>1021</Words>
  <Application>Microsoft Office PowerPoint</Application>
  <PresentationFormat>Presentación en pantalla (4:3)</PresentationFormat>
  <Paragraphs>169</Paragraphs>
  <Slides>41</Slides>
  <Notes>9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2" baseType="lpstr">
      <vt:lpstr>Arial</vt:lpstr>
      <vt:lpstr>Calibri</vt:lpstr>
      <vt:lpstr>Century Gothic</vt:lpstr>
      <vt:lpstr>Chalkboard</vt:lpstr>
      <vt:lpstr>メイリオ</vt:lpstr>
      <vt:lpstr>Times New Roman</vt:lpstr>
      <vt:lpstr>Verdana</vt:lpstr>
      <vt:lpstr>Wingdings</vt:lpstr>
      <vt:lpstr>Wingdings 3</vt:lpstr>
      <vt:lpstr>Ion</vt:lpstr>
      <vt:lpstr>Documento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Rúbrica – Competencias básicas</vt:lpstr>
      <vt:lpstr>Rúbrica – Competencias básicas</vt:lpstr>
      <vt:lpstr>Rúbrica – Competencias transversales</vt:lpstr>
      <vt:lpstr>Calificación</vt:lpstr>
      <vt:lpstr>Presentación de PowerPoint</vt:lpstr>
      <vt:lpstr>Presentación de PowerPoint</vt:lpstr>
      <vt:lpstr>Presentación de PowerPoint</vt:lpstr>
      <vt:lpstr>ROCAS</vt:lpstr>
      <vt:lpstr>Presentación de PowerPoint</vt:lpstr>
      <vt:lpstr>Presentación de PowerPoint</vt:lpstr>
      <vt:lpstr>Presentación de PowerPoint</vt:lpstr>
      <vt:lpstr>Presentación de PowerPoint</vt:lpstr>
      <vt:lpstr>Propiedades físicas de los minerales </vt:lpstr>
      <vt:lpstr>Presentación de PowerPoint</vt:lpstr>
      <vt:lpstr>Presentación de PowerPoint</vt:lpstr>
      <vt:lpstr>Hábito</vt:lpstr>
      <vt:lpstr>Hábito: ejemplos</vt:lpstr>
      <vt:lpstr>Hábito: ejemplos</vt:lpstr>
      <vt:lpstr>Hábito</vt:lpstr>
      <vt:lpstr>Hábito</vt:lpstr>
      <vt:lpstr>Hábito: ejemplos</vt:lpstr>
      <vt:lpstr>Hábito</vt:lpstr>
      <vt:lpstr>Hábito</vt:lpstr>
      <vt:lpstr>Hábito</vt:lpstr>
      <vt:lpstr>Clivaje (exfoliación)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DUREZA</vt:lpstr>
      <vt:lpstr>DUREZA</vt:lpstr>
      <vt:lpstr>Presentación de PowerPoint</vt:lpstr>
    </vt:vector>
  </TitlesOfParts>
  <Company>Luffi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FACULTAD DE INGENIERÍA FORMULACIÓN Y EVALUACIÓN DE PROYECTOS</dc:title>
  <dc:creator>Luffi</dc:creator>
  <cp:lastModifiedBy>usuario</cp:lastModifiedBy>
  <cp:revision>578</cp:revision>
  <cp:lastPrinted>2015-03-17T16:14:28Z</cp:lastPrinted>
  <dcterms:created xsi:type="dcterms:W3CDTF">2015-03-14T19:26:17Z</dcterms:created>
  <dcterms:modified xsi:type="dcterms:W3CDTF">2020-08-20T08:50:39Z</dcterms:modified>
</cp:coreProperties>
</file>