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7" r:id="rId5"/>
    <p:sldId id="278" r:id="rId6"/>
    <p:sldId id="279" r:id="rId7"/>
    <p:sldId id="261" r:id="rId8"/>
    <p:sldId id="264" r:id="rId9"/>
    <p:sldId id="281" r:id="rId10"/>
    <p:sldId id="280" r:id="rId11"/>
    <p:sldId id="262" r:id="rId12"/>
    <p:sldId id="263" r:id="rId13"/>
    <p:sldId id="266" r:id="rId14"/>
    <p:sldId id="265" r:id="rId15"/>
    <p:sldId id="267" r:id="rId16"/>
    <p:sldId id="268" r:id="rId17"/>
    <p:sldId id="269" r:id="rId18"/>
    <p:sldId id="271" r:id="rId19"/>
    <p:sldId id="25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85623" y="1490141"/>
            <a:ext cx="8645502" cy="2262781"/>
          </a:xfrm>
        </p:spPr>
        <p:txBody>
          <a:bodyPr>
            <a:normAutofit/>
          </a:bodyPr>
          <a:lstStyle/>
          <a:p>
            <a:pPr algn="ctr"/>
            <a:br>
              <a:rPr lang="es-ES" dirty="0"/>
            </a:br>
            <a:r>
              <a:rPr lang="es-AR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Seguridad y Auditoría Informática</a:t>
            </a:r>
            <a:endParaRPr lang="es-ES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15726" y="4236468"/>
            <a:ext cx="8915399" cy="1126283"/>
          </a:xfrm>
        </p:spPr>
        <p:txBody>
          <a:bodyPr/>
          <a:lstStyle/>
          <a:p>
            <a:pPr algn="ctr"/>
            <a:endParaRPr lang="es-ES" dirty="0"/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Ing. María C Aparicio</a:t>
            </a:r>
          </a:p>
        </p:txBody>
      </p:sp>
    </p:spTree>
    <p:extLst>
      <p:ext uri="{BB962C8B-B14F-4D97-AF65-F5344CB8AC3E}">
        <p14:creationId xmlns:p14="http://schemas.microsoft.com/office/powerpoint/2010/main" val="391480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Seguridad Informática - Objetivos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92924" y="1455312"/>
            <a:ext cx="8911687" cy="48424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Otros Objetivos deseables en seguridad</a:t>
            </a:r>
          </a:p>
          <a:p>
            <a:pPr marL="0" indent="0">
              <a:buNone/>
            </a:pPr>
            <a:endParaRPr lang="es-ES" b="1" dirty="0"/>
          </a:p>
          <a:p>
            <a:pPr algn="just"/>
            <a:r>
              <a:rPr lang="es-ES" b="1" dirty="0"/>
              <a:t>Autenticación: </a:t>
            </a:r>
            <a:r>
              <a:rPr lang="es-ES" dirty="0"/>
              <a:t>Asegurar que la comunicación sea autentica</a:t>
            </a:r>
          </a:p>
          <a:p>
            <a:pPr marL="0" indent="0" algn="just">
              <a:buNone/>
            </a:pPr>
            <a:endParaRPr lang="es-ES" dirty="0"/>
          </a:p>
          <a:p>
            <a:r>
              <a:rPr lang="es-ES" b="1" dirty="0"/>
              <a:t>No Repudio: </a:t>
            </a:r>
            <a:r>
              <a:rPr lang="es-ES" dirty="0"/>
              <a:t>Evitar que el receptor – emisor niegue la ocurrencia de una acción o mensaje.</a:t>
            </a:r>
          </a:p>
          <a:p>
            <a:endParaRPr lang="es-ES" b="1" dirty="0"/>
          </a:p>
          <a:p>
            <a:r>
              <a:rPr lang="es-ES" b="1" dirty="0"/>
              <a:t>Control de Acceso: </a:t>
            </a:r>
            <a:r>
              <a:rPr lang="es-ES" dirty="0"/>
              <a:t>Capacidad de limitar y controlar el acceso a un sistema y prevenir el uso inadecuado de recursos</a:t>
            </a:r>
            <a:endParaRPr lang="es-ES" b="1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57867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Seguridad Informática - Información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1070" y="1609859"/>
            <a:ext cx="10023542" cy="48424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b="1" dirty="0"/>
              <a:t>Información:</a:t>
            </a:r>
          </a:p>
          <a:p>
            <a:pPr algn="just"/>
            <a:r>
              <a:rPr lang="es-ES_tradnl" dirty="0">
                <a:latin typeface="+mj-lt"/>
                <a:cs typeface="Arial" pitchFamily="34" charset="0"/>
              </a:rPr>
              <a:t>Es todo aquello que permite adquirir algún tipo de conocimiento, luego, solo existirá información cuando se dé a conocer algo que se desconoce</a:t>
            </a:r>
            <a:r>
              <a:rPr lang="es-ES_tradnl" dirty="0">
                <a:latin typeface="+mj-lt"/>
              </a:rPr>
              <a:t>.</a:t>
            </a:r>
          </a:p>
          <a:p>
            <a:pPr algn="just"/>
            <a:r>
              <a:rPr lang="es-ES" b="1" dirty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En sentido general</a:t>
            </a:r>
            <a:r>
              <a:rPr lang="es-ES" dirty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, la información es un conjunto organizado de datos procesados, que constituyen un mensaje sobre un determinado ente o fenómeno.</a:t>
            </a:r>
          </a:p>
          <a:p>
            <a:pPr algn="just"/>
            <a:r>
              <a:rPr lang="es-ES_tradnl" b="1" dirty="0">
                <a:solidFill>
                  <a:schemeClr val="tx1"/>
                </a:solidFill>
                <a:latin typeface="+mj-lt"/>
                <a:ea typeface="Calibri" pitchFamily="34" charset="0"/>
                <a:cs typeface="Arial" pitchFamily="34" charset="0"/>
              </a:rPr>
              <a:t>En ingeniería: </a:t>
            </a:r>
            <a:r>
              <a:rPr lang="es-ES_tradnl" dirty="0">
                <a:solidFill>
                  <a:schemeClr val="tx1"/>
                </a:solidFill>
                <a:latin typeface="+mj-lt"/>
                <a:ea typeface="Calibri" pitchFamily="34" charset="0"/>
                <a:cs typeface="Arial" pitchFamily="34" charset="0"/>
              </a:rPr>
              <a:t>es el resultado veraz, oportuno y relevante de un proceso de datos, que permite tornar decisiones adecuadas. </a:t>
            </a:r>
          </a:p>
          <a:p>
            <a:pPr marL="0" lvl="0" indent="0" algn="just" defTabSz="91440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s-ES_tradnl" dirty="0"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ES" b="1" dirty="0"/>
              <a:t>Protección de la Información</a:t>
            </a:r>
            <a:r>
              <a:rPr lang="es-ES" dirty="0"/>
              <a:t>:</a:t>
            </a:r>
          </a:p>
          <a:p>
            <a:pPr marL="0" indent="0" algn="just">
              <a:buNone/>
            </a:pPr>
            <a:r>
              <a:rPr lang="es-ES" dirty="0"/>
              <a:t>Actualmente, uno de los activos más preciados para una empresa es la información.</a:t>
            </a:r>
          </a:p>
          <a:p>
            <a:pPr marL="0" indent="0" algn="just">
              <a:buNone/>
            </a:pPr>
            <a:r>
              <a:rPr lang="es-ES" dirty="0"/>
              <a:t>“Aquella información, cuya revelación, alteración, pérdida o destrucción puede producir daños importantes a la organización propietaria de la misma”</a:t>
            </a:r>
          </a:p>
        </p:txBody>
      </p:sp>
      <p:sp>
        <p:nvSpPr>
          <p:cNvPr id="4" name="5 Rectángulo"/>
          <p:cNvSpPr/>
          <p:nvPr/>
        </p:nvSpPr>
        <p:spPr>
          <a:xfrm>
            <a:off x="2148529" y="2937612"/>
            <a:ext cx="8143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385156" y="4956880"/>
            <a:ext cx="82153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s-E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900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32585" y="451614"/>
            <a:ext cx="10303099" cy="1280890"/>
          </a:xfrm>
        </p:spPr>
        <p:txBody>
          <a:bodyPr>
            <a:normAutofit/>
          </a:bodyPr>
          <a:lstStyle/>
          <a:p>
            <a:r>
              <a:rPr lang="es-ES" sz="3200" dirty="0"/>
              <a:t>Seguridad Informática – Elementos de la Información</a:t>
            </a:r>
          </a:p>
        </p:txBody>
      </p:sp>
      <p:pic>
        <p:nvPicPr>
          <p:cNvPr id="1026" name="Picture 2" descr="https://protejete.files.wordpress.com/2009/07/pres_7_elementos_informacio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83"/>
          <a:stretch/>
        </p:blipFill>
        <p:spPr bwMode="auto">
          <a:xfrm>
            <a:off x="4067992" y="1389123"/>
            <a:ext cx="5797225" cy="4281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695458" y="5777524"/>
            <a:ext cx="108697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600" dirty="0"/>
              <a:t>Son estos los Activos de una institución que tenemos que proteger, para evitar su perdida, modificación o el uso inadecuado de su contenido, para impedir daños para nuestra institución y las personas presentes en la información.</a:t>
            </a:r>
          </a:p>
        </p:txBody>
      </p:sp>
    </p:spTree>
    <p:extLst>
      <p:ext uri="{BB962C8B-B14F-4D97-AF65-F5344CB8AC3E}">
        <p14:creationId xmlns:p14="http://schemas.microsoft.com/office/powerpoint/2010/main" val="2792549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1203"/>
          </a:xfrm>
        </p:spPr>
        <p:txBody>
          <a:bodyPr/>
          <a:lstStyle/>
          <a:p>
            <a:r>
              <a:rPr lang="es-ES" dirty="0"/>
              <a:t>Seguridad Física</a:t>
            </a:r>
          </a:p>
        </p:txBody>
      </p:sp>
      <p:sp>
        <p:nvSpPr>
          <p:cNvPr id="4" name="5 Rectángulo"/>
          <p:cNvSpPr/>
          <p:nvPr/>
        </p:nvSpPr>
        <p:spPr>
          <a:xfrm>
            <a:off x="2148529" y="2937612"/>
            <a:ext cx="8143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385156" y="4956880"/>
            <a:ext cx="82153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s-E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2385156" y="1379312"/>
            <a:ext cx="8915400" cy="5626795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Seguridad Física:</a:t>
            </a:r>
          </a:p>
          <a:p>
            <a:pPr lvl="1" algn="just"/>
            <a:r>
              <a:rPr lang="es-ES" dirty="0"/>
              <a:t> </a:t>
            </a:r>
            <a:r>
              <a:rPr lang="es-ES" dirty="0">
                <a:solidFill>
                  <a:schemeClr val="tx1"/>
                </a:solidFill>
              </a:rPr>
              <a:t>Consiste en la "</a:t>
            </a:r>
            <a:r>
              <a:rPr lang="es-ES" i="1" dirty="0">
                <a:solidFill>
                  <a:schemeClr val="tx1"/>
                </a:solidFill>
              </a:rPr>
              <a:t>aplicación de barreras físicas y procedimientos de control, como medidas de prevención y contramedidas ante amenazas a los recursos e información confidencial</a:t>
            </a:r>
            <a:r>
              <a:rPr lang="es-ES" dirty="0">
                <a:solidFill>
                  <a:schemeClr val="tx1"/>
                </a:solidFill>
              </a:rPr>
              <a:t>"(</a:t>
            </a:r>
            <a:r>
              <a:rPr lang="es-ES" i="1" dirty="0">
                <a:solidFill>
                  <a:schemeClr val="tx1"/>
                </a:solidFill>
              </a:rPr>
              <a:t>HUERTA, Antonio Villalón. "Seguridad en Unix y Redes"</a:t>
            </a:r>
            <a:r>
              <a:rPr lang="es-ES" dirty="0">
                <a:solidFill>
                  <a:schemeClr val="tx1"/>
                </a:solidFill>
              </a:rPr>
              <a:t>).</a:t>
            </a:r>
          </a:p>
          <a:p>
            <a:pPr marL="457200" lvl="1" indent="0" algn="just">
              <a:buNone/>
            </a:pPr>
            <a:r>
              <a:rPr lang="es-ES" dirty="0">
                <a:solidFill>
                  <a:schemeClr val="tx1"/>
                </a:solidFill>
              </a:rPr>
              <a:t> Se refiere a los controles y mecanismos de seguridad dentro y alrededor del Centro de Cómputo así como los medios de acceso remoto al y desde el mismo; implementados para proteger el hardware y medios de almacenamiento de datos.</a:t>
            </a:r>
          </a:p>
          <a:p>
            <a:pPr marL="400050" lvl="1" indent="0" algn="just">
              <a:buNone/>
            </a:pPr>
            <a:r>
              <a:rPr lang="es-ES" dirty="0">
                <a:solidFill>
                  <a:schemeClr val="tx1"/>
                </a:solidFill>
                <a:latin typeface="+mj-lt"/>
              </a:rPr>
              <a:t>Este tipo de seguridad está enfocado a cubrir las amenazas ocasionadas tanto por el hombre como por la naturaleza del medio físico en que se encuentra ubicado el centro.</a:t>
            </a:r>
          </a:p>
          <a:p>
            <a:pPr marL="400050" lvl="1" indent="0" algn="just">
              <a:buNone/>
            </a:pPr>
            <a:r>
              <a:rPr lang="es-ES" dirty="0">
                <a:solidFill>
                  <a:schemeClr val="tx1"/>
                </a:solidFill>
                <a:latin typeface="+mj-lt"/>
              </a:rPr>
              <a:t>Las principales amenazas que se prevén en la seguridad física son:</a:t>
            </a:r>
          </a:p>
          <a:p>
            <a:pPr lvl="1" algn="just"/>
            <a:r>
              <a:rPr lang="es-ES" dirty="0">
                <a:solidFill>
                  <a:schemeClr val="tx1"/>
                </a:solidFill>
                <a:latin typeface="+mj-lt"/>
              </a:rPr>
              <a:t>Desastres naturales, incendios accidentales tormentas e inundaciones.</a:t>
            </a:r>
          </a:p>
          <a:p>
            <a:pPr lvl="1" algn="just"/>
            <a:r>
              <a:rPr lang="es-ES" dirty="0">
                <a:solidFill>
                  <a:schemeClr val="tx1"/>
                </a:solidFill>
                <a:latin typeface="+mj-lt"/>
              </a:rPr>
              <a:t>Amenazas ocasionadas por el hombre.</a:t>
            </a:r>
          </a:p>
          <a:p>
            <a:pPr lvl="1" algn="just"/>
            <a:r>
              <a:rPr lang="es-ES" dirty="0">
                <a:solidFill>
                  <a:schemeClr val="tx1"/>
                </a:solidFill>
                <a:latin typeface="+mj-lt"/>
              </a:rPr>
              <a:t>Disturbios, sabotajes internos y externos deliberados.</a:t>
            </a:r>
          </a:p>
        </p:txBody>
      </p:sp>
    </p:spTree>
    <p:extLst>
      <p:ext uri="{BB962C8B-B14F-4D97-AF65-F5344CB8AC3E}">
        <p14:creationId xmlns:p14="http://schemas.microsoft.com/office/powerpoint/2010/main" val="53341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8529" y="456473"/>
            <a:ext cx="8911687" cy="831203"/>
          </a:xfrm>
        </p:spPr>
        <p:txBody>
          <a:bodyPr/>
          <a:lstStyle/>
          <a:p>
            <a:r>
              <a:rPr lang="es-ES" dirty="0"/>
              <a:t>Seguridad Lógica</a:t>
            </a:r>
          </a:p>
        </p:txBody>
      </p:sp>
      <p:sp>
        <p:nvSpPr>
          <p:cNvPr id="4" name="5 Rectángulo"/>
          <p:cNvSpPr/>
          <p:nvPr/>
        </p:nvSpPr>
        <p:spPr>
          <a:xfrm>
            <a:off x="2148529" y="2937612"/>
            <a:ext cx="8143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385156" y="4956880"/>
            <a:ext cx="82153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s-E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1828800" y="1231205"/>
            <a:ext cx="9852339" cy="5626795"/>
          </a:xfrm>
        </p:spPr>
        <p:txBody>
          <a:bodyPr>
            <a:normAutofit/>
          </a:bodyPr>
          <a:lstStyle/>
          <a:p>
            <a:pPr algn="just"/>
            <a:r>
              <a:rPr lang="es-ES" dirty="0">
                <a:solidFill>
                  <a:schemeClr val="tx1"/>
                </a:solidFill>
              </a:rPr>
              <a:t>Consiste en la "aplicación de barreras y procedimientos que resguarden el acceso a los datos y sólo se permita acceder a ellos a las personas autorizadas para hacerlo."</a:t>
            </a:r>
          </a:p>
          <a:p>
            <a:pPr marL="400050" lvl="1" indent="0" algn="just">
              <a:buNone/>
            </a:pPr>
            <a:r>
              <a:rPr lang="es-ES" dirty="0">
                <a:solidFill>
                  <a:schemeClr val="tx1"/>
                </a:solidFill>
              </a:rPr>
              <a:t>	Existe un viejo dicho en la seguridad informática que dicta que "todo lo que no está permitido debe estar prohibido" y esto es lo que debe asegurar la Seguridad Lógica.</a:t>
            </a:r>
          </a:p>
          <a:p>
            <a:pPr marL="457200" lvl="1" indent="0" algn="just">
              <a:buNone/>
            </a:pPr>
            <a:r>
              <a:rPr lang="es-ES" dirty="0">
                <a:solidFill>
                  <a:schemeClr val="tx1"/>
                </a:solidFill>
              </a:rPr>
              <a:t>Los objetivos que se plantean serán:</a:t>
            </a:r>
          </a:p>
          <a:p>
            <a:pPr lvl="1" algn="just"/>
            <a:r>
              <a:rPr lang="es-ES" dirty="0">
                <a:solidFill>
                  <a:schemeClr val="tx1"/>
                </a:solidFill>
              </a:rPr>
              <a:t>Restringir el acceso a los programas y archivos.</a:t>
            </a:r>
          </a:p>
          <a:p>
            <a:pPr lvl="1" algn="just"/>
            <a:r>
              <a:rPr lang="es-ES" dirty="0">
                <a:solidFill>
                  <a:schemeClr val="tx1"/>
                </a:solidFill>
              </a:rPr>
              <a:t>Asegurar que los operadores puedan trabajar sin una supervisión minuciosa y no puedan modificar los programas ni los archivos que no correspondan.</a:t>
            </a:r>
          </a:p>
          <a:p>
            <a:pPr lvl="1" algn="just"/>
            <a:r>
              <a:rPr lang="es-ES" dirty="0">
                <a:solidFill>
                  <a:schemeClr val="tx1"/>
                </a:solidFill>
              </a:rPr>
              <a:t>Asegurar que se estén utilizados los datos, archivos y programas correctos en y por el procedimiento correcto.</a:t>
            </a:r>
          </a:p>
          <a:p>
            <a:pPr lvl="1" algn="just"/>
            <a:r>
              <a:rPr lang="es-ES" dirty="0">
                <a:solidFill>
                  <a:schemeClr val="tx1"/>
                </a:solidFill>
              </a:rPr>
              <a:t>Que la información transmitida sea recibida sólo por el destinatario al cual ha sido enviada y no a otro.</a:t>
            </a:r>
          </a:p>
          <a:p>
            <a:pPr lvl="1" algn="just"/>
            <a:r>
              <a:rPr lang="es-ES" dirty="0">
                <a:solidFill>
                  <a:schemeClr val="tx1"/>
                </a:solidFill>
              </a:rPr>
              <a:t>Que la información recibida sea la misma que ha sido transmitida.</a:t>
            </a:r>
          </a:p>
          <a:p>
            <a:pPr lvl="1" algn="just"/>
            <a:r>
              <a:rPr lang="es-ES" dirty="0">
                <a:solidFill>
                  <a:schemeClr val="tx1"/>
                </a:solidFill>
              </a:rPr>
              <a:t>Que existan sistemas alternativos secundarios de transmisión entre diferentes puntos.</a:t>
            </a:r>
          </a:p>
          <a:p>
            <a:pPr lvl="1" algn="just"/>
            <a:r>
              <a:rPr lang="es-ES" dirty="0">
                <a:solidFill>
                  <a:schemeClr val="tx1"/>
                </a:solidFill>
              </a:rPr>
              <a:t>Que se disponga de pasos alternativos de emergencia para la transmisión de información.</a:t>
            </a:r>
          </a:p>
          <a:p>
            <a:endParaRPr lang="es-E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888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1203"/>
          </a:xfrm>
        </p:spPr>
        <p:txBody>
          <a:bodyPr/>
          <a:lstStyle/>
          <a:p>
            <a:r>
              <a:rPr lang="es-ES" dirty="0"/>
              <a:t>Seguridad Activa y Pasiva</a:t>
            </a:r>
          </a:p>
        </p:txBody>
      </p:sp>
      <p:sp>
        <p:nvSpPr>
          <p:cNvPr id="4" name="5 Rectángulo"/>
          <p:cNvSpPr/>
          <p:nvPr/>
        </p:nvSpPr>
        <p:spPr>
          <a:xfrm>
            <a:off x="2148529" y="2937612"/>
            <a:ext cx="8143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385156" y="4956880"/>
            <a:ext cx="82153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s-E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2385156" y="1379312"/>
            <a:ext cx="8915400" cy="5626795"/>
          </a:xfrm>
        </p:spPr>
        <p:txBody>
          <a:bodyPr>
            <a:normAutofit/>
          </a:bodyPr>
          <a:lstStyle/>
          <a:p>
            <a:r>
              <a:rPr lang="es-AR" b="1" dirty="0">
                <a:solidFill>
                  <a:schemeClr val="tx1"/>
                </a:solidFill>
              </a:rPr>
              <a:t>Seguridad Activa:</a:t>
            </a:r>
          </a:p>
          <a:p>
            <a:pPr lvl="1"/>
            <a:r>
              <a:rPr lang="es-AR" dirty="0">
                <a:solidFill>
                  <a:schemeClr val="tx1"/>
                </a:solidFill>
              </a:rPr>
              <a:t>Son los mecanismos y procedimientos que permiten prevenir y detectar riesgos o amenazas para la seguridad del sistema.</a:t>
            </a:r>
          </a:p>
          <a:p>
            <a:pPr lvl="1"/>
            <a:r>
              <a:rPr lang="es-AR" dirty="0">
                <a:solidFill>
                  <a:schemeClr val="tx1"/>
                </a:solidFill>
              </a:rPr>
              <a:t>La seguridad activa previene riesgos y los detecta antes de que produzcan daños al sistema</a:t>
            </a:r>
          </a:p>
          <a:p>
            <a:pPr marL="457200" lvl="1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r>
              <a:rPr lang="es-AR" b="1" dirty="0">
                <a:solidFill>
                  <a:schemeClr val="tx1"/>
                </a:solidFill>
              </a:rPr>
              <a:t>Seguridad Pasiva: </a:t>
            </a:r>
          </a:p>
          <a:p>
            <a:pPr lvl="1"/>
            <a:r>
              <a:rPr lang="es-AR" dirty="0">
                <a:solidFill>
                  <a:schemeClr val="tx1"/>
                </a:solidFill>
              </a:rPr>
              <a:t>Esta constituida por el conjunto de medidas que se implementan con el fin de minimizar la repercusión debido a un incidente de seguridad y permitir la recuperación del sistema </a:t>
            </a:r>
          </a:p>
          <a:p>
            <a:pPr lvl="1"/>
            <a:r>
              <a:rPr lang="es-AR" dirty="0">
                <a:solidFill>
                  <a:schemeClr val="tx1"/>
                </a:solidFill>
              </a:rPr>
              <a:t>A estas medidas podemos llamarlas de corrección. </a:t>
            </a:r>
          </a:p>
          <a:p>
            <a:pPr lvl="1"/>
            <a:r>
              <a:rPr lang="es-AR" dirty="0">
                <a:solidFill>
                  <a:schemeClr val="tx1"/>
                </a:solidFill>
              </a:rPr>
              <a:t>La seguridad pasiva corrige y limita los daños producidos por un incidente de seguridad</a:t>
            </a:r>
          </a:p>
          <a:p>
            <a:pPr lvl="1"/>
            <a:endParaRPr lang="es-AR" dirty="0">
              <a:solidFill>
                <a:schemeClr val="tx1"/>
              </a:solidFill>
            </a:endParaRPr>
          </a:p>
          <a:p>
            <a:r>
              <a:rPr lang="es-AR" sz="1600" dirty="0">
                <a:solidFill>
                  <a:schemeClr val="tx1"/>
                </a:solidFill>
              </a:rPr>
              <a:t>Tanto la seguridad activa como la pasiva pueden ser aplicados a la parte física o lógica del sistema de información.</a:t>
            </a:r>
          </a:p>
        </p:txBody>
      </p:sp>
    </p:spTree>
    <p:extLst>
      <p:ext uri="{BB962C8B-B14F-4D97-AF65-F5344CB8AC3E}">
        <p14:creationId xmlns:p14="http://schemas.microsoft.com/office/powerpoint/2010/main" val="2850629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1203"/>
          </a:xfrm>
        </p:spPr>
        <p:txBody>
          <a:bodyPr/>
          <a:lstStyle/>
          <a:p>
            <a:r>
              <a:rPr lang="es-ES" dirty="0"/>
              <a:t>Seguridad Activa y Pasiva - Medidas</a:t>
            </a:r>
          </a:p>
        </p:txBody>
      </p:sp>
      <p:sp>
        <p:nvSpPr>
          <p:cNvPr id="4" name="5 Rectángulo"/>
          <p:cNvSpPr/>
          <p:nvPr/>
        </p:nvSpPr>
        <p:spPr>
          <a:xfrm>
            <a:off x="2148529" y="2937612"/>
            <a:ext cx="8143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385156" y="4956880"/>
            <a:ext cx="82153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s-E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580658"/>
              </p:ext>
            </p:extLst>
          </p:nvPr>
        </p:nvGraphicFramePr>
        <p:xfrm>
          <a:off x="1133342" y="1352282"/>
          <a:ext cx="10715220" cy="52471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98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0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6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89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spc="440" dirty="0">
                          <a:effectLst/>
                          <a:latin typeface="+mn-lt"/>
                        </a:rPr>
                        <a:t>AMENAZAS</a:t>
                      </a:r>
                      <a:endParaRPr lang="es-E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7835" marR="378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spc="440" dirty="0">
                          <a:effectLst/>
                          <a:latin typeface="+mn-lt"/>
                        </a:rPr>
                        <a:t>SEGURIDAD ACTIVA</a:t>
                      </a:r>
                      <a:endParaRPr lang="es-E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7835" marR="378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spc="440">
                          <a:effectLst/>
                          <a:latin typeface="+mn-lt"/>
                        </a:rPr>
                        <a:t>SEGURIDAD PASIVA</a:t>
                      </a:r>
                      <a:endParaRPr lang="es-ES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7835" marR="378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17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+mn-lt"/>
                        </a:rPr>
                        <a:t>Errores humanos</a:t>
                      </a:r>
                      <a:endParaRPr lang="es-E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7835" marR="378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  <a:latin typeface="+mn-lt"/>
                        </a:rPr>
                        <a:t>formación o capacitación</a:t>
                      </a:r>
                      <a:endParaRPr lang="es-ES" sz="1400" dirty="0">
                        <a:effectLst/>
                        <a:latin typeface="+mn-lt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  <a:latin typeface="+mn-lt"/>
                        </a:rPr>
                        <a:t>asignación adecuada de los permisos de acceso a los datos.</a:t>
                      </a:r>
                      <a:endParaRPr lang="es-E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7835" marR="378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s-MX" sz="1400" dirty="0">
                          <a:effectLst/>
                          <a:latin typeface="+mn-lt"/>
                        </a:rPr>
                        <a:t>controles de asiduidad de errores para producir el reemplazo de personal</a:t>
                      </a:r>
                      <a:endParaRPr lang="es-E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7835" marR="378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99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+mn-lt"/>
                        </a:rPr>
                        <a:t>Robo o alteración de la información del sistema</a:t>
                      </a:r>
                      <a:endParaRPr lang="es-E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7835" marR="378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  <a:latin typeface="+mn-lt"/>
                        </a:rPr>
                        <a:t>autenticación de los usuarios</a:t>
                      </a:r>
                      <a:endParaRPr lang="es-ES" sz="1400" dirty="0">
                        <a:effectLst/>
                        <a:latin typeface="+mn-lt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  <a:latin typeface="+mn-lt"/>
                        </a:rPr>
                        <a:t>elección de claves seguras y mantenimiento en secreto</a:t>
                      </a:r>
                      <a:endParaRPr lang="es-ES" sz="1400" dirty="0">
                        <a:effectLst/>
                        <a:latin typeface="+mn-lt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  <a:latin typeface="+mn-lt"/>
                        </a:rPr>
                        <a:t>asignación adecuada de los permisos de acceso a los objetos</a:t>
                      </a:r>
                      <a:endParaRPr lang="es-ES" sz="1400" dirty="0">
                        <a:effectLst/>
                        <a:latin typeface="+mn-lt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  <a:latin typeface="+mn-lt"/>
                        </a:rPr>
                        <a:t>establecer alarmas sobre eventos</a:t>
                      </a:r>
                      <a:endParaRPr lang="es-ES" sz="1400" dirty="0">
                        <a:effectLst/>
                        <a:latin typeface="+mn-lt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  <a:latin typeface="+mn-lt"/>
                        </a:rPr>
                        <a:t>utilizar programas de bloqueo cuando haya que dejar el sistema desatendido</a:t>
                      </a:r>
                      <a:endParaRPr lang="es-E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7835" marR="378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  <a:latin typeface="+mn-lt"/>
                        </a:rPr>
                        <a:t>cambios en el cifrado</a:t>
                      </a:r>
                      <a:endParaRPr lang="es-ES" sz="1400" dirty="0">
                        <a:effectLst/>
                        <a:latin typeface="+mn-lt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  <a:latin typeface="+mn-lt"/>
                        </a:rPr>
                        <a:t> estudio de los registros de auditoría</a:t>
                      </a:r>
                      <a:endParaRPr lang="es-E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7835" marR="378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82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  <a:latin typeface="+mn-lt"/>
                        </a:rPr>
                        <a:t>Robo o alternación de la información en la transmisión</a:t>
                      </a:r>
                      <a:endParaRPr lang="es-ES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7835" marR="378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>
                          <a:effectLst/>
                          <a:latin typeface="+mn-lt"/>
                        </a:rPr>
                        <a:t>utilización de canales seguros</a:t>
                      </a:r>
                      <a:endParaRPr lang="es-ES" sz="1400">
                        <a:effectLst/>
                        <a:latin typeface="+mn-lt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>
                          <a:effectLst/>
                          <a:latin typeface="+mn-lt"/>
                        </a:rPr>
                        <a:t>disponibilidad de canales alternativos</a:t>
                      </a:r>
                      <a:endParaRPr lang="es-ES" sz="1400">
                        <a:effectLst/>
                        <a:latin typeface="+mn-lt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>
                          <a:effectLst/>
                          <a:latin typeface="+mn-lt"/>
                        </a:rPr>
                        <a:t>cifrados confiables </a:t>
                      </a:r>
                      <a:endParaRPr lang="es-ES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7835" marR="378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  <a:latin typeface="+mn-lt"/>
                        </a:rPr>
                        <a:t>cambios en el cifrado y en los canales en uso</a:t>
                      </a:r>
                      <a:endParaRPr lang="es-E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7835" marR="378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014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+mn-lt"/>
                        </a:rPr>
                        <a:t>Robo de los equipos</a:t>
                      </a:r>
                      <a:endParaRPr lang="es-E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7835" marR="378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>
                          <a:effectLst/>
                          <a:latin typeface="+mn-lt"/>
                        </a:rPr>
                        <a:t>acceso restringido a los equipos</a:t>
                      </a:r>
                      <a:endParaRPr lang="es-ES" sz="1400">
                        <a:effectLst/>
                        <a:latin typeface="+mn-lt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>
                          <a:effectLst/>
                          <a:latin typeface="+mn-lt"/>
                        </a:rPr>
                        <a:t>fijación de equipos a soportes</a:t>
                      </a:r>
                      <a:endParaRPr lang="es-ES" sz="1400">
                        <a:effectLst/>
                        <a:latin typeface="+mn-lt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>
                          <a:effectLst/>
                          <a:latin typeface="+mn-lt"/>
                        </a:rPr>
                        <a:t> </a:t>
                      </a:r>
                      <a:endParaRPr lang="es-ES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7835" marR="378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  <a:latin typeface="+mn-lt"/>
                        </a:rPr>
                        <a:t>copias de seguridad</a:t>
                      </a:r>
                      <a:endParaRPr lang="es-ES" sz="1400" dirty="0">
                        <a:effectLst/>
                        <a:latin typeface="+mn-lt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  <a:latin typeface="+mn-lt"/>
                        </a:rPr>
                        <a:t>equipos de reserva</a:t>
                      </a:r>
                      <a:endParaRPr lang="es-ES" sz="1400" dirty="0">
                        <a:effectLst/>
                        <a:latin typeface="+mn-lt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  <a:latin typeface="+mn-lt"/>
                        </a:rPr>
                        <a:t>anotar modelos y números de serie</a:t>
                      </a:r>
                      <a:endParaRPr lang="es-ES" sz="1400" dirty="0">
                        <a:effectLst/>
                        <a:latin typeface="+mn-lt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  <a:latin typeface="+mn-lt"/>
                        </a:rPr>
                        <a:t>revisión de las presencias en la sala</a:t>
                      </a:r>
                      <a:endParaRPr lang="es-ES" sz="1400" dirty="0">
                        <a:effectLst/>
                        <a:latin typeface="+mn-lt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  <a:latin typeface="+mn-lt"/>
                        </a:rPr>
                        <a:t>marcación de los equipos</a:t>
                      </a:r>
                      <a:endParaRPr lang="es-E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7835" marR="378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37337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5156" y="340775"/>
            <a:ext cx="8911687" cy="831203"/>
          </a:xfrm>
        </p:spPr>
        <p:txBody>
          <a:bodyPr/>
          <a:lstStyle/>
          <a:p>
            <a:r>
              <a:rPr lang="es-ES" dirty="0"/>
              <a:t>Seguridad Activa y Pasiva - Medidas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385156" y="4956880"/>
            <a:ext cx="82153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s-E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644112"/>
              </p:ext>
            </p:extLst>
          </p:nvPr>
        </p:nvGraphicFramePr>
        <p:xfrm>
          <a:off x="1545466" y="1081826"/>
          <a:ext cx="10187189" cy="5533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6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66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45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23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b="1" spc="440" dirty="0">
                          <a:effectLst/>
                        </a:rPr>
                        <a:t>AMENAZAS</a:t>
                      </a:r>
                      <a:endParaRPr lang="es-E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b="1" spc="440" dirty="0">
                          <a:effectLst/>
                        </a:rPr>
                        <a:t>SEGURIDAD ACTIVA</a:t>
                      </a:r>
                      <a:endParaRPr lang="es-E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b="1" spc="440" dirty="0">
                          <a:effectLst/>
                        </a:rPr>
                        <a:t>SEGURIDAD PASIVA</a:t>
                      </a:r>
                      <a:endParaRPr lang="es-E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Fallo en el suministro eléctrico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  <a:tab pos="228600" algn="l"/>
                        </a:tabLst>
                      </a:pPr>
                      <a:r>
                        <a:rPr lang="es-MX" sz="1400" dirty="0">
                          <a:effectLst/>
                        </a:rPr>
                        <a:t>revisión y control de redes</a:t>
                      </a:r>
                      <a:endParaRPr lang="es-ES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  <a:tab pos="228600" algn="l"/>
                        </a:tabLst>
                      </a:pPr>
                      <a:r>
                        <a:rPr lang="es-MX" sz="1400" dirty="0">
                          <a:effectLst/>
                        </a:rPr>
                        <a:t>líneas de suministro alternativo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UPS</a:t>
                      </a:r>
                      <a:endParaRPr lang="es-ES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supresores de picos de tensión</a:t>
                      </a:r>
                      <a:endParaRPr lang="es-ES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generación propia de energía eléctrica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35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Desastre natural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s-MX" sz="1400" dirty="0">
                          <a:effectLst/>
                        </a:rPr>
                        <a:t>estudios geo – meteorológicos de la zona</a:t>
                      </a:r>
                      <a:endParaRPr lang="es-ES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s-MX" sz="1400" dirty="0">
                          <a:effectLst/>
                        </a:rPr>
                        <a:t>estudio del lay-</a:t>
                      </a:r>
                      <a:r>
                        <a:rPr lang="es-MX" sz="1400" dirty="0" err="1">
                          <a:effectLst/>
                        </a:rPr>
                        <a:t>out</a:t>
                      </a:r>
                      <a:r>
                        <a:rPr lang="es-MX" sz="1400" dirty="0">
                          <a:effectLst/>
                        </a:rPr>
                        <a:t> de los centros de cómputos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copias de seguridad</a:t>
                      </a:r>
                      <a:endParaRPr lang="es-ES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almacenamiento los BU en ignífugos</a:t>
                      </a:r>
                      <a:endParaRPr lang="es-ES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tener equipos de reserva</a:t>
                      </a:r>
                      <a:endParaRPr lang="es-ES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asegurar los equipos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4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</a:rPr>
                        <a:t>Recepción de información falsa</a:t>
                      </a:r>
                      <a:endParaRPr lang="es-E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autenticación de la información mediante firmas digitales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s-MX" sz="1400" dirty="0">
                          <a:effectLst/>
                        </a:rPr>
                        <a:t>cambios en el cifrado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35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</a:rPr>
                        <a:t>Sabotaje de los equipos</a:t>
                      </a:r>
                      <a:endParaRPr lang="es-E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>
                          <a:effectLst/>
                        </a:rPr>
                        <a:t>acceso restringido a los equipos</a:t>
                      </a:r>
                      <a:endParaRPr lang="es-E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equipos de reserva</a:t>
                      </a:r>
                      <a:endParaRPr lang="es-ES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copias de seguridad</a:t>
                      </a:r>
                      <a:endParaRPr lang="es-ES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equipos de reserva</a:t>
                      </a:r>
                      <a:endParaRPr lang="es-ES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  <a:tab pos="228600" algn="l"/>
                        </a:tabLst>
                      </a:pPr>
                      <a:r>
                        <a:rPr lang="es-MX" sz="1400" dirty="0">
                          <a:effectLst/>
                        </a:rPr>
                        <a:t>revisión de las presencias en la sala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135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</a:rPr>
                        <a:t>Sabotaje de la información</a:t>
                      </a:r>
                      <a:endParaRPr lang="es-E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acceso restringido al sistema</a:t>
                      </a:r>
                      <a:endParaRPr lang="es-ES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asignación adecuada de los permisos de acceso a objetos</a:t>
                      </a:r>
                      <a:endParaRPr lang="es-ES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usar programas de bloqueo</a:t>
                      </a:r>
                      <a:endParaRPr lang="es-ES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acceso restringido a los equipos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consultar registros de auditoría</a:t>
                      </a:r>
                      <a:endParaRPr lang="es-ES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copias de seguridad</a:t>
                      </a:r>
                      <a:endParaRPr lang="es-ES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revisión de las presencias en las terminales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1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</a:rPr>
                        <a:t>Virus</a:t>
                      </a:r>
                      <a:endParaRPr lang="es-E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>
                          <a:effectLst/>
                        </a:rPr>
                        <a:t>control sobre los programas introducidos</a:t>
                      </a:r>
                      <a:endParaRPr lang="es-ES" sz="14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>
                          <a:effectLst/>
                        </a:rPr>
                        <a:t>antivirus residente actualizado</a:t>
                      </a:r>
                      <a:endParaRPr lang="es-E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800"/>
                        <a:buFont typeface="Symbol" panose="05050102010706020507" pitchFamily="18" charset="2"/>
                        <a:buChar char=""/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copias de seguridad</a:t>
                      </a:r>
                      <a:endParaRPr lang="es-ES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07950" algn="l"/>
                        </a:tabLst>
                      </a:pPr>
                      <a:r>
                        <a:rPr lang="es-MX" sz="1400" dirty="0">
                          <a:effectLst/>
                        </a:rPr>
                        <a:t> </a:t>
                      </a:r>
                      <a:endParaRPr lang="es-E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236" marR="332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928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68751" y="1940417"/>
            <a:ext cx="8915400" cy="2090670"/>
          </a:xfrm>
        </p:spPr>
        <p:txBody>
          <a:bodyPr/>
          <a:lstStyle/>
          <a:p>
            <a:pPr algn="just"/>
            <a:r>
              <a:rPr lang="es-ES" sz="2400" i="1" dirty="0">
                <a:solidFill>
                  <a:schemeClr val="tx1"/>
                </a:solidFill>
              </a:rPr>
              <a:t>"Cuando no ocurre nada, nos quejamos de lo mucho que gastamos en seguridad. Cuando algo sucede, nos lamentamos de no haber invertido más... Más vale dedicar recursos a la seguridad que convertirse en una estadística."</a:t>
            </a:r>
          </a:p>
        </p:txBody>
      </p:sp>
    </p:spTree>
    <p:extLst>
      <p:ext uri="{BB962C8B-B14F-4D97-AF65-F5344CB8AC3E}">
        <p14:creationId xmlns:p14="http://schemas.microsoft.com/office/powerpoint/2010/main" val="9684813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BIBLIOGRAFIA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Seguridad en Sistemas -  Capitulo I - Ing. Jorge Giménez</a:t>
            </a:r>
          </a:p>
          <a:p>
            <a:r>
              <a:rPr lang="es-ES" dirty="0"/>
              <a:t>Seguridad en sistemas  - Capitulo I – Ing. José Daniel </a:t>
            </a:r>
            <a:r>
              <a:rPr lang="es-ES" dirty="0" err="1"/>
              <a:t>Zackour</a:t>
            </a:r>
            <a:r>
              <a:rPr lang="es-ES" dirty="0"/>
              <a:t> </a:t>
            </a:r>
          </a:p>
          <a:p>
            <a:r>
              <a:rPr lang="es-ES" dirty="0"/>
              <a:t>Seguridad de la Información, Redes, Informática y Sistemas de Información – Capitulo I -  Javier </a:t>
            </a:r>
            <a:r>
              <a:rPr lang="es-ES" dirty="0" err="1"/>
              <a:t>Areitio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34397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Introducción – Conceptos Generales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79561" y="1596980"/>
            <a:ext cx="9225051" cy="459775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" b="1" dirty="0"/>
              <a:t>Seguridad: </a:t>
            </a:r>
          </a:p>
          <a:p>
            <a:pPr algn="just"/>
            <a:r>
              <a:rPr lang="es-ES" dirty="0"/>
              <a:t>Ausencia de </a:t>
            </a:r>
            <a:r>
              <a:rPr lang="es-ES" b="1" dirty="0"/>
              <a:t>peligro o riesgo</a:t>
            </a:r>
            <a:r>
              <a:rPr lang="es-ES" dirty="0"/>
              <a:t>.</a:t>
            </a:r>
          </a:p>
          <a:p>
            <a:pPr algn="just"/>
            <a:r>
              <a:rPr lang="es-ES" dirty="0"/>
              <a:t>Una cosa segura es algo </a:t>
            </a:r>
            <a:r>
              <a:rPr lang="es-ES" b="1" dirty="0"/>
              <a:t>firme, cierto e indubitable</a:t>
            </a:r>
            <a:r>
              <a:rPr lang="es-ES" dirty="0"/>
              <a:t>.</a:t>
            </a:r>
          </a:p>
          <a:p>
            <a:pPr algn="just"/>
            <a:r>
              <a:rPr lang="es-ES" dirty="0"/>
              <a:t>Seguridad es todo aquello que permite defenderse de una </a:t>
            </a:r>
            <a:r>
              <a:rPr lang="es-ES" b="1" dirty="0"/>
              <a:t>amenaza.</a:t>
            </a:r>
          </a:p>
          <a:p>
            <a:pPr algn="just"/>
            <a:r>
              <a:rPr lang="es-ES" dirty="0"/>
              <a:t>La seguridad, por lo tanto, puede considerarse como una </a:t>
            </a:r>
            <a:r>
              <a:rPr lang="es-ES" b="1" dirty="0"/>
              <a:t>certeza</a:t>
            </a:r>
            <a:r>
              <a:rPr lang="es-ES" dirty="0"/>
              <a:t>.</a:t>
            </a:r>
          </a:p>
          <a:p>
            <a:pPr marL="0" indent="0" algn="just">
              <a:buNone/>
            </a:pPr>
            <a:endParaRPr lang="es-ES" b="1" dirty="0"/>
          </a:p>
          <a:p>
            <a:pPr marL="0" indent="0" algn="just">
              <a:buNone/>
            </a:pPr>
            <a:r>
              <a:rPr lang="es-ES" b="1" dirty="0"/>
              <a:t>Tipos</a:t>
            </a:r>
          </a:p>
          <a:p>
            <a:pPr algn="just"/>
            <a:r>
              <a:rPr lang="es-ES" dirty="0"/>
              <a:t>Seguridad Alimentaria.</a:t>
            </a:r>
          </a:p>
          <a:p>
            <a:pPr algn="just"/>
            <a:r>
              <a:rPr lang="es-ES" dirty="0"/>
              <a:t>Seguridad Laboral.</a:t>
            </a:r>
          </a:p>
          <a:p>
            <a:pPr algn="just"/>
            <a:r>
              <a:rPr lang="es-ES" dirty="0"/>
              <a:t>Seguridad Jurídica.</a:t>
            </a:r>
          </a:p>
          <a:p>
            <a:pPr algn="just"/>
            <a:r>
              <a:rPr lang="es-ES" dirty="0"/>
              <a:t>Seguridad en Automóviles (Safety Car)</a:t>
            </a:r>
          </a:p>
          <a:p>
            <a:pPr algn="just"/>
            <a:r>
              <a:rPr lang="es-ES" dirty="0"/>
              <a:t>Seguridad en Sistemas o Informática.</a:t>
            </a:r>
          </a:p>
          <a:p>
            <a:pPr algn="just"/>
            <a:endParaRPr lang="es-ES" dirty="0"/>
          </a:p>
          <a:p>
            <a:pPr marL="0" indent="0" algn="just">
              <a:buNone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314447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Seguridad Informática - Definición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1070" y="1609859"/>
            <a:ext cx="10023542" cy="48424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Seguridad Informática - Seguridad en Sistemas informáticos – Seguridad en sistemas de información.  </a:t>
            </a:r>
          </a:p>
          <a:p>
            <a:endParaRPr lang="es-ES" b="1" dirty="0"/>
          </a:p>
          <a:p>
            <a:r>
              <a:rPr lang="es-ES" dirty="0"/>
              <a:t>La seguridad informática permite asegurarse que los recursos del sistema se utilizan de la manera en la que se espera y que quienes puedan acceder a la información que en él se encuentran sean las personas acreditadas para hacerlo.</a:t>
            </a:r>
          </a:p>
          <a:p>
            <a:endParaRPr lang="es-ES" dirty="0"/>
          </a:p>
          <a:p>
            <a:r>
              <a:rPr lang="es-ES" dirty="0"/>
              <a:t>Es la rama de la seguridad que se ocupa de los procesos informáticos, su operación, diseño y correlación con los Sistemas Administrativos en los que actúan.</a:t>
            </a:r>
          </a:p>
          <a:p>
            <a:endParaRPr lang="es-ES" dirty="0"/>
          </a:p>
          <a:p>
            <a:pPr algn="just"/>
            <a:r>
              <a:rPr lang="es-ES" dirty="0"/>
              <a:t>Se entiende por seguridad informática al conjunto de normas, procedimientos y herramientas, que tienen como objetivo garantizar la disponibilidad, integridad, confidencialidad y buen uso de la información que reside en un sistema de información (</a:t>
            </a:r>
            <a:r>
              <a:rPr lang="es-ES" dirty="0" err="1"/>
              <a:t>Sw</a:t>
            </a:r>
            <a:r>
              <a:rPr lang="es-ES" dirty="0"/>
              <a:t>, </a:t>
            </a:r>
            <a:r>
              <a:rPr lang="es-ES" dirty="0" err="1"/>
              <a:t>Hw</a:t>
            </a:r>
            <a:r>
              <a:rPr lang="es-ES" dirty="0"/>
              <a:t>, Datos)</a:t>
            </a:r>
          </a:p>
        </p:txBody>
      </p:sp>
    </p:spTree>
    <p:extLst>
      <p:ext uri="{BB962C8B-B14F-4D97-AF65-F5344CB8AC3E}">
        <p14:creationId xmlns:p14="http://schemas.microsoft.com/office/powerpoint/2010/main" val="2681908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50423" y="624110"/>
            <a:ext cx="9754190" cy="1280890"/>
          </a:xfrm>
        </p:spPr>
        <p:txBody>
          <a:bodyPr/>
          <a:lstStyle/>
          <a:p>
            <a:r>
              <a:rPr lang="es-ES" dirty="0"/>
              <a:t>Seguridad Informática – Línea de Tiempo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1071" y="1391435"/>
            <a:ext cx="10023542" cy="4842455"/>
          </a:xfrm>
        </p:spPr>
        <p:txBody>
          <a:bodyPr>
            <a:normAutofit lnSpcReduction="10000"/>
          </a:bodyPr>
          <a:lstStyle/>
          <a:p>
            <a:r>
              <a:rPr lang="es-ES" sz="1600" dirty="0"/>
              <a:t>1950   Primeros ataques de personas provenientes cercanas a los sistemas.</a:t>
            </a:r>
          </a:p>
          <a:p>
            <a:r>
              <a:rPr lang="es-ES" sz="1600" dirty="0"/>
              <a:t>1960  </a:t>
            </a:r>
            <a:r>
              <a:rPr lang="es-ES" sz="1600" dirty="0" err="1"/>
              <a:t>Hw</a:t>
            </a:r>
            <a:r>
              <a:rPr lang="es-ES" sz="1600" dirty="0"/>
              <a:t> de protección de memoria</a:t>
            </a:r>
          </a:p>
          <a:p>
            <a:r>
              <a:rPr lang="es-ES" sz="1600" dirty="0"/>
              <a:t>1962  Mecanismo de control de acceso de archivo</a:t>
            </a:r>
          </a:p>
          <a:p>
            <a:r>
              <a:rPr lang="es-ES" sz="1600" dirty="0"/>
              <a:t>1967  funciones </a:t>
            </a:r>
            <a:r>
              <a:rPr lang="es-ES" sz="1600" dirty="0" err="1"/>
              <a:t>One</a:t>
            </a:r>
            <a:r>
              <a:rPr lang="es-ES" sz="1600" dirty="0"/>
              <a:t> – </a:t>
            </a:r>
            <a:r>
              <a:rPr lang="es-ES" sz="1600" dirty="0" err="1"/>
              <a:t>Way</a:t>
            </a:r>
            <a:r>
              <a:rPr lang="es-ES" sz="1600" dirty="0"/>
              <a:t> (contraseñas)</a:t>
            </a:r>
          </a:p>
          <a:p>
            <a:r>
              <a:rPr lang="es-ES" sz="1600" dirty="0"/>
              <a:t>1968  seguridad en sistemas operativos /</a:t>
            </a:r>
            <a:r>
              <a:rPr lang="es-ES" sz="1600" dirty="0" err="1"/>
              <a:t>Kernel</a:t>
            </a:r>
            <a:r>
              <a:rPr lang="es-ES" sz="1600" dirty="0"/>
              <a:t>.</a:t>
            </a:r>
          </a:p>
          <a:p>
            <a:r>
              <a:rPr lang="es-ES" sz="1600" dirty="0"/>
              <a:t>1969 /89 comienza el desarrollo de </a:t>
            </a:r>
            <a:r>
              <a:rPr lang="es-ES" sz="1600" dirty="0" err="1"/>
              <a:t>Arpanet</a:t>
            </a:r>
            <a:r>
              <a:rPr lang="es-ES" sz="1600" dirty="0"/>
              <a:t> por parte de DARPA (</a:t>
            </a:r>
            <a:r>
              <a:rPr lang="en-US" sz="1600" i="1" dirty="0"/>
              <a:t>Defense Advanced Research Projects Agency)</a:t>
            </a:r>
          </a:p>
          <a:p>
            <a:r>
              <a:rPr lang="es-ES" sz="1600" dirty="0"/>
              <a:t>1975  Unix-Unix </a:t>
            </a:r>
            <a:r>
              <a:rPr lang="es-ES" sz="1600" dirty="0" err="1"/>
              <a:t>copy</a:t>
            </a:r>
            <a:r>
              <a:rPr lang="es-ES" sz="1600" dirty="0"/>
              <a:t> </a:t>
            </a:r>
            <a:r>
              <a:rPr lang="es-ES" sz="1600" dirty="0" err="1"/>
              <a:t>Protocol</a:t>
            </a:r>
            <a:r>
              <a:rPr lang="es-ES" sz="1600" dirty="0"/>
              <a:t> (UUCP) y </a:t>
            </a:r>
            <a:r>
              <a:rPr lang="es-ES" sz="1600" dirty="0" err="1"/>
              <a:t>trapdoors</a:t>
            </a:r>
            <a:r>
              <a:rPr lang="es-ES" sz="1600" dirty="0"/>
              <a:t> en emails</a:t>
            </a:r>
          </a:p>
          <a:p>
            <a:r>
              <a:rPr lang="es-ES" sz="1600" dirty="0"/>
              <a:t>1976  Criptografía de clave publica y firma digital</a:t>
            </a:r>
          </a:p>
          <a:p>
            <a:r>
              <a:rPr lang="es-ES" sz="1600" dirty="0"/>
              <a:t>1974/77  trabajos de especificación y desarrollo de TCP/IP</a:t>
            </a:r>
          </a:p>
          <a:p>
            <a:r>
              <a:rPr lang="es-ES" sz="1600" dirty="0"/>
              <a:t>1978  Definición de RSA (sistema de clave publica)</a:t>
            </a:r>
          </a:p>
          <a:p>
            <a:r>
              <a:rPr lang="es-ES" sz="1600" dirty="0"/>
              <a:t>1982  </a:t>
            </a:r>
            <a:r>
              <a:rPr lang="es-ES" sz="1600" dirty="0" err="1"/>
              <a:t>Declaracion</a:t>
            </a:r>
            <a:r>
              <a:rPr lang="es-ES" sz="1600" dirty="0"/>
              <a:t> de TCP/IP como </a:t>
            </a:r>
            <a:r>
              <a:rPr lang="es-ES" sz="1600" dirty="0" err="1"/>
              <a:t>estandart</a:t>
            </a:r>
            <a:r>
              <a:rPr lang="es-ES" sz="1600" dirty="0"/>
              <a:t> para la red militar</a:t>
            </a:r>
          </a:p>
          <a:p>
            <a:r>
              <a:rPr lang="es-ES" sz="1600" dirty="0"/>
              <a:t>1983   DNS (</a:t>
            </a:r>
            <a:r>
              <a:rPr lang="es-AR" sz="1600" dirty="0" err="1"/>
              <a:t>Domain</a:t>
            </a:r>
            <a:r>
              <a:rPr lang="es-AR" sz="1600" dirty="0"/>
              <a:t> </a:t>
            </a:r>
            <a:r>
              <a:rPr lang="es-AR" sz="1600" dirty="0" err="1"/>
              <a:t>Name</a:t>
            </a:r>
            <a:r>
              <a:rPr lang="es-AR" sz="1600" dirty="0"/>
              <a:t> </a:t>
            </a:r>
            <a:r>
              <a:rPr lang="es-AR" sz="1600" dirty="0" err="1"/>
              <a:t>System</a:t>
            </a:r>
            <a:r>
              <a:rPr lang="es-AR" sz="1600" dirty="0"/>
              <a:t>)</a:t>
            </a:r>
            <a:r>
              <a:rPr lang="es-ES" sz="1600" dirty="0"/>
              <a:t> Distribuido vulnerable al </a:t>
            </a:r>
            <a:r>
              <a:rPr lang="es-ES" sz="1600" dirty="0" err="1"/>
              <a:t>Spoofing</a:t>
            </a:r>
            <a:r>
              <a:rPr lang="es-ES" sz="1600" dirty="0"/>
              <a:t>)</a:t>
            </a:r>
          </a:p>
          <a:p>
            <a:r>
              <a:rPr lang="es-ES" sz="1600" dirty="0"/>
              <a:t>. 1984   Virus: Comienzo de investigaciones</a:t>
            </a:r>
          </a:p>
          <a:p>
            <a:endParaRPr lang="es-ES" sz="1600" dirty="0"/>
          </a:p>
          <a:p>
            <a:endParaRPr lang="es-ES" sz="1600" dirty="0"/>
          </a:p>
          <a:p>
            <a:pPr marL="0" indent="0">
              <a:buNone/>
            </a:pP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56244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50423" y="624110"/>
            <a:ext cx="9754190" cy="1280890"/>
          </a:xfrm>
        </p:spPr>
        <p:txBody>
          <a:bodyPr/>
          <a:lstStyle/>
          <a:p>
            <a:r>
              <a:rPr lang="es-ES" dirty="0"/>
              <a:t>Seguridad Informática – Línea de Tiempo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1071" y="1391435"/>
            <a:ext cx="10023542" cy="4842455"/>
          </a:xfrm>
        </p:spPr>
        <p:txBody>
          <a:bodyPr>
            <a:normAutofit/>
          </a:bodyPr>
          <a:lstStyle/>
          <a:p>
            <a:r>
              <a:rPr lang="es-ES" sz="1600" dirty="0"/>
              <a:t>1988   Internet </a:t>
            </a:r>
            <a:r>
              <a:rPr lang="es-ES" sz="1600" dirty="0" err="1"/>
              <a:t>Worm</a:t>
            </a:r>
            <a:r>
              <a:rPr lang="es-ES" sz="1600" dirty="0"/>
              <a:t> con 6000 computadoras afectadas</a:t>
            </a:r>
          </a:p>
          <a:p>
            <a:r>
              <a:rPr lang="es-ES" sz="1600" dirty="0"/>
              <a:t>1988   Autenticación distribuida (</a:t>
            </a:r>
            <a:r>
              <a:rPr lang="es-ES" sz="1600" dirty="0" err="1"/>
              <a:t>Kerberos</a:t>
            </a:r>
            <a:r>
              <a:rPr lang="es-ES" sz="1600" dirty="0"/>
              <a:t>)</a:t>
            </a:r>
          </a:p>
          <a:p>
            <a:r>
              <a:rPr lang="es-ES" sz="1600" dirty="0"/>
              <a:t>1989  </a:t>
            </a:r>
            <a:r>
              <a:rPr lang="es-ES" sz="1600" dirty="0" err="1"/>
              <a:t>Pretty</a:t>
            </a:r>
            <a:r>
              <a:rPr lang="es-ES" sz="1600" dirty="0"/>
              <a:t> </a:t>
            </a:r>
            <a:r>
              <a:rPr lang="es-ES" sz="1600" dirty="0" err="1"/>
              <a:t>goot</a:t>
            </a:r>
            <a:r>
              <a:rPr lang="es-ES" sz="1600" dirty="0"/>
              <a:t> </a:t>
            </a:r>
            <a:r>
              <a:rPr lang="es-ES" sz="1600" dirty="0" err="1"/>
              <a:t>privacy</a:t>
            </a:r>
            <a:r>
              <a:rPr lang="es-ES" sz="1600" dirty="0"/>
              <a:t> (PGP) y </a:t>
            </a:r>
            <a:r>
              <a:rPr lang="es-ES" sz="1600" dirty="0" err="1"/>
              <a:t>Privacy</a:t>
            </a:r>
            <a:r>
              <a:rPr lang="es-ES" sz="1600" dirty="0"/>
              <a:t> </a:t>
            </a:r>
            <a:r>
              <a:rPr lang="es-ES" sz="1600" dirty="0" err="1"/>
              <a:t>enhanced</a:t>
            </a:r>
            <a:r>
              <a:rPr lang="es-ES" sz="1600" dirty="0"/>
              <a:t> mail (PEM)</a:t>
            </a:r>
          </a:p>
          <a:p>
            <a:r>
              <a:rPr lang="es-ES" sz="1600" dirty="0"/>
              <a:t>1990s  </a:t>
            </a:r>
            <a:r>
              <a:rPr lang="es-ES" sz="1600" dirty="0" err="1"/>
              <a:t>Interconexion</a:t>
            </a:r>
            <a:r>
              <a:rPr lang="es-ES" sz="1600" dirty="0"/>
              <a:t> de redes comerciales y de organizaciones (INTERNET)</a:t>
            </a:r>
          </a:p>
          <a:p>
            <a:r>
              <a:rPr lang="es-ES" sz="1600" dirty="0"/>
              <a:t>1990 </a:t>
            </a:r>
            <a:r>
              <a:rPr lang="es-ES" sz="1600" dirty="0" err="1"/>
              <a:t>Remailers</a:t>
            </a:r>
            <a:r>
              <a:rPr lang="es-ES" sz="1600" dirty="0"/>
              <a:t> anónimos</a:t>
            </a:r>
          </a:p>
          <a:p>
            <a:r>
              <a:rPr lang="es-ES" sz="1600" dirty="0"/>
              <a:t>1993  </a:t>
            </a:r>
            <a:r>
              <a:rPr lang="es-ES" sz="1600" dirty="0" err="1"/>
              <a:t>Spoofing</a:t>
            </a:r>
            <a:r>
              <a:rPr lang="es-ES" sz="1600" dirty="0"/>
              <a:t>, </a:t>
            </a:r>
            <a:r>
              <a:rPr lang="es-ES" sz="1600" dirty="0" err="1"/>
              <a:t>Snifing</a:t>
            </a:r>
            <a:r>
              <a:rPr lang="es-ES" sz="1600" dirty="0"/>
              <a:t>, firewalls</a:t>
            </a:r>
          </a:p>
          <a:p>
            <a:r>
              <a:rPr lang="es-ES" sz="1600" dirty="0"/>
              <a:t>1994  SSL (</a:t>
            </a:r>
            <a:r>
              <a:rPr lang="es-AR" sz="1600" dirty="0" err="1"/>
              <a:t>Secure</a:t>
            </a:r>
            <a:r>
              <a:rPr lang="es-AR" sz="1600" dirty="0"/>
              <a:t> Sockets </a:t>
            </a:r>
            <a:r>
              <a:rPr lang="es-AR" sz="1600" dirty="0" err="1"/>
              <a:t>Layer</a:t>
            </a:r>
            <a:r>
              <a:rPr lang="es-AR" sz="1600" dirty="0"/>
              <a:t>) </a:t>
            </a:r>
            <a:r>
              <a:rPr lang="es-ES" sz="1600" dirty="0"/>
              <a:t>v1.0  (</a:t>
            </a:r>
            <a:r>
              <a:rPr lang="es-ES" sz="1600" dirty="0" err="1"/>
              <a:t>Nescape</a:t>
            </a:r>
            <a:r>
              <a:rPr lang="es-ES" sz="1600" dirty="0"/>
              <a:t>)</a:t>
            </a:r>
          </a:p>
          <a:p>
            <a:r>
              <a:rPr lang="es-ES" sz="1600" dirty="0"/>
              <a:t>1996  </a:t>
            </a:r>
            <a:r>
              <a:rPr lang="es-ES" sz="1600" dirty="0" err="1"/>
              <a:t>Exploits</a:t>
            </a:r>
            <a:r>
              <a:rPr lang="es-ES" sz="1600" dirty="0"/>
              <a:t> Java  (web Hacking)</a:t>
            </a:r>
          </a:p>
          <a:p>
            <a:r>
              <a:rPr lang="es-ES" sz="1600" dirty="0"/>
              <a:t>1997   DNS </a:t>
            </a:r>
            <a:r>
              <a:rPr lang="es-ES" sz="1600" dirty="0" err="1"/>
              <a:t>Sec</a:t>
            </a:r>
            <a:r>
              <a:rPr lang="es-ES" sz="1600" dirty="0"/>
              <a:t>  (</a:t>
            </a:r>
            <a:r>
              <a:rPr lang="es-AR" sz="1600" dirty="0"/>
              <a:t>extensiones de seguridad para el sistema de nombres de dominio)</a:t>
            </a:r>
          </a:p>
          <a:p>
            <a:r>
              <a:rPr lang="es-ES" sz="1600" dirty="0">
                <a:latin typeface="+mj-lt"/>
              </a:rPr>
              <a:t>1998   </a:t>
            </a:r>
            <a:r>
              <a:rPr lang="es-ES" sz="1600" dirty="0" err="1">
                <a:latin typeface="+mj-lt"/>
              </a:rPr>
              <a:t>Netscanning</a:t>
            </a:r>
            <a:r>
              <a:rPr lang="es-ES" sz="1600" dirty="0">
                <a:latin typeface="+mj-lt"/>
              </a:rPr>
              <a:t> – </a:t>
            </a:r>
            <a:r>
              <a:rPr lang="es-ES" sz="1600" dirty="0" err="1">
                <a:latin typeface="+mj-lt"/>
              </a:rPr>
              <a:t>IPSec</a:t>
            </a:r>
            <a:r>
              <a:rPr lang="es-ES" sz="1600" dirty="0">
                <a:latin typeface="+mj-lt"/>
              </a:rPr>
              <a:t> (</a:t>
            </a:r>
            <a:r>
              <a:rPr lang="es-AR" sz="1600" dirty="0">
                <a:latin typeface="+mj-lt"/>
              </a:rPr>
              <a:t>Internet </a:t>
            </a:r>
            <a:r>
              <a:rPr lang="es-AR" sz="1600" dirty="0" err="1">
                <a:latin typeface="+mj-lt"/>
              </a:rPr>
              <a:t>Protocol</a:t>
            </a:r>
            <a:r>
              <a:rPr lang="es-AR" sz="1600" dirty="0">
                <a:latin typeface="+mj-lt"/>
              </a:rPr>
              <a:t> </a:t>
            </a:r>
            <a:r>
              <a:rPr lang="es-AR" sz="1600" dirty="0" err="1">
                <a:latin typeface="+mj-lt"/>
              </a:rPr>
              <a:t>security</a:t>
            </a:r>
            <a:r>
              <a:rPr lang="es-AR" sz="1600" dirty="0">
                <a:latin typeface="+mj-lt"/>
              </a:rPr>
              <a:t>)</a:t>
            </a:r>
          </a:p>
          <a:p>
            <a:r>
              <a:rPr lang="es-ES" sz="1600" dirty="0">
                <a:latin typeface="+mj-lt"/>
              </a:rPr>
              <a:t>1999   Primer ataque </a:t>
            </a:r>
            <a:r>
              <a:rPr lang="es-ES" sz="1600" dirty="0" err="1">
                <a:latin typeface="+mj-lt"/>
              </a:rPr>
              <a:t>DDoS</a:t>
            </a:r>
            <a:r>
              <a:rPr lang="es-ES" sz="1600" dirty="0">
                <a:latin typeface="+mj-lt"/>
              </a:rPr>
              <a:t>  (</a:t>
            </a:r>
            <a:r>
              <a:rPr lang="es-AR" sz="1600" dirty="0">
                <a:latin typeface="+mj-lt"/>
              </a:rPr>
              <a:t>denegación de servicio distribuido)</a:t>
            </a:r>
            <a:endParaRPr lang="es-ES" sz="1600" dirty="0">
              <a:latin typeface="+mj-lt"/>
            </a:endParaRPr>
          </a:p>
          <a:p>
            <a:r>
              <a:rPr lang="es-ES" sz="1600" dirty="0">
                <a:latin typeface="+mj-lt"/>
              </a:rPr>
              <a:t>2000 -2001 Infecciones de virus con propagación globales (</a:t>
            </a:r>
            <a:r>
              <a:rPr lang="es-ES" sz="1600" dirty="0" err="1">
                <a:latin typeface="+mj-lt"/>
              </a:rPr>
              <a:t>iloveyou</a:t>
            </a:r>
            <a:r>
              <a:rPr lang="es-ES" sz="1600" dirty="0">
                <a:latin typeface="+mj-lt"/>
              </a:rPr>
              <a:t>, código </a:t>
            </a:r>
            <a:r>
              <a:rPr lang="es-ES" sz="1600" dirty="0" err="1">
                <a:latin typeface="+mj-lt"/>
              </a:rPr>
              <a:t>rojo,Klez</a:t>
            </a:r>
            <a:r>
              <a:rPr lang="es-ES" sz="1600" dirty="0">
                <a:latin typeface="+mj-lt"/>
              </a:rPr>
              <a:t>…)</a:t>
            </a:r>
          </a:p>
          <a:p>
            <a:endParaRPr lang="es-AR" sz="1600" dirty="0">
              <a:latin typeface="+mj-lt"/>
            </a:endParaRPr>
          </a:p>
          <a:p>
            <a:endParaRPr lang="es-ES" sz="1600" dirty="0">
              <a:latin typeface="+mj-lt"/>
            </a:endParaRP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24232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50423" y="624110"/>
            <a:ext cx="9754190" cy="1280890"/>
          </a:xfrm>
        </p:spPr>
        <p:txBody>
          <a:bodyPr/>
          <a:lstStyle/>
          <a:p>
            <a:r>
              <a:rPr lang="es-ES" dirty="0"/>
              <a:t>Seguridad Informática – Línea de Tiempo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1070" y="1371601"/>
            <a:ext cx="10023542" cy="5080714"/>
          </a:xfrm>
        </p:spPr>
        <p:txBody>
          <a:bodyPr>
            <a:normAutofit fontScale="92500" lnSpcReduction="10000"/>
          </a:bodyPr>
          <a:lstStyle/>
          <a:p>
            <a:pPr>
              <a:tabLst>
                <a:tab pos="5624513" algn="l"/>
              </a:tabLst>
            </a:pPr>
            <a:r>
              <a:rPr lang="es-ES" sz="1700" dirty="0">
                <a:latin typeface="+mj-lt"/>
              </a:rPr>
              <a:t>2005  Serie de normas ISO 27000 </a:t>
            </a:r>
            <a:r>
              <a:rPr lang="es-ES" sz="1700" b="0" i="0" dirty="0">
                <a:solidFill>
                  <a:srgbClr val="3F3F42"/>
                </a:solidFill>
                <a:effectLst/>
                <a:latin typeface="+mj-lt"/>
              </a:rPr>
              <a:t>Son estándares de seguridad publicados por la Organización Internacional para la Estandarización (ISO) y la Comisión Electrotécnica Internacional (IEC)</a:t>
            </a:r>
          </a:p>
          <a:p>
            <a:pPr marL="0" indent="0">
              <a:buNone/>
              <a:tabLst>
                <a:tab pos="5624513" algn="l"/>
              </a:tabLst>
            </a:pPr>
            <a:r>
              <a:rPr lang="es-ES" sz="1700" dirty="0">
                <a:solidFill>
                  <a:srgbClr val="3F3F42"/>
                </a:solidFill>
                <a:latin typeface="+mj-lt"/>
              </a:rPr>
              <a:t>          Robo masivo de tarjetas de crédito</a:t>
            </a:r>
          </a:p>
          <a:p>
            <a:pPr>
              <a:tabLst>
                <a:tab pos="5624513" algn="l"/>
              </a:tabLst>
            </a:pPr>
            <a:r>
              <a:rPr lang="es-ES" sz="1700" dirty="0">
                <a:latin typeface="+mj-lt"/>
              </a:rPr>
              <a:t>2008 Aparece en gusano Conficker ( nivel militar)</a:t>
            </a:r>
          </a:p>
          <a:p>
            <a:pPr>
              <a:tabLst>
                <a:tab pos="5624513" algn="l"/>
              </a:tabLst>
            </a:pPr>
            <a:r>
              <a:rPr lang="es-ES" sz="1700" dirty="0">
                <a:latin typeface="+mj-lt"/>
              </a:rPr>
              <a:t>2009  uno de los ataques </a:t>
            </a:r>
            <a:r>
              <a:rPr lang="es-ES" sz="1700" dirty="0" err="1">
                <a:latin typeface="+mj-lt"/>
              </a:rPr>
              <a:t>DDoS</a:t>
            </a:r>
            <a:r>
              <a:rPr lang="es-ES" sz="1700" dirty="0">
                <a:latin typeface="+mj-lt"/>
              </a:rPr>
              <a:t> mas importante de la historia (</a:t>
            </a:r>
            <a:r>
              <a:rPr lang="es-ES" sz="1700" b="0" i="0" dirty="0">
                <a:solidFill>
                  <a:srgbClr val="3F3F42"/>
                </a:solidFill>
                <a:effectLst/>
                <a:latin typeface="+mj-lt"/>
              </a:rPr>
              <a:t>ataque a más de 166,000 </a:t>
            </a:r>
            <a:r>
              <a:rPr lang="es-ES" sz="1700" b="0" i="0" dirty="0" err="1">
                <a:solidFill>
                  <a:srgbClr val="3F3F42"/>
                </a:solidFill>
                <a:effectLst/>
                <a:latin typeface="+mj-lt"/>
              </a:rPr>
              <a:t>PCs</a:t>
            </a:r>
            <a:r>
              <a:rPr lang="es-ES" sz="1700" b="0" i="0" dirty="0">
                <a:solidFill>
                  <a:srgbClr val="3F3F42"/>
                </a:solidFill>
                <a:effectLst/>
                <a:latin typeface="+mj-lt"/>
              </a:rPr>
              <a:t> hackeadas en 74 países, origen Corea del Norte)</a:t>
            </a:r>
          </a:p>
          <a:p>
            <a:pPr>
              <a:tabLst>
                <a:tab pos="5624513" algn="l"/>
              </a:tabLst>
            </a:pPr>
            <a:r>
              <a:rPr lang="es-ES" sz="1700" dirty="0">
                <a:latin typeface="+mj-lt"/>
              </a:rPr>
              <a:t>2010 ataque de Stuxnet, </a:t>
            </a:r>
            <a:r>
              <a:rPr lang="es-ES" sz="1700" b="0" i="0" dirty="0">
                <a:solidFill>
                  <a:srgbClr val="3F3F42"/>
                </a:solidFill>
                <a:effectLst/>
                <a:latin typeface="+mj-lt"/>
              </a:rPr>
              <a:t>malware más innovador de la época</a:t>
            </a:r>
          </a:p>
          <a:p>
            <a:pPr>
              <a:tabLst>
                <a:tab pos="5624513" algn="l"/>
              </a:tabLst>
            </a:pPr>
            <a:r>
              <a:rPr lang="es-ES" sz="1700" b="0" i="0" dirty="0">
                <a:solidFill>
                  <a:srgbClr val="3F3F42"/>
                </a:solidFill>
                <a:effectLst/>
                <a:latin typeface="+mj-lt"/>
              </a:rPr>
              <a:t>2011 Troyano Flashback, es un virus que afectó a los equipos con </a:t>
            </a:r>
            <a:r>
              <a:rPr lang="es-ES" sz="1700" b="0" i="0" dirty="0" err="1">
                <a:solidFill>
                  <a:srgbClr val="3F3F42"/>
                </a:solidFill>
                <a:effectLst/>
                <a:latin typeface="+mj-lt"/>
              </a:rPr>
              <a:t>MacOSX</a:t>
            </a:r>
            <a:endParaRPr lang="es-ES" sz="1700" b="0" i="0" dirty="0">
              <a:solidFill>
                <a:srgbClr val="3F3F42"/>
              </a:solidFill>
              <a:effectLst/>
              <a:latin typeface="+mj-lt"/>
            </a:endParaRPr>
          </a:p>
          <a:p>
            <a:pPr>
              <a:tabLst>
                <a:tab pos="5624513" algn="l"/>
              </a:tabLst>
            </a:pPr>
            <a:r>
              <a:rPr lang="es-ES" sz="1700" b="0" i="0" dirty="0">
                <a:solidFill>
                  <a:srgbClr val="3F3F42"/>
                </a:solidFill>
                <a:effectLst/>
                <a:latin typeface="+mj-lt"/>
              </a:rPr>
              <a:t>2012  Megaupload. Anonymous realiza un hackeo masivo a 18 páginas web tales como la Casa Blanca, el Departamento de Justicia, Oficina General del Copyright, Universal Music y diferentes sitios de la industria musical y cinematográfica.</a:t>
            </a:r>
          </a:p>
          <a:p>
            <a:pPr>
              <a:tabLst>
                <a:tab pos="5624513" algn="l"/>
              </a:tabLst>
            </a:pPr>
            <a:r>
              <a:rPr lang="es-ES" sz="1700" dirty="0">
                <a:solidFill>
                  <a:srgbClr val="3F3F42"/>
                </a:solidFill>
                <a:latin typeface="+mj-lt"/>
              </a:rPr>
              <a:t>2014  </a:t>
            </a:r>
            <a:r>
              <a:rPr lang="es-ES" sz="1700" b="0" i="0" dirty="0">
                <a:solidFill>
                  <a:srgbClr val="3F3F42"/>
                </a:solidFill>
                <a:effectLst/>
                <a:latin typeface="+mj-lt"/>
              </a:rPr>
              <a:t>grupo </a:t>
            </a:r>
            <a:r>
              <a:rPr lang="es-ES" sz="1700" b="0" i="0" dirty="0" err="1">
                <a:solidFill>
                  <a:srgbClr val="3F3F42"/>
                </a:solidFill>
                <a:effectLst/>
                <a:latin typeface="+mj-lt"/>
              </a:rPr>
              <a:t>Ciberberkut</a:t>
            </a:r>
            <a:r>
              <a:rPr lang="es-ES" sz="1700" b="0" i="0" dirty="0">
                <a:solidFill>
                  <a:srgbClr val="3F3F42"/>
                </a:solidFill>
                <a:effectLst/>
                <a:latin typeface="+mj-lt"/>
              </a:rPr>
              <a:t>, creado después de la disolución de las fuerzas especiales ucranianas </a:t>
            </a:r>
            <a:r>
              <a:rPr lang="es-ES" sz="1700" b="0" i="0" dirty="0" err="1">
                <a:solidFill>
                  <a:srgbClr val="3F3F42"/>
                </a:solidFill>
                <a:effectLst/>
                <a:latin typeface="+mj-lt"/>
              </a:rPr>
              <a:t>Berkut</a:t>
            </a:r>
            <a:r>
              <a:rPr lang="es-ES" sz="1700" b="0" i="0" dirty="0">
                <a:solidFill>
                  <a:srgbClr val="3F3F42"/>
                </a:solidFill>
                <a:effectLst/>
                <a:latin typeface="+mj-lt"/>
              </a:rPr>
              <a:t>, bloquearon con un ataque </a:t>
            </a:r>
            <a:r>
              <a:rPr lang="es-ES" sz="1700" b="0" i="0" dirty="0" err="1">
                <a:solidFill>
                  <a:srgbClr val="3F3F42"/>
                </a:solidFill>
                <a:effectLst/>
                <a:latin typeface="+mj-lt"/>
              </a:rPr>
              <a:t>DDoS</a:t>
            </a:r>
            <a:r>
              <a:rPr lang="es-ES" sz="1700" b="0" i="0" dirty="0">
                <a:solidFill>
                  <a:srgbClr val="3F3F42"/>
                </a:solidFill>
                <a:effectLst/>
                <a:latin typeface="+mj-lt"/>
              </a:rPr>
              <a:t> por casi 24 horas la página del presidente de Ucrania</a:t>
            </a:r>
          </a:p>
          <a:p>
            <a:pPr marL="0" indent="0">
              <a:buNone/>
            </a:pPr>
            <a:endParaRPr lang="es-ES" sz="1700" b="1" dirty="0">
              <a:latin typeface="+mj-lt"/>
            </a:endParaRPr>
          </a:p>
          <a:p>
            <a:r>
              <a:rPr lang="es-ES" sz="1700" b="1" dirty="0">
                <a:latin typeface="+mj-lt"/>
              </a:rPr>
              <a:t>2015 -2023  Dispositivos móviles, teletrabajo, internet de las cosas…</a:t>
            </a:r>
          </a:p>
          <a:p>
            <a:pPr marL="0" indent="0">
              <a:buNone/>
            </a:pPr>
            <a:r>
              <a:rPr lang="es-ES" sz="1700" b="1" dirty="0">
                <a:latin typeface="+mj-lt"/>
              </a:rPr>
              <a:t>                         Tarea para el Hogar </a:t>
            </a:r>
          </a:p>
          <a:p>
            <a:endParaRPr lang="es-ES" sz="1700" dirty="0">
              <a:latin typeface="+mj-lt"/>
            </a:endParaRPr>
          </a:p>
          <a:p>
            <a:endParaRPr lang="es-ES" dirty="0"/>
          </a:p>
        </p:txBody>
      </p:sp>
      <p:sp>
        <p:nvSpPr>
          <p:cNvPr id="4" name="AutoShape 2" descr="Resultado de imagen para signo pregunt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2054" name="Picture 6" descr="Resultado de imagen para signo pregun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0676" y="5390980"/>
            <a:ext cx="1269953" cy="1266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3546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Seguridad Informática - Objetivos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92924" y="1455312"/>
            <a:ext cx="8911687" cy="48424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Objetivos generales de la seguridad (Triada CIA)</a:t>
            </a:r>
          </a:p>
          <a:p>
            <a:pPr algn="just"/>
            <a:r>
              <a:rPr lang="es-ES" b="1" dirty="0"/>
              <a:t>Disponibilidad y accesibilidad: </a:t>
            </a:r>
            <a:r>
              <a:rPr lang="es-ES" dirty="0"/>
              <a:t>de los sistemas y datos, solo para personal autorizado, garantizando 	que el sistema trabaje puntualmente, con prontitud y que no se deniegue el servicio a ningún usuario autorizado. </a:t>
            </a:r>
          </a:p>
          <a:p>
            <a:pPr algn="just"/>
            <a:endParaRPr lang="es-ES" b="1" dirty="0"/>
          </a:p>
          <a:p>
            <a:pPr algn="just"/>
            <a:r>
              <a:rPr lang="es-ES" b="1" dirty="0"/>
              <a:t>Integridad:</a:t>
            </a:r>
            <a:r>
              <a:rPr lang="es-ES" dirty="0"/>
              <a:t> Se refiere a la validez y consistencia de los elementos de información almacenados y procesados en un sistema informático, evitando la perdida de consistencia. Presenta dos tipos:</a:t>
            </a:r>
          </a:p>
          <a:p>
            <a:pPr lvl="2" algn="just"/>
            <a:r>
              <a:rPr lang="es-ES" dirty="0"/>
              <a:t>Integridad de datos</a:t>
            </a:r>
          </a:p>
          <a:p>
            <a:pPr lvl="2" algn="just"/>
            <a:r>
              <a:rPr lang="es-ES" dirty="0"/>
              <a:t>Integridad del sistema</a:t>
            </a:r>
          </a:p>
          <a:p>
            <a:pPr lvl="2" algn="just"/>
            <a:endParaRPr lang="es-ES" dirty="0"/>
          </a:p>
          <a:p>
            <a:pPr algn="just"/>
            <a:r>
              <a:rPr lang="es-ES" b="1" dirty="0"/>
              <a:t>Confidencialidad:</a:t>
            </a:r>
            <a:r>
              <a:rPr lang="es-ES" dirty="0"/>
              <a:t> de los datos y de la información del sistema. Se refiere a la privacidad de la información almacenados, procesados y transportado en un sistema informático.</a:t>
            </a:r>
          </a:p>
          <a:p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41589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Seguridad Informática - Objetivos</a:t>
            </a:r>
          </a:p>
        </p:txBody>
      </p:sp>
      <p:pic>
        <p:nvPicPr>
          <p:cNvPr id="2050" name="Picture 2" descr="http://die.itaipu.gov.py/die/files/files2009/image/Dibujo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523" y="2123942"/>
            <a:ext cx="9920511" cy="2899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1886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Seguridad Informática - Objetivos</a:t>
            </a:r>
          </a:p>
        </p:txBody>
      </p:sp>
      <p:pic>
        <p:nvPicPr>
          <p:cNvPr id="1026" name="Picture 2" descr="https://d262ilb51hltx0.cloudfront.net/max/800/1*HounX7iNk6rIDdKdco9R2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1029" y="1264555"/>
            <a:ext cx="6882401" cy="5002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006363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2421</TotalTime>
  <Words>1877</Words>
  <Application>Microsoft Office PowerPoint</Application>
  <PresentationFormat>Panorámica</PresentationFormat>
  <Paragraphs>209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5" baseType="lpstr">
      <vt:lpstr>Arial</vt:lpstr>
      <vt:lpstr>Century Gothic</vt:lpstr>
      <vt:lpstr>Symbol</vt:lpstr>
      <vt:lpstr>Times New Roman</vt:lpstr>
      <vt:lpstr>Wingdings 3</vt:lpstr>
      <vt:lpstr>Espiral</vt:lpstr>
      <vt:lpstr> Seguridad y Auditoría Informática</vt:lpstr>
      <vt:lpstr>Introducción – Conceptos Generales</vt:lpstr>
      <vt:lpstr>Seguridad Informática - Definición</vt:lpstr>
      <vt:lpstr>Seguridad Informática – Línea de Tiempo</vt:lpstr>
      <vt:lpstr>Seguridad Informática – Línea de Tiempo</vt:lpstr>
      <vt:lpstr>Seguridad Informática – Línea de Tiempo</vt:lpstr>
      <vt:lpstr>Seguridad Informática - Objetivos</vt:lpstr>
      <vt:lpstr>Seguridad Informática - Objetivos</vt:lpstr>
      <vt:lpstr>Seguridad Informática - Objetivos</vt:lpstr>
      <vt:lpstr>Seguridad Informática - Objetivos</vt:lpstr>
      <vt:lpstr>Seguridad Informática - Información</vt:lpstr>
      <vt:lpstr>Seguridad Informática – Elementos de la Información</vt:lpstr>
      <vt:lpstr>Seguridad Física</vt:lpstr>
      <vt:lpstr>Seguridad Lógica</vt:lpstr>
      <vt:lpstr>Seguridad Activa y Pasiva</vt:lpstr>
      <vt:lpstr>Seguridad Activa y Pasiva - Medidas</vt:lpstr>
      <vt:lpstr>Seguridad Activa y Pasiva - Medidas</vt:lpstr>
      <vt:lpstr>Presentación de PowerPoint</vt:lpstr>
      <vt:lpstr>BIBLIOGRAFIA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Seguridad en Sistemas Auditoria Informática</dc:title>
  <dc:creator>Maria</dc:creator>
  <cp:lastModifiedBy>Usuario</cp:lastModifiedBy>
  <cp:revision>48</cp:revision>
  <dcterms:created xsi:type="dcterms:W3CDTF">2015-08-18T19:56:17Z</dcterms:created>
  <dcterms:modified xsi:type="dcterms:W3CDTF">2023-08-21T17:18:45Z</dcterms:modified>
</cp:coreProperties>
</file>