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26"/>
  </p:notesMasterIdLst>
  <p:handoutMasterIdLst>
    <p:handoutMasterId r:id="rId27"/>
  </p:handoutMasterIdLst>
  <p:sldIdLst>
    <p:sldId id="256" r:id="rId5"/>
    <p:sldId id="486" r:id="rId6"/>
    <p:sldId id="487" r:id="rId7"/>
    <p:sldId id="495" r:id="rId8"/>
    <p:sldId id="488" r:id="rId9"/>
    <p:sldId id="490" r:id="rId10"/>
    <p:sldId id="489" r:id="rId11"/>
    <p:sldId id="491" r:id="rId12"/>
    <p:sldId id="493" r:id="rId13"/>
    <p:sldId id="513" r:id="rId14"/>
    <p:sldId id="510" r:id="rId15"/>
    <p:sldId id="511" r:id="rId16"/>
    <p:sldId id="512" r:id="rId17"/>
    <p:sldId id="507" r:id="rId18"/>
    <p:sldId id="514" r:id="rId19"/>
    <p:sldId id="508" r:id="rId20"/>
    <p:sldId id="515" r:id="rId21"/>
    <p:sldId id="519" r:id="rId22"/>
    <p:sldId id="516" r:id="rId23"/>
    <p:sldId id="518" r:id="rId24"/>
    <p:sldId id="3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p:normalViewPr>
  <p:slideViewPr>
    <p:cSldViewPr>
      <p:cViewPr varScale="1">
        <p:scale>
          <a:sx n="66" d="100"/>
          <a:sy n="66" d="100"/>
        </p:scale>
        <p:origin x="1446" y="6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06/06/2023</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6/6/2023</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264136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189725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1346161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102848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361124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347773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330694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139426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134273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291736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401721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255660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218116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366626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347533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02421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147057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75360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370793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06/06/2023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06/06/2023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06/06/2023</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06/06/2023</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oría</a:t>
            </a:r>
            <a:r>
              <a:rPr sz="4600" b="1" dirty="0">
                <a:latin typeface="Arial" pitchFamily="34" charset="0"/>
                <a:cs typeface="Arial" pitchFamily="34" charset="0"/>
              </a:rPr>
              <a:t> de la </a:t>
            </a:r>
            <a:r>
              <a:rPr sz="4600" b="1" dirty="0" err="1">
                <a:latin typeface="Arial" pitchFamily="34" charset="0"/>
                <a:cs typeface="Arial" pitchFamily="34" charset="0"/>
              </a:rPr>
              <a:t>Informaci</a:t>
            </a:r>
            <a:r>
              <a:rPr lang="es-ES" sz="4600" b="1" dirty="0" err="1">
                <a:latin typeface="Arial" pitchFamily="34" charset="0"/>
                <a:cs typeface="Arial" pitchFamily="34" charset="0"/>
              </a:rPr>
              <a:t>ó</a:t>
            </a:r>
            <a:r>
              <a:rPr sz="4600" b="1" dirty="0">
                <a:latin typeface="Arial" pitchFamily="34" charset="0"/>
                <a:cs typeface="Arial" pitchFamily="34" charset="0"/>
              </a:rPr>
              <a:t>n y la </a:t>
            </a:r>
            <a:r>
              <a:rPr sz="4600" b="1" dirty="0" err="1">
                <a:latin typeface="Arial" pitchFamily="34" charset="0"/>
                <a:cs typeface="Arial" pitchFamily="34" charset="0"/>
              </a:rPr>
              <a:t>Comunicaci</a:t>
            </a:r>
            <a:r>
              <a:rPr lang="es-ES" sz="4600" b="1" dirty="0" err="1">
                <a:latin typeface="Arial" pitchFamily="34" charset="0"/>
                <a:cs typeface="Arial" pitchFamily="34" charset="0"/>
              </a:rPr>
              <a:t>ó</a:t>
            </a:r>
            <a:r>
              <a:rPr sz="4600" b="1" dirty="0">
                <a:latin typeface="Arial" pitchFamily="34" charset="0"/>
                <a:cs typeface="Arial" pitchFamily="34" charset="0"/>
              </a:rPr>
              <a:t>n</a:t>
            </a:r>
          </a:p>
        </p:txBody>
      </p:sp>
      <p:sp>
        <p:nvSpPr>
          <p:cNvPr id="2" name="Subtitle 1"/>
          <p:cNvSpPr>
            <a:spLocks noGrp="1"/>
          </p:cNvSpPr>
          <p:nvPr>
            <p:ph type="subTitle" idx="1"/>
          </p:nvPr>
        </p:nvSpPr>
        <p:spPr>
          <a:xfrm>
            <a:off x="1259632" y="4077072"/>
            <a:ext cx="7344816" cy="925223"/>
          </a:xfrm>
        </p:spPr>
        <p:txBody>
          <a:bodyPr/>
          <a:lstStyle/>
          <a:p>
            <a:pPr algn="ctr"/>
            <a:r>
              <a:rPr lang="pt-BR" dirty="0">
                <a:latin typeface="Arial" panose="020B0604020202020204" pitchFamily="34" charset="0"/>
                <a:cs typeface="Arial" panose="020B0604020202020204" pitchFamily="34" charset="0"/>
              </a:rPr>
              <a:t>Protocolos. Modelo OSI – ISO. </a:t>
            </a:r>
            <a:r>
              <a:rPr lang="pt-BR" dirty="0" err="1">
                <a:latin typeface="Arial" panose="020B0604020202020204" pitchFamily="34" charset="0"/>
                <a:cs typeface="Arial" panose="020B0604020202020204" pitchFamily="34" charset="0"/>
              </a:rPr>
              <a:t>Direccionamiento</a:t>
            </a:r>
            <a:r>
              <a:rPr lang="pt-BR" dirty="0">
                <a:latin typeface="Arial" panose="020B0604020202020204" pitchFamily="34" charset="0"/>
                <a:cs typeface="Arial" panose="020B0604020202020204" pitchFamily="34" charset="0"/>
              </a:rPr>
              <a:t> IP</a:t>
            </a:r>
            <a:endParaRPr lang="es-ES" dirty="0">
              <a:latin typeface="Arial" panose="020B0604020202020204" pitchFamily="34" charset="0"/>
              <a:cs typeface="Arial" pitchFamily="34" charset="0"/>
            </a:endParaRPr>
          </a:p>
        </p:txBody>
      </p:sp>
      <p:sp>
        <p:nvSpPr>
          <p:cNvPr id="4" name="Subtitle 1"/>
          <p:cNvSpPr txBox="1">
            <a:spLocks/>
          </p:cNvSpPr>
          <p:nvPr/>
        </p:nvSpPr>
        <p:spPr>
          <a:xfrm>
            <a:off x="1404387" y="5211479"/>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908720"/>
            <a:ext cx="8501063"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Modelo OSI –ISO  Función de cada capa</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1" name="10 CuadroTexto"/>
          <p:cNvSpPr txBox="1"/>
          <p:nvPr/>
        </p:nvSpPr>
        <p:spPr>
          <a:xfrm>
            <a:off x="395536" y="1484784"/>
            <a:ext cx="8286808" cy="5170646"/>
          </a:xfrm>
          <a:prstGeom prst="rect">
            <a:avLst/>
          </a:prstGeom>
          <a:noFill/>
        </p:spPr>
        <p:txBody>
          <a:bodyPr wrap="square" rtlCol="0">
            <a:spAutoFit/>
          </a:bodyPr>
          <a:lstStyle/>
          <a:p>
            <a:pPr algn="just">
              <a:spcBef>
                <a:spcPts val="600"/>
              </a:spcBef>
              <a:spcAft>
                <a:spcPts val="600"/>
              </a:spcAft>
            </a:pPr>
            <a:r>
              <a:rPr lang="es-ES" b="1" dirty="0">
                <a:latin typeface="Arial" pitchFamily="34" charset="0"/>
                <a:cs typeface="Arial" pitchFamily="34" charset="0"/>
              </a:rPr>
              <a:t>Capa 1 – </a:t>
            </a:r>
            <a:r>
              <a:rPr lang="es-ES" b="1" dirty="0" err="1">
                <a:latin typeface="Arial" pitchFamily="34" charset="0"/>
                <a:cs typeface="Arial" pitchFamily="34" charset="0"/>
              </a:rPr>
              <a:t>Fisica</a:t>
            </a:r>
            <a:r>
              <a:rPr lang="es-ES" b="1" dirty="0">
                <a:latin typeface="Arial" pitchFamily="34" charset="0"/>
                <a:cs typeface="Arial" pitchFamily="34" charset="0"/>
              </a:rPr>
              <a:t>:</a:t>
            </a:r>
            <a:r>
              <a:rPr lang="es-ES" dirty="0">
                <a:latin typeface="Arial" pitchFamily="34" charset="0"/>
                <a:cs typeface="Arial" pitchFamily="34" charset="0"/>
              </a:rPr>
              <a:t> </a:t>
            </a:r>
          </a:p>
          <a:p>
            <a:pPr algn="just">
              <a:spcBef>
                <a:spcPts val="600"/>
              </a:spcBef>
              <a:spcAft>
                <a:spcPts val="600"/>
              </a:spcAft>
            </a:pPr>
            <a:r>
              <a:rPr lang="es-ES_tradnl" dirty="0">
                <a:latin typeface="Arial" pitchFamily="34" charset="0"/>
                <a:cs typeface="Arial" pitchFamily="34" charset="0"/>
              </a:rPr>
              <a:t>Es la que conecta el computador con el medio de comunicaciones, define las especificaciones eléctricas, mecánicas, de procedimiento y funcionales para activar, mantener y desactivar el enlace entre sistemas finales.</a:t>
            </a:r>
          </a:p>
          <a:p>
            <a:pPr algn="just">
              <a:spcBef>
                <a:spcPts val="600"/>
              </a:spcBef>
              <a:spcAft>
                <a:spcPts val="600"/>
              </a:spcAft>
            </a:pPr>
            <a:r>
              <a:rPr lang="es-ES_tradnl" dirty="0">
                <a:latin typeface="Arial" pitchFamily="34" charset="0"/>
                <a:cs typeface="Arial" pitchFamily="34" charset="0"/>
              </a:rPr>
              <a:t>Transmisión binaria. Cables, conectores. voltajes, velocidades de transmisión. Señales y medios.</a:t>
            </a:r>
          </a:p>
          <a:p>
            <a:pPr algn="just">
              <a:spcBef>
                <a:spcPts val="600"/>
              </a:spcBef>
              <a:spcAft>
                <a:spcPts val="600"/>
              </a:spcAft>
            </a:pPr>
            <a:endParaRPr lang="es-ES_tradnl"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Capa 2 - Enlace de datos: </a:t>
            </a:r>
          </a:p>
          <a:p>
            <a:pPr algn="just">
              <a:spcBef>
                <a:spcPts val="600"/>
              </a:spcBef>
              <a:spcAft>
                <a:spcPts val="600"/>
              </a:spcAft>
            </a:pPr>
            <a:r>
              <a:rPr lang="es-ES_tradnl" dirty="0">
                <a:latin typeface="Arial" pitchFamily="34" charset="0"/>
                <a:cs typeface="Arial" pitchFamily="34" charset="0"/>
              </a:rPr>
              <a:t>Es la responsable de establecer, mantener y desactivar el enlace entre el equipo que actúa como emisor y el que hará de receptor. Proporciona un tránsito confiable de datos (detecta y corrige errores) a través de un enlace físico. Se ocupa del direccionamiento físico, de la topología de la red de la detección de errores.</a:t>
            </a:r>
          </a:p>
          <a:p>
            <a:pPr algn="just">
              <a:spcBef>
                <a:spcPts val="600"/>
              </a:spcBef>
              <a:spcAft>
                <a:spcPts val="600"/>
              </a:spcAft>
            </a:pPr>
            <a:r>
              <a:rPr lang="es-ES_tradnl" dirty="0">
                <a:latin typeface="Arial" pitchFamily="34" charset="0"/>
                <a:cs typeface="Arial" pitchFamily="34" charset="0"/>
              </a:rPr>
              <a:t>Control directo de enlaces.-  Conectividad y selección de ruta entre sistemas. - Direccionamiento lógico. - Entrega de mejor esfuerzo.  Acceso a los medios.</a:t>
            </a:r>
          </a:p>
        </p:txBody>
      </p:sp>
      <p:sp>
        <p:nvSpPr>
          <p:cNvPr id="2" name="Subtitle 1">
            <a:extLst>
              <a:ext uri="{FF2B5EF4-FFF2-40B4-BE49-F238E27FC236}">
                <a16:creationId xmlns:a16="http://schemas.microsoft.com/office/drawing/2014/main" id="{8A7DFFFD-B2A0-52CF-3457-DE01C27382DF}"/>
              </a:ext>
            </a:extLst>
          </p:cNvPr>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980728"/>
            <a:ext cx="8501063"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Modelo OSI –ISO  Función de cada capa</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1" name="10 CuadroTexto"/>
          <p:cNvSpPr txBox="1"/>
          <p:nvPr/>
        </p:nvSpPr>
        <p:spPr>
          <a:xfrm>
            <a:off x="395536" y="1484784"/>
            <a:ext cx="8286808" cy="4785926"/>
          </a:xfrm>
          <a:prstGeom prst="rect">
            <a:avLst/>
          </a:prstGeom>
          <a:noFill/>
        </p:spPr>
        <p:txBody>
          <a:bodyPr wrap="square" rtlCol="0">
            <a:spAutoFit/>
          </a:bodyPr>
          <a:lstStyle/>
          <a:p>
            <a:pPr algn="just">
              <a:spcBef>
                <a:spcPts val="600"/>
              </a:spcBef>
              <a:spcAft>
                <a:spcPts val="600"/>
              </a:spcAft>
            </a:pPr>
            <a:r>
              <a:rPr lang="es-ES_tradnl" b="1" dirty="0">
                <a:latin typeface="Arial" pitchFamily="34" charset="0"/>
                <a:cs typeface="Arial" pitchFamily="34" charset="0"/>
              </a:rPr>
              <a:t>Capa 3 – Red: </a:t>
            </a:r>
          </a:p>
          <a:p>
            <a:pPr algn="just">
              <a:spcBef>
                <a:spcPts val="600"/>
              </a:spcBef>
              <a:spcAft>
                <a:spcPts val="600"/>
              </a:spcAft>
            </a:pPr>
            <a:r>
              <a:rPr lang="es-ES_tradnl" dirty="0">
                <a:latin typeface="Arial" pitchFamily="34" charset="0"/>
                <a:cs typeface="Arial" pitchFamily="34" charset="0"/>
              </a:rPr>
              <a:t>Provee conectividad y la selección de la ruta entre dos sistemas terminales. Mediante mecanismos de conmutación establece el camino o rata que los paquetes deben seguir, es decir, utiliza la dirección física del equipo al cual se le va a transferir la información y los encamina hacia su destino de la manera más eficiente.</a:t>
            </a:r>
          </a:p>
          <a:p>
            <a:r>
              <a:rPr lang="es-ES_tradnl" dirty="0">
                <a:latin typeface="Arial" pitchFamily="34" charset="0"/>
                <a:cs typeface="Arial" pitchFamily="34" charset="0"/>
              </a:rPr>
              <a:t>Dirección de red y determinación de la mejor ruta. -  Selección de ruta.</a:t>
            </a:r>
          </a:p>
          <a:p>
            <a:endParaRPr lang="es-ES_tradnl"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Capa 4 – Transporte: </a:t>
            </a:r>
          </a:p>
          <a:p>
            <a:pPr algn="just">
              <a:spcBef>
                <a:spcPts val="600"/>
              </a:spcBef>
              <a:spcAft>
                <a:spcPts val="600"/>
              </a:spcAft>
            </a:pPr>
            <a:r>
              <a:rPr lang="es-ES_tradnl" dirty="0">
                <a:latin typeface="Arial" pitchFamily="34" charset="0"/>
                <a:cs typeface="Arial" pitchFamily="34" charset="0"/>
              </a:rPr>
              <a:t>Segmenta los datos del host remitente y los reordena en el host receptor. Logra un transporte sin errores entre dos hosts. Establece, mantiene y finaliza los circuitos orientados a la conexión.</a:t>
            </a:r>
          </a:p>
          <a:p>
            <a:r>
              <a:rPr lang="es-ES_tradnl" dirty="0">
                <a:latin typeface="Arial" pitchFamily="34" charset="0"/>
                <a:cs typeface="Arial" pitchFamily="34" charset="0"/>
              </a:rPr>
              <a:t>Conexión de extremo a extremo. -  Confiabilidad en el transporte de datos. - Establecer, mantener y terminar circuitos virtuales. -  Detección de fallas y control de flujo de información de recuperación.  Control y confiabilidad.</a:t>
            </a:r>
          </a:p>
        </p:txBody>
      </p:sp>
      <p:sp>
        <p:nvSpPr>
          <p:cNvPr id="2" name="Subtitle 1">
            <a:extLst>
              <a:ext uri="{FF2B5EF4-FFF2-40B4-BE49-F238E27FC236}">
                <a16:creationId xmlns:a16="http://schemas.microsoft.com/office/drawing/2014/main" id="{3CFDCAF3-45E8-B60B-2195-CB2BE82ED295}"/>
              </a:ext>
            </a:extLst>
          </p:cNvPr>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908720"/>
            <a:ext cx="8501063"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Modelo OSI –ISO  Función de cada capa</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1" name="10 CuadroTexto"/>
          <p:cNvSpPr txBox="1"/>
          <p:nvPr/>
        </p:nvSpPr>
        <p:spPr>
          <a:xfrm>
            <a:off x="395536" y="1340768"/>
            <a:ext cx="8286808" cy="5062924"/>
          </a:xfrm>
          <a:prstGeom prst="rect">
            <a:avLst/>
          </a:prstGeom>
          <a:noFill/>
        </p:spPr>
        <p:txBody>
          <a:bodyPr wrap="square" rtlCol="0">
            <a:spAutoFit/>
          </a:bodyPr>
          <a:lstStyle/>
          <a:p>
            <a:pPr algn="just">
              <a:spcBef>
                <a:spcPts val="600"/>
              </a:spcBef>
              <a:spcAft>
                <a:spcPts val="600"/>
              </a:spcAft>
            </a:pPr>
            <a:r>
              <a:rPr lang="es-ES_tradnl" b="1" dirty="0">
                <a:latin typeface="Arial" pitchFamily="34" charset="0"/>
                <a:cs typeface="Arial" pitchFamily="34" charset="0"/>
              </a:rPr>
              <a:t>Capa 5 – Sesión: </a:t>
            </a:r>
          </a:p>
          <a:p>
            <a:pPr algn="just">
              <a:spcBef>
                <a:spcPts val="600"/>
              </a:spcBef>
              <a:spcAft>
                <a:spcPts val="600"/>
              </a:spcAft>
            </a:pPr>
            <a:r>
              <a:rPr lang="es-ES_tradnl" dirty="0">
                <a:latin typeface="Arial" pitchFamily="34" charset="0"/>
                <a:cs typeface="Arial" pitchFamily="34" charset="0"/>
              </a:rPr>
              <a:t>Establece, gestiona, y termina sesiones entre hosts. También sincroniza el diálogo y administra el intercambio de datos. Se ocupa de verificar si fuera el caso, la autenticidad del usuario, y el tipo de diálogo (simplex. </a:t>
            </a:r>
            <a:r>
              <a:rPr lang="es-ES_tradnl" dirty="0" err="1">
                <a:latin typeface="Arial" pitchFamily="34" charset="0"/>
                <a:cs typeface="Arial" pitchFamily="34" charset="0"/>
              </a:rPr>
              <a:t>half-duplex</a:t>
            </a:r>
            <a:r>
              <a:rPr lang="es-ES_tradnl" dirty="0">
                <a:latin typeface="Arial" pitchFamily="34" charset="0"/>
                <a:cs typeface="Arial" pitchFamily="34" charset="0"/>
              </a:rPr>
              <a:t>. dúplex).</a:t>
            </a:r>
          </a:p>
          <a:p>
            <a:r>
              <a:rPr lang="es-ES_tradnl" dirty="0">
                <a:latin typeface="Arial" pitchFamily="34" charset="0"/>
                <a:cs typeface="Arial" pitchFamily="34" charset="0"/>
              </a:rPr>
              <a:t>Comunicación entre host.  -  Establece, administra y termina sesiones entre aplicaciones.  Diálogos y conversaciones.</a:t>
            </a:r>
          </a:p>
          <a:p>
            <a:endParaRPr lang="es-ES_tradnl"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Capa 6 – Presentación: </a:t>
            </a:r>
          </a:p>
          <a:p>
            <a:pPr algn="just">
              <a:spcBef>
                <a:spcPts val="600"/>
              </a:spcBef>
              <a:spcAft>
                <a:spcPts val="600"/>
              </a:spcAft>
            </a:pPr>
            <a:r>
              <a:rPr lang="es-ES_tradnl" dirty="0">
                <a:latin typeface="Arial" pitchFamily="34" charset="0"/>
                <a:cs typeface="Arial" pitchFamily="34" charset="0"/>
              </a:rPr>
              <a:t>Garantiza que la información enviada por la capa de aplicación de un sistema se va a poder leer por la capa de aplicación de otro sistema. Entre otras funciones se ocupa de la sintaxis de los datos, la conversión de códigos, la compresión y descompresión de la información.</a:t>
            </a:r>
          </a:p>
          <a:p>
            <a:r>
              <a:rPr lang="es-ES_tradnl" dirty="0">
                <a:latin typeface="Arial" pitchFamily="34" charset="0"/>
                <a:cs typeface="Arial" pitchFamily="34" charset="0"/>
              </a:rPr>
              <a:t>Representación de datos. -  Garantiza que los datos sean legibles para el receptor. - Formato de datos. -  Estructura de datos. – Negocia la sintaxis de transferencia de datos para     la capa de aplicación. -  Formato de datos.</a:t>
            </a:r>
          </a:p>
        </p:txBody>
      </p:sp>
      <p:sp>
        <p:nvSpPr>
          <p:cNvPr id="2" name="Subtitle 1">
            <a:extLst>
              <a:ext uri="{FF2B5EF4-FFF2-40B4-BE49-F238E27FC236}">
                <a16:creationId xmlns:a16="http://schemas.microsoft.com/office/drawing/2014/main" id="{6ADEA8E1-F000-F9D2-2DD4-D37134C0AE13}"/>
              </a:ext>
            </a:extLst>
          </p:cNvPr>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794261"/>
            <a:ext cx="8501063"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Modelo OSI –ISO  Función de cada capa</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1" name="10 CuadroTexto"/>
          <p:cNvSpPr txBox="1"/>
          <p:nvPr/>
        </p:nvSpPr>
        <p:spPr>
          <a:xfrm>
            <a:off x="395536" y="1164793"/>
            <a:ext cx="8286808" cy="2185214"/>
          </a:xfrm>
          <a:prstGeom prst="rect">
            <a:avLst/>
          </a:prstGeom>
          <a:noFill/>
        </p:spPr>
        <p:txBody>
          <a:bodyPr wrap="square" rtlCol="0">
            <a:spAutoFit/>
          </a:bodyPr>
          <a:lstStyle/>
          <a:p>
            <a:pPr algn="just">
              <a:spcBef>
                <a:spcPts val="600"/>
              </a:spcBef>
              <a:spcAft>
                <a:spcPts val="600"/>
              </a:spcAft>
            </a:pPr>
            <a:r>
              <a:rPr lang="es-ES_tradnl" b="1" dirty="0">
                <a:latin typeface="Arial" pitchFamily="34" charset="0"/>
                <a:cs typeface="Arial" pitchFamily="34" charset="0"/>
              </a:rPr>
              <a:t>Capa 7 – </a:t>
            </a:r>
            <a:r>
              <a:rPr lang="es-ES_tradnl" b="1" dirty="0" err="1">
                <a:latin typeface="Arial" pitchFamily="34" charset="0"/>
                <a:cs typeface="Arial" pitchFamily="34" charset="0"/>
              </a:rPr>
              <a:t>Aplicacion</a:t>
            </a:r>
            <a:r>
              <a:rPr lang="es-ES_tradnl" b="1" dirty="0">
                <a:latin typeface="Arial" pitchFamily="34" charset="0"/>
                <a:cs typeface="Arial" pitchFamily="34" charset="0"/>
              </a:rPr>
              <a:t>: </a:t>
            </a:r>
          </a:p>
          <a:p>
            <a:pPr algn="just">
              <a:spcBef>
                <a:spcPts val="600"/>
              </a:spcBef>
              <a:spcAft>
                <a:spcPts val="600"/>
              </a:spcAft>
            </a:pPr>
            <a:r>
              <a:rPr lang="es-ES_tradnl" dirty="0">
                <a:latin typeface="Arial" pitchFamily="34" charset="0"/>
                <a:cs typeface="Arial" pitchFamily="34" charset="0"/>
              </a:rPr>
              <a:t>Es la capa de aplicación más cercana al usuario. A diferencia de todas las demás capas no proporciona servicio a ninguna otra capa OSI sino solo aplicaciones externas al modelo. Interactúa con el equipo terminal que genera o recibe la información procesada por los usuarios, facilita la transferencia de archivos y de mensajes de correo, permite el acceso hacia bases de datos remotas.</a:t>
            </a:r>
          </a:p>
        </p:txBody>
      </p:sp>
      <p:sp>
        <p:nvSpPr>
          <p:cNvPr id="2" name="Subtitle 1">
            <a:extLst>
              <a:ext uri="{FF2B5EF4-FFF2-40B4-BE49-F238E27FC236}">
                <a16:creationId xmlns:a16="http://schemas.microsoft.com/office/drawing/2014/main" id="{E9F0AFE1-E532-8882-5FFE-645A573CF000}"/>
              </a:ext>
            </a:extLst>
          </p:cNvPr>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 name="Picture 2">
            <a:extLst>
              <a:ext uri="{FF2B5EF4-FFF2-40B4-BE49-F238E27FC236}">
                <a16:creationId xmlns:a16="http://schemas.microsoft.com/office/drawing/2014/main" id="{E89A3A07-017C-503A-5D45-D6C3C5F9F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143900"/>
            <a:ext cx="4487292" cy="3659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174254" y="841128"/>
            <a:ext cx="8064896" cy="500066"/>
          </a:xfrm>
          <a:prstGeom prst="rect">
            <a:avLst/>
          </a:prstGeom>
        </p:spPr>
        <p:txBody>
          <a:bodyPr>
            <a:normAutofit fontScale="62500" lnSpcReduction="20000"/>
          </a:bodyPr>
          <a:lstStyle/>
          <a:p>
            <a:pPr lvl="0">
              <a:defRPr/>
            </a:pPr>
            <a:r>
              <a:rPr kumimoji="0" lang="es-ES" sz="2900" b="1" i="0" u="none" strike="noStrike" kern="0" cap="none" spc="0" normalizeH="0" baseline="0" noProof="0" dirty="0">
                <a:ln>
                  <a:noFill/>
                </a:ln>
                <a:solidFill>
                  <a:sysClr val="windowText" lastClr="000000"/>
                </a:solidFill>
                <a:effectLst/>
                <a:uLnTx/>
                <a:uFillTx/>
                <a:latin typeface="Arial" panose="020B0604020202020204" pitchFamily="34" charset="0"/>
                <a:cs typeface="Arial" pitchFamily="34" charset="0"/>
              </a:rPr>
              <a:t>Protocolo TCP/IP (</a:t>
            </a:r>
            <a:r>
              <a:rPr lang="es-ES_tradnl" sz="2900" i="1" dirty="0">
                <a:latin typeface="Arial" panose="020B0604020202020204" pitchFamily="34" charset="0"/>
                <a:cs typeface="Arial" panose="020B0604020202020204" pitchFamily="34" charset="0"/>
              </a:rPr>
              <a:t>Transfer Control </a:t>
            </a:r>
            <a:r>
              <a:rPr lang="es-ES_tradnl" sz="2900" i="1" dirty="0" err="1">
                <a:latin typeface="Arial" panose="020B0604020202020204" pitchFamily="34" charset="0"/>
                <a:cs typeface="Arial" panose="020B0604020202020204" pitchFamily="34" charset="0"/>
              </a:rPr>
              <a:t>Protocol</a:t>
            </a:r>
            <a:r>
              <a:rPr lang="es-ES_tradnl" sz="2900" i="1" dirty="0">
                <a:latin typeface="Arial" panose="020B0604020202020204" pitchFamily="34" charset="0"/>
                <a:cs typeface="Arial" panose="020B0604020202020204" pitchFamily="34" charset="0"/>
              </a:rPr>
              <a:t> - </a:t>
            </a:r>
            <a:r>
              <a:rPr lang="es-ES_tradnl" sz="2900" i="1" dirty="0" err="1">
                <a:latin typeface="Arial" panose="020B0604020202020204" pitchFamily="34" charset="0"/>
                <a:cs typeface="Arial" panose="020B0604020202020204" pitchFamily="34" charset="0"/>
              </a:rPr>
              <a:t>Interconection</a:t>
            </a:r>
            <a:r>
              <a:rPr lang="es-ES_tradnl" sz="2900" i="1" dirty="0">
                <a:latin typeface="Arial" panose="020B0604020202020204" pitchFamily="34" charset="0"/>
                <a:cs typeface="Arial" panose="020B0604020202020204" pitchFamily="34" charset="0"/>
              </a:rPr>
              <a:t> </a:t>
            </a:r>
            <a:r>
              <a:rPr lang="es-ES_tradnl" sz="2900" i="1" dirty="0" err="1">
                <a:latin typeface="Arial" panose="020B0604020202020204" pitchFamily="34" charset="0"/>
                <a:cs typeface="Arial" panose="020B0604020202020204" pitchFamily="34" charset="0"/>
              </a:rPr>
              <a:t>Protocol</a:t>
            </a:r>
            <a:r>
              <a:rPr lang="es-ES_tradnl" sz="2900" i="1" dirty="0">
                <a:latin typeface="Arial" panose="020B0604020202020204" pitchFamily="34" charset="0"/>
                <a:cs typeface="Arial" panose="020B0604020202020204" pitchFamily="34" charset="0"/>
              </a:rPr>
              <a:t>)</a:t>
            </a:r>
            <a:endParaRPr kumimoji="0" lang="es-ES" sz="2900" b="1" i="0" u="none" strike="noStrike" kern="0" cap="none" spc="0" normalizeH="0" baseline="0" noProof="0" dirty="0">
              <a:ln>
                <a:noFill/>
              </a:ln>
              <a:solidFill>
                <a:sysClr val="windowText" lastClr="000000"/>
              </a:solidFill>
              <a:effectLst/>
              <a:uLnTx/>
              <a:uFillTx/>
              <a:latin typeface="Arial" panose="020B0604020202020204"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539552" y="1194674"/>
            <a:ext cx="8286808" cy="1785104"/>
          </a:xfrm>
          <a:prstGeom prst="rect">
            <a:avLst/>
          </a:prstGeom>
          <a:noFill/>
        </p:spPr>
        <p:txBody>
          <a:bodyPr wrap="square" rtlCol="0">
            <a:spAutoFit/>
          </a:bodyPr>
          <a:lstStyle/>
          <a:p>
            <a:pPr lvl="0" algn="just">
              <a:spcBef>
                <a:spcPts val="600"/>
              </a:spcBef>
              <a:spcAft>
                <a:spcPts val="600"/>
              </a:spcAft>
            </a:pPr>
            <a:r>
              <a:rPr lang="es-ES_tradnl" dirty="0">
                <a:latin typeface="Arial" pitchFamily="34" charset="0"/>
                <a:cs typeface="Arial" pitchFamily="34" charset="0"/>
              </a:rPr>
              <a:t>Éste es el lenguaje establecido para la Red Internet </a:t>
            </a:r>
          </a:p>
          <a:p>
            <a:pPr lvl="0" algn="just">
              <a:spcBef>
                <a:spcPts val="600"/>
              </a:spcBef>
              <a:spcAft>
                <a:spcPts val="600"/>
              </a:spcAft>
            </a:pPr>
            <a:r>
              <a:rPr lang="es-ES_tradnl" dirty="0">
                <a:latin typeface="Arial" pitchFamily="34" charset="0"/>
                <a:cs typeface="Arial" pitchFamily="34" charset="0"/>
              </a:rPr>
              <a:t>Las aplicaciones que corren sobre </a:t>
            </a:r>
            <a:r>
              <a:rPr lang="es-ES_tradnl" b="1" dirty="0">
                <a:latin typeface="Arial" pitchFamily="34" charset="0"/>
                <a:cs typeface="Arial" pitchFamily="34" charset="0"/>
              </a:rPr>
              <a:t>TCP/IP </a:t>
            </a:r>
            <a:r>
              <a:rPr lang="es-ES_tradnl" dirty="0">
                <a:latin typeface="Arial" pitchFamily="34" charset="0"/>
                <a:cs typeface="Arial" pitchFamily="34" charset="0"/>
              </a:rPr>
              <a:t>no tienen que conocer las características físicas de la red en la que se encuentran.</a:t>
            </a:r>
          </a:p>
          <a:p>
            <a:pPr lvl="0" algn="just">
              <a:spcBef>
                <a:spcPts val="600"/>
              </a:spcBef>
              <a:spcAft>
                <a:spcPts val="600"/>
              </a:spcAft>
            </a:pPr>
            <a:r>
              <a:rPr lang="es-ES_tradnl" dirty="0">
                <a:latin typeface="Arial" pitchFamily="34" charset="0"/>
                <a:cs typeface="Arial" pitchFamily="34" charset="0"/>
              </a:rPr>
              <a:t>Esta familia de protocolos genera un modelo llamado </a:t>
            </a:r>
            <a:r>
              <a:rPr lang="es-ES_tradnl" b="1" dirty="0">
                <a:latin typeface="Arial" pitchFamily="34" charset="0"/>
                <a:cs typeface="Arial" pitchFamily="34" charset="0"/>
              </a:rPr>
              <a:t>INTERNET </a:t>
            </a:r>
            <a:r>
              <a:rPr lang="es-ES_tradnl" dirty="0">
                <a:latin typeface="Arial" pitchFamily="34" charset="0"/>
                <a:cs typeface="Arial" pitchFamily="34" charset="0"/>
              </a:rPr>
              <a:t>cuya correspondencia con el modelo </a:t>
            </a:r>
            <a:r>
              <a:rPr lang="es-ES_tradnl" b="1" dirty="0">
                <a:latin typeface="Arial" pitchFamily="34" charset="0"/>
                <a:cs typeface="Arial" pitchFamily="34" charset="0"/>
              </a:rPr>
              <a:t>OSI </a:t>
            </a:r>
            <a:r>
              <a:rPr lang="es-ES_tradnl" dirty="0">
                <a:latin typeface="Arial" pitchFamily="34" charset="0"/>
                <a:cs typeface="Arial" pitchFamily="34" charset="0"/>
              </a:rPr>
              <a:t>queda reflejada en el siguiente cuadro:</a:t>
            </a:r>
            <a:endParaRPr lang="es-ES_tradnl" b="1" dirty="0">
              <a:latin typeface="Arial" pitchFamily="34" charset="0"/>
              <a:cs typeface="Arial" pitchFamily="34" charset="0"/>
            </a:endParaRPr>
          </a:p>
        </p:txBody>
      </p:sp>
      <p:pic>
        <p:nvPicPr>
          <p:cNvPr id="2" name="Imagen 1">
            <a:extLst>
              <a:ext uri="{FF2B5EF4-FFF2-40B4-BE49-F238E27FC236}">
                <a16:creationId xmlns:a16="http://schemas.microsoft.com/office/drawing/2014/main" id="{D96300D6-8DED-3990-45D1-57283A1FF247}"/>
              </a:ext>
            </a:extLst>
          </p:cNvPr>
          <p:cNvPicPr>
            <a:picLocks noChangeAspect="1"/>
          </p:cNvPicPr>
          <p:nvPr/>
        </p:nvPicPr>
        <p:blipFill rotWithShape="1">
          <a:blip r:embed="rId3">
            <a:extLst>
              <a:ext uri="{28A0092B-C50C-407E-A947-70E740481C1C}">
                <a14:useLocalDpi xmlns:a14="http://schemas.microsoft.com/office/drawing/2010/main" val="0"/>
              </a:ext>
            </a:extLst>
          </a:blip>
          <a:srcRect l="11674" t="11581" r="9798" b="12653"/>
          <a:stretch/>
        </p:blipFill>
        <p:spPr bwMode="auto">
          <a:xfrm>
            <a:off x="2260715" y="2974955"/>
            <a:ext cx="4622569" cy="3780216"/>
          </a:xfrm>
          <a:prstGeom prst="rect">
            <a:avLst/>
          </a:prstGeom>
          <a:noFill/>
          <a:ln>
            <a:noFill/>
          </a:ln>
          <a:extLst>
            <a:ext uri="{53640926-AAD7-44D8-BBD7-CCE9431645EC}">
              <a14:shadowObscured xmlns:a14="http://schemas.microsoft.com/office/drawing/2010/main"/>
            </a:ext>
          </a:extLst>
        </p:spPr>
      </p:pic>
      <p:sp>
        <p:nvSpPr>
          <p:cNvPr id="4" name="Subtitle 1">
            <a:extLst>
              <a:ext uri="{FF2B5EF4-FFF2-40B4-BE49-F238E27FC236}">
                <a16:creationId xmlns:a16="http://schemas.microsoft.com/office/drawing/2014/main" id="{665E005C-2EEF-2031-F809-ECA5E7E5AE18}"/>
              </a:ext>
            </a:extLst>
          </p:cNvPr>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85503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fontScale="77500" lnSpcReduction="20000"/>
          </a:bodyPr>
          <a:lstStyle/>
          <a:p>
            <a:pPr lvl="0">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 (</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428596" y="733246"/>
            <a:ext cx="8286808" cy="5770811"/>
          </a:xfrm>
          <a:prstGeom prst="rect">
            <a:avLst/>
          </a:prstGeom>
          <a:noFill/>
        </p:spPr>
        <p:txBody>
          <a:bodyPr wrap="square" rtlCol="0">
            <a:spAutoFit/>
          </a:bodyPr>
          <a:lstStyle/>
          <a:p>
            <a:pPr algn="just">
              <a:spcBef>
                <a:spcPts val="600"/>
              </a:spcBef>
            </a:pPr>
            <a:r>
              <a:rPr lang="es-ES_tradnl" b="1" i="1" dirty="0">
                <a:latin typeface="Arial" pitchFamily="34" charset="0"/>
                <a:cs typeface="Arial" pitchFamily="34" charset="0"/>
              </a:rPr>
              <a:t>Protocolo IP</a:t>
            </a:r>
            <a:r>
              <a:rPr lang="es-ES" b="1" dirty="0">
                <a:latin typeface="Arial" pitchFamily="34" charset="0"/>
                <a:cs typeface="Arial" pitchFamily="34" charset="0"/>
              </a:rPr>
              <a:t> </a:t>
            </a:r>
          </a:p>
          <a:p>
            <a:pPr algn="just">
              <a:spcBef>
                <a:spcPts val="600"/>
              </a:spcBef>
            </a:pPr>
            <a:r>
              <a:rPr lang="es-ES_tradnl" dirty="0">
                <a:latin typeface="Arial" pitchFamily="34" charset="0"/>
                <a:cs typeface="Arial" pitchFamily="34" charset="0"/>
              </a:rPr>
              <a:t>Se trata de un protocolo a nivel de red cuyas principales características son:</a:t>
            </a:r>
            <a:endParaRPr lang="es-ES" dirty="0">
              <a:latin typeface="Arial" pitchFamily="34" charset="0"/>
              <a:cs typeface="Arial" pitchFamily="34" charset="0"/>
            </a:endParaRPr>
          </a:p>
          <a:p>
            <a:pPr lvl="1" algn="just">
              <a:spcBef>
                <a:spcPts val="600"/>
              </a:spcBef>
              <a:buFont typeface="Wingdings" pitchFamily="2" charset="2"/>
              <a:buChar char="Ø"/>
            </a:pPr>
            <a:r>
              <a:rPr lang="es-ES_tradnl" b="1" dirty="0">
                <a:latin typeface="Arial" pitchFamily="34" charset="0"/>
                <a:cs typeface="Arial" pitchFamily="34" charset="0"/>
              </a:rPr>
              <a:t>Ofrece un servicio no orientado a la conexión, </a:t>
            </a:r>
            <a:r>
              <a:rPr lang="es-ES_tradnl" dirty="0">
                <a:latin typeface="Arial" pitchFamily="34" charset="0"/>
                <a:cs typeface="Arial" pitchFamily="34" charset="0"/>
              </a:rPr>
              <a:t>esto significa que cada trama en la que ha sido dividido un paquete es tratado en forma independiente. Las tramas que componen un paquete pueden ser enviadas por caminos distintos e incluso llegar desordenados.</a:t>
            </a:r>
            <a:endParaRPr lang="es-ES" dirty="0">
              <a:latin typeface="Arial" pitchFamily="34" charset="0"/>
              <a:cs typeface="Arial" pitchFamily="34" charset="0"/>
            </a:endParaRPr>
          </a:p>
          <a:p>
            <a:pPr lvl="1" algn="just">
              <a:spcBef>
                <a:spcPts val="600"/>
              </a:spcBef>
              <a:buFont typeface="Wingdings" pitchFamily="2" charset="2"/>
              <a:buChar char="Ø"/>
            </a:pPr>
            <a:r>
              <a:rPr lang="es-ES_tradnl" b="1" dirty="0">
                <a:latin typeface="Arial" pitchFamily="34" charset="0"/>
                <a:cs typeface="Arial" pitchFamily="34" charset="0"/>
              </a:rPr>
              <a:t>Ofrece un servicio no muy fiable porque a veces los paquetes se pierden, </a:t>
            </a:r>
            <a:r>
              <a:rPr lang="es-ES_tradnl" dirty="0">
                <a:latin typeface="Arial" pitchFamily="34" charset="0"/>
                <a:cs typeface="Arial" pitchFamily="34" charset="0"/>
              </a:rPr>
              <a:t>duplican o estropean y este nivel no informa de ello pues no es consciente del problema.</a:t>
            </a:r>
          </a:p>
          <a:p>
            <a:pPr lvl="1" algn="just">
              <a:spcBef>
                <a:spcPts val="600"/>
              </a:spcBef>
            </a:pPr>
            <a:endParaRPr lang="es-ES" dirty="0">
              <a:latin typeface="Arial" pitchFamily="34" charset="0"/>
              <a:cs typeface="Arial" pitchFamily="34" charset="0"/>
            </a:endParaRPr>
          </a:p>
          <a:p>
            <a:pPr algn="just">
              <a:spcBef>
                <a:spcPts val="600"/>
              </a:spcBef>
            </a:pPr>
            <a:r>
              <a:rPr lang="es-ES_tradnl" b="1" i="1" dirty="0">
                <a:latin typeface="Arial" pitchFamily="34" charset="0"/>
                <a:cs typeface="Arial" pitchFamily="34" charset="0"/>
              </a:rPr>
              <a:t>Protocolo TCP</a:t>
            </a:r>
            <a:endParaRPr lang="es-ES" sz="2000" dirty="0">
              <a:latin typeface="Arial" pitchFamily="34" charset="0"/>
              <a:cs typeface="Arial" pitchFamily="34" charset="0"/>
            </a:endParaRPr>
          </a:p>
          <a:p>
            <a:pPr algn="just">
              <a:spcBef>
                <a:spcPts val="600"/>
              </a:spcBef>
            </a:pPr>
            <a:r>
              <a:rPr lang="es-ES_tradnl" dirty="0">
                <a:latin typeface="Arial" pitchFamily="34" charset="0"/>
                <a:cs typeface="Arial" pitchFamily="34" charset="0"/>
              </a:rPr>
              <a:t>Sus principales características son</a:t>
            </a:r>
            <a:endParaRPr lang="es-ES" sz="2000" dirty="0">
              <a:latin typeface="Arial" pitchFamily="34" charset="0"/>
              <a:cs typeface="Arial" pitchFamily="34" charset="0"/>
            </a:endParaRPr>
          </a:p>
          <a:p>
            <a:pPr lvl="1" algn="just">
              <a:spcBef>
                <a:spcPts val="600"/>
              </a:spcBef>
              <a:buFont typeface="Wingdings" pitchFamily="2" charset="2"/>
              <a:buChar char="Ø"/>
            </a:pPr>
            <a:r>
              <a:rPr lang="es-ES_tradnl" b="1" dirty="0">
                <a:latin typeface="Arial" pitchFamily="34" charset="0"/>
                <a:cs typeface="Arial" pitchFamily="34" charset="0"/>
              </a:rPr>
              <a:t>Se trata de un protocolo orientado a la conexión</a:t>
            </a:r>
            <a:endParaRPr lang="es-ES" sz="2000" dirty="0">
              <a:latin typeface="Arial" pitchFamily="34" charset="0"/>
              <a:cs typeface="Arial" pitchFamily="34" charset="0"/>
            </a:endParaRPr>
          </a:p>
          <a:p>
            <a:pPr lvl="1" algn="just">
              <a:spcBef>
                <a:spcPts val="600"/>
              </a:spcBef>
              <a:buFont typeface="Wingdings" pitchFamily="2" charset="2"/>
              <a:buChar char="Ø"/>
            </a:pPr>
            <a:r>
              <a:rPr lang="es-ES_tradnl" b="1" dirty="0">
                <a:latin typeface="Arial" pitchFamily="34" charset="0"/>
                <a:cs typeface="Arial" pitchFamily="34" charset="0"/>
              </a:rPr>
              <a:t>Orientado al flujo: </a:t>
            </a:r>
            <a:r>
              <a:rPr lang="es-ES_tradnl" dirty="0">
                <a:latin typeface="Arial" pitchFamily="34" charset="0"/>
                <a:cs typeface="Arial" pitchFamily="34" charset="0"/>
              </a:rPr>
              <a:t>el servicio TCP envía al receptor los datos en el mismo orden que fueron enviados.</a:t>
            </a:r>
            <a:endParaRPr lang="es-ES" sz="2000" dirty="0">
              <a:latin typeface="Arial" pitchFamily="34" charset="0"/>
              <a:cs typeface="Arial" pitchFamily="34" charset="0"/>
            </a:endParaRPr>
          </a:p>
          <a:p>
            <a:pPr lvl="1" algn="just">
              <a:spcBef>
                <a:spcPts val="600"/>
              </a:spcBef>
              <a:buFont typeface="Wingdings" pitchFamily="2" charset="2"/>
              <a:buChar char="Ø"/>
            </a:pPr>
            <a:r>
              <a:rPr lang="es-ES_tradnl" b="1" dirty="0">
                <a:latin typeface="Arial" pitchFamily="34" charset="0"/>
                <a:cs typeface="Arial" pitchFamily="34" charset="0"/>
              </a:rPr>
              <a:t>Conexión con circuito virtual: </a:t>
            </a:r>
            <a:r>
              <a:rPr lang="es-ES_tradnl" dirty="0">
                <a:latin typeface="Arial" pitchFamily="34" charset="0"/>
                <a:cs typeface="Arial" pitchFamily="34" charset="0"/>
              </a:rPr>
              <a:t>no existe conexión física dedicada, sin embargo, el protocolo hace creer al programa de aplicación que sí existe esta conexión dedicada.</a:t>
            </a:r>
          </a:p>
        </p:txBody>
      </p:sp>
    </p:spTree>
    <p:extLst>
      <p:ext uri="{BB962C8B-B14F-4D97-AF65-F5344CB8AC3E}">
        <p14:creationId xmlns:p14="http://schemas.microsoft.com/office/powerpoint/2010/main" val="362274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7183"/>
            <a:ext cx="7429520" cy="500066"/>
          </a:xfrm>
          <a:prstGeom prst="rect">
            <a:avLst/>
          </a:prstGeom>
        </p:spPr>
        <p:txBody>
          <a:bodyPr>
            <a:normAutofit fontScale="77500" lnSpcReduction="20000"/>
          </a:bodyPr>
          <a:lstStyle/>
          <a:p>
            <a:pPr lvl="0">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 (</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611560" y="950328"/>
            <a:ext cx="8286808" cy="3354765"/>
          </a:xfrm>
          <a:prstGeom prst="rect">
            <a:avLst/>
          </a:prstGeom>
          <a:noFill/>
        </p:spPr>
        <p:txBody>
          <a:bodyPr wrap="square" rtlCol="0">
            <a:spAutoFit/>
          </a:bodyPr>
          <a:lstStyle/>
          <a:p>
            <a:pPr algn="just">
              <a:spcBef>
                <a:spcPts val="600"/>
              </a:spcBef>
              <a:spcAft>
                <a:spcPts val="600"/>
              </a:spcAft>
            </a:pPr>
            <a:r>
              <a:rPr lang="es-ES_tradnl" b="1" dirty="0">
                <a:latin typeface="Arial" pitchFamily="34" charset="0"/>
                <a:cs typeface="Arial" pitchFamily="34" charset="0"/>
              </a:rPr>
              <a:t>Similitudes entre el modelo OSI y TCP/IP</a:t>
            </a:r>
          </a:p>
          <a:p>
            <a:pPr algn="just">
              <a:spcBef>
                <a:spcPts val="600"/>
              </a:spcBef>
              <a:spcAft>
                <a:spcPts val="600"/>
              </a:spcAft>
              <a:buFont typeface="Wingdings" pitchFamily="2" charset="2"/>
              <a:buChar char="ü"/>
            </a:pPr>
            <a:r>
              <a:rPr lang="es-ES_tradnl" dirty="0">
                <a:latin typeface="Arial" pitchFamily="34" charset="0"/>
                <a:cs typeface="Arial" pitchFamily="34" charset="0"/>
              </a:rPr>
              <a:t>Ambos se dividen en capas.</a:t>
            </a:r>
            <a:endParaRPr lang="es-ES" dirty="0">
              <a:latin typeface="Arial" pitchFamily="34" charset="0"/>
              <a:cs typeface="Arial" pitchFamily="34" charset="0"/>
            </a:endParaRPr>
          </a:p>
          <a:p>
            <a:pPr algn="just">
              <a:spcBef>
                <a:spcPts val="600"/>
              </a:spcBef>
              <a:spcAft>
                <a:spcPts val="600"/>
              </a:spcAft>
              <a:buFont typeface="Wingdings" pitchFamily="2" charset="2"/>
              <a:buChar char="ü"/>
            </a:pPr>
            <a:r>
              <a:rPr lang="es-ES_tradnl" dirty="0">
                <a:latin typeface="Arial" pitchFamily="34" charset="0"/>
                <a:cs typeface="Arial" pitchFamily="34" charset="0"/>
              </a:rPr>
              <a:t>Ambos tienen capas de aplicación, aunque incluyen servicios</a:t>
            </a:r>
            <a:r>
              <a:rPr lang="es-ES_tradnl" b="1" dirty="0">
                <a:latin typeface="Arial" pitchFamily="34" charset="0"/>
                <a:cs typeface="Arial" pitchFamily="34" charset="0"/>
              </a:rPr>
              <a:t> </a:t>
            </a:r>
            <a:r>
              <a:rPr lang="es-ES_tradnl" dirty="0">
                <a:latin typeface="Arial" pitchFamily="34" charset="0"/>
                <a:cs typeface="Arial" pitchFamily="34" charset="0"/>
              </a:rPr>
              <a:t>muy distintos.</a:t>
            </a:r>
            <a:endParaRPr lang="es-ES" dirty="0">
              <a:latin typeface="Arial" pitchFamily="34" charset="0"/>
              <a:cs typeface="Arial" pitchFamily="34" charset="0"/>
            </a:endParaRPr>
          </a:p>
          <a:p>
            <a:pPr algn="just">
              <a:spcBef>
                <a:spcPts val="600"/>
              </a:spcBef>
              <a:spcAft>
                <a:spcPts val="600"/>
              </a:spcAft>
              <a:buFont typeface="Wingdings" pitchFamily="2" charset="2"/>
              <a:buChar char="ü"/>
            </a:pPr>
            <a:r>
              <a:rPr lang="es-ES_tradnl" dirty="0">
                <a:latin typeface="Arial" pitchFamily="34" charset="0"/>
                <a:cs typeface="Arial" pitchFamily="34" charset="0"/>
              </a:rPr>
              <a:t>Ambos tienen capas de transporte y de red similares.</a:t>
            </a:r>
            <a:endParaRPr lang="es-ES" dirty="0">
              <a:latin typeface="Arial" pitchFamily="34" charset="0"/>
              <a:cs typeface="Arial" pitchFamily="34" charset="0"/>
            </a:endParaRPr>
          </a:p>
          <a:p>
            <a:pPr algn="just">
              <a:spcBef>
                <a:spcPts val="600"/>
              </a:spcBef>
              <a:spcAft>
                <a:spcPts val="600"/>
              </a:spcAft>
              <a:buFont typeface="Wingdings" pitchFamily="2" charset="2"/>
              <a:buChar char="ü"/>
            </a:pPr>
            <a:r>
              <a:rPr lang="es-ES_tradnl" dirty="0">
                <a:latin typeface="Arial" pitchFamily="34" charset="0"/>
                <a:cs typeface="Arial" pitchFamily="34" charset="0"/>
              </a:rPr>
              <a:t>Ambos modelos deben ser conocidos por los profesionales de redes.</a:t>
            </a:r>
            <a:endParaRPr lang="es-ES" dirty="0">
              <a:latin typeface="Arial" pitchFamily="34" charset="0"/>
              <a:cs typeface="Arial" pitchFamily="34" charset="0"/>
            </a:endParaRPr>
          </a:p>
          <a:p>
            <a:pPr algn="just">
              <a:spcBef>
                <a:spcPts val="600"/>
              </a:spcBef>
              <a:spcAft>
                <a:spcPts val="600"/>
              </a:spcAft>
              <a:buFont typeface="Wingdings" pitchFamily="2" charset="2"/>
              <a:buChar char="ü"/>
            </a:pPr>
            <a:r>
              <a:rPr lang="es-ES_tradnl" dirty="0">
                <a:latin typeface="Arial" pitchFamily="34" charset="0"/>
                <a:cs typeface="Arial" pitchFamily="34" charset="0"/>
              </a:rPr>
              <a:t>Ambos suponen que se conmutan paquetes. Esto significa que los paquetes individuales pueden usar cutas diferentes para llegar al mismo destino. Esto se contrasta con las redes conmutadas por circuito, en las que todos los paquetes toman la misma ruta.</a:t>
            </a:r>
            <a:endParaRPr lang="es-ES" dirty="0">
              <a:latin typeface="Arial" pitchFamily="34" charset="0"/>
              <a:cs typeface="Arial" pitchFamily="34" charset="0"/>
            </a:endParaRPr>
          </a:p>
        </p:txBody>
      </p:sp>
      <p:pic>
        <p:nvPicPr>
          <p:cNvPr id="5122" name="Picture 2" descr="Protocolo TCP/IP – Qué es y cómo funciona">
            <a:extLst>
              <a:ext uri="{FF2B5EF4-FFF2-40B4-BE49-F238E27FC236}">
                <a16:creationId xmlns:a16="http://schemas.microsoft.com/office/drawing/2014/main" id="{85F7A242-6E7F-EDAC-52EC-4D028D433F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218" y="4048256"/>
            <a:ext cx="4572584" cy="2704652"/>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41C32AA4-2F93-1753-C1AC-2EE725077889}"/>
              </a:ext>
            </a:extLst>
          </p:cNvPr>
          <p:cNvSpPr txBox="1">
            <a:spLocks/>
          </p:cNvSpPr>
          <p:nvPr/>
        </p:nvSpPr>
        <p:spPr>
          <a:xfrm>
            <a:off x="857240" y="15405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82307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fontScale="77500" lnSpcReduction="20000"/>
          </a:bodyPr>
          <a:lstStyle/>
          <a:p>
            <a:pPr lvl="0">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 (</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428596" y="785794"/>
            <a:ext cx="8286808" cy="2923877"/>
          </a:xfrm>
          <a:prstGeom prst="rect">
            <a:avLst/>
          </a:prstGeom>
          <a:noFill/>
        </p:spPr>
        <p:txBody>
          <a:bodyPr wrap="square" rtlCol="0">
            <a:spAutoFit/>
          </a:bodyPr>
          <a:lstStyle/>
          <a:p>
            <a:pPr algn="just">
              <a:spcBef>
                <a:spcPts val="600"/>
              </a:spcBef>
              <a:spcAft>
                <a:spcPts val="600"/>
              </a:spcAft>
            </a:pPr>
            <a:r>
              <a:rPr lang="es-ES_tradnl" b="1" i="1" dirty="0">
                <a:latin typeface="Arial" pitchFamily="34" charset="0"/>
                <a:cs typeface="Arial" pitchFamily="34" charset="0"/>
              </a:rPr>
              <a:t>Características de TCP/IP</a:t>
            </a:r>
            <a:endParaRPr lang="es-ES" dirty="0">
              <a:latin typeface="Arial" pitchFamily="34" charset="0"/>
              <a:cs typeface="Arial"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Provee conectividad de extremo a extremo especificando cómo los datos deberían ser formateados, direccionados, transmitidos, enrutados y recibidos por el destinatario.</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Proporciona una conexión fiable entre dos máquinas en cualquier punto de la red. </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Ofrece la posibilidad de interconectar redes de diferentes arquitecturas y con diferentes sistemas operativos.</a:t>
            </a:r>
            <a:endParaRPr lang="es-AR" sz="1800" dirty="0">
              <a:effectLst/>
              <a:latin typeface="Arial" panose="020B0604020202020204" pitchFamily="34" charset="0"/>
              <a:ea typeface="Calibri" panose="020F0502020204030204" pitchFamily="34" charset="0"/>
            </a:endParaRPr>
          </a:p>
        </p:txBody>
      </p:sp>
      <p:pic>
        <p:nvPicPr>
          <p:cNvPr id="54274" name="Picture 2" descr="http://1.bp.blogspot.com/_nU2WaYca3q4/S9wcFLe-1xI/AAAAAAAAABg/OyuqaH_8uZ4/s1600/internet.JPG"/>
          <p:cNvPicPr>
            <a:picLocks noChangeAspect="1" noChangeArrowheads="1"/>
          </p:cNvPicPr>
          <p:nvPr/>
        </p:nvPicPr>
        <p:blipFill>
          <a:blip r:embed="rId3" cstate="print"/>
          <a:srcRect/>
          <a:stretch>
            <a:fillRect/>
          </a:stretch>
        </p:blipFill>
        <p:spPr bwMode="auto">
          <a:xfrm>
            <a:off x="2714612" y="3786190"/>
            <a:ext cx="4361400" cy="2571768"/>
          </a:xfrm>
          <a:prstGeom prst="rect">
            <a:avLst/>
          </a:prstGeom>
          <a:noFill/>
        </p:spPr>
      </p:pic>
    </p:spTree>
    <p:extLst>
      <p:ext uri="{BB962C8B-B14F-4D97-AF65-F5344CB8AC3E}">
        <p14:creationId xmlns:p14="http://schemas.microsoft.com/office/powerpoint/2010/main" val="173304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51520" y="485256"/>
            <a:ext cx="7429520" cy="500066"/>
          </a:xfrm>
          <a:prstGeom prst="rect">
            <a:avLst/>
          </a:prstGeom>
        </p:spPr>
        <p:txBody>
          <a:bodyPr>
            <a:normAutofit fontScale="70000" lnSpcReduction="20000"/>
          </a:bodyPr>
          <a:lstStyle/>
          <a:p>
            <a:pPr lvl="0">
              <a:defRPr/>
            </a:pPr>
            <a:r>
              <a:rPr kumimoji="0" lang="es-ES" sz="29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428596" y="853720"/>
            <a:ext cx="8286808" cy="2800767"/>
          </a:xfrm>
          <a:prstGeom prst="rect">
            <a:avLst/>
          </a:prstGeom>
          <a:noFill/>
        </p:spPr>
        <p:txBody>
          <a:bodyPr wrap="square" rtlCol="0">
            <a:spAutoFit/>
          </a:bodyPr>
          <a:lstStyle/>
          <a:p>
            <a:pPr algn="just">
              <a:spcBef>
                <a:spcPts val="600"/>
              </a:spcBef>
              <a:spcAft>
                <a:spcPts val="600"/>
              </a:spcAft>
            </a:pPr>
            <a:r>
              <a:rPr lang="es-ES_tradnl" b="1" i="1" dirty="0">
                <a:latin typeface="Arial" pitchFamily="34" charset="0"/>
                <a:cs typeface="Arial" pitchFamily="34" charset="0"/>
              </a:rPr>
              <a:t>Funcionamiento de TCP/IP</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Una red que basa su funcionamiento en TCP IP transfiere datos mediante el ensamblaje de bloques de datos en paquetes conteniendo: </a:t>
            </a:r>
            <a:endParaRPr lang="es-ES" sz="2000"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La información a transmitir. </a:t>
            </a:r>
            <a:endParaRPr lang="es-ES" sz="2000"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La dirección IP del destinatario. </a:t>
            </a:r>
            <a:endParaRPr lang="es-ES" sz="2000"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La dirección IP del remitente, </a:t>
            </a:r>
            <a:endParaRPr lang="es-ES" sz="2000"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Otros datos de control.</a:t>
            </a:r>
          </a:p>
        </p:txBody>
      </p:sp>
      <p:pic>
        <p:nvPicPr>
          <p:cNvPr id="2" name="Imagen 1" descr="TCP/IP: ¿qué es el modelo TCP/IP y cómo funciona? | AVG">
            <a:extLst>
              <a:ext uri="{FF2B5EF4-FFF2-40B4-BE49-F238E27FC236}">
                <a16:creationId xmlns:a16="http://schemas.microsoft.com/office/drawing/2014/main" id="{ACBDEE90-D4EA-A192-7D37-E7C0A030A7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875411"/>
            <a:ext cx="5280898" cy="2399735"/>
          </a:xfrm>
          <a:prstGeom prst="rect">
            <a:avLst/>
          </a:prstGeom>
          <a:noFill/>
          <a:ln>
            <a:noFill/>
          </a:ln>
        </p:spPr>
      </p:pic>
    </p:spTree>
    <p:extLst>
      <p:ext uri="{BB962C8B-B14F-4D97-AF65-F5344CB8AC3E}">
        <p14:creationId xmlns:p14="http://schemas.microsoft.com/office/powerpoint/2010/main" val="92162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96520"/>
            <a:ext cx="7429520" cy="500066"/>
          </a:xfrm>
          <a:prstGeom prst="rect">
            <a:avLst/>
          </a:prstGeom>
        </p:spPr>
        <p:txBody>
          <a:bodyPr>
            <a:normAutofit fontScale="70000" lnSpcReduction="20000"/>
          </a:bodyPr>
          <a:lstStyle/>
          <a:p>
            <a:pPr lvl="0">
              <a:defRPr/>
            </a:pPr>
            <a:r>
              <a:rPr kumimoji="0" lang="es-ES" sz="29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 </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3" name="12 CuadroTexto"/>
          <p:cNvSpPr txBox="1"/>
          <p:nvPr/>
        </p:nvSpPr>
        <p:spPr>
          <a:xfrm>
            <a:off x="428596" y="741674"/>
            <a:ext cx="8286808" cy="4616648"/>
          </a:xfrm>
          <a:prstGeom prst="rect">
            <a:avLst/>
          </a:prstGeom>
          <a:noFill/>
        </p:spPr>
        <p:txBody>
          <a:bodyPr wrap="square" rtlCol="0">
            <a:spAutoFit/>
          </a:bodyPr>
          <a:lstStyle/>
          <a:p>
            <a:pPr marL="0" lvl="1" algn="just">
              <a:spcBef>
                <a:spcPts val="600"/>
              </a:spcBef>
              <a:spcAft>
                <a:spcPts val="600"/>
              </a:spcAft>
            </a:pPr>
            <a:r>
              <a:rPr lang="es-ES_tradnl" b="1" dirty="0">
                <a:latin typeface="Arial" pitchFamily="34" charset="0"/>
                <a:cs typeface="Arial" pitchFamily="34" charset="0"/>
              </a:rPr>
              <a:t>Tipos de IP (</a:t>
            </a:r>
            <a:r>
              <a:rPr lang="es-ES_tradnl" b="1" dirty="0" err="1">
                <a:latin typeface="Arial" pitchFamily="34" charset="0"/>
                <a:cs typeface="Arial" pitchFamily="34" charset="0"/>
              </a:rPr>
              <a:t>coneccion</a:t>
            </a:r>
            <a:r>
              <a:rPr lang="es-ES_tradnl" b="1" dirty="0">
                <a:latin typeface="Arial" pitchFamily="34" charset="0"/>
                <a:cs typeface="Arial" pitchFamily="34" charset="0"/>
              </a:rPr>
              <a:t>): </a:t>
            </a:r>
          </a:p>
          <a:p>
            <a:pPr marL="742950" lvl="2" indent="-285750" algn="just">
              <a:spcBef>
                <a:spcPts val="600"/>
              </a:spcBef>
              <a:spcAft>
                <a:spcPts val="600"/>
              </a:spcAft>
              <a:buFont typeface="Wingdings" panose="05000000000000000000" pitchFamily="2" charset="2"/>
              <a:buChar char="v"/>
            </a:pPr>
            <a:r>
              <a:rPr lang="es-ES_tradnl" b="1" dirty="0">
                <a:latin typeface="Arial" pitchFamily="34" charset="0"/>
                <a:cs typeface="Arial" pitchFamily="34" charset="0"/>
              </a:rPr>
              <a:t>IP Dinámicas: </a:t>
            </a:r>
            <a:r>
              <a:rPr lang="es-ES_tradnl" dirty="0">
                <a:latin typeface="Arial" pitchFamily="34" charset="0"/>
                <a:cs typeface="Arial" pitchFamily="34" charset="0"/>
              </a:rPr>
              <a:t>cada vez que mi dispositivo (por ejemplo una PC o </a:t>
            </a:r>
            <a:r>
              <a:rPr lang="es-ES_tradnl" dirty="0" err="1">
                <a:latin typeface="Arial" pitchFamily="34" charset="0"/>
                <a:cs typeface="Arial" pitchFamily="34" charset="0"/>
              </a:rPr>
              <a:t>movil</a:t>
            </a:r>
            <a:r>
              <a:rPr lang="es-ES_tradnl" dirty="0">
                <a:latin typeface="Arial" pitchFamily="34" charset="0"/>
                <a:cs typeface="Arial" pitchFamily="34" charset="0"/>
              </a:rPr>
              <a:t>) se conecte a la red se le asignará una dirección IP diferente </a:t>
            </a:r>
            <a:endParaRPr lang="es-ES_tradnl" b="1" dirty="0">
              <a:latin typeface="Arial" pitchFamily="34" charset="0"/>
              <a:cs typeface="Arial" pitchFamily="34" charset="0"/>
            </a:endParaRPr>
          </a:p>
          <a:p>
            <a:pPr marL="742950" lvl="2" indent="-285750" algn="just">
              <a:spcBef>
                <a:spcPts val="600"/>
              </a:spcBef>
              <a:spcAft>
                <a:spcPts val="600"/>
              </a:spcAft>
              <a:buFont typeface="Wingdings" panose="05000000000000000000" pitchFamily="2" charset="2"/>
              <a:buChar char="v"/>
            </a:pPr>
            <a:r>
              <a:rPr lang="es-ES_tradnl" b="1" dirty="0">
                <a:latin typeface="Arial" pitchFamily="34" charset="0"/>
                <a:cs typeface="Arial" pitchFamily="34" charset="0"/>
              </a:rPr>
              <a:t>IP Estáticas </a:t>
            </a:r>
            <a:r>
              <a:rPr lang="es-ES_tradnl" dirty="0">
                <a:latin typeface="Arial" pitchFamily="34" charset="0"/>
                <a:cs typeface="Arial" pitchFamily="34" charset="0"/>
              </a:rPr>
              <a:t>(también llamadas direcciones IP fijas). No cambian con el tiempo. Es asignada por el administrador de la red en forma manual.</a:t>
            </a:r>
          </a:p>
          <a:p>
            <a:pPr marL="0" lvl="1" algn="just">
              <a:spcBef>
                <a:spcPts val="600"/>
              </a:spcBef>
              <a:spcAft>
                <a:spcPts val="600"/>
              </a:spcAft>
            </a:pPr>
            <a:endParaRPr lang="es-ES_tradnl" dirty="0">
              <a:latin typeface="Arial" pitchFamily="34" charset="0"/>
              <a:cs typeface="Arial" pitchFamily="34" charset="0"/>
            </a:endParaRPr>
          </a:p>
          <a:p>
            <a:pPr marL="0" lvl="1" algn="just">
              <a:spcBef>
                <a:spcPts val="600"/>
              </a:spcBef>
              <a:spcAft>
                <a:spcPts val="600"/>
              </a:spcAft>
            </a:pPr>
            <a:r>
              <a:rPr lang="es-ES_tradnl" dirty="0">
                <a:latin typeface="Arial" pitchFamily="34" charset="0"/>
                <a:cs typeface="Arial" pitchFamily="34" charset="0"/>
              </a:rPr>
              <a:t>.</a:t>
            </a:r>
            <a:r>
              <a:rPr lang="es-ES_tradnl" b="1" dirty="0">
                <a:latin typeface="Arial" pitchFamily="34" charset="0"/>
                <a:cs typeface="Arial" pitchFamily="34" charset="0"/>
              </a:rPr>
              <a:t> Tipos de IP (seguridad):</a:t>
            </a:r>
          </a:p>
          <a:p>
            <a:pPr marL="742950" lvl="2" indent="-285750" algn="just">
              <a:spcBef>
                <a:spcPts val="600"/>
              </a:spcBef>
              <a:spcAft>
                <a:spcPts val="600"/>
              </a:spcAft>
              <a:buFont typeface="Wingdings" panose="05000000000000000000" pitchFamily="2" charset="2"/>
              <a:buChar char="q"/>
            </a:pPr>
            <a:r>
              <a:rPr lang="es-ES_tradnl" b="1" dirty="0">
                <a:latin typeface="Arial" pitchFamily="34" charset="0"/>
                <a:cs typeface="Arial" pitchFamily="34" charset="0"/>
              </a:rPr>
              <a:t>Privadas:</a:t>
            </a:r>
            <a:r>
              <a:rPr lang="es-ES_tradnl" dirty="0">
                <a:latin typeface="Arial" pitchFamily="34" charset="0"/>
                <a:cs typeface="Arial" pitchFamily="34" charset="0"/>
              </a:rPr>
              <a:t> pueden utilizarse cuando se requiera comunicarse con otras terminales dentro de la red interna (LAN), pero no con Internet directamente. </a:t>
            </a:r>
          </a:p>
          <a:p>
            <a:pPr marL="742950" lvl="2" indent="-285750" algn="just">
              <a:spcBef>
                <a:spcPts val="600"/>
              </a:spcBef>
              <a:spcAft>
                <a:spcPts val="600"/>
              </a:spcAft>
              <a:buFont typeface="Wingdings" panose="05000000000000000000" pitchFamily="2" charset="2"/>
              <a:buChar char="q"/>
            </a:pPr>
            <a:r>
              <a:rPr lang="es-ES_tradnl" sz="1800" b="1" dirty="0">
                <a:latin typeface="Arial" pitchFamily="34" charset="0"/>
                <a:cs typeface="Arial" pitchFamily="34" charset="0"/>
              </a:rPr>
              <a:t>Publica:</a:t>
            </a:r>
            <a:r>
              <a:rPr lang="es-ES_tradnl" sz="1800" dirty="0">
                <a:latin typeface="Arial" pitchFamily="34" charset="0"/>
                <a:cs typeface="Arial" pitchFamily="34" charset="0"/>
              </a:rPr>
              <a:t> se utiliza generalmente para montar servidores en Internet y necesariamente se desea que la IP no cambie por eso siempre la IP Publica se la configura de manera Fija.</a:t>
            </a:r>
            <a:endParaRPr lang="es-ES" dirty="0">
              <a:latin typeface="Arial" pitchFamily="34" charset="0"/>
              <a:cs typeface="Arial" pitchFamily="34" charset="0"/>
            </a:endParaRPr>
          </a:p>
        </p:txBody>
      </p:sp>
      <p:pic>
        <p:nvPicPr>
          <p:cNvPr id="2" name="Imagen 1" descr="Qué es una dirección IP pública?">
            <a:extLst>
              <a:ext uri="{FF2B5EF4-FFF2-40B4-BE49-F238E27FC236}">
                <a16:creationId xmlns:a16="http://schemas.microsoft.com/office/drawing/2014/main" id="{7F6B86CB-DB1B-2B06-FE5C-DCD4103DC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6080" y="5206604"/>
            <a:ext cx="2856865" cy="1443355"/>
          </a:xfrm>
          <a:prstGeom prst="rect">
            <a:avLst/>
          </a:prstGeom>
          <a:noFill/>
          <a:ln>
            <a:noFill/>
          </a:ln>
        </p:spPr>
      </p:pic>
    </p:spTree>
    <p:extLst>
      <p:ext uri="{BB962C8B-B14F-4D97-AF65-F5344CB8AC3E}">
        <p14:creationId xmlns:p14="http://schemas.microsoft.com/office/powerpoint/2010/main" val="350625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a:bodyPr>
          <a:lstStyle/>
          <a:p>
            <a:pPr marL="0" indent="0" algn="l">
              <a:buNone/>
            </a:pPr>
            <a:r>
              <a:rPr lang="es-ES_tradnl" sz="2000" b="1" dirty="0">
                <a:latin typeface="Arial" pitchFamily="34" charset="0"/>
                <a:cs typeface="Arial" pitchFamily="34" charset="0"/>
              </a:rPr>
              <a:t> </a:t>
            </a:r>
            <a:r>
              <a:rPr lang="es-ES_tradnl" sz="2000" b="1" dirty="0" err="1">
                <a:latin typeface="Arial" pitchFamily="34" charset="0"/>
                <a:cs typeface="Arial" pitchFamily="34" charset="0"/>
              </a:rPr>
              <a:t>Definicion</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5576" y="1614890"/>
            <a:ext cx="8136904" cy="646331"/>
          </a:xfrm>
          <a:prstGeom prst="rect">
            <a:avLst/>
          </a:prstGeom>
        </p:spPr>
        <p:txBody>
          <a:bodyPr wrap="square">
            <a:spAutoFit/>
          </a:bodyPr>
          <a:lstStyle/>
          <a:p>
            <a:pPr algn="just"/>
            <a:r>
              <a:rPr lang="es-ES" b="0" i="0" dirty="0">
                <a:effectLst/>
                <a:latin typeface="Arial" panose="020B0604020202020204" pitchFamily="34" charset="0"/>
                <a:cs typeface="Arial" panose="020B0604020202020204" pitchFamily="34" charset="0"/>
              </a:rPr>
              <a:t>Conjunto de reglas de formalidad que rigen los actos y diplomáticos y oficiales. "cumplir con el protocolo"</a:t>
            </a:r>
          </a:p>
        </p:txBody>
      </p:sp>
      <p:sp>
        <p:nvSpPr>
          <p:cNvPr id="3" name="CuadroTexto 2">
            <a:extLst>
              <a:ext uri="{FF2B5EF4-FFF2-40B4-BE49-F238E27FC236}">
                <a16:creationId xmlns:a16="http://schemas.microsoft.com/office/drawing/2014/main" id="{6BD7AAF3-EC2D-3D9C-02D9-D7688A3E0820}"/>
              </a:ext>
            </a:extLst>
          </p:cNvPr>
          <p:cNvSpPr txBox="1"/>
          <p:nvPr/>
        </p:nvSpPr>
        <p:spPr>
          <a:xfrm>
            <a:off x="755576" y="2398573"/>
            <a:ext cx="8136904" cy="646331"/>
          </a:xfrm>
          <a:prstGeom prst="rect">
            <a:avLst/>
          </a:prstGeom>
          <a:noFill/>
        </p:spPr>
        <p:txBody>
          <a:bodyPr wrap="square">
            <a:spAutoFit/>
          </a:bodyPr>
          <a:lstStyle/>
          <a:p>
            <a:pPr algn="just"/>
            <a:r>
              <a:rPr lang="es-ES" b="0" i="0" dirty="0">
                <a:effectLst/>
                <a:latin typeface="Arial" panose="020B0604020202020204" pitchFamily="34" charset="0"/>
                <a:cs typeface="Arial" panose="020B0604020202020204" pitchFamily="34" charset="0"/>
              </a:rPr>
              <a:t>Conjunto de reglas de cortesía que se siguen en las relaciones sociales y que han sido establecidas por costumbre. "una visita de protocolo"</a:t>
            </a:r>
          </a:p>
        </p:txBody>
      </p:sp>
      <p:sp>
        <p:nvSpPr>
          <p:cNvPr id="7" name="CuadroTexto 6">
            <a:extLst>
              <a:ext uri="{FF2B5EF4-FFF2-40B4-BE49-F238E27FC236}">
                <a16:creationId xmlns:a16="http://schemas.microsoft.com/office/drawing/2014/main" id="{D0C6C1B0-0B35-45D0-AA57-2F6F9AE0E6E3}"/>
              </a:ext>
            </a:extLst>
          </p:cNvPr>
          <p:cNvSpPr txBox="1"/>
          <p:nvPr/>
        </p:nvSpPr>
        <p:spPr>
          <a:xfrm>
            <a:off x="837226" y="3264904"/>
            <a:ext cx="8136904" cy="646331"/>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U</a:t>
            </a:r>
            <a:r>
              <a:rPr lang="es-ES" b="0" i="0" dirty="0">
                <a:effectLst/>
                <a:latin typeface="Arial" panose="020B0604020202020204" pitchFamily="34" charset="0"/>
                <a:cs typeface="Arial" panose="020B0604020202020204" pitchFamily="34" charset="0"/>
              </a:rPr>
              <a:t>n protocolo es un </a:t>
            </a:r>
            <a:r>
              <a:rPr lang="es-ES" b="1" i="0" dirty="0">
                <a:effectLst/>
                <a:latin typeface="Arial" panose="020B0604020202020204" pitchFamily="34" charset="0"/>
                <a:cs typeface="Arial" panose="020B0604020202020204" pitchFamily="34" charset="0"/>
              </a:rPr>
              <a:t>reglamento</a:t>
            </a:r>
            <a:r>
              <a:rPr lang="es-ES" b="0" i="0" dirty="0">
                <a:effectLst/>
                <a:latin typeface="Arial" panose="020B0604020202020204" pitchFamily="34" charset="0"/>
                <a:cs typeface="Arial" panose="020B0604020202020204" pitchFamily="34" charset="0"/>
              </a:rPr>
              <a:t> o una </a:t>
            </a:r>
            <a:r>
              <a:rPr lang="es-ES" b="1" i="0" dirty="0">
                <a:effectLst/>
                <a:latin typeface="Arial" panose="020B0604020202020204" pitchFamily="34" charset="0"/>
                <a:cs typeface="Arial" panose="020B0604020202020204" pitchFamily="34" charset="0"/>
              </a:rPr>
              <a:t>serie de instrucciones</a:t>
            </a:r>
            <a:r>
              <a:rPr lang="es-ES" b="0" i="0" dirty="0">
                <a:effectLst/>
                <a:latin typeface="Arial" panose="020B0604020202020204" pitchFamily="34" charset="0"/>
                <a:cs typeface="Arial" panose="020B0604020202020204" pitchFamily="34" charset="0"/>
              </a:rPr>
              <a:t> que se fijan por tradición o por convenio.</a:t>
            </a:r>
            <a:endParaRPr lang="es-AR"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E91AF78-5080-5C3E-7C24-77638A95A6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95"/>
          <a:stretch/>
        </p:blipFill>
        <p:spPr bwMode="auto">
          <a:xfrm>
            <a:off x="6136142" y="3829784"/>
            <a:ext cx="2386012" cy="2905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7BFA77-6A30-7C3B-0AF9-8FE474445D5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08" t="20833" r="1700" b="12201"/>
          <a:stretch/>
        </p:blipFill>
        <p:spPr bwMode="auto">
          <a:xfrm>
            <a:off x="1437612" y="3929330"/>
            <a:ext cx="3926475" cy="2824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323528" y="476672"/>
            <a:ext cx="7429520" cy="500066"/>
          </a:xfrm>
          <a:prstGeom prst="rect">
            <a:avLst/>
          </a:prstGeom>
        </p:spPr>
        <p:txBody>
          <a:bodyPr>
            <a:normAutofit fontScale="70000" lnSpcReduction="20000"/>
          </a:bodyPr>
          <a:lstStyle/>
          <a:p>
            <a:pPr lvl="0">
              <a:defRPr/>
            </a:pPr>
            <a:r>
              <a:rPr kumimoji="0" lang="es-ES" sz="32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 TCP/IP</a:t>
            </a: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lang="es-ES_tradnl" sz="2400" i="1" dirty="0"/>
              <a:t>Transfer Control </a:t>
            </a:r>
            <a:r>
              <a:rPr lang="es-ES_tradnl" sz="2400" i="1" dirty="0" err="1"/>
              <a:t>Protocol</a:t>
            </a:r>
            <a:r>
              <a:rPr lang="es-ES_tradnl" sz="2400" i="1" dirty="0"/>
              <a:t> - </a:t>
            </a:r>
            <a:r>
              <a:rPr lang="es-ES_tradnl" sz="2400" i="1" dirty="0" err="1"/>
              <a:t>Interconection</a:t>
            </a:r>
            <a:r>
              <a:rPr lang="es-ES_tradnl" sz="2400" i="1" dirty="0"/>
              <a:t> </a:t>
            </a:r>
            <a:r>
              <a:rPr lang="es-ES_tradnl" sz="2400" i="1" dirty="0" err="1"/>
              <a:t>Protocol</a:t>
            </a:r>
            <a:r>
              <a:rPr lang="es-ES_tradnl" sz="2400" i="1" dirty="0"/>
              <a:t>)</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050" name="Picture 2" descr="Resultado de imagen para funcionamiento protocolo TCP 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01" y="1268760"/>
            <a:ext cx="7950931" cy="468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1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4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a:bodyPr>
          <a:lstStyle/>
          <a:p>
            <a:pPr marL="0" indent="0" algn="l">
              <a:buNone/>
            </a:pPr>
            <a:r>
              <a:rPr lang="es-ES_tradnl" sz="2000" b="1" dirty="0">
                <a:latin typeface="Arial" pitchFamily="34" charset="0"/>
                <a:cs typeface="Arial" pitchFamily="34" charset="0"/>
              </a:rPr>
              <a:t> </a:t>
            </a:r>
            <a:r>
              <a:rPr lang="es-ES_tradnl" sz="2000" b="1" dirty="0" err="1">
                <a:latin typeface="Arial" pitchFamily="34" charset="0"/>
                <a:cs typeface="Arial" pitchFamily="34" charset="0"/>
              </a:rPr>
              <a:t>Definicion</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5576" y="1453724"/>
            <a:ext cx="8136904" cy="1200329"/>
          </a:xfrm>
          <a:prstGeom prst="rect">
            <a:avLst/>
          </a:prstGeom>
        </p:spPr>
        <p:txBody>
          <a:bodyPr wrap="square">
            <a:spAutoFit/>
          </a:bodyPr>
          <a:lstStyle/>
          <a:p>
            <a:pPr algn="just" fontAlgn="base">
              <a:spcBef>
                <a:spcPts val="600"/>
              </a:spcBef>
              <a:spcAft>
                <a:spcPts val="600"/>
              </a:spcAft>
              <a:tabLst>
                <a:tab pos="404813" algn="l"/>
              </a:tabLst>
            </a:pPr>
            <a:r>
              <a:rPr lang="es-ES_tradnl" dirty="0">
                <a:latin typeface="Arial" pitchFamily="34" charset="0"/>
                <a:cs typeface="Arial" pitchFamily="34" charset="0"/>
              </a:rPr>
              <a:t>Para posibilitar la interconexión de diferentes equipos informáticos a través de las distintas redes de comunicaciones, obteniéndose sistemas abiertos, ha sido necesario establecer una serie de convenciones que afectan a los requerimientos físicos y los procedimientos a seguir</a:t>
            </a:r>
            <a:r>
              <a:rPr lang="es-ES_tradnl" dirty="0"/>
              <a:t>.</a:t>
            </a:r>
            <a:endParaRPr kumimoji="0" lang="es-ES_tradnl" b="0" i="0" u="none" strike="noStrike" cap="none" normalizeH="0" baseline="0" dirty="0">
              <a:ln>
                <a:noFill/>
              </a:ln>
              <a:solidFill>
                <a:schemeClr val="tx1"/>
              </a:solidFill>
              <a:effectLst/>
              <a:latin typeface="Arial" pitchFamily="34" charset="0"/>
              <a:cs typeface="Arial" pitchFamily="34" charset="0"/>
            </a:endParaRPr>
          </a:p>
        </p:txBody>
      </p:sp>
      <p:sp>
        <p:nvSpPr>
          <p:cNvPr id="5" name="CuadroTexto 4">
            <a:extLst>
              <a:ext uri="{FF2B5EF4-FFF2-40B4-BE49-F238E27FC236}">
                <a16:creationId xmlns:a16="http://schemas.microsoft.com/office/drawing/2014/main" id="{5894D94C-53B3-A336-79C2-D5A4A13A4AFA}"/>
              </a:ext>
            </a:extLst>
          </p:cNvPr>
          <p:cNvSpPr txBox="1"/>
          <p:nvPr/>
        </p:nvSpPr>
        <p:spPr>
          <a:xfrm>
            <a:off x="806408" y="2692238"/>
            <a:ext cx="8035240" cy="1339469"/>
          </a:xfrm>
          <a:prstGeom prst="rect">
            <a:avLst/>
          </a:prstGeom>
          <a:noFill/>
        </p:spPr>
        <p:txBody>
          <a:bodyPr wrap="square">
            <a:spAutoFit/>
          </a:bodyPr>
          <a:lstStyle/>
          <a:p>
            <a:pPr algn="just">
              <a:lnSpc>
                <a:spcPct val="115000"/>
              </a:lnSpc>
              <a:spcAft>
                <a:spcPts val="800"/>
              </a:spcAft>
            </a:pPr>
            <a:r>
              <a:rPr lang="es-ES_tradnl" sz="1800" b="1" i="1" dirty="0">
                <a:effectLst/>
                <a:latin typeface="Arial" panose="020B0604020202020204" pitchFamily="34" charset="0"/>
                <a:ea typeface="Calibri" panose="020F0502020204030204" pitchFamily="34" charset="0"/>
              </a:rPr>
              <a:t>Protocolo es el conjunto de normas, convenciones y procedimientos que regulan la comunicación de datos y el comportamiento de procesos entre diferentes equipos, bien totalmente o bien en alguno de sus aspectos.</a:t>
            </a:r>
            <a:endParaRPr lang="es-AR" sz="1800" dirty="0">
              <a:effectLst/>
              <a:latin typeface="Arial" panose="020B0604020202020204" pitchFamily="34" charset="0"/>
              <a:ea typeface="Calibri" panose="020F0502020204030204" pitchFamily="34" charset="0"/>
            </a:endParaRPr>
          </a:p>
        </p:txBody>
      </p:sp>
      <p:pic>
        <p:nvPicPr>
          <p:cNvPr id="2" name="Picture 2" descr="http://1.bp.blogspot.com/-8W16Ps9IL-Q/TZuyHNcHOEI/AAAAAAAAADQ/GwUdFBZBkII/s1600/protocolo.jpg">
            <a:extLst>
              <a:ext uri="{FF2B5EF4-FFF2-40B4-BE49-F238E27FC236}">
                <a16:creationId xmlns:a16="http://schemas.microsoft.com/office/drawing/2014/main" id="{B68A9273-4843-8661-151D-1F3887AD8BEA}"/>
              </a:ext>
            </a:extLst>
          </p:cNvPr>
          <p:cNvPicPr>
            <a:picLocks noChangeAspect="1" noChangeArrowheads="1"/>
          </p:cNvPicPr>
          <p:nvPr/>
        </p:nvPicPr>
        <p:blipFill rotWithShape="1">
          <a:blip r:embed="rId3" cstate="print"/>
          <a:srcRect t="9442"/>
          <a:stretch/>
        </p:blipFill>
        <p:spPr bwMode="auto">
          <a:xfrm>
            <a:off x="3131841" y="3846103"/>
            <a:ext cx="2620256" cy="2872836"/>
          </a:xfrm>
          <a:prstGeom prst="rect">
            <a:avLst/>
          </a:prstGeom>
          <a:noFill/>
        </p:spPr>
      </p:pic>
    </p:spTree>
    <p:extLst>
      <p:ext uri="{BB962C8B-B14F-4D97-AF65-F5344CB8AC3E}">
        <p14:creationId xmlns:p14="http://schemas.microsoft.com/office/powerpoint/2010/main" val="285307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a:bodyPr>
          <a:lstStyle/>
          <a:p>
            <a:pPr marL="0" indent="0" algn="l">
              <a:buNone/>
            </a:pPr>
            <a:r>
              <a:rPr lang="es-ES_tradnl" sz="2000" b="1" dirty="0">
                <a:latin typeface="Arial" pitchFamily="34" charset="0"/>
                <a:cs typeface="Arial" pitchFamily="34" charset="0"/>
              </a:rPr>
              <a:t> Objetivos</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5576" y="1453724"/>
            <a:ext cx="8136904" cy="804964"/>
          </a:xfrm>
          <a:prstGeom prst="rect">
            <a:avLst/>
          </a:prstGeom>
        </p:spPr>
        <p:txBody>
          <a:bodyPr wrap="square">
            <a:spAutoFit/>
          </a:bodyPr>
          <a:lstStyle/>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Utilizar con la mayor eficiencia posible el canal de comunicaciones.</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Asegurar la secuencia correcta e integridad de los datos.</a:t>
            </a:r>
            <a:endParaRPr lang="es-AR" sz="1800" dirty="0">
              <a:effectLst/>
              <a:latin typeface="Arial" panose="020B0604020202020204" pitchFamily="34" charset="0"/>
              <a:ea typeface="Calibri" panose="020F0502020204030204" pitchFamily="34" charset="0"/>
            </a:endParaRPr>
          </a:p>
        </p:txBody>
      </p:sp>
      <p:sp>
        <p:nvSpPr>
          <p:cNvPr id="3" name="Subtitle 1">
            <a:extLst>
              <a:ext uri="{FF2B5EF4-FFF2-40B4-BE49-F238E27FC236}">
                <a16:creationId xmlns:a16="http://schemas.microsoft.com/office/drawing/2014/main" id="{7D53C2FB-5622-8649-6CD3-BF025F63D9B9}"/>
              </a:ext>
            </a:extLst>
          </p:cNvPr>
          <p:cNvSpPr txBox="1">
            <a:spLocks/>
          </p:cNvSpPr>
          <p:nvPr/>
        </p:nvSpPr>
        <p:spPr>
          <a:xfrm>
            <a:off x="428596" y="2546381"/>
            <a:ext cx="6500842"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000" b="1" dirty="0">
                <a:latin typeface="Arial" pitchFamily="34" charset="0"/>
                <a:cs typeface="Arial" pitchFamily="34" charset="0"/>
              </a:rPr>
              <a:t> Acciones</a:t>
            </a:r>
            <a:endParaRPr lang="es-ES_tradnl" sz="2000" dirty="0">
              <a:latin typeface="Arial" pitchFamily="34" charset="0"/>
              <a:cs typeface="Arial" pitchFamily="34" charset="0"/>
            </a:endParaRPr>
          </a:p>
        </p:txBody>
      </p:sp>
      <p:sp>
        <p:nvSpPr>
          <p:cNvPr id="4" name="13 Rectángulo">
            <a:extLst>
              <a:ext uri="{FF2B5EF4-FFF2-40B4-BE49-F238E27FC236}">
                <a16:creationId xmlns:a16="http://schemas.microsoft.com/office/drawing/2014/main" id="{7E19099F-9227-362F-0FFB-308D1FC301E5}"/>
              </a:ext>
            </a:extLst>
          </p:cNvPr>
          <p:cNvSpPr/>
          <p:nvPr/>
        </p:nvSpPr>
        <p:spPr>
          <a:xfrm>
            <a:off x="611560" y="3129673"/>
            <a:ext cx="8136904" cy="3342582"/>
          </a:xfrm>
          <a:prstGeom prst="rect">
            <a:avLst/>
          </a:prstGeom>
        </p:spPr>
        <p:txBody>
          <a:bodyPr wrap="square">
            <a:spAutoFit/>
          </a:bodyPr>
          <a:lstStyle/>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Control del flujo de datos hacia la estación receptora, a efectos de no saturarla con un volumen de información superior al que puede manejar. </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Control de la actividad en el canal de comunicaciones. </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Garantizar que los bloques de datos lleguen a su destino libre de errores, sin pérdidas u omisiones y sin duplicaciones indeseadas. </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Encaminar los datos hacia la estación destinataria. </a:t>
            </a:r>
            <a:endParaRPr lang="es-AR" sz="1800" dirty="0">
              <a:effectLst/>
              <a:latin typeface="Arial" panose="020B0604020202020204" pitchFamily="34" charset="0"/>
              <a:ea typeface="Calibri" panose="020F0502020204030204" pitchFamily="34" charset="0"/>
            </a:endParaRPr>
          </a:p>
          <a:p>
            <a:pPr marL="342900" lvl="0" indent="-342900" algn="just">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rPr>
              <a:t>Informar a las estaciones involucradas en la transmisión de datos el estado operativo de cada una de ellas y de las líneas, de forma que las mismas sepan cuales están activas y cuáles no.</a:t>
            </a:r>
            <a:endParaRPr lang="es-AR"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328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fontScale="92500"/>
          </a:bodyPr>
          <a:lstStyle/>
          <a:p>
            <a:pPr marL="0" indent="0" algn="l">
              <a:buNone/>
            </a:pPr>
            <a:r>
              <a:rPr lang="es-ES_tradnl" sz="2000" b="1" dirty="0">
                <a:latin typeface="Arial" pitchFamily="34" charset="0"/>
                <a:cs typeface="Arial" pitchFamily="34" charset="0"/>
              </a:rPr>
              <a:t> Uso del modelo de capas (niveles de comunicación)</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827584" y="4797152"/>
            <a:ext cx="8136904" cy="1863202"/>
          </a:xfrm>
          <a:prstGeom prst="rect">
            <a:avLst/>
          </a:prstGeom>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El concepto de capas se utiliza para describir la comunicación entre dos computadoras. </a:t>
            </a:r>
          </a:p>
          <a:p>
            <a:pPr algn="just">
              <a:lnSpc>
                <a:spcPct val="115000"/>
              </a:lnSpc>
              <a:spcAft>
                <a:spcPts val="800"/>
              </a:spcAft>
            </a:pPr>
            <a:r>
              <a:rPr lang="es-ES_tradnl" dirty="0">
                <a:latin typeface="Arial" panose="020B0604020202020204" pitchFamily="34" charset="0"/>
                <a:ea typeface="Calibri" panose="020F0502020204030204" pitchFamily="34" charset="0"/>
              </a:rPr>
              <a:t>Este</a:t>
            </a:r>
            <a:r>
              <a:rPr lang="es-ES_tradnl" sz="1800" dirty="0">
                <a:effectLst/>
                <a:latin typeface="Arial" panose="020B0604020202020204" pitchFamily="34" charset="0"/>
                <a:ea typeface="Calibri" panose="020F0502020204030204" pitchFamily="34" charset="0"/>
              </a:rPr>
              <a:t> concepto de capas ayuda a describir los detalles del proceso de flujo.</a:t>
            </a:r>
          </a:p>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 Este proceso puede referirse a cualquier tipo de flujo, desde el flujo del tráfico en un sistema de autopistas, al flujo de datos a través de una red</a:t>
            </a:r>
            <a:endParaRPr lang="es-AR" sz="1800" dirty="0">
              <a:effectLst/>
              <a:latin typeface="Arial" panose="020B060402020202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AA5C8219-8E80-EF63-0AE5-3BB383AD0E92}"/>
              </a:ext>
            </a:extLst>
          </p:cNvPr>
          <p:cNvPicPr>
            <a:picLocks noChangeAspect="1"/>
          </p:cNvPicPr>
          <p:nvPr/>
        </p:nvPicPr>
        <p:blipFill rotWithShape="1">
          <a:blip r:embed="rId3"/>
          <a:srcRect l="38289" t="34947" r="39528" b="25452"/>
          <a:stretch/>
        </p:blipFill>
        <p:spPr bwMode="auto">
          <a:xfrm>
            <a:off x="3275856" y="1409534"/>
            <a:ext cx="3240360" cy="3251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84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fontScale="92500"/>
          </a:bodyPr>
          <a:lstStyle/>
          <a:p>
            <a:pPr marL="0" indent="0" algn="l">
              <a:buNone/>
            </a:pPr>
            <a:r>
              <a:rPr lang="es-ES_tradnl" sz="2000" b="1" dirty="0">
                <a:latin typeface="Arial" pitchFamily="34" charset="0"/>
                <a:cs typeface="Arial" pitchFamily="34" charset="0"/>
              </a:rPr>
              <a:t> Uso del modelo de capas (niveles de comunicación)</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5576" y="1454411"/>
            <a:ext cx="8136904" cy="702372"/>
          </a:xfrm>
          <a:prstGeom prst="rect">
            <a:avLst/>
          </a:prstGeom>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Este método de división en capas explica cómo una red informática distribuye la información desde el origen al destino</a:t>
            </a:r>
            <a:endParaRPr lang="es-AR" sz="1800" dirty="0">
              <a:effectLst/>
              <a:latin typeface="Arial" panose="020B060402020202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A6D50419-9310-3D54-4CF6-9071E95BECB6}"/>
              </a:ext>
            </a:extLst>
          </p:cNvPr>
          <p:cNvSpPr txBox="1"/>
          <p:nvPr/>
        </p:nvSpPr>
        <p:spPr>
          <a:xfrm>
            <a:off x="806408" y="5013176"/>
            <a:ext cx="8035240" cy="1477328"/>
          </a:xfrm>
          <a:prstGeom prst="rect">
            <a:avLst/>
          </a:prstGeom>
          <a:noFill/>
        </p:spPr>
        <p:txBody>
          <a:bodyPr wrap="square">
            <a:spAutoFit/>
          </a:bodyPr>
          <a:lstStyle/>
          <a:p>
            <a:pPr algn="just"/>
            <a:r>
              <a:rPr lang="es-ES" sz="1800" dirty="0">
                <a:effectLst/>
                <a:latin typeface="Arial" panose="020B0604020202020204" pitchFamily="34" charset="0"/>
                <a:ea typeface="Calibri" panose="020F0502020204030204" pitchFamily="34" charset="0"/>
                <a:cs typeface="Arial" panose="020B0604020202020204" pitchFamily="34" charset="0"/>
              </a:rPr>
              <a:t>Un paquete es una unidad de información, lógicamente agrupada, que se desplaza entre los sistemas de computación.</a:t>
            </a:r>
          </a:p>
          <a:p>
            <a:pPr algn="just"/>
            <a:r>
              <a:rPr lang="es-ES" sz="1800" dirty="0">
                <a:effectLst/>
                <a:latin typeface="Arial" panose="020B0604020202020204" pitchFamily="34" charset="0"/>
                <a:ea typeface="Calibri" panose="020F0502020204030204" pitchFamily="34" charset="0"/>
                <a:cs typeface="Arial" panose="020B0604020202020204" pitchFamily="34" charset="0"/>
              </a:rPr>
              <a:t> </a:t>
            </a:r>
          </a:p>
          <a:p>
            <a:pPr algn="just"/>
            <a:r>
              <a:rPr lang="es-ES_tradnl" dirty="0">
                <a:latin typeface="Arial" panose="020B0604020202020204" pitchFamily="34" charset="0"/>
                <a:ea typeface="Calibri" panose="020F0502020204030204" pitchFamily="34" charset="0"/>
              </a:rPr>
              <a:t>C</a:t>
            </a:r>
            <a:r>
              <a:rPr lang="es-ES_tradnl" sz="1800" dirty="0">
                <a:effectLst/>
                <a:latin typeface="Arial" panose="020B0604020202020204" pitchFamily="34" charset="0"/>
                <a:ea typeface="Calibri" panose="020F0502020204030204" pitchFamily="34" charset="0"/>
              </a:rPr>
              <a:t>ada capa agrega información que posibilita una comunicación eficaz con su correspondiente capa en cada dispositivo de la red.</a:t>
            </a:r>
            <a:endParaRPr lang="es-AR" dirty="0">
              <a:latin typeface="Arial" panose="020B0604020202020204" pitchFamily="34" charset="0"/>
              <a:cs typeface="Arial" panose="020B0604020202020204" pitchFamily="34" charset="0"/>
            </a:endParaRPr>
          </a:p>
        </p:txBody>
      </p:sp>
      <p:pic>
        <p:nvPicPr>
          <p:cNvPr id="3" name="Picture 2" descr="http://txdatos.files.wordpress.com/2011/02/3.png">
            <a:extLst>
              <a:ext uri="{FF2B5EF4-FFF2-40B4-BE49-F238E27FC236}">
                <a16:creationId xmlns:a16="http://schemas.microsoft.com/office/drawing/2014/main" id="{C9830144-B01F-AC01-8AE6-6AD76BF3DD69}"/>
              </a:ext>
            </a:extLst>
          </p:cNvPr>
          <p:cNvPicPr>
            <a:picLocks noChangeAspect="1" noChangeArrowheads="1"/>
          </p:cNvPicPr>
          <p:nvPr/>
        </p:nvPicPr>
        <p:blipFill rotWithShape="1">
          <a:blip r:embed="rId3" cstate="print"/>
          <a:srcRect t="34449"/>
          <a:stretch/>
        </p:blipFill>
        <p:spPr bwMode="auto">
          <a:xfrm>
            <a:off x="1680422" y="2304686"/>
            <a:ext cx="5783155" cy="2647951"/>
          </a:xfrm>
          <a:prstGeom prst="rect">
            <a:avLst/>
          </a:prstGeom>
          <a:noFill/>
        </p:spPr>
      </p:pic>
    </p:spTree>
    <p:extLst>
      <p:ext uri="{BB962C8B-B14F-4D97-AF65-F5344CB8AC3E}">
        <p14:creationId xmlns:p14="http://schemas.microsoft.com/office/powerpoint/2010/main" val="110062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fontScale="85000" lnSpcReduction="10000"/>
          </a:bodyPr>
          <a:lstStyle/>
          <a:p>
            <a:pPr marL="0" indent="0" algn="l">
              <a:buNone/>
            </a:pPr>
            <a:r>
              <a:rPr lang="es-ES_tradnl" sz="2000" b="1" dirty="0">
                <a:latin typeface="Arial" pitchFamily="34" charset="0"/>
                <a:cs typeface="Arial" pitchFamily="34" charset="0"/>
              </a:rPr>
              <a:t> Ejemplo del Modelos  de capas (niveles de comunicación)</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0211" y="1385595"/>
            <a:ext cx="8136904" cy="1200329"/>
          </a:xfrm>
          <a:prstGeom prst="rect">
            <a:avLst/>
          </a:prstGeom>
        </p:spPr>
        <p:txBody>
          <a:bodyPr wrap="square">
            <a:spAutoFit/>
          </a:bodyPr>
          <a:lstStyle/>
          <a:p>
            <a:pPr algn="just">
              <a:spcBef>
                <a:spcPts val="600"/>
              </a:spcBef>
              <a:spcAft>
                <a:spcPts val="600"/>
              </a:spcAft>
            </a:pPr>
            <a:r>
              <a:rPr lang="es-ES_tradnl" dirty="0">
                <a:latin typeface="Arial" pitchFamily="34" charset="0"/>
                <a:cs typeface="Arial" pitchFamily="34" charset="0"/>
              </a:rPr>
              <a:t>La Capa 4 del computador de origen se comunica con la Capa 4 del computador de destino. Las normas y convenciones utilizadas para esta capa reciben el nombre de protocolos de la Capa 4. Es importante recordar que los protocolos preparan datos en forma lineal. </a:t>
            </a:r>
            <a:endParaRPr lang="es-ES" dirty="0">
              <a:latin typeface="Arial" pitchFamily="34" charset="0"/>
              <a:cs typeface="Arial" pitchFamily="34" charset="0"/>
            </a:endParaRPr>
          </a:p>
        </p:txBody>
      </p:sp>
      <p:sp>
        <p:nvSpPr>
          <p:cNvPr id="5" name="CuadroTexto 4">
            <a:extLst>
              <a:ext uri="{FF2B5EF4-FFF2-40B4-BE49-F238E27FC236}">
                <a16:creationId xmlns:a16="http://schemas.microsoft.com/office/drawing/2014/main" id="{A6D50419-9310-3D54-4CF6-9071E95BECB6}"/>
              </a:ext>
            </a:extLst>
          </p:cNvPr>
          <p:cNvSpPr txBox="1"/>
          <p:nvPr/>
        </p:nvSpPr>
        <p:spPr>
          <a:xfrm>
            <a:off x="750211" y="5882612"/>
            <a:ext cx="8035240" cy="646331"/>
          </a:xfrm>
          <a:prstGeom prst="rect">
            <a:avLst/>
          </a:prstGeom>
          <a:noFill/>
        </p:spPr>
        <p:txBody>
          <a:bodyPr wrap="square">
            <a:spAutoFit/>
          </a:bodyPr>
          <a:lstStyle/>
          <a:p>
            <a:pPr algn="just"/>
            <a:r>
              <a:rPr lang="es-ES_tradnl" dirty="0">
                <a:latin typeface="Arial" pitchFamily="34" charset="0"/>
                <a:cs typeface="Arial" pitchFamily="34" charset="0"/>
              </a:rPr>
              <a:t>Los protocolos para cada capa en el destino devuelven la información a su forma original, para que la aplicación pueda leer los datos correctamente.</a:t>
            </a:r>
            <a:endParaRPr lang="es-AR" dirty="0">
              <a:latin typeface="Arial" panose="020B0604020202020204" pitchFamily="34" charset="0"/>
              <a:cs typeface="Arial" panose="020B0604020202020204" pitchFamily="34" charset="0"/>
            </a:endParaRPr>
          </a:p>
        </p:txBody>
      </p:sp>
      <p:pic>
        <p:nvPicPr>
          <p:cNvPr id="6" name="Picture 2" descr="http://lh6.ggpht.com/_zYDYxKevmcw/SvXMXRFnB2I/AAAAAAAAAao/1I1GXpSZc-c/image%5B4%5D.png">
            <a:extLst>
              <a:ext uri="{FF2B5EF4-FFF2-40B4-BE49-F238E27FC236}">
                <a16:creationId xmlns:a16="http://schemas.microsoft.com/office/drawing/2014/main" id="{34E1971D-1B01-9D1F-D4C3-9E5FBACD4AFE}"/>
              </a:ext>
            </a:extLst>
          </p:cNvPr>
          <p:cNvPicPr>
            <a:picLocks noChangeAspect="1" noChangeArrowheads="1"/>
          </p:cNvPicPr>
          <p:nvPr/>
        </p:nvPicPr>
        <p:blipFill>
          <a:blip r:embed="rId3" cstate="print"/>
          <a:srcRect/>
          <a:stretch>
            <a:fillRect/>
          </a:stretch>
        </p:blipFill>
        <p:spPr bwMode="auto">
          <a:xfrm>
            <a:off x="2501443" y="2662178"/>
            <a:ext cx="4141114" cy="3144180"/>
          </a:xfrm>
          <a:prstGeom prst="rect">
            <a:avLst/>
          </a:prstGeom>
          <a:noFill/>
        </p:spPr>
      </p:pic>
    </p:spTree>
    <p:extLst>
      <p:ext uri="{BB962C8B-B14F-4D97-AF65-F5344CB8AC3E}">
        <p14:creationId xmlns:p14="http://schemas.microsoft.com/office/powerpoint/2010/main" val="228654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a:bodyPr>
          <a:lstStyle/>
          <a:p>
            <a:pPr marL="0" indent="0" algn="l">
              <a:buNone/>
            </a:pPr>
            <a:r>
              <a:rPr lang="es-ES_tradnl" sz="2000" b="1" dirty="0">
                <a:latin typeface="Arial" pitchFamily="34" charset="0"/>
                <a:cs typeface="Arial" pitchFamily="34" charset="0"/>
              </a:rPr>
              <a:t> Modelo OSI – ISO (1984)</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85745"/>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750211" y="1385595"/>
            <a:ext cx="8136904" cy="923330"/>
          </a:xfrm>
          <a:prstGeom prst="rect">
            <a:avLst/>
          </a:prstGeom>
        </p:spPr>
        <p:txBody>
          <a:bodyPr wrap="square">
            <a:spAutoFit/>
          </a:bodyPr>
          <a:lstStyle/>
          <a:p>
            <a:pPr algn="just">
              <a:spcBef>
                <a:spcPts val="600"/>
              </a:spcBef>
              <a:spcAft>
                <a:spcPts val="600"/>
              </a:spcAft>
            </a:pPr>
            <a:r>
              <a:rPr lang="es-ES" b="0" i="0" dirty="0">
                <a:effectLst/>
                <a:latin typeface="Arial" panose="020B0604020202020204" pitchFamily="34" charset="0"/>
                <a:cs typeface="Arial" panose="020B0604020202020204" pitchFamily="34" charset="0"/>
              </a:rPr>
              <a:t>El modelo OSI nace de la necesidad de uniformizar los elementos que participan en la solución del problema de comunicación entre equipos de cómputo de diferentes fabricantes.</a:t>
            </a:r>
          </a:p>
        </p:txBody>
      </p:sp>
      <p:pic>
        <p:nvPicPr>
          <p:cNvPr id="3074" name="Picture 2">
            <a:extLst>
              <a:ext uri="{FF2B5EF4-FFF2-40B4-BE49-F238E27FC236}">
                <a16:creationId xmlns:a16="http://schemas.microsoft.com/office/drawing/2014/main" id="{05187E79-D748-E48E-A5BA-06C27AC4A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342012"/>
            <a:ext cx="5688632" cy="4266474"/>
          </a:xfrm>
          <a:prstGeom prst="rect">
            <a:avLst/>
          </a:prstGeom>
          <a:noFill/>
          <a:extLst>
            <a:ext uri="{909E8E84-426E-40DD-AFC4-6F175D3DCCD1}">
              <a14:hiddenFill xmlns:a14="http://schemas.microsoft.com/office/drawing/2010/main">
                <a:solidFill>
                  <a:srgbClr val="FFFFFF"/>
                </a:solidFill>
              </a14:hiddenFill>
            </a:ext>
          </a:extLst>
        </p:spPr>
      </p:pic>
      <p:sp>
        <p:nvSpPr>
          <p:cNvPr id="2" name="13 Rectángulo">
            <a:extLst>
              <a:ext uri="{FF2B5EF4-FFF2-40B4-BE49-F238E27FC236}">
                <a16:creationId xmlns:a16="http://schemas.microsoft.com/office/drawing/2014/main" id="{C27AAD6E-5CFC-E4DF-5C17-8D56B71475DF}"/>
              </a:ext>
            </a:extLst>
          </p:cNvPr>
          <p:cNvSpPr/>
          <p:nvPr/>
        </p:nvSpPr>
        <p:spPr>
          <a:xfrm>
            <a:off x="5940153" y="2974325"/>
            <a:ext cx="2912164" cy="3001847"/>
          </a:xfrm>
          <a:prstGeom prst="rect">
            <a:avLst/>
          </a:prstGeom>
        </p:spPr>
        <p:txBody>
          <a:bodyPr wrap="square">
            <a:spAutoFit/>
          </a:bodyPr>
          <a:lstStyle/>
          <a:p>
            <a:pPr algn="just">
              <a:lnSpc>
                <a:spcPct val="107000"/>
              </a:lnSpc>
              <a:spcAft>
                <a:spcPts val="800"/>
              </a:spcAft>
            </a:pPr>
            <a:r>
              <a:rPr lang="es-AR" sz="1800" b="1" kern="100" dirty="0">
                <a:effectLst/>
                <a:latin typeface="Arial" panose="020B0604020202020204" pitchFamily="34" charset="0"/>
                <a:ea typeface="Calibri" panose="020F0502020204030204" pitchFamily="34" charset="0"/>
              </a:rPr>
              <a:t>Ventajas:</a:t>
            </a:r>
          </a:p>
          <a:p>
            <a:pPr marL="342900" lvl="0" indent="-342900">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cs typeface="Wingdings" panose="05000000000000000000" pitchFamily="2" charset="2"/>
              </a:rPr>
              <a:t>Reduce la complejidad. </a:t>
            </a:r>
            <a:endParaRPr lang="es-AR" sz="1800" dirty="0">
              <a:effectLst/>
              <a:latin typeface="Arial" panose="020B0604020202020204" pitchFamily="34" charset="0"/>
              <a:ea typeface="Calibri" panose="020F0502020204030204" pitchFamily="34" charset="0"/>
              <a:cs typeface="Wingdings" panose="05000000000000000000" pitchFamily="2" charset="2"/>
            </a:endParaRPr>
          </a:p>
          <a:p>
            <a:pPr marL="342900" lvl="0" indent="-342900">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cs typeface="Wingdings" panose="05000000000000000000" pitchFamily="2" charset="2"/>
              </a:rPr>
              <a:t>Estandariza Interfaces. </a:t>
            </a:r>
            <a:endParaRPr lang="es-AR" sz="1800" dirty="0">
              <a:effectLst/>
              <a:latin typeface="Arial" panose="020B0604020202020204" pitchFamily="34" charset="0"/>
              <a:ea typeface="Calibri" panose="020F0502020204030204" pitchFamily="34" charset="0"/>
              <a:cs typeface="Wingdings" panose="05000000000000000000" pitchFamily="2" charset="2"/>
            </a:endParaRPr>
          </a:p>
          <a:p>
            <a:pPr marL="342900" lvl="0" indent="-342900">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cs typeface="Wingdings" panose="05000000000000000000" pitchFamily="2" charset="2"/>
              </a:rPr>
              <a:t>Facilita la Ingeniería modular. </a:t>
            </a:r>
            <a:endParaRPr lang="es-AR" sz="1800" dirty="0">
              <a:effectLst/>
              <a:latin typeface="Arial" panose="020B0604020202020204" pitchFamily="34" charset="0"/>
              <a:ea typeface="Calibri" panose="020F0502020204030204" pitchFamily="34" charset="0"/>
              <a:cs typeface="Wingdings" panose="05000000000000000000" pitchFamily="2" charset="2"/>
            </a:endParaRPr>
          </a:p>
          <a:p>
            <a:pPr marL="342900" lvl="0" indent="-342900">
              <a:lnSpc>
                <a:spcPct val="115000"/>
              </a:lnSpc>
              <a:spcAft>
                <a:spcPts val="800"/>
              </a:spcAft>
              <a:buFont typeface="Wingdings" panose="05000000000000000000" pitchFamily="2" charset="2"/>
              <a:buChar char=""/>
            </a:pPr>
            <a:r>
              <a:rPr lang="es-ES_tradnl" sz="1800" dirty="0">
                <a:effectLst/>
                <a:latin typeface="Arial" panose="020B0604020202020204" pitchFamily="34" charset="0"/>
                <a:ea typeface="Calibri" panose="020F0502020204030204" pitchFamily="34" charset="0"/>
                <a:cs typeface="Wingdings" panose="05000000000000000000" pitchFamily="2" charset="2"/>
              </a:rPr>
              <a:t>Simplifica la enseñanza y el aprendizaje. </a:t>
            </a:r>
            <a:endParaRPr lang="es-AR" sz="1800" dirty="0">
              <a:effectLst/>
              <a:latin typeface="Arial" panose="020B0604020202020204" pitchFamily="34" charset="0"/>
              <a:ea typeface="Calibri" panose="020F0502020204030204" pitchFamily="34" charset="0"/>
              <a:cs typeface="Wingdings" panose="05000000000000000000" pitchFamily="2" charset="2"/>
            </a:endParaRPr>
          </a:p>
        </p:txBody>
      </p:sp>
    </p:spTree>
    <p:extLst>
      <p:ext uri="{BB962C8B-B14F-4D97-AF65-F5344CB8AC3E}">
        <p14:creationId xmlns:p14="http://schemas.microsoft.com/office/powerpoint/2010/main" val="211340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428596" y="1000125"/>
            <a:ext cx="6500842" cy="500063"/>
          </a:xfrm>
        </p:spPr>
        <p:txBody>
          <a:bodyPr>
            <a:normAutofit/>
          </a:bodyPr>
          <a:lstStyle/>
          <a:p>
            <a:pPr marL="0" indent="0" algn="l">
              <a:buNone/>
            </a:pPr>
            <a:r>
              <a:rPr lang="es-ES_tradnl" sz="2000" b="1" dirty="0">
                <a:latin typeface="Arial" pitchFamily="34" charset="0"/>
                <a:cs typeface="Arial" pitchFamily="34" charset="0"/>
              </a:rPr>
              <a:t> Modelo OSI – ISO (capas)</a:t>
            </a:r>
            <a:endParaRPr sz="20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857240" y="322943"/>
            <a:ext cx="7429520" cy="500066"/>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PROTOCOLOS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13 Rectángulo"/>
          <p:cNvSpPr/>
          <p:nvPr/>
        </p:nvSpPr>
        <p:spPr>
          <a:xfrm>
            <a:off x="857240" y="5461395"/>
            <a:ext cx="8136904" cy="1339469"/>
          </a:xfrm>
          <a:prstGeom prst="rect">
            <a:avLst/>
          </a:prstGeom>
        </p:spPr>
        <p:txBody>
          <a:bodyPr wrap="square">
            <a:spAutoFit/>
          </a:bodyPr>
          <a:lstStyle/>
          <a:p>
            <a:pPr algn="just">
              <a:lnSpc>
                <a:spcPct val="115000"/>
              </a:lnSpc>
              <a:spcAft>
                <a:spcPts val="800"/>
              </a:spcAft>
            </a:pPr>
            <a:r>
              <a:rPr lang="es-ES_tradnl" sz="1800" dirty="0">
                <a:effectLst/>
                <a:latin typeface="Arial" panose="020B0604020202020204" pitchFamily="34" charset="0"/>
                <a:ea typeface="Calibri" panose="020F0502020204030204" pitchFamily="34" charset="0"/>
              </a:rPr>
              <a:t>Cada conjunto de datos o información añadida se denomina encabezamiento (</a:t>
            </a:r>
            <a:r>
              <a:rPr lang="es-ES_tradnl" sz="1800" dirty="0" err="1">
                <a:effectLst/>
                <a:latin typeface="Arial" panose="020B0604020202020204" pitchFamily="34" charset="0"/>
                <a:ea typeface="Calibri" panose="020F0502020204030204" pitchFamily="34" charset="0"/>
              </a:rPr>
              <a:t>header</a:t>
            </a:r>
            <a:r>
              <a:rPr lang="es-ES_tradnl" sz="1800" dirty="0">
                <a:effectLst/>
                <a:latin typeface="Arial" panose="020B0604020202020204" pitchFamily="34" charset="0"/>
                <a:ea typeface="Calibri" panose="020F0502020204030204" pitchFamily="34" charset="0"/>
              </a:rPr>
              <a:t>), y se van añadiendo a medida que pasa de una capa a otra hasta llegar a la capa física, capa que finalmente procederá a la transmisión de los correspondientes bits hacia el otro extremo. </a:t>
            </a:r>
            <a:endParaRPr lang="es-AR"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FC5604C8-BD8E-556B-9C74-91778FBB66B7}"/>
              </a:ext>
            </a:extLst>
          </p:cNvPr>
          <p:cNvPicPr>
            <a:picLocks noChangeAspect="1"/>
          </p:cNvPicPr>
          <p:nvPr/>
        </p:nvPicPr>
        <p:blipFill rotWithShape="1">
          <a:blip r:embed="rId3"/>
          <a:srcRect l="26954" t="24850" r="27821" b="29635"/>
          <a:stretch/>
        </p:blipFill>
        <p:spPr bwMode="auto">
          <a:xfrm>
            <a:off x="1086070" y="1428736"/>
            <a:ext cx="6971859" cy="394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91612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Props1.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3.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9463</TotalTime>
  <Words>1890</Words>
  <Application>Microsoft Office PowerPoint</Application>
  <PresentationFormat>Presentación en pantalla (4:3)</PresentationFormat>
  <Paragraphs>154</Paragraphs>
  <Slides>21</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Wingdings</vt:lpstr>
      <vt:lpstr>Tema de Office</vt:lpstr>
      <vt:lpstr>Teoría de la Información y la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61</cp:revision>
  <dcterms:created xsi:type="dcterms:W3CDTF">2011-08-28T12:11:05Z</dcterms:created>
  <dcterms:modified xsi:type="dcterms:W3CDTF">2023-06-07T14:52:33Z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