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56" r:id="rId4"/>
    <p:sldMasterId id="2147483668" r:id="rId5"/>
  </p:sldMasterIdLst>
  <p:notesMasterIdLst>
    <p:notesMasterId r:id="rId32"/>
  </p:notesMasterIdLst>
  <p:handoutMasterIdLst>
    <p:handoutMasterId r:id="rId33"/>
  </p:handoutMasterIdLst>
  <p:sldIdLst>
    <p:sldId id="256" r:id="rId6"/>
    <p:sldId id="447" r:id="rId7"/>
    <p:sldId id="448" r:id="rId8"/>
    <p:sldId id="451" r:id="rId9"/>
    <p:sldId id="472" r:id="rId10"/>
    <p:sldId id="473" r:id="rId11"/>
    <p:sldId id="450" r:id="rId12"/>
    <p:sldId id="452" r:id="rId13"/>
    <p:sldId id="455" r:id="rId14"/>
    <p:sldId id="453" r:id="rId15"/>
    <p:sldId id="449" r:id="rId16"/>
    <p:sldId id="474" r:id="rId17"/>
    <p:sldId id="475" r:id="rId18"/>
    <p:sldId id="458" r:id="rId19"/>
    <p:sldId id="465" r:id="rId20"/>
    <p:sldId id="459" r:id="rId21"/>
    <p:sldId id="466" r:id="rId22"/>
    <p:sldId id="460" r:id="rId23"/>
    <p:sldId id="461" r:id="rId24"/>
    <p:sldId id="462" r:id="rId25"/>
    <p:sldId id="463" r:id="rId26"/>
    <p:sldId id="467" r:id="rId27"/>
    <p:sldId id="469" r:id="rId28"/>
    <p:sldId id="468" r:id="rId29"/>
    <p:sldId id="470" r:id="rId30"/>
    <p:sldId id="471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3E0E3"/>
    <a:srgbClr val="4970ED"/>
    <a:srgbClr val="ED5949"/>
    <a:srgbClr val="77CA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FF1CE12-B100-0000-0000-000000000002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882" autoAdjust="0"/>
    <p:restoredTop sz="86380" autoAdjust="0"/>
  </p:normalViewPr>
  <p:slideViewPr>
    <p:cSldViewPr>
      <p:cViewPr varScale="1">
        <p:scale>
          <a:sx n="63" d="100"/>
          <a:sy n="63" d="100"/>
        </p:scale>
        <p:origin x="1176" y="60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83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24" name="Rectangle 24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A849C5AD-4428-4E9C-9C84-11B72C9365FB}" type="datetimeFigureOut">
              <a:rPr lang="es-ES" smtClean="0"/>
              <a:pPr/>
              <a:t>25/10/2025</a:t>
            </a:fld>
            <a:endParaRPr lang="es-ES" dirty="0"/>
          </a:p>
        </p:txBody>
      </p:sp>
      <p:sp>
        <p:nvSpPr>
          <p:cNvPr id="30" name="Rectangle 30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8" name="Rectangle 18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8C596567-A38F-4CEF-B37F-9B9D120D62CE}" type="slidenum">
              <a:rPr lang="es-ES" smtClean="0"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677930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4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15" name="Rectangle 15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/>
          <a:lstStyle/>
          <a:p>
            <a:fld id="{D7547E60-4BE7-4E4E-9AAA-5EE35AEC995C}" type="datetimeFigureOut">
              <a:rPr lang="es-ES"/>
              <a:pPr/>
              <a:t>25/10/2025</a:t>
            </a:fld>
            <a:endParaRPr lang="es-ES" dirty="0"/>
          </a:p>
        </p:txBody>
      </p:sp>
      <p:sp>
        <p:nvSpPr>
          <p:cNvPr id="23" name="Rectangle 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anchor="ctr"/>
          <a:lstStyle/>
          <a:p>
            <a:endParaRPr lang="es-E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los estilos de título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8" name="Rectangle 18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/>
          <a:lstStyle/>
          <a:p>
            <a:endParaRPr lang="es-ES" dirty="0"/>
          </a:p>
        </p:txBody>
      </p:sp>
      <p:sp>
        <p:nvSpPr>
          <p:cNvPr id="28" name="Rectangle 28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/>
          <a:lstStyle/>
          <a:p>
            <a:fld id="{CA077768-21C8-4125-A345-258E48D2EED0}" type="slidenum">
              <a:rPr/>
              <a:pPr/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306442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 latinLnBrk="0">
      <a:defRPr lang="es-ES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lang="es-ES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3405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936235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037497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576008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66932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6623119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0744778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8610700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2759273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3142407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20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8773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33980166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21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0048001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22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077060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23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01432969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24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023779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25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557493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4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264249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5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919533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589602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7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26174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8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415939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9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6190918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077768-21C8-4125-A345-258E48D2EED0}" type="slidenum">
              <a:rPr lang="es-ES" smtClean="0"/>
              <a:pPr/>
              <a:t>10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10946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0" y="2514601"/>
            <a:ext cx="6686549" cy="2262781"/>
          </a:xfrm>
        </p:spPr>
        <p:txBody>
          <a:bodyPr anchor="b">
            <a:normAutofit/>
          </a:bodyPr>
          <a:lstStyle>
            <a:lvl1pPr>
              <a:defRPr sz="405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0" y="477738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4529541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6255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088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058750"/>
            <a:ext cx="6686549" cy="1468800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764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044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0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787783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01152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631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8316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46088"/>
            <a:ext cx="2628899" cy="976312"/>
          </a:xfrm>
        </p:spPr>
        <p:txBody>
          <a:bodyPr anchor="b"/>
          <a:lstStyle>
            <a:lvl1pPr algn="l">
              <a:defRPr sz="15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8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1598613"/>
            <a:ext cx="2628899" cy="4262436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864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algn="ctr"/>
            <a:endParaRPr lang="es-ES" sz="1000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0043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2001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59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0" y="3244140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755255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1"/>
            <a:ext cx="6686550" cy="2724845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8239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36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243635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36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0" y="4983088"/>
            <a:ext cx="584825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0434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41118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09" y="627406"/>
            <a:ext cx="16557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6"/>
            <a:ext cx="485775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695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endParaRPr lang="es-ES" sz="1000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algn="ctr"/>
            <a:endParaRPr lang="es-ES" sz="100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 algn="ctr"/>
            <a:endParaRPr lang="es-ES" sz="10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algn="ctr"/>
            <a:endParaRPr lang="es-ES" sz="100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C14FD69-4A85-4715-A222-ABB225B63BC6}" type="datetimeFigureOut">
              <a:rPr lang="es-ES" smtClean="0"/>
              <a:pPr/>
              <a:t>25/10/2025</a:t>
            </a:fld>
            <a:endParaRPr lang="es-ES" sz="1000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 algn="ctr"/>
            <a:endParaRPr lang="es-ES" sz="1000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r"/>
            <a:fld id="{D4C49B74-5DB2-4B03-B1D2-7F6A3C51C318}" type="slidenum">
              <a:rPr lang="es-ES" smtClean="0"/>
              <a:pPr algn="r"/>
              <a:t>‹Nº›</a:t>
            </a:fld>
            <a:endParaRPr lang="es-E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0"/>
                <a:lumOff val="100000"/>
              </a:schemeClr>
            </a:gs>
            <a:gs pos="56000">
              <a:schemeClr val="accent6">
                <a:lumMod val="0"/>
                <a:lumOff val="10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0" y="613580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0" y="787783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651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Font typeface="Wingdings 3" charset="2"/>
        <a:buChar char="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64217" y="1974856"/>
            <a:ext cx="6484127" cy="1697086"/>
          </a:xfrm>
        </p:spPr>
        <p:txBody>
          <a:bodyPr>
            <a:normAutofit fontScale="90000"/>
          </a:bodyPr>
          <a:lstStyle/>
          <a:p>
            <a:pPr algn="ctr"/>
            <a:br>
              <a:rPr lang="es-ES" dirty="0"/>
            </a:br>
            <a:r>
              <a:rPr lang="es-AR" sz="33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Seguridad y Auditoría Informática</a:t>
            </a:r>
            <a:endParaRPr lang="es-ES" sz="33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661795" y="4034602"/>
            <a:ext cx="6686549" cy="844712"/>
          </a:xfrm>
        </p:spPr>
        <p:txBody>
          <a:bodyPr/>
          <a:lstStyle/>
          <a:p>
            <a:pPr algn="ctr"/>
            <a:endParaRPr lang="es-ES" dirty="0"/>
          </a:p>
          <a:p>
            <a:pPr algn="ctr"/>
            <a:r>
              <a:rPr lang="es-ES" sz="1500" b="1" dirty="0">
                <a:solidFill>
                  <a:schemeClr val="tx1"/>
                </a:solidFill>
              </a:rPr>
              <a:t>Ing. María C Aparicio</a:t>
            </a:r>
          </a:p>
        </p:txBody>
      </p:sp>
    </p:spTree>
    <p:extLst>
      <p:ext uri="{BB962C8B-B14F-4D97-AF65-F5344CB8AC3E}">
        <p14:creationId xmlns:p14="http://schemas.microsoft.com/office/powerpoint/2010/main" val="3914805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357158" y="1000108"/>
            <a:ext cx="8429652" cy="5857892"/>
          </a:xfrm>
        </p:spPr>
        <p:txBody>
          <a:bodyPr>
            <a:noAutofit/>
          </a:bodyPr>
          <a:lstStyle/>
          <a:p>
            <a:pPr algn="just">
              <a:spcAft>
                <a:spcPts val="600"/>
              </a:spcAft>
              <a:buNone/>
            </a:pPr>
            <a:r>
              <a:rPr lang="es-ES" sz="1800" b="1" dirty="0">
                <a:latin typeface="Arial" pitchFamily="34" charset="0"/>
                <a:cs typeface="Arial" pitchFamily="34" charset="0"/>
              </a:rPr>
              <a:t>Auditoría de sistemas computacionales 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es-ES" sz="1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Auditoria informática 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 Auditoría con la computadora 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 Auditoría sin la computadora 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 Auditoría a la gestión informática 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 Auditoría al sistema de cómputo 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 Auditoría alrededor de la computadora 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 Auditoría de la seguridad de sistemas computacionales 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 Auditoría a los sistemas de redes 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 Auditoría integral a los centros de cómputo 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 Auditoría ISO-9000 a los sistemas computacionales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 Auditoría </a:t>
            </a:r>
            <a:r>
              <a:rPr lang="es-ES" sz="1800" dirty="0" err="1">
                <a:latin typeface="Arial" pitchFamily="34" charset="0"/>
                <a:cs typeface="Arial" pitchFamily="34" charset="0"/>
              </a:rPr>
              <a:t>outsourcing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>
              <a:spcAft>
                <a:spcPts val="600"/>
              </a:spcAft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 Auditoria ergonómica de sistemas computacionales</a:t>
            </a:r>
            <a:endParaRPr lang="es-ES_tradnl" sz="1800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None/>
            </a:pPr>
            <a:endParaRPr lang="es-ES_tradnl" sz="1800" b="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</a:t>
            </a:r>
            <a:r>
              <a:rPr lang="es-ES" sz="24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Informatica</a:t>
            </a: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- Tipos</a:t>
            </a: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</a:t>
            </a:r>
            <a:r>
              <a:rPr lang="es-ES" sz="24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Informatica</a:t>
            </a: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s-ES" sz="24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Metodologia</a:t>
            </a: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28596" y="1142984"/>
            <a:ext cx="7929618" cy="5278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sz="2000" b="1" dirty="0">
                <a:latin typeface="Arial" pitchFamily="34" charset="0"/>
                <a:cs typeface="Arial" pitchFamily="34" charset="0"/>
              </a:rPr>
              <a:t>Etapas: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ES" b="1" dirty="0">
              <a:latin typeface="Arial" pitchFamily="34" charset="0"/>
              <a:cs typeface="Arial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s-ES" dirty="0">
                <a:latin typeface="Arial" pitchFamily="34" charset="0"/>
                <a:cs typeface="Arial" pitchFamily="34" charset="0"/>
              </a:rPr>
              <a:t>Alcance y Objetivos de la Auditoría Informática.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s-ES" dirty="0">
                <a:latin typeface="Arial" pitchFamily="34" charset="0"/>
                <a:cs typeface="Arial" pitchFamily="34" charset="0"/>
              </a:rPr>
              <a:t>Estudio inicial del entorno auditable.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s-ES" dirty="0">
                <a:latin typeface="Arial" pitchFamily="34" charset="0"/>
                <a:cs typeface="Arial" pitchFamily="34" charset="0"/>
              </a:rPr>
              <a:t>Determinación de los recursos necesarios para realizar la auditoría.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s-ES" dirty="0">
                <a:latin typeface="Arial" pitchFamily="34" charset="0"/>
                <a:cs typeface="Arial" pitchFamily="34" charset="0"/>
              </a:rPr>
              <a:t>Elaboración del plan y de los Programas de Trabajo.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s-ES" dirty="0">
                <a:latin typeface="Arial" pitchFamily="34" charset="0"/>
                <a:cs typeface="Arial" pitchFamily="34" charset="0"/>
              </a:rPr>
              <a:t>Actividades propiamente dichas de la auditoría.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s-ES" dirty="0">
                <a:latin typeface="Arial" pitchFamily="34" charset="0"/>
                <a:cs typeface="Arial" pitchFamily="34" charset="0"/>
              </a:rPr>
              <a:t>Confección y redacción del Informe Final.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s-ES" dirty="0">
                <a:latin typeface="Arial" pitchFamily="34" charset="0"/>
                <a:cs typeface="Arial" pitchFamily="34" charset="0"/>
              </a:rPr>
              <a:t>Redacción de la Carta de Introducción o Carta de Presentación del Informe final.</a:t>
            </a:r>
          </a:p>
          <a:p>
            <a:endParaRPr lang="es-ES" dirty="0"/>
          </a:p>
          <a:p>
            <a:br>
              <a:rPr lang="es-ES" dirty="0"/>
            </a:br>
            <a:br>
              <a:rPr lang="es-ES" dirty="0"/>
            </a:br>
            <a:endParaRPr lang="es-E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</a:t>
            </a:r>
            <a:r>
              <a:rPr lang="es-ES" sz="24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Informatica</a:t>
            </a: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s-ES" sz="24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Metodologia</a:t>
            </a: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85720" y="933301"/>
            <a:ext cx="8143932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s-ES" b="1" dirty="0">
                <a:latin typeface="Arial" pitchFamily="34" charset="0"/>
                <a:cs typeface="Arial" pitchFamily="34" charset="0"/>
              </a:rPr>
              <a:t>Alcance y Objetivos de la Auditoría Informática.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El alcance indica hasta dónde llega la auditoría, es decir, qué partes del sistema o de la organización serán revisadas. Permite definir qué se auditará y qué no. Esto ayuda a que el trabajo sea claro, ordenado y enfocado.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Ejemplo sencillo: Si una auditoría tiene como alcance el sistema de gestión de usuarios, se revisarán los controles de acceso, las contraseñas y los permisos, pero no las copias de seguridad ni la red.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En otras palabras: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El alcance responde a la pregunta: “¿Qué vamos a auditar?”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Puede incluir: Equipos y servidores. Redes y conexiones. Aplicaciones y bases de datos. Políticas de seguridad. Procedimientos y personal involucrado.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67048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Informática – Metodología </a:t>
            </a: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285720" y="933301"/>
            <a:ext cx="814393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s-ES" b="1" dirty="0">
                <a:latin typeface="Arial" pitchFamily="34" charset="0"/>
                <a:cs typeface="Arial" pitchFamily="34" charset="0"/>
              </a:rPr>
              <a:t>Alcance y Objetivos de la Auditoría Informática.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Los objetivos definen qué se busca lograr con la auditoría. Sirven como guía para saber qué resultados se esperan obtener al finalizar el proceso.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itchFamily="34" charset="0"/>
                <a:cs typeface="Arial" pitchFamily="34" charset="0"/>
              </a:rPr>
              <a:t>Objetivos principales</a:t>
            </a:r>
            <a:r>
              <a:rPr lang="es-ES" dirty="0">
                <a:latin typeface="Arial" pitchFamily="34" charset="0"/>
                <a:cs typeface="Arial" pitchFamily="34" charset="0"/>
              </a:rPr>
              <a:t>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itchFamily="34" charset="0"/>
                <a:cs typeface="Arial" pitchFamily="34" charset="0"/>
              </a:rPr>
              <a:t>Verificar la seguridad de la información</a:t>
            </a:r>
            <a:r>
              <a:rPr lang="es-ES" dirty="0">
                <a:latin typeface="Arial" pitchFamily="34" charset="0"/>
                <a:cs typeface="Arial" pitchFamily="34" charset="0"/>
              </a:rPr>
              <a:t>: asegurar que los datos estén protegidos (confidencialidad, integridad y disponibilidad).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itchFamily="34" charset="0"/>
                <a:cs typeface="Arial" pitchFamily="34" charset="0"/>
              </a:rPr>
              <a:t>Evaluar el cumplimiento normativo</a:t>
            </a:r>
            <a:r>
              <a:rPr lang="es-ES" dirty="0">
                <a:latin typeface="Arial" pitchFamily="34" charset="0"/>
                <a:cs typeface="Arial" pitchFamily="34" charset="0"/>
              </a:rPr>
              <a:t>: comprobar que la organización cumple con leyes, políticas internas y estándares como ISO 27001 o COBIT.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itchFamily="34" charset="0"/>
                <a:cs typeface="Arial" pitchFamily="34" charset="0"/>
              </a:rPr>
              <a:t>Identificar riesgos y vulnerabilidades</a:t>
            </a:r>
            <a:r>
              <a:rPr lang="es-ES" dirty="0">
                <a:latin typeface="Arial" pitchFamily="34" charset="0"/>
                <a:cs typeface="Arial" pitchFamily="34" charset="0"/>
              </a:rPr>
              <a:t>: detectar puntos débiles en los sistemas informáticos.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itchFamily="34" charset="0"/>
                <a:cs typeface="Arial" pitchFamily="34" charset="0"/>
              </a:rPr>
              <a:t>Evaluar la eficiencia de los procesos</a:t>
            </a:r>
            <a:r>
              <a:rPr lang="es-ES" dirty="0">
                <a:latin typeface="Arial" pitchFamily="34" charset="0"/>
                <a:cs typeface="Arial" pitchFamily="34" charset="0"/>
              </a:rPr>
              <a:t>: ver si los recursos tecnológicos se usan correctamente.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itchFamily="34" charset="0"/>
                <a:cs typeface="Arial" pitchFamily="34" charset="0"/>
              </a:rPr>
              <a:t>Proponer mejoras</a:t>
            </a:r>
            <a:r>
              <a:rPr lang="es-ES" dirty="0">
                <a:latin typeface="Arial" pitchFamily="34" charset="0"/>
                <a:cs typeface="Arial" pitchFamily="34" charset="0"/>
              </a:rPr>
              <a:t>: sugerir acciones para fortalecer la seguridad y optimizar el funcionamiento.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En otras palabras: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Los objetivos responden a la pregunta: “¿Para qué se hace la auditoría?”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66536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0865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</a:t>
            </a:r>
            <a:r>
              <a:rPr lang="es-ES" sz="24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Informatica</a:t>
            </a: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s-ES" sz="24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Metodologia</a:t>
            </a: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323528" y="1196752"/>
            <a:ext cx="7929618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s-ES" b="1" dirty="0">
                <a:latin typeface="Arial" pitchFamily="34" charset="0"/>
                <a:cs typeface="Arial" pitchFamily="34" charset="0"/>
              </a:rPr>
              <a:t>Estudio inicial del entorno auditable.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1600" dirty="0">
                <a:latin typeface="Arial" pitchFamily="34" charset="0"/>
                <a:cs typeface="Arial" pitchFamily="34" charset="0"/>
              </a:rPr>
              <a:t>¿Qué se hace en esta etapa?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s-ES" sz="1600" dirty="0">
                <a:latin typeface="Arial" pitchFamily="34" charset="0"/>
                <a:cs typeface="Arial" pitchFamily="34" charset="0"/>
              </a:rPr>
              <a:t>Consiste en conocer cómo funciona la organización y su infraestructura tecnológica, para entender qué se va a auditar y cómo hacerlo de la mejor manera.</a:t>
            </a:r>
          </a:p>
          <a:p>
            <a:r>
              <a:rPr lang="es-ES" sz="1600" dirty="0">
                <a:latin typeface="Arial" pitchFamily="34" charset="0"/>
                <a:cs typeface="Arial" pitchFamily="34" charset="0"/>
              </a:rPr>
              <a:t>El auditor recopila información general y técnica sobre la organización:</a:t>
            </a:r>
          </a:p>
          <a:p>
            <a:pPr>
              <a:buFont typeface="+mj-lt"/>
              <a:buAutoNum type="arabicPeriod"/>
            </a:pPr>
            <a:r>
              <a:rPr lang="es-ES" sz="1600" dirty="0">
                <a:latin typeface="Arial" pitchFamily="34" charset="0"/>
                <a:cs typeface="Arial" pitchFamily="34" charset="0"/>
              </a:rPr>
              <a:t> Conocer la estructura de la empresa:</a:t>
            </a:r>
            <a:br>
              <a:rPr lang="es-ES" sz="1600" dirty="0">
                <a:latin typeface="Arial" pitchFamily="34" charset="0"/>
                <a:cs typeface="Arial" pitchFamily="34" charset="0"/>
              </a:rPr>
            </a:br>
            <a:r>
              <a:rPr lang="es-ES" sz="1600" dirty="0">
                <a:latin typeface="Arial" pitchFamily="34" charset="0"/>
                <a:cs typeface="Arial" pitchFamily="34" charset="0"/>
              </a:rPr>
              <a:t>Qué áreas existen, quiénes son los responsables y cómo se relacionan.</a:t>
            </a:r>
          </a:p>
          <a:p>
            <a:pPr>
              <a:buFont typeface="+mj-lt"/>
              <a:buAutoNum type="arabicPeriod"/>
            </a:pPr>
            <a:r>
              <a:rPr lang="es-ES" sz="1600" dirty="0">
                <a:latin typeface="Arial" pitchFamily="34" charset="0"/>
                <a:cs typeface="Arial" pitchFamily="34" charset="0"/>
              </a:rPr>
              <a:t> Identificar los sistemas y recursos tecnológicos: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Arial" pitchFamily="34" charset="0"/>
                <a:cs typeface="Arial" pitchFamily="34" charset="0"/>
              </a:rPr>
              <a:t>Servidores, redes, computadoras y bases de datos.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Arial" pitchFamily="34" charset="0"/>
                <a:cs typeface="Arial" pitchFamily="34" charset="0"/>
              </a:rPr>
              <a:t>Aplicaciones críticas y sistemas de gestión.</a:t>
            </a:r>
          </a:p>
          <a:p>
            <a:pPr>
              <a:buFont typeface="+mj-lt"/>
              <a:buAutoNum type="arabicPeriod"/>
            </a:pPr>
            <a:r>
              <a:rPr lang="es-ES" sz="1600" dirty="0">
                <a:latin typeface="Arial" pitchFamily="34" charset="0"/>
                <a:cs typeface="Arial" pitchFamily="34" charset="0"/>
              </a:rPr>
              <a:t> Revisar las políticas y procedimientos existentes: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Arial" pitchFamily="34" charset="0"/>
                <a:cs typeface="Arial" pitchFamily="34" charset="0"/>
              </a:rPr>
              <a:t>Políticas de seguridad.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Arial" pitchFamily="34" charset="0"/>
                <a:cs typeface="Arial" pitchFamily="34" charset="0"/>
              </a:rPr>
              <a:t>Normas internas de uso de sistemas.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Arial" pitchFamily="34" charset="0"/>
                <a:cs typeface="Arial" pitchFamily="34" charset="0"/>
              </a:rPr>
              <a:t>Manuales de operación o mantenimiento.</a:t>
            </a:r>
          </a:p>
          <a:p>
            <a:pPr>
              <a:buFont typeface="+mj-lt"/>
              <a:buAutoNum type="arabicPeriod"/>
            </a:pPr>
            <a:r>
              <a:rPr lang="es-ES" sz="1600" dirty="0">
                <a:latin typeface="Arial" pitchFamily="34" charset="0"/>
                <a:cs typeface="Arial" pitchFamily="34" charset="0"/>
              </a:rPr>
              <a:t> Entrevistar a los responsables de cada área: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Arial" pitchFamily="34" charset="0"/>
                <a:cs typeface="Arial" pitchFamily="34" charset="0"/>
              </a:rPr>
              <a:t>Administradores de sistemas.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Arial" pitchFamily="34" charset="0"/>
                <a:cs typeface="Arial" pitchFamily="34" charset="0"/>
              </a:rPr>
              <a:t>Jefes de seguridad informática.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Arial" pitchFamily="34" charset="0"/>
                <a:cs typeface="Arial" pitchFamily="34" charset="0"/>
              </a:rPr>
              <a:t>Usuarios clave.</a:t>
            </a:r>
          </a:p>
          <a:p>
            <a:pPr>
              <a:buFont typeface="+mj-lt"/>
              <a:buAutoNum type="arabicPeriod"/>
            </a:pPr>
            <a:r>
              <a:rPr lang="es-ES" sz="1600" dirty="0">
                <a:latin typeface="Arial" pitchFamily="34" charset="0"/>
                <a:cs typeface="Arial" pitchFamily="34" charset="0"/>
              </a:rPr>
              <a:t> Analizar la documentación disponible: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ES" sz="1600" dirty="0">
                <a:latin typeface="Arial" pitchFamily="34" charset="0"/>
                <a:cs typeface="Arial" pitchFamily="34" charset="0"/>
              </a:rPr>
              <a:t>Organigramas, diagramas de red, manuales de usuarios, etc.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es-ES" sz="1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</a:t>
            </a:r>
            <a:r>
              <a:rPr lang="es-ES" sz="24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Informatica</a:t>
            </a: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s-ES" sz="24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Metodologia</a:t>
            </a: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28596" y="1214422"/>
            <a:ext cx="7929618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s-ES" sz="2000" b="1" dirty="0">
                <a:latin typeface="Arial" pitchFamily="34" charset="0"/>
                <a:cs typeface="Arial" pitchFamily="34" charset="0"/>
              </a:rPr>
              <a:t>Estudio inicial del entorno auditable.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itchFamily="34" charset="0"/>
                <a:cs typeface="Arial" pitchFamily="34" charset="0"/>
              </a:rPr>
              <a:t>¿Por qué es importante?</a:t>
            </a:r>
          </a:p>
          <a:p>
            <a:r>
              <a:rPr lang="es-ES" dirty="0"/>
              <a:t>Porque permite al auditor: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b="1" dirty="0"/>
              <a:t>Comprender el contexto</a:t>
            </a:r>
            <a:r>
              <a:rPr lang="es-ES" dirty="0"/>
              <a:t> de la organización.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b="1" dirty="0"/>
              <a:t>Identificar las áreas más críticas</a:t>
            </a:r>
            <a:r>
              <a:rPr lang="es-ES" dirty="0"/>
              <a:t> y los posibles riesgos.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b="1" dirty="0"/>
              <a:t>Definir el alcance real</a:t>
            </a:r>
            <a:r>
              <a:rPr lang="es-ES" dirty="0"/>
              <a:t> de la auditoría.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s-ES" b="1" dirty="0"/>
              <a:t>Planificar las pruebas</a:t>
            </a:r>
            <a:r>
              <a:rPr lang="es-ES" dirty="0"/>
              <a:t> y recursos necesarios.</a:t>
            </a:r>
          </a:p>
          <a:p>
            <a:r>
              <a:rPr lang="es-ES" dirty="0"/>
              <a:t>Sin este estudio previo, la auditoría sería desorganizada y podría dejar fuera aspectos importantes.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</a:t>
            </a:r>
            <a:r>
              <a:rPr lang="es-ES" sz="24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Informatica</a:t>
            </a: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es-ES" sz="24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Metodologia</a:t>
            </a: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500034" y="1071546"/>
            <a:ext cx="792961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s-ES" b="1" dirty="0">
                <a:latin typeface="Arial" pitchFamily="34" charset="0"/>
                <a:cs typeface="Arial" pitchFamily="34" charset="0"/>
              </a:rPr>
              <a:t>Determinación de los recursos necesarios para realizar la auditoría</a:t>
            </a:r>
            <a:r>
              <a:rPr lang="es-ES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b="1" dirty="0">
                <a:latin typeface="Arial" pitchFamily="34" charset="0"/>
                <a:cs typeface="Arial" pitchFamily="34" charset="0"/>
              </a:rPr>
              <a:t>1.- Recursos materiales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Es muy importante su determinación, por cuanto la mayoría de ellos son proporcionados por el cliente. Las herramientas software propias del equipo van a utilizarse igualmente en el sistema auditado, por lo que han de convenirse en lo posible las fechas y horas de uso entre el auditor y cliente.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Los recursos materiales del auditor son de dos tipos: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s-ES" dirty="0">
                <a:latin typeface="Arial" pitchFamily="34" charset="0"/>
                <a:cs typeface="Arial" pitchFamily="34" charset="0"/>
              </a:rPr>
              <a:t>Recursos materiales Software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s-ES" dirty="0">
                <a:latin typeface="Arial" pitchFamily="34" charset="0"/>
                <a:cs typeface="Arial" pitchFamily="34" charset="0"/>
              </a:rPr>
              <a:t>Recursos materiales Hardware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Informática – Metodología </a:t>
            </a: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500034" y="1071546"/>
            <a:ext cx="792961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s-ES" sz="2000" b="1" dirty="0">
                <a:latin typeface="Arial" pitchFamily="34" charset="0"/>
                <a:cs typeface="Arial" pitchFamily="34" charset="0"/>
              </a:rPr>
              <a:t>Determinación de los recursos necesarios para realizar la auditoría</a:t>
            </a:r>
            <a:r>
              <a:rPr lang="es-ES" sz="2000" dirty="0">
                <a:latin typeface="Arial" pitchFamily="34" charset="0"/>
                <a:cs typeface="Arial" pitchFamily="34" charset="0"/>
              </a:rPr>
              <a:t>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</a:pPr>
            <a:r>
              <a:rPr lang="es-ES" sz="2000" b="1" dirty="0">
                <a:latin typeface="Arial" pitchFamily="34" charset="0"/>
                <a:cs typeface="Arial" pitchFamily="34" charset="0"/>
              </a:rPr>
              <a:t>2.- Recursos humanos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s-ES" dirty="0">
                <a:latin typeface="Arial" pitchFamily="34" charset="0"/>
                <a:cs typeface="Arial" pitchFamily="34" charset="0"/>
              </a:rPr>
              <a:t>Informático Generalista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s-ES" dirty="0">
                <a:latin typeface="Arial" pitchFamily="34" charset="0"/>
                <a:cs typeface="Arial" pitchFamily="34" charset="0"/>
              </a:rPr>
              <a:t>Experto en Desarrollo de Proyectos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s-ES" dirty="0">
                <a:latin typeface="Arial" pitchFamily="34" charset="0"/>
                <a:cs typeface="Arial" pitchFamily="34" charset="0"/>
              </a:rPr>
              <a:t>Técnico de Sistemas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s-ES" dirty="0">
                <a:latin typeface="Arial" pitchFamily="34" charset="0"/>
                <a:cs typeface="Arial" pitchFamily="34" charset="0"/>
              </a:rPr>
              <a:t>Experto en Sistemas Operativos y Software Básico. 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s-ES" dirty="0">
                <a:latin typeface="Arial" pitchFamily="34" charset="0"/>
                <a:cs typeface="Arial" pitchFamily="34" charset="0"/>
              </a:rPr>
              <a:t>Experto en Software de Comunicación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s-ES" dirty="0">
                <a:latin typeface="Arial" pitchFamily="34" charset="0"/>
                <a:cs typeface="Arial" pitchFamily="34" charset="0"/>
              </a:rPr>
              <a:t>Experto en Explotación y Gestión de CPD´S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s-ES" dirty="0">
                <a:latin typeface="Arial" pitchFamily="34" charset="0"/>
                <a:cs typeface="Arial" pitchFamily="34" charset="0"/>
              </a:rPr>
              <a:t>Técnico de Organización</a:t>
            </a:r>
          </a:p>
          <a:p>
            <a:pPr marL="1257300" lvl="2" indent="-342900" algn="just">
              <a:spcBef>
                <a:spcPts val="600"/>
              </a:spcBef>
              <a:spcAft>
                <a:spcPts val="600"/>
              </a:spcAft>
              <a:buFont typeface="+mj-lt"/>
              <a:buAutoNum type="alphaLcParenR"/>
            </a:pPr>
            <a:r>
              <a:rPr lang="es-ES" dirty="0">
                <a:latin typeface="Arial" pitchFamily="34" charset="0"/>
                <a:cs typeface="Arial" pitchFamily="34" charset="0"/>
              </a:rPr>
              <a:t>Técnico de evaluación de Costes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Informática – Metodología </a:t>
            </a: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28596" y="928670"/>
            <a:ext cx="7929618" cy="71546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s-ES" b="1" dirty="0">
                <a:latin typeface="Arial" pitchFamily="34" charset="0"/>
                <a:cs typeface="Arial" pitchFamily="34" charset="0"/>
              </a:rPr>
              <a:t>Elaboración del plan y de los Programas de Trabajo.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dirty="0"/>
              <a:t>a) </a:t>
            </a:r>
            <a:r>
              <a:rPr lang="es-ES" dirty="0">
                <a:latin typeface="Arial" pitchFamily="34" charset="0"/>
                <a:cs typeface="Arial" pitchFamily="34" charset="0"/>
              </a:rPr>
              <a:t>Si la Revisión debe realizarse por áreas generales o áreas específicas. En el primer caso, la elaboración es más compleja y costosa.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b) Si la auditoría es global, de toda la Informática, o parcial. El volumen determina no solamente el número de auditores necesarios, sino las especialidades necesarias del personal.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es-ES" dirty="0">
                <a:latin typeface="Arial" pitchFamily="34" charset="0"/>
                <a:cs typeface="Arial" pitchFamily="34" charset="0"/>
              </a:rPr>
              <a:t>En el plan no se consideran calendarios, porque se manejan recursos genéricos y no específicos.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es-ES" dirty="0">
                <a:latin typeface="Arial" pitchFamily="34" charset="0"/>
                <a:cs typeface="Arial" pitchFamily="34" charset="0"/>
              </a:rPr>
              <a:t>En el Plan se establecen los recursos y esfuerzos globales que van a ser necesarios.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es-ES" dirty="0">
                <a:latin typeface="Arial" pitchFamily="34" charset="0"/>
                <a:cs typeface="Arial" pitchFamily="34" charset="0"/>
              </a:rPr>
              <a:t>En el Plan se establecen las prioridades de materias auditables, de acuerdo siempre con las prioridades del cliente.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es-ES" dirty="0">
                <a:latin typeface="Arial" pitchFamily="34" charset="0"/>
                <a:cs typeface="Arial" pitchFamily="34" charset="0"/>
              </a:rPr>
              <a:t>El Plan establece disponibilidad futura de los recursos durante la revisión.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es-ES" dirty="0">
                <a:latin typeface="Arial" pitchFamily="34" charset="0"/>
                <a:cs typeface="Arial" pitchFamily="34" charset="0"/>
              </a:rPr>
              <a:t>El Plan estructura las tareas a realizar por cada integrante del grupo.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v"/>
            </a:pPr>
            <a:r>
              <a:rPr lang="es-ES" dirty="0">
                <a:latin typeface="Arial" pitchFamily="34" charset="0"/>
                <a:cs typeface="Arial" pitchFamily="34" charset="0"/>
              </a:rPr>
              <a:t>En el Plan se expresan todas las ayudas que el auditor ha de recibir del auditado.</a:t>
            </a:r>
          </a:p>
          <a:p>
            <a:br>
              <a:rPr lang="es-ES" dirty="0"/>
            </a:br>
            <a:br>
              <a:rPr lang="es-ES" dirty="0"/>
            </a:br>
            <a:endParaRPr lang="es-E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285728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Informática – Metodología </a:t>
            </a: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28596" y="785794"/>
            <a:ext cx="792961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s-ES" b="1" dirty="0">
                <a:latin typeface="Arial" pitchFamily="34" charset="0"/>
                <a:cs typeface="Arial" pitchFamily="34" charset="0"/>
              </a:rPr>
              <a:t>Actividades propiamente dichas de la auditoría.</a:t>
            </a:r>
          </a:p>
          <a:p>
            <a:pPr algn="just">
              <a:spcBef>
                <a:spcPts val="600"/>
              </a:spcBef>
            </a:pPr>
            <a:r>
              <a:rPr lang="es-ES" sz="1700" dirty="0">
                <a:latin typeface="Arial" pitchFamily="34" charset="0"/>
                <a:cs typeface="Arial" pitchFamily="34" charset="0"/>
              </a:rPr>
              <a:t>La auditoría Informática general se realiza por áreas generales o por áreas específicas. </a:t>
            </a:r>
          </a:p>
          <a:p>
            <a:pPr algn="just">
              <a:spcBef>
                <a:spcPts val="600"/>
              </a:spcBef>
            </a:pPr>
            <a:r>
              <a:rPr lang="es-ES" sz="1700" b="1" dirty="0">
                <a:latin typeface="Arial" pitchFamily="34" charset="0"/>
                <a:cs typeface="Arial" pitchFamily="34" charset="0"/>
              </a:rPr>
              <a:t>Técnicas de Trabajo:</a:t>
            </a:r>
          </a:p>
          <a:p>
            <a:pPr lvl="1" algn="just">
              <a:spcBef>
                <a:spcPts val="600"/>
              </a:spcBef>
            </a:pPr>
            <a:r>
              <a:rPr lang="es-ES" sz="1700" dirty="0">
                <a:latin typeface="Arial" pitchFamily="34" charset="0"/>
                <a:cs typeface="Arial" pitchFamily="34" charset="0"/>
              </a:rPr>
              <a:t>- Análisis de la información recabada del auditado.</a:t>
            </a:r>
          </a:p>
          <a:p>
            <a:pPr lvl="1" algn="just">
              <a:spcBef>
                <a:spcPts val="600"/>
              </a:spcBef>
            </a:pPr>
            <a:r>
              <a:rPr lang="es-ES" sz="1700" dirty="0">
                <a:latin typeface="Arial" pitchFamily="34" charset="0"/>
                <a:cs typeface="Arial" pitchFamily="34" charset="0"/>
              </a:rPr>
              <a:t>- Análisis de la información propia.</a:t>
            </a:r>
          </a:p>
          <a:p>
            <a:pPr lvl="1" algn="just">
              <a:spcBef>
                <a:spcPts val="600"/>
              </a:spcBef>
            </a:pPr>
            <a:r>
              <a:rPr lang="es-ES" sz="1700" dirty="0">
                <a:latin typeface="Arial" pitchFamily="34" charset="0"/>
                <a:cs typeface="Arial" pitchFamily="34" charset="0"/>
              </a:rPr>
              <a:t>- Cruzamiento de las informaciones anteriores.</a:t>
            </a:r>
          </a:p>
          <a:p>
            <a:pPr lvl="1" algn="just">
              <a:spcBef>
                <a:spcPts val="600"/>
              </a:spcBef>
            </a:pPr>
            <a:r>
              <a:rPr lang="es-ES" sz="1700" dirty="0">
                <a:latin typeface="Arial" pitchFamily="34" charset="0"/>
                <a:cs typeface="Arial" pitchFamily="34" charset="0"/>
              </a:rPr>
              <a:t>- Entrevistas.</a:t>
            </a:r>
          </a:p>
          <a:p>
            <a:pPr lvl="1" algn="just">
              <a:spcBef>
                <a:spcPts val="600"/>
              </a:spcBef>
            </a:pPr>
            <a:r>
              <a:rPr lang="es-ES" sz="1700" dirty="0">
                <a:latin typeface="Arial" pitchFamily="34" charset="0"/>
                <a:cs typeface="Arial" pitchFamily="34" charset="0"/>
              </a:rPr>
              <a:t>- Simulación.</a:t>
            </a:r>
          </a:p>
          <a:p>
            <a:pPr lvl="1" algn="just">
              <a:spcBef>
                <a:spcPts val="600"/>
              </a:spcBef>
            </a:pPr>
            <a:r>
              <a:rPr lang="es-ES" sz="1700" dirty="0">
                <a:latin typeface="Arial" pitchFamily="34" charset="0"/>
                <a:cs typeface="Arial" pitchFamily="34" charset="0"/>
              </a:rPr>
              <a:t>- Muestreos.</a:t>
            </a:r>
          </a:p>
          <a:p>
            <a:pPr algn="just">
              <a:spcBef>
                <a:spcPts val="600"/>
              </a:spcBef>
            </a:pPr>
            <a:r>
              <a:rPr lang="es-ES" sz="1700" b="1" dirty="0">
                <a:latin typeface="Arial" pitchFamily="34" charset="0"/>
                <a:cs typeface="Arial" pitchFamily="34" charset="0"/>
              </a:rPr>
              <a:t>Herramientas:</a:t>
            </a:r>
          </a:p>
          <a:p>
            <a:pPr lvl="1" algn="just">
              <a:spcBef>
                <a:spcPts val="600"/>
              </a:spcBef>
            </a:pPr>
            <a:r>
              <a:rPr lang="es-ES" sz="1700" dirty="0">
                <a:latin typeface="Arial" pitchFamily="34" charset="0"/>
                <a:cs typeface="Arial" pitchFamily="34" charset="0"/>
              </a:rPr>
              <a:t>- Cuestionario general inicial.</a:t>
            </a:r>
          </a:p>
          <a:p>
            <a:pPr lvl="1" algn="just">
              <a:spcBef>
                <a:spcPts val="600"/>
              </a:spcBef>
            </a:pPr>
            <a:r>
              <a:rPr lang="es-ES" sz="1700" dirty="0">
                <a:latin typeface="Arial" pitchFamily="34" charset="0"/>
                <a:cs typeface="Arial" pitchFamily="34" charset="0"/>
              </a:rPr>
              <a:t>- Cuestionario </a:t>
            </a:r>
            <a:r>
              <a:rPr lang="es-ES" sz="1700" dirty="0" err="1">
                <a:latin typeface="Arial" pitchFamily="34" charset="0"/>
                <a:cs typeface="Arial" pitchFamily="34" charset="0"/>
              </a:rPr>
              <a:t>Checklist</a:t>
            </a:r>
            <a:r>
              <a:rPr lang="es-ES" sz="1700" dirty="0">
                <a:latin typeface="Arial" pitchFamily="34" charset="0"/>
                <a:cs typeface="Arial" pitchFamily="34" charset="0"/>
              </a:rPr>
              <a:t>.</a:t>
            </a:r>
          </a:p>
          <a:p>
            <a:pPr lvl="1" algn="just">
              <a:spcBef>
                <a:spcPts val="600"/>
              </a:spcBef>
            </a:pPr>
            <a:r>
              <a:rPr lang="es-ES" sz="1700" dirty="0">
                <a:latin typeface="Arial" pitchFamily="34" charset="0"/>
                <a:cs typeface="Arial" pitchFamily="34" charset="0"/>
              </a:rPr>
              <a:t>- Estándares.</a:t>
            </a:r>
          </a:p>
          <a:p>
            <a:pPr lvl="1" algn="just">
              <a:spcBef>
                <a:spcPts val="600"/>
              </a:spcBef>
            </a:pPr>
            <a:r>
              <a:rPr lang="es-ES" sz="1700" dirty="0">
                <a:latin typeface="Arial" pitchFamily="34" charset="0"/>
                <a:cs typeface="Arial" pitchFamily="34" charset="0"/>
              </a:rPr>
              <a:t>- Monitores.</a:t>
            </a:r>
          </a:p>
          <a:p>
            <a:pPr lvl="1" algn="just">
              <a:spcBef>
                <a:spcPts val="600"/>
              </a:spcBef>
            </a:pPr>
            <a:r>
              <a:rPr lang="es-ES" sz="1700" dirty="0">
                <a:latin typeface="Arial" pitchFamily="34" charset="0"/>
                <a:cs typeface="Arial" pitchFamily="34" charset="0"/>
              </a:rPr>
              <a:t>- Simuladores (Generadores de datos).</a:t>
            </a:r>
          </a:p>
          <a:p>
            <a:pPr lvl="1" algn="just">
              <a:spcBef>
                <a:spcPts val="600"/>
              </a:spcBef>
            </a:pPr>
            <a:r>
              <a:rPr lang="es-ES" sz="1700" dirty="0">
                <a:latin typeface="Arial" pitchFamily="34" charset="0"/>
                <a:cs typeface="Arial" pitchFamily="34" charset="0"/>
              </a:rPr>
              <a:t>- Paquetes de auditoría (Generadores de Programas).</a:t>
            </a:r>
          </a:p>
          <a:p>
            <a:pPr lvl="1" algn="just">
              <a:spcBef>
                <a:spcPts val="600"/>
              </a:spcBef>
            </a:pPr>
            <a:r>
              <a:rPr lang="es-ES" sz="1700" dirty="0">
                <a:latin typeface="Arial" pitchFamily="34" charset="0"/>
                <a:cs typeface="Arial" pitchFamily="34" charset="0"/>
              </a:rPr>
              <a:t>- Matrices de riesgo.</a:t>
            </a:r>
            <a:endParaRPr lang="es-ES" sz="1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285720" y="928670"/>
            <a:ext cx="8429652" cy="2500330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_tradnl" sz="1800" b="1" dirty="0">
                <a:latin typeface="Arial" pitchFamily="34" charset="0"/>
                <a:cs typeface="Arial" pitchFamily="34" charset="0"/>
              </a:rPr>
              <a:t>Concepto</a:t>
            </a:r>
          </a:p>
          <a:p>
            <a:pPr indent="0" algn="just"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La Auditoría Informática es un </a:t>
            </a:r>
            <a:r>
              <a:rPr lang="es-ES" sz="1800" b="1" dirty="0">
                <a:latin typeface="Arial" pitchFamily="34" charset="0"/>
                <a:cs typeface="Arial" pitchFamily="34" charset="0"/>
              </a:rPr>
              <a:t>proceso sistemático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, </a:t>
            </a:r>
            <a:r>
              <a:rPr lang="es-ES" sz="1800" b="1" dirty="0">
                <a:latin typeface="Arial" pitchFamily="34" charset="0"/>
                <a:cs typeface="Arial" pitchFamily="34" charset="0"/>
              </a:rPr>
              <a:t>independiente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y </a:t>
            </a:r>
            <a:r>
              <a:rPr lang="es-ES" sz="1800" b="1" dirty="0">
                <a:latin typeface="Arial" pitchFamily="34" charset="0"/>
                <a:cs typeface="Arial" pitchFamily="34" charset="0"/>
              </a:rPr>
              <a:t>documentado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mediante el cual se </a:t>
            </a:r>
            <a:r>
              <a:rPr lang="es-ES" sz="1800" b="1" dirty="0">
                <a:latin typeface="Arial" pitchFamily="34" charset="0"/>
                <a:cs typeface="Arial" pitchFamily="34" charset="0"/>
              </a:rPr>
              <a:t>obtienen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y evalúan objetivamente </a:t>
            </a:r>
            <a:r>
              <a:rPr lang="es-ES" sz="1800" b="1" dirty="0">
                <a:latin typeface="Arial" pitchFamily="34" charset="0"/>
                <a:cs typeface="Arial" pitchFamily="34" charset="0"/>
              </a:rPr>
              <a:t>evidencias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 para determinar si los sistemas de información, la información que procesan y los controles implementados salvaguardan adecuadamente los activos, mantienen la integridad de los datos y logran efectivamente los objetivos de la organización.</a:t>
            </a:r>
            <a:endParaRPr lang="es-ES" sz="1800" b="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s-ES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</a:t>
            </a: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0" name="Picture 2" descr="http://2.bp.blogspot.com/-hsNRizof6F0/T7T47ncxSYI/AAAAAAAAABs/FMw-zjfvuyk/s1600/auditoria.gif"/>
          <p:cNvPicPr>
            <a:picLocks noChangeAspect="1" noChangeArrowheads="1"/>
          </p:cNvPicPr>
          <p:nvPr/>
        </p:nvPicPr>
        <p:blipFill rotWithShape="1">
          <a:blip r:embed="rId3"/>
          <a:srcRect b="17102"/>
          <a:stretch/>
        </p:blipFill>
        <p:spPr bwMode="auto">
          <a:xfrm>
            <a:off x="2928926" y="4429131"/>
            <a:ext cx="3803314" cy="206286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Informática – Metodología </a:t>
            </a: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500034" y="928670"/>
            <a:ext cx="7929618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s-ES" b="1" dirty="0">
                <a:latin typeface="Arial" pitchFamily="34" charset="0"/>
                <a:cs typeface="Arial" pitchFamily="34" charset="0"/>
              </a:rPr>
              <a:t>Confección y redacción del Informe Final</a:t>
            </a:r>
            <a:r>
              <a:rPr lang="es-ES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La función de la auditoría se materializa exclusivamente por escrito. Por lo tanto la elaboración final es el exponente de su calidad.</a:t>
            </a:r>
          </a:p>
          <a:p>
            <a:pPr algn="just">
              <a:spcAft>
                <a:spcPts val="600"/>
              </a:spcAft>
            </a:pPr>
            <a:r>
              <a:rPr lang="es-ES" b="1" i="1" dirty="0">
                <a:latin typeface="Arial" pitchFamily="34" charset="0"/>
                <a:cs typeface="Arial" pitchFamily="34" charset="0"/>
              </a:rPr>
              <a:t>Estructura del informe final</a:t>
            </a:r>
            <a:r>
              <a:rPr lang="es-ES" i="1" dirty="0">
                <a:latin typeface="Arial" pitchFamily="34" charset="0"/>
                <a:cs typeface="Arial" pitchFamily="34" charset="0"/>
              </a:rPr>
              <a:t>: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El informe comienza con la fecha de comienzo de la auditoría y la fecha de redacción del mismo. Se incluyen los nombres del equipo auditor y los nombres de todas las personas entrevistadas, con indicación de la jefatura, responsabilidad y puesto de trabajo que ostente.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b="1" i="1" dirty="0">
                <a:latin typeface="Arial" pitchFamily="34" charset="0"/>
                <a:cs typeface="Arial" pitchFamily="34" charset="0"/>
              </a:rPr>
              <a:t>Definición de objetivos y alcance de la auditoría</a:t>
            </a:r>
            <a:r>
              <a:rPr lang="es-ES" i="1" dirty="0">
                <a:latin typeface="Arial" pitchFamily="34" charset="0"/>
                <a:cs typeface="Arial" pitchFamily="34" charset="0"/>
              </a:rPr>
              <a:t>.</a:t>
            </a:r>
            <a:endParaRPr lang="es-ES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b="1" i="1" dirty="0">
                <a:latin typeface="Arial" pitchFamily="34" charset="0"/>
                <a:cs typeface="Arial" pitchFamily="34" charset="0"/>
              </a:rPr>
              <a:t>Enumeración de temas considerados:</a:t>
            </a:r>
            <a:endParaRPr lang="es-ES" b="1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b="1" i="1" dirty="0">
                <a:latin typeface="Arial" pitchFamily="34" charset="0"/>
                <a:cs typeface="Arial" pitchFamily="34" charset="0"/>
              </a:rPr>
              <a:t>Cuerpo expositivo:</a:t>
            </a:r>
            <a:endParaRPr lang="es-ES" b="1" dirty="0">
              <a:latin typeface="Arial" pitchFamily="34" charset="0"/>
              <a:cs typeface="Arial" pitchFamily="34" charset="0"/>
            </a:endParaRP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a) Situación actual</a:t>
            </a:r>
            <a:r>
              <a:rPr lang="es-ES" i="1" dirty="0">
                <a:latin typeface="Arial" pitchFamily="34" charset="0"/>
                <a:cs typeface="Arial" pitchFamily="34" charset="0"/>
              </a:rPr>
              <a:t>.</a:t>
            </a:r>
            <a:r>
              <a:rPr lang="es-ES" dirty="0">
                <a:latin typeface="Arial" pitchFamily="34" charset="0"/>
                <a:cs typeface="Arial" pitchFamily="34" charset="0"/>
              </a:rPr>
              <a:t> 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b) Tendencias</a:t>
            </a:r>
            <a:r>
              <a:rPr lang="es-ES" i="1" dirty="0">
                <a:latin typeface="Arial" pitchFamily="34" charset="0"/>
                <a:cs typeface="Arial" pitchFamily="34" charset="0"/>
              </a:rPr>
              <a:t>.</a:t>
            </a:r>
            <a:r>
              <a:rPr lang="es-ES" dirty="0">
                <a:latin typeface="Arial" pitchFamily="34" charset="0"/>
                <a:cs typeface="Arial" pitchFamily="34" charset="0"/>
              </a:rPr>
              <a:t> 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c) Puntos débiles y amenazas.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d) Recomendaciones y planes de acción.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E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Informática – Metodología </a:t>
            </a: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28596" y="1142984"/>
            <a:ext cx="792961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Blip>
                <a:blip r:embed="rId3"/>
              </a:buBlip>
            </a:pPr>
            <a:r>
              <a:rPr lang="es-ES" b="1" dirty="0">
                <a:latin typeface="Arial" pitchFamily="34" charset="0"/>
                <a:cs typeface="Arial" pitchFamily="34" charset="0"/>
              </a:rPr>
              <a:t>Redacción de la Carta de Introducción o Carta de Presentación del Informe final.</a:t>
            </a:r>
          </a:p>
          <a:p>
            <a:pPr algn="just">
              <a:spcBef>
                <a:spcPts val="600"/>
              </a:spcBef>
            </a:pPr>
            <a:r>
              <a:rPr lang="es-ES" dirty="0">
                <a:latin typeface="Arial" pitchFamily="34" charset="0"/>
                <a:cs typeface="Arial" pitchFamily="34" charset="0"/>
              </a:rPr>
              <a:t>La carta de introducción tiene especial importancia porque en ella ha de resumirse la auditoría realizada. Se destina exclusivamente al responsable máximo de la empresa, o a la persona concreta que encargo o contrato la auditoría.</a:t>
            </a:r>
          </a:p>
          <a:p>
            <a:pPr algn="just">
              <a:spcBef>
                <a:spcPts val="600"/>
              </a:spcBef>
            </a:pPr>
            <a:r>
              <a:rPr lang="es-ES" dirty="0">
                <a:latin typeface="Arial" pitchFamily="34" charset="0"/>
                <a:cs typeface="Arial" pitchFamily="34" charset="0"/>
              </a:rPr>
              <a:t>Así como pueden existir tantas copias del informe Final como solicite el cliente, la auditoría no hará copias de la citada carta de Introducción.</a:t>
            </a:r>
          </a:p>
          <a:p>
            <a:pPr algn="just">
              <a:spcBef>
                <a:spcPts val="600"/>
              </a:spcBef>
            </a:pPr>
            <a:r>
              <a:rPr lang="es-ES" dirty="0">
                <a:latin typeface="Arial" pitchFamily="34" charset="0"/>
                <a:cs typeface="Arial" pitchFamily="34" charset="0"/>
              </a:rPr>
              <a:t>La carta de introducción poseerá los siguientes atributos: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v"/>
            </a:pPr>
            <a:r>
              <a:rPr lang="es-ES" dirty="0">
                <a:latin typeface="Arial" pitchFamily="34" charset="0"/>
                <a:cs typeface="Arial" pitchFamily="34" charset="0"/>
              </a:rPr>
              <a:t>Tendrá como máximo 4 folios.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v"/>
            </a:pPr>
            <a:r>
              <a:rPr lang="es-ES" dirty="0">
                <a:latin typeface="Arial" pitchFamily="34" charset="0"/>
                <a:cs typeface="Arial" pitchFamily="34" charset="0"/>
              </a:rPr>
              <a:t>Incluirá fecha, naturaleza, objetivos y alcance.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v"/>
            </a:pPr>
            <a:r>
              <a:rPr lang="es-ES" dirty="0">
                <a:latin typeface="Arial" pitchFamily="34" charset="0"/>
                <a:cs typeface="Arial" pitchFamily="34" charset="0"/>
              </a:rPr>
              <a:t>Cuantificará la importancia de las áreas analizadas.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v"/>
            </a:pPr>
            <a:r>
              <a:rPr lang="es-ES" dirty="0">
                <a:latin typeface="Arial" pitchFamily="34" charset="0"/>
                <a:cs typeface="Arial" pitchFamily="34" charset="0"/>
              </a:rPr>
              <a:t>Proporcionará una conclusión general, concretando las áreas de gran debilidad.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v"/>
            </a:pPr>
            <a:r>
              <a:rPr lang="es-ES" dirty="0">
                <a:latin typeface="Arial" pitchFamily="34" charset="0"/>
                <a:cs typeface="Arial" pitchFamily="34" charset="0"/>
              </a:rPr>
              <a:t>Presentará las debilidades en orden de importancia y gravedad.</a:t>
            </a:r>
          </a:p>
          <a:p>
            <a:pPr lvl="1" algn="just">
              <a:spcBef>
                <a:spcPts val="600"/>
              </a:spcBef>
              <a:buFont typeface="Wingdings" pitchFamily="2" charset="2"/>
              <a:buChar char="v"/>
            </a:pPr>
            <a:r>
              <a:rPr lang="es-ES" dirty="0">
                <a:latin typeface="Arial" pitchFamily="34" charset="0"/>
                <a:cs typeface="Arial" pitchFamily="34" charset="0"/>
              </a:rPr>
              <a:t>En la carta de Introducción no se escribirán nunca recomendaciones.</a:t>
            </a:r>
          </a:p>
          <a:p>
            <a:br>
              <a:rPr lang="es-ES" dirty="0"/>
            </a:br>
            <a:br>
              <a:rPr lang="es-ES" dirty="0"/>
            </a:br>
            <a:endParaRPr lang="es-E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Informática – Beneficios</a:t>
            </a: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28596" y="1142984"/>
            <a:ext cx="7929618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" dirty="0">
                <a:latin typeface="Arial" pitchFamily="34" charset="0"/>
                <a:cs typeface="Arial" pitchFamily="34" charset="0"/>
              </a:rPr>
              <a:t>Sus beneficios son: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dirty="0">
                <a:latin typeface="Arial" pitchFamily="34" charset="0"/>
                <a:cs typeface="Arial" pitchFamily="34" charset="0"/>
              </a:rPr>
              <a:t>Mejora la imagen pública.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dirty="0">
                <a:latin typeface="Arial" pitchFamily="34" charset="0"/>
                <a:cs typeface="Arial" pitchFamily="34" charset="0"/>
              </a:rPr>
              <a:t>Confianza en los usuarios sobre la seguridad y control de los servicios de TI.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dirty="0">
                <a:latin typeface="Arial" pitchFamily="34" charset="0"/>
                <a:cs typeface="Arial" pitchFamily="34" charset="0"/>
              </a:rPr>
              <a:t>Optimiza las relaciones internas y del clima de trabajo.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dirty="0">
                <a:latin typeface="Arial" pitchFamily="34" charset="0"/>
                <a:cs typeface="Arial" pitchFamily="34" charset="0"/>
              </a:rPr>
              <a:t>Disminuye los costos de la mala calidad (</a:t>
            </a:r>
            <a:r>
              <a:rPr lang="es-ES" dirty="0" err="1">
                <a:latin typeface="Arial" pitchFamily="34" charset="0"/>
                <a:cs typeface="Arial" pitchFamily="34" charset="0"/>
              </a:rPr>
              <a:t>reprocesos</a:t>
            </a:r>
            <a:r>
              <a:rPr lang="es-ES" dirty="0">
                <a:latin typeface="Arial" pitchFamily="34" charset="0"/>
                <a:cs typeface="Arial" pitchFamily="34" charset="0"/>
              </a:rPr>
              <a:t>, rechazos, reclamos, entre otros).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dirty="0">
                <a:latin typeface="Arial" pitchFamily="34" charset="0"/>
                <a:cs typeface="Arial" pitchFamily="34" charset="0"/>
              </a:rPr>
              <a:t>Genera un balance de los riesgos en TI.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Ø"/>
            </a:pPr>
            <a:r>
              <a:rPr lang="es-ES" dirty="0">
                <a:latin typeface="Arial" pitchFamily="34" charset="0"/>
                <a:cs typeface="Arial" pitchFamily="34" charset="0"/>
              </a:rPr>
              <a:t>Realiza un control de la inversión en un entorno de TI, a menudo impredecible.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br>
              <a:rPr lang="es-ES" dirty="0">
                <a:latin typeface="Arial" pitchFamily="34" charset="0"/>
                <a:cs typeface="Arial" pitchFamily="34" charset="0"/>
              </a:rPr>
            </a:b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Informática – Aplicaciones</a:t>
            </a: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500034" y="1142984"/>
            <a:ext cx="7929618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b="1" u="sng" dirty="0">
                <a:latin typeface="Arial" pitchFamily="34" charset="0"/>
                <a:cs typeface="Arial" pitchFamily="34" charset="0"/>
              </a:rPr>
              <a:t>En organismos oficiales: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b="1" dirty="0">
                <a:latin typeface="Arial" pitchFamily="34" charset="0"/>
                <a:cs typeface="Arial" pitchFamily="34" charset="0"/>
              </a:rPr>
              <a:t>N</a:t>
            </a:r>
            <a:r>
              <a:rPr lang="es-MX" dirty="0">
                <a:latin typeface="Arial" pitchFamily="34" charset="0"/>
                <a:cs typeface="Arial" pitchFamily="34" charset="0"/>
              </a:rPr>
              <a:t>ormalmente buscan el cumplimiento de normativas emanadas de leyes, decretos, resoluciones, etc. que rigen su actividad. 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dirty="0">
                <a:latin typeface="Arial" pitchFamily="34" charset="0"/>
                <a:cs typeface="Arial" pitchFamily="34" charset="0"/>
              </a:rPr>
              <a:t>Son muy difíciles de realizar por encontrarse las presiones políticas en todos los pasos, la resistencia sindical de los gremios, y la estabilidad de los empleados.</a:t>
            </a:r>
            <a:endParaRPr lang="es-ES" b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MX" dirty="0">
                <a:latin typeface="Arial" pitchFamily="34" charset="0"/>
                <a:cs typeface="Arial" pitchFamily="34" charset="0"/>
              </a:rPr>
              <a:t>Los principales organismos de control son:</a:t>
            </a:r>
            <a:endParaRPr lang="es-ES" b="1" u="sng" dirty="0">
              <a:latin typeface="Arial" pitchFamily="34" charset="0"/>
              <a:cs typeface="Arial" pitchFamily="34" charset="0"/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b="1" dirty="0">
                <a:latin typeface="Arial" pitchFamily="34" charset="0"/>
                <a:cs typeface="Arial" pitchFamily="34" charset="0"/>
              </a:rPr>
              <a:t>A nivel Nacional: 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b="1" dirty="0">
                <a:latin typeface="Arial" pitchFamily="34" charset="0"/>
                <a:cs typeface="Arial" pitchFamily="34" charset="0"/>
              </a:rPr>
              <a:t>Auditoría General de la Nación</a:t>
            </a:r>
            <a:r>
              <a:rPr lang="es-MX" dirty="0">
                <a:latin typeface="Arial" pitchFamily="34" charset="0"/>
                <a:cs typeface="Arial" pitchFamily="34" charset="0"/>
              </a:rPr>
              <a:t>, tiene injerencia sobre cualquier acto de gobierno que implique los intereses del país.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dirty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Sindicatura General de Empresas Nacionales (SIGEN)</a:t>
            </a:r>
            <a:r>
              <a:rPr lang="es-MX" dirty="0">
                <a:latin typeface="Arial" pitchFamily="34" charset="0"/>
                <a:cs typeface="Arial" pitchFamily="34" charset="0"/>
              </a:rPr>
              <a:t>, auditan las empresas del Estado Nacional. Oficina Anticorrupción, investiga denuncias de cualquier tipo, aún su función no está bien definida.</a:t>
            </a:r>
            <a:endParaRPr lang="es-ES" b="1" u="sng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Informática – Aplicaciones</a:t>
            </a: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500034" y="1000108"/>
            <a:ext cx="792961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b="1" u="sng" dirty="0">
                <a:latin typeface="Arial" pitchFamily="34" charset="0"/>
                <a:cs typeface="Arial" pitchFamily="34" charset="0"/>
              </a:rPr>
              <a:t>En organismos oficiales: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b="1" dirty="0">
                <a:latin typeface="Arial" pitchFamily="34" charset="0"/>
                <a:cs typeface="Arial" pitchFamily="34" charset="0"/>
              </a:rPr>
              <a:t>A nivel Provincial: 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b="1" dirty="0">
                <a:latin typeface="Arial" pitchFamily="34" charset="0"/>
                <a:cs typeface="Arial" pitchFamily="34" charset="0"/>
              </a:rPr>
              <a:t>Tribunal de Cuentas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dirty="0">
                <a:latin typeface="Arial" pitchFamily="34" charset="0"/>
                <a:cs typeface="Arial" pitchFamily="34" charset="0"/>
              </a:rPr>
              <a:t>Es un organismo independiente que interviene en todos los actos de Gobierno que puedan afectar el patrimonio provincial. 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dirty="0">
                <a:latin typeface="Arial" pitchFamily="34" charset="0"/>
                <a:cs typeface="Arial" pitchFamily="34" charset="0"/>
              </a:rPr>
              <a:t>En realidad tiene también un alto contenido político y es sometido a presiones por parte de gobernantes y legisladores. 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dirty="0">
                <a:latin typeface="Arial" pitchFamily="34" charset="0"/>
                <a:cs typeface="Arial" pitchFamily="34" charset="0"/>
              </a:rPr>
              <a:t>Su propia reglamentación, que le da la propiedad de un control ante, durante y después de la acción de Gobierno, </a:t>
            </a:r>
            <a:endParaRPr lang="es-ES" b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Informática – Aplicaciones</a:t>
            </a: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500034" y="928670"/>
            <a:ext cx="7929618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b="1" u="sng" dirty="0">
                <a:latin typeface="Arial" pitchFamily="34" charset="0"/>
                <a:cs typeface="Arial" pitchFamily="34" charset="0"/>
              </a:rPr>
              <a:t>Empresas Privadas: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dirty="0">
                <a:latin typeface="Arial" pitchFamily="34" charset="0"/>
                <a:cs typeface="Arial" pitchFamily="34" charset="0"/>
              </a:rPr>
              <a:t>Para Auditoría Externa suelen contratar consultoras reconocidas  a nivel internacional, evitando sobre todo los estudios locales en comunidades pequeñas. Para Auditoría Interna se suele crear un sector interno, dirigido por un </a:t>
            </a:r>
            <a:r>
              <a:rPr lang="es-MX" dirty="0" err="1">
                <a:latin typeface="Arial" pitchFamily="34" charset="0"/>
                <a:cs typeface="Arial" pitchFamily="34" charset="0"/>
              </a:rPr>
              <a:t>senior</a:t>
            </a:r>
            <a:r>
              <a:rPr lang="es-MX" dirty="0">
                <a:latin typeface="Arial" pitchFamily="34" charset="0"/>
                <a:cs typeface="Arial" pitchFamily="34" charset="0"/>
              </a:rPr>
              <a:t> y conformado por personal nuevo en la empresa, total o parcialmente (cuando se incorpora personal especializado para un trabajo en particular).</a:t>
            </a:r>
            <a:endParaRPr lang="es-ES" b="1" u="sng" dirty="0">
              <a:latin typeface="Arial" pitchFamily="34" charset="0"/>
              <a:cs typeface="Arial" pitchFamily="34" charset="0"/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b="1" u="sng" dirty="0">
                <a:latin typeface="Arial" pitchFamily="34" charset="0"/>
                <a:cs typeface="Arial" pitchFamily="34" charset="0"/>
              </a:rPr>
              <a:t>Entidades Financieras: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es-MX" dirty="0">
                <a:latin typeface="Arial" pitchFamily="34" charset="0"/>
                <a:cs typeface="Arial" pitchFamily="34" charset="0"/>
              </a:rPr>
              <a:t>Los bancos, financieras, cajas de crédito y compañías de seguros tienen un régimen especial ya que están sometidas a las disposiciones del BCRA; por lo tanto son sometidas a la Auditoría (contable y de Sistemas) del BCRA, a su propia Auditoría Externa, que sólo se contrata con las grandes consultoras especialistas en el tema y Auditoría Interna similar a las empresas privadas, pero con mayor intervención. La Auditoría del BCRA no sólo se realiza de acuerdo a sus propias normas (2659) sino que califica a la entidad de acuerdo a los resultados, permitiéndole expandir o limitándole sus actividades mediante la calificación CAMEL; también puede requerir informes, documentación y hasta papeles de trabajo de las auditorías externa e interna de la entidad.</a:t>
            </a:r>
            <a:endParaRPr lang="es-ES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para frases de mark zuckerberg sobre segurida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92696"/>
            <a:ext cx="7837219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1168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357158" y="1000108"/>
            <a:ext cx="8429652" cy="407196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_tradnl" sz="1800" b="1" dirty="0">
                <a:latin typeface="Arial" pitchFamily="34" charset="0"/>
                <a:cs typeface="Arial" pitchFamily="34" charset="0"/>
              </a:rPr>
              <a:t>Concepto</a:t>
            </a:r>
          </a:p>
          <a:p>
            <a:pPr algn="just"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La </a:t>
            </a:r>
            <a:r>
              <a:rPr lang="es-ES" sz="1800" i="1" dirty="0">
                <a:latin typeface="Arial" pitchFamily="34" charset="0"/>
                <a:cs typeface="Arial" pitchFamily="34" charset="0"/>
              </a:rPr>
              <a:t>auditoria informática</a:t>
            </a:r>
            <a:r>
              <a:rPr lang="es-ES" sz="1800" dirty="0">
                <a:latin typeface="Arial" pitchFamily="34" charset="0"/>
                <a:cs typeface="Arial" pitchFamily="34" charset="0"/>
              </a:rPr>
              <a:t> es un proceso llevado a cabo por profesionales especialmente capacitados para el efecto, y que consiste en recoger, agrupar y evaluar evidencias para determinar si un sistema de información salvaguarda el activo empresarial, mantiene la integridad de los datos, lleva a cabo eficazmente los fines de la organización, utiliza eficientemente los recursos, y cumple con las leyes y regulaciones establecidas. </a:t>
            </a:r>
          </a:p>
          <a:p>
            <a:pPr algn="just">
              <a:buNone/>
            </a:pPr>
            <a:endParaRPr lang="es-ES" sz="1800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Permiten detectar de forma sistemática el uso de los recursos y los flujos de información dentro de una organización y determinar qué información es crítica para el cumplimiento de su misión y objetivos, identificando necesidades, duplicidades, costes, valor y barreras, que obstaculizan flujos de información eficientes.</a:t>
            </a:r>
          </a:p>
          <a:p>
            <a:pPr algn="just">
              <a:buNone/>
            </a:pPr>
            <a:endParaRPr sz="180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</a:t>
            </a:r>
            <a:r>
              <a:rPr lang="es-ES" sz="2400" b="1" kern="0" dirty="0" err="1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Informatica</a:t>
            </a: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 descr="http://www.ceisufro.cl/fileadmin/user_upload/auditoria_informatica2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4829407"/>
            <a:ext cx="1928826" cy="202859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357158" y="1000108"/>
            <a:ext cx="8429652" cy="5643602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_tradnl" sz="1800" b="1" dirty="0">
                <a:latin typeface="Arial" pitchFamily="34" charset="0"/>
                <a:cs typeface="Arial" pitchFamily="34" charset="0"/>
              </a:rPr>
              <a:t>Objetivos</a:t>
            </a:r>
          </a:p>
          <a:p>
            <a:pPr algn="just"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Los principales objetivos que constituyen a la auditoría Informática son:</a:t>
            </a:r>
          </a:p>
          <a:p>
            <a:pPr lvl="1" algn="just">
              <a:buFont typeface="Wingdings" pitchFamily="2" charset="2"/>
              <a:buChar char="v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Control de la función informática</a:t>
            </a:r>
          </a:p>
          <a:p>
            <a:pPr lvl="1" algn="just">
              <a:buFont typeface="Wingdings" pitchFamily="2" charset="2"/>
              <a:buChar char="v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Análisis de la eficiencia de los Sistemas Informáticos.</a:t>
            </a:r>
          </a:p>
          <a:p>
            <a:pPr lvl="1" algn="just">
              <a:buFont typeface="Wingdings" pitchFamily="2" charset="2"/>
              <a:buChar char="v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Verificación del cumplimiento de la Normativa general de la empresa</a:t>
            </a:r>
          </a:p>
          <a:p>
            <a:pPr lvl="1" algn="just">
              <a:buFont typeface="Wingdings" pitchFamily="2" charset="2"/>
              <a:buChar char="v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Revisión de la eficaz gestión de los recursos materiales y humanos informáticos.</a:t>
            </a:r>
          </a:p>
          <a:p>
            <a:pPr lvl="1" algn="just">
              <a:buFont typeface="Wingdings" pitchFamily="2" charset="2"/>
              <a:buChar char="v"/>
            </a:pPr>
            <a:endParaRPr lang="es-ES" sz="1800" dirty="0">
              <a:latin typeface="Arial" pitchFamily="34" charset="0"/>
              <a:cs typeface="Arial" pitchFamily="34" charset="0"/>
            </a:endParaRPr>
          </a:p>
          <a:p>
            <a:r>
              <a:rPr lang="es-ES" sz="1800" dirty="0">
                <a:latin typeface="Arial" pitchFamily="34" charset="0"/>
                <a:cs typeface="Arial" pitchFamily="34" charset="0"/>
              </a:rPr>
              <a:t>La auditoría informática sirve para mejorar ciertas características en la empresa como:</a:t>
            </a:r>
          </a:p>
          <a:p>
            <a:pPr lvl="4"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Desempeño</a:t>
            </a:r>
          </a:p>
          <a:p>
            <a:pPr lvl="4"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Fiabilidad</a:t>
            </a:r>
          </a:p>
          <a:p>
            <a:pPr lvl="4"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Eficacia</a:t>
            </a:r>
          </a:p>
          <a:p>
            <a:pPr lvl="4"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Rentabilidad</a:t>
            </a:r>
          </a:p>
          <a:p>
            <a:pPr lvl="4"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Seguridad</a:t>
            </a:r>
          </a:p>
          <a:p>
            <a:pPr lvl="4"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Privacidad</a:t>
            </a:r>
          </a:p>
          <a:p>
            <a:pPr lvl="1" algn="just">
              <a:buFont typeface="Wingdings" pitchFamily="2" charset="2"/>
              <a:buChar char="v"/>
            </a:pPr>
            <a:endParaRPr lang="es-E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Informática</a:t>
            </a: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357158" y="1000108"/>
            <a:ext cx="8429652" cy="5643602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_tradnl" sz="1800" b="1" dirty="0">
                <a:latin typeface="Arial" pitchFamily="34" charset="0"/>
                <a:cs typeface="Arial" pitchFamily="34" charset="0"/>
              </a:rPr>
              <a:t>Objetivos</a:t>
            </a:r>
          </a:p>
          <a:p>
            <a:pPr algn="just">
              <a:buNone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Los principales objetivos que constituyen a la auditoría Informática son:</a:t>
            </a:r>
          </a:p>
          <a:p>
            <a:pPr lvl="1" algn="just">
              <a:buFont typeface="Wingdings" pitchFamily="2" charset="2"/>
              <a:buChar char="v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Objetivo 1: Evaluar la eficiencia y eficacia de los sistemas de información</a:t>
            </a:r>
          </a:p>
          <a:p>
            <a:pPr lvl="1" algn="just">
              <a:buFont typeface="Wingdings" pitchFamily="2" charset="2"/>
              <a:buChar char="v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Objetivo 2: Verificar el cumplimiento de normativas y estándares.</a:t>
            </a:r>
          </a:p>
          <a:p>
            <a:pPr lvl="1" algn="just">
              <a:buFont typeface="Wingdings" pitchFamily="2" charset="2"/>
              <a:buChar char="v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Objetivo 3: Proteger los activos de información</a:t>
            </a:r>
          </a:p>
          <a:p>
            <a:pPr lvl="1" algn="just">
              <a:buFont typeface="Wingdings" pitchFamily="2" charset="2"/>
              <a:buChar char="v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Objetivo 4: Garantizar la tríada CIA.</a:t>
            </a:r>
          </a:p>
          <a:p>
            <a:pPr lvl="1" algn="just">
              <a:buFont typeface="Wingdings" pitchFamily="2" charset="2"/>
              <a:buChar char="v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Objetivo 5: Identificar vulnerabilidades y riesgos.</a:t>
            </a:r>
          </a:p>
          <a:p>
            <a:pPr lvl="1" algn="just">
              <a:buFont typeface="Wingdings" pitchFamily="2" charset="2"/>
              <a:buChar char="v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Objetivo 6: Proporcionar recomendaciones para mejora continua</a:t>
            </a:r>
          </a:p>
          <a:p>
            <a:pPr lvl="1" algn="just">
              <a:buFont typeface="Wingdings" pitchFamily="2" charset="2"/>
              <a:buChar char="v"/>
            </a:pPr>
            <a:endParaRPr lang="es-ES" sz="1800" dirty="0">
              <a:latin typeface="Arial" pitchFamily="34" charset="0"/>
              <a:cs typeface="Arial" pitchFamily="34" charset="0"/>
            </a:endParaRPr>
          </a:p>
          <a:p>
            <a:r>
              <a:rPr lang="es-ES" sz="1800" dirty="0">
                <a:latin typeface="Arial" pitchFamily="34" charset="0"/>
                <a:cs typeface="Arial" pitchFamily="34" charset="0"/>
              </a:rPr>
              <a:t>La auditoría informática sirve para mejorar ciertas características en la empresa como:</a:t>
            </a:r>
          </a:p>
          <a:p>
            <a:pPr lvl="4"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Desempeño</a:t>
            </a:r>
          </a:p>
          <a:p>
            <a:pPr lvl="4"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Fiabilidad</a:t>
            </a:r>
          </a:p>
          <a:p>
            <a:pPr lvl="4"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Eficacia</a:t>
            </a:r>
          </a:p>
          <a:p>
            <a:pPr lvl="4"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Rentabilidad</a:t>
            </a:r>
          </a:p>
          <a:p>
            <a:pPr lvl="4"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Seguridad</a:t>
            </a:r>
          </a:p>
          <a:p>
            <a:pPr lvl="4">
              <a:buFont typeface="Wingdings" pitchFamily="2" charset="2"/>
              <a:buChar char="q"/>
            </a:pPr>
            <a:r>
              <a:rPr lang="es-ES" sz="1800" dirty="0">
                <a:latin typeface="Arial" pitchFamily="34" charset="0"/>
                <a:cs typeface="Arial" pitchFamily="34" charset="0"/>
              </a:rPr>
              <a:t>Privacidad</a:t>
            </a:r>
          </a:p>
          <a:p>
            <a:pPr lvl="1" algn="just">
              <a:buFont typeface="Wingdings" pitchFamily="2" charset="2"/>
              <a:buChar char="v"/>
            </a:pPr>
            <a:endParaRPr lang="es-ES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Informática</a:t>
            </a: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317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8429652" cy="500066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Diferencia entre Auditoria Informática y Auditoria tradicional</a:t>
            </a:r>
            <a:endParaRPr kumimoji="0" lang="es-ES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la 3">
            <a:extLst>
              <a:ext uri="{FF2B5EF4-FFF2-40B4-BE49-F238E27FC236}">
                <a16:creationId xmlns:a16="http://schemas.microsoft.com/office/drawing/2014/main" id="{C6985DFB-7B01-401F-A1DB-C3F4A1FA0F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583565"/>
              </p:ext>
            </p:extLst>
          </p:nvPr>
        </p:nvGraphicFramePr>
        <p:xfrm>
          <a:off x="214282" y="1097280"/>
          <a:ext cx="8606190" cy="5212037"/>
        </p:xfrm>
        <a:graphic>
          <a:graphicData uri="http://schemas.openxmlformats.org/drawingml/2006/table">
            <a:tbl>
              <a:tblPr firstRow="1" bandRow="1"/>
              <a:tblGrid>
                <a:gridCol w="2415773">
                  <a:extLst>
                    <a:ext uri="{9D8B030D-6E8A-4147-A177-3AD203B41FA5}">
                      <a16:colId xmlns:a16="http://schemas.microsoft.com/office/drawing/2014/main" val="879346267"/>
                    </a:ext>
                  </a:extLst>
                </a:gridCol>
                <a:gridCol w="3321687">
                  <a:extLst>
                    <a:ext uri="{9D8B030D-6E8A-4147-A177-3AD203B41FA5}">
                      <a16:colId xmlns:a16="http://schemas.microsoft.com/office/drawing/2014/main" val="954415666"/>
                    </a:ext>
                  </a:extLst>
                </a:gridCol>
                <a:gridCol w="2868730">
                  <a:extLst>
                    <a:ext uri="{9D8B030D-6E8A-4147-A177-3AD203B41FA5}">
                      <a16:colId xmlns:a16="http://schemas.microsoft.com/office/drawing/2014/main" val="2560722389"/>
                    </a:ext>
                  </a:extLst>
                </a:gridCol>
              </a:tblGrid>
              <a:tr h="391037">
                <a:tc>
                  <a:txBody>
                    <a:bodyPr/>
                    <a:lstStyle/>
                    <a:p>
                      <a:r>
                        <a:rPr kumimoji="0" lang="es-AR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Aspecto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s-AR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Auditoría</a:t>
                      </a:r>
                      <a:r>
                        <a:rPr lang="es-AR" sz="1100" b="1" dirty="0"/>
                        <a:t> </a:t>
                      </a:r>
                      <a:r>
                        <a:rPr kumimoji="0" lang="es-AR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Tradicional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s-AR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Auditoría</a:t>
                      </a:r>
                      <a:r>
                        <a:rPr lang="es-AR" sz="1100" b="1" dirty="0"/>
                        <a:t> </a:t>
                      </a:r>
                      <a:r>
                        <a:rPr kumimoji="0" lang="es-AR" sz="1400" b="1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Informática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0300040"/>
                  </a:ext>
                </a:extLst>
              </a:tr>
              <a:tr h="546380">
                <a:tc>
                  <a:txBody>
                    <a:bodyPr/>
                    <a:lstStyle/>
                    <a:p>
                      <a:r>
                        <a:rPr kumimoji="0" lang="es-A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Enfoque principal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s-A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Estados financieros, cumplimiento contable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s-ES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Sistemas de información, infraestructura tecnológica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1930850"/>
                  </a:ext>
                </a:extLst>
              </a:tr>
              <a:tr h="546380">
                <a:tc>
                  <a:txBody>
                    <a:bodyPr/>
                    <a:lstStyle/>
                    <a:p>
                      <a:r>
                        <a:rPr kumimoji="0" lang="es-A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Objeto de revisión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s-A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Documentos financieros, transacciones económicas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pt-B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Código, </a:t>
                      </a:r>
                      <a:r>
                        <a:rPr kumimoji="0" lang="es-AR" sz="1400" kern="1200" noProof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configuraciones</a:t>
                      </a:r>
                      <a:r>
                        <a:rPr kumimoji="0" lang="pt-B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, logs, </a:t>
                      </a:r>
                      <a:r>
                        <a:rPr kumimoji="0" lang="es-AR" sz="1400" kern="1200" noProof="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arquitecturas</a:t>
                      </a:r>
                      <a:r>
                        <a:rPr kumimoji="0" lang="pt-B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de sistemas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51764308"/>
                  </a:ext>
                </a:extLst>
              </a:tr>
              <a:tr h="546380">
                <a:tc>
                  <a:txBody>
                    <a:bodyPr/>
                    <a:lstStyle/>
                    <a:p>
                      <a:r>
                        <a:rPr kumimoji="0" lang="es-A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Conocimientos requeridos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s-A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Contabilidad, finanzas, derecho tributario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s-ES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Tecnología, redes, seguridad, desarrollo de software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9210948"/>
                  </a:ext>
                </a:extLst>
              </a:tr>
              <a:tr h="771360">
                <a:tc>
                  <a:txBody>
                    <a:bodyPr/>
                    <a:lstStyle/>
                    <a:p>
                      <a:r>
                        <a:rPr kumimoji="0" lang="es-A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Naturaleza de las pruebas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s-ES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Revisión de documentos, confirmaciones, observación de procesos manuales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s-ES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Escaneo de vulnerabilidades, análisis de logs, pruebas de penetración, revisión de código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0700993"/>
                  </a:ext>
                </a:extLst>
              </a:tr>
              <a:tr h="771360">
                <a:tc>
                  <a:txBody>
                    <a:bodyPr/>
                    <a:lstStyle/>
                    <a:p>
                      <a:r>
                        <a:rPr kumimoji="0" lang="es-A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Herramientas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s-A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Calculadoras, Excel, software contable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s-A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SIEM, escáneres, analizadores de tráfico, herramientas forenses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3722949"/>
                  </a:ext>
                </a:extLst>
              </a:tr>
              <a:tr h="546380">
                <a:tc>
                  <a:txBody>
                    <a:bodyPr/>
                    <a:lstStyle/>
                    <a:p>
                      <a:r>
                        <a:rPr kumimoji="0" lang="es-A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Marco regulatorio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s-ES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NIIF, GAAP, normas de auditoría financiera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s-A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ISO 27001, COBIT, NIST, marcos de ciberseguridad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97586671"/>
                  </a:ext>
                </a:extLst>
              </a:tr>
              <a:tr h="546380">
                <a:tc>
                  <a:txBody>
                    <a:bodyPr/>
                    <a:lstStyle/>
                    <a:p>
                      <a:r>
                        <a:rPr kumimoji="0" lang="es-A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Frecuencia típica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s-A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Anual (auditoría externa obligatoria)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s-A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Variable: continua, trimestral, anual según criticidad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29161154"/>
                  </a:ext>
                </a:extLst>
              </a:tr>
              <a:tr h="546380">
                <a:tc>
                  <a:txBody>
                    <a:bodyPr/>
                    <a:lstStyle/>
                    <a:p>
                      <a:r>
                        <a:rPr kumimoji="0" lang="es-A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Entregable principal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s-AR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Dictamen sobre estados financieros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0" lang="es-ES" sz="1400" kern="1200" dirty="0">
                          <a:solidFill>
                            <a:schemeClr val="tx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Informe de hallazgos técnicos y recomendaciones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91240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76789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357158" y="1000108"/>
            <a:ext cx="8429652" cy="514353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_tradnl" sz="1800" b="1" dirty="0">
                <a:latin typeface="Arial" pitchFamily="34" charset="0"/>
                <a:cs typeface="Arial" pitchFamily="34" charset="0"/>
              </a:rPr>
              <a:t>Auditoria Interna u Operativa</a:t>
            </a:r>
          </a:p>
          <a:p>
            <a:pPr lvl="0" algn="just">
              <a:buNone/>
            </a:pPr>
            <a:r>
              <a:rPr lang="es-MX" sz="1800" dirty="0">
                <a:latin typeface="Arial" pitchFamily="34" charset="0"/>
                <a:cs typeface="Arial" pitchFamily="34" charset="0"/>
              </a:rPr>
              <a:t>Observa el desenvolvimiento de determinados sectores o parte de los mismos. Características:</a:t>
            </a:r>
            <a:endParaRPr lang="es-ES" sz="1800" b="1" u="sng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s-MX" sz="1800" u="sng" dirty="0">
                <a:latin typeface="Arial" pitchFamily="34" charset="0"/>
                <a:cs typeface="Arial" pitchFamily="34" charset="0"/>
              </a:rPr>
              <a:t>Quién la hace: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Puede ser de una consultora externa o un sector propio de la organización.</a:t>
            </a:r>
            <a:endParaRPr lang="es-ES" sz="1800" b="1" u="sng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s-MX" sz="1800" u="sng" dirty="0">
                <a:latin typeface="Arial" pitchFamily="34" charset="0"/>
                <a:cs typeface="Arial" pitchFamily="34" charset="0"/>
              </a:rPr>
              <a:t>Quién la planifica: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el organismo que la hace en base a sus objetivos.</a:t>
            </a:r>
            <a:endParaRPr lang="es-ES" sz="1800" b="1" u="sng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s-MX" sz="1800" u="sng" dirty="0">
                <a:latin typeface="Arial" pitchFamily="34" charset="0"/>
                <a:cs typeface="Arial" pitchFamily="34" charset="0"/>
              </a:rPr>
              <a:t> Para qué: 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Conocer el nivel de seguridad operativo, contable y de información que ofrece el funcionamiento del sector analizado y si éste se compadece con lo pautado por la organización.</a:t>
            </a:r>
            <a:endParaRPr lang="es-ES" sz="1800" b="1" u="sng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s-MX" sz="1800" u="sng" dirty="0">
                <a:latin typeface="Arial" pitchFamily="34" charset="0"/>
                <a:cs typeface="Arial" pitchFamily="34" charset="0"/>
              </a:rPr>
              <a:t>Para quién: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Para el mayor nivel de la empresa o como mínimo para los niveles gerenciales.</a:t>
            </a:r>
            <a:endParaRPr lang="es-ES" sz="1800" b="1" u="sng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s-MX" sz="1800" u="sng" dirty="0">
                <a:latin typeface="Arial" pitchFamily="34" charset="0"/>
                <a:cs typeface="Arial" pitchFamily="34" charset="0"/>
              </a:rPr>
              <a:t>Como opera: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Revisión documental, cuestionarios,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circularizaciones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, comprobación operativa, comparación con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standares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propios, informes y recomendaciones.</a:t>
            </a:r>
            <a:endParaRPr lang="es-ES" sz="1800" b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es-ES_tradnl" sz="1800" b="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Informática – tipos </a:t>
            </a:r>
            <a:r>
              <a:rPr lang="es-ES" sz="16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(Por su lugar de origen)</a:t>
            </a:r>
            <a:endParaRPr kumimoji="0" lang="es-ES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23556" name="Picture 4" descr="http://virtual.uaeh.edu.mx/repositoriooa/paginas/Auditoria_Informatica_Interna_y_Externa/auditoriaintern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8926" y="5143512"/>
            <a:ext cx="1785950" cy="13287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357158" y="1000108"/>
            <a:ext cx="8429652" cy="514353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s-ES_tradnl" sz="1800" b="1" dirty="0">
                <a:latin typeface="Arial" pitchFamily="34" charset="0"/>
                <a:cs typeface="Arial" pitchFamily="34" charset="0"/>
              </a:rPr>
              <a:t>Auditoria Externa</a:t>
            </a:r>
          </a:p>
          <a:p>
            <a:pPr lvl="0" algn="just">
              <a:buNone/>
            </a:pPr>
            <a:r>
              <a:rPr lang="es-MX" sz="1800" dirty="0">
                <a:latin typeface="Arial" pitchFamily="34" charset="0"/>
                <a:cs typeface="Arial" pitchFamily="34" charset="0"/>
              </a:rPr>
              <a:t>Observa el desenvolvimiento de la entidad en su conjunto. </a:t>
            </a:r>
          </a:p>
          <a:p>
            <a:pPr lvl="0" algn="just">
              <a:buNone/>
            </a:pPr>
            <a:r>
              <a:rPr lang="es-MX" sz="1800" dirty="0">
                <a:latin typeface="Arial" pitchFamily="34" charset="0"/>
                <a:cs typeface="Arial" pitchFamily="34" charset="0"/>
              </a:rPr>
              <a:t>Características:</a:t>
            </a:r>
            <a:endParaRPr lang="es-ES" sz="1800" b="1" u="sng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es-MX" sz="1800" u="sng" dirty="0">
                <a:latin typeface="Arial" pitchFamily="34" charset="0"/>
                <a:cs typeface="Arial" pitchFamily="34" charset="0"/>
              </a:rPr>
              <a:t>Quién la hace: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Puede ser de una entidad supervisora (BCRA, Organismos Internacionales de Crédito) o una consultoría ad-hoc.</a:t>
            </a:r>
            <a:endParaRPr lang="es-ES" sz="1800" b="1" u="sng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es-MX" sz="1800" u="sng" dirty="0">
                <a:latin typeface="Arial" pitchFamily="34" charset="0"/>
                <a:cs typeface="Arial" pitchFamily="34" charset="0"/>
              </a:rPr>
              <a:t>Quién la planifica: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el organismo que la hace en base a sus objetivos.</a:t>
            </a:r>
            <a:endParaRPr lang="es-ES" sz="1800" b="1" u="sng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es-MX" sz="1800" u="sng" dirty="0">
                <a:latin typeface="Arial" pitchFamily="34" charset="0"/>
                <a:cs typeface="Arial" pitchFamily="34" charset="0"/>
              </a:rPr>
              <a:t>Para qué: 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Conocer el nivel de seguridad operativo, contable y de información que ofrece el funcionamiento de la empresa y si éste se adecua a las normas prefijadas.</a:t>
            </a:r>
            <a:endParaRPr lang="es-ES" sz="1800" b="1" u="sng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es-MX" sz="1800" u="sng" dirty="0">
                <a:latin typeface="Arial" pitchFamily="34" charset="0"/>
                <a:cs typeface="Arial" pitchFamily="34" charset="0"/>
              </a:rPr>
              <a:t>Para quién: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Siempre para el mayor nivel de la empresa.</a:t>
            </a:r>
            <a:endParaRPr lang="es-ES" sz="1800" b="1" u="sng" dirty="0">
              <a:latin typeface="Arial" pitchFamily="34" charset="0"/>
              <a:cs typeface="Arial" pitchFamily="34" charset="0"/>
            </a:endParaRPr>
          </a:p>
          <a:p>
            <a:pPr lvl="1" algn="just">
              <a:buFont typeface="Wingdings" pitchFamily="2" charset="2"/>
              <a:buChar char="v"/>
            </a:pPr>
            <a:r>
              <a:rPr lang="es-MX" sz="1800" u="sng" dirty="0">
                <a:latin typeface="Arial" pitchFamily="34" charset="0"/>
                <a:cs typeface="Arial" pitchFamily="34" charset="0"/>
              </a:rPr>
              <a:t>Como opera: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 Revisión documental, cuestionarios, </a:t>
            </a:r>
            <a:r>
              <a:rPr lang="es-MX" sz="1800" dirty="0" err="1">
                <a:latin typeface="Arial" pitchFamily="34" charset="0"/>
                <a:cs typeface="Arial" pitchFamily="34" charset="0"/>
              </a:rPr>
              <a:t>circularizaciones</a:t>
            </a:r>
            <a:r>
              <a:rPr lang="es-MX" sz="1800" dirty="0">
                <a:latin typeface="Arial" pitchFamily="34" charset="0"/>
                <a:cs typeface="Arial" pitchFamily="34" charset="0"/>
              </a:rPr>
              <a:t>, comprobación operativa, informes y recomendaciones.</a:t>
            </a:r>
            <a:endParaRPr lang="es-ES" sz="1800" b="1" u="sng" dirty="0">
              <a:latin typeface="Arial" pitchFamily="34" charset="0"/>
              <a:cs typeface="Arial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None/>
            </a:pPr>
            <a:endParaRPr lang="es-ES_tradnl" sz="1800" b="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Informática – tipos </a:t>
            </a:r>
            <a:r>
              <a:rPr lang="es-ES" sz="17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(Por su lugar de origen)</a:t>
            </a:r>
            <a:endParaRPr kumimoji="0" lang="es-ES" sz="17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25602" name="Picture 2" descr="http://virtual.uaeh.edu.mx/repositoriooa/paginas/Auditoria_Informatica_Interna_y_Externa/auditoriaextern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4929198"/>
            <a:ext cx="2286016" cy="17007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1"/>
          <p:cNvSpPr>
            <a:spLocks noGrp="1"/>
          </p:cNvSpPr>
          <p:nvPr>
            <p:ph type="subTitle" idx="4294967295"/>
          </p:nvPr>
        </p:nvSpPr>
        <p:spPr>
          <a:xfrm>
            <a:off x="357158" y="1000108"/>
            <a:ext cx="8429652" cy="5143536"/>
          </a:xfrm>
        </p:spPr>
        <p:txBody>
          <a:bodyPr>
            <a:no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None/>
            </a:pPr>
            <a:endParaRPr lang="es-ES_tradnl" sz="1800" b="1" dirty="0">
              <a:latin typeface="Arial" pitchFamily="34" charset="0"/>
              <a:cs typeface="Arial" pitchFamily="34" charset="0"/>
            </a:endParaRP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s-ES" dirty="0">
                <a:latin typeface="Arial" pitchFamily="34" charset="0"/>
                <a:cs typeface="Arial" pitchFamily="34" charset="0"/>
              </a:rPr>
              <a:t> Auditoría financiera 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s-ES" dirty="0">
                <a:latin typeface="Arial" pitchFamily="34" charset="0"/>
                <a:cs typeface="Arial" pitchFamily="34" charset="0"/>
              </a:rPr>
              <a:t> Auditoria administrativa 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s-ES" dirty="0">
                <a:latin typeface="Arial" pitchFamily="34" charset="0"/>
                <a:cs typeface="Arial" pitchFamily="34" charset="0"/>
              </a:rPr>
              <a:t> Auditoria operacional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s-ES" dirty="0">
                <a:latin typeface="Arial" pitchFamily="34" charset="0"/>
                <a:cs typeface="Arial" pitchFamily="34" charset="0"/>
              </a:rPr>
              <a:t> Auditoria integral 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s-ES" dirty="0">
                <a:latin typeface="Arial" pitchFamily="34" charset="0"/>
                <a:cs typeface="Arial" pitchFamily="34" charset="0"/>
              </a:rPr>
              <a:t> Auditoria gubernamental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q"/>
            </a:pPr>
            <a:r>
              <a:rPr lang="es-ES" dirty="0">
                <a:latin typeface="Arial" pitchFamily="34" charset="0"/>
                <a:cs typeface="Arial" pitchFamily="34" charset="0"/>
              </a:rPr>
              <a:t> Auditoría de sistemas</a:t>
            </a:r>
            <a:endParaRPr>
              <a:latin typeface="Arial" pitchFamily="34" charset="0"/>
              <a:cs typeface="Arial" pitchFamily="34" charset="0"/>
            </a:endParaRPr>
          </a:p>
        </p:txBody>
      </p:sp>
      <p:sp>
        <p:nvSpPr>
          <p:cNvPr id="5120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8609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Subtitle 1"/>
          <p:cNvSpPr txBox="1">
            <a:spLocks/>
          </p:cNvSpPr>
          <p:nvPr/>
        </p:nvSpPr>
        <p:spPr>
          <a:xfrm>
            <a:off x="214282" y="428604"/>
            <a:ext cx="7429520" cy="500066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>
              <a:defRPr/>
            </a:pPr>
            <a:r>
              <a:rPr lang="es-ES" sz="24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Auditoria Informática – tipos </a:t>
            </a:r>
            <a:r>
              <a:rPr lang="es-ES" sz="1700" b="1" kern="0" dirty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(Por su área de aplicación)</a:t>
            </a:r>
            <a:endParaRPr kumimoji="0" lang="es-ES" sz="17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Theme">
  <a:themeElements>
    <a:clrScheme name="Office Colors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 Fonts">
      <a:majorFont>
        <a:latin typeface="Calibri"/>
        <a:ea typeface="MS PGothic"/>
        <a:cs typeface=""/>
      </a:majorFont>
      <a:minorFont>
        <a:latin typeface="Calibri"/>
        <a:ea typeface="MS PGothic"/>
        <a:cs typeface=""/>
      </a:minorFont>
    </a:fontScheme>
    <a:fmtScheme name="Office Effects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40000">
              <a:schemeClr val="phClr">
                <a:tint val="100000"/>
                <a:shade val="70000"/>
                <a:satMod val="145000"/>
              </a:schemeClr>
            </a:gs>
            <a:gs pos="100000">
              <a:schemeClr val="phClr">
                <a:tint val="85000"/>
                <a:shade val="100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50000"/>
                <a:satMod val="145000"/>
              </a:schemeClr>
            </a:gs>
            <a:gs pos="30000">
              <a:schemeClr val="phClr">
                <a:tint val="100000"/>
                <a:shade val="65000"/>
                <a:satMod val="155000"/>
              </a:schemeClr>
            </a:gs>
            <a:gs pos="100000">
              <a:schemeClr val="phClr">
                <a:tint val="60000"/>
                <a:shade val="10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DE95A0C693CEB341887D38A4A2B58B45040072C752107C5A7B47AA91A1EE638E6F1F" ma:contentTypeVersion="24" ma:contentTypeDescription="Create a new document." ma:contentTypeScope="" ma:versionID="0c22a9e4ee5a4d59bacc0eca4cef97cb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3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68EF03C4-44DE-46A6-83B9-F81098DF0B89}">
  <ds:schemaRefs>
    <ds:schemaRef ds:uri="http://schemas.microsoft.com/office/2006/metadata/contentType"/>
    <ds:schemaRef ds:uri="http://schemas.microsoft.com/office/2006/metadata/properties/metaAttributes"/>
  </ds:schemaRefs>
</ds:datastoreItem>
</file>

<file path=customXml/itemProps2.xml><?xml version="1.0" encoding="utf-8"?>
<ds:datastoreItem xmlns:ds="http://schemas.openxmlformats.org/officeDocument/2006/customXml" ds:itemID="{E84655DC-E572-4564-A9C9-0B9D8003F121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722D8BD-807B-4A41-93C9-0E581F3C4C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5378</TotalTime>
  <Words>2670</Words>
  <Application>Microsoft Office PowerPoint</Application>
  <PresentationFormat>Presentación en pantalla (4:3)</PresentationFormat>
  <Paragraphs>292</Paragraphs>
  <Slides>26</Slides>
  <Notes>24</Notes>
  <HiddenSlides>1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26</vt:i4>
      </vt:variant>
    </vt:vector>
  </HeadingPairs>
  <TitlesOfParts>
    <vt:vector size="35" baseType="lpstr">
      <vt:lpstr>Arial</vt:lpstr>
      <vt:lpstr>Calibri</vt:lpstr>
      <vt:lpstr>Century Gothic</vt:lpstr>
      <vt:lpstr>Century Schoolbook</vt:lpstr>
      <vt:lpstr>Wingdings</vt:lpstr>
      <vt:lpstr>Wingdings 2</vt:lpstr>
      <vt:lpstr>Wingdings 3</vt:lpstr>
      <vt:lpstr>Mirador</vt:lpstr>
      <vt:lpstr>Espiral</vt:lpstr>
      <vt:lpstr> Seguridad y Auditoría Informática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Tecnologias de la Informacion y de la Comunicacion</dc:title>
  <dc:creator>User OEM</dc:creator>
  <cp:lastModifiedBy>EQUIPO</cp:lastModifiedBy>
  <cp:revision>464</cp:revision>
  <dcterms:created xsi:type="dcterms:W3CDTF">2011-08-28T12:11:05Z</dcterms:created>
  <dcterms:modified xsi:type="dcterms:W3CDTF">2025-10-26T00:22:46Z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TC100738469990</vt:lpwstr>
  </property>
</Properties>
</file>