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3" r:id="rId7"/>
    <p:sldId id="265" r:id="rId8"/>
    <p:sldId id="264" r:id="rId9"/>
    <p:sldId id="267" r:id="rId10"/>
    <p:sldId id="266" r:id="rId11"/>
    <p:sldId id="268" r:id="rId12"/>
    <p:sldId id="270" r:id="rId13"/>
    <p:sldId id="269" r:id="rId14"/>
    <p:sldId id="271" r:id="rId15"/>
    <p:sldId id="272" r:id="rId16"/>
    <p:sldId id="273" r:id="rId17"/>
    <p:sldId id="274" r:id="rId18"/>
    <p:sldId id="275" r:id="rId19"/>
    <p:sldId id="276" r:id="rId20"/>
    <p:sldId id="277" r:id="rId21"/>
    <p:sldId id="278" r:id="rId22"/>
    <p:sldId id="284" r:id="rId23"/>
    <p:sldId id="279" r:id="rId24"/>
    <p:sldId id="285" r:id="rId25"/>
    <p:sldId id="280" r:id="rId26"/>
    <p:sldId id="282" r:id="rId27"/>
    <p:sldId id="283" r:id="rId28"/>
    <p:sldId id="281" r:id="rId29"/>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p:cViewPr varScale="1">
        <p:scale>
          <a:sx n="51" d="100"/>
          <a:sy n="51" d="100"/>
        </p:scale>
        <p:origin x="-994"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F762E59-944C-4E1A-B56C-8C62AE8522EF}" type="datetimeFigureOut">
              <a:rPr lang="es-AR" smtClean="0"/>
              <a:t>24/09/2025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A2877BD-10AC-4B6B-9319-3DBD9DD088B3}" type="slidenum">
              <a:rPr lang="es-AR" smtClean="0"/>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F762E59-944C-4E1A-B56C-8C62AE8522EF}" type="datetimeFigureOut">
              <a:rPr lang="es-AR" smtClean="0"/>
              <a:t>24/09/2025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A2877BD-10AC-4B6B-9319-3DBD9DD088B3}" type="slidenum">
              <a:rPr lang="es-AR" smtClean="0"/>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F762E59-944C-4E1A-B56C-8C62AE8522EF}" type="datetimeFigureOut">
              <a:rPr lang="es-AR" smtClean="0"/>
              <a:t>24/09/2025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A2877BD-10AC-4B6B-9319-3DBD9DD088B3}" type="slidenum">
              <a:rPr lang="es-AR" smtClean="0"/>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F762E59-944C-4E1A-B56C-8C62AE8522EF}" type="datetimeFigureOut">
              <a:rPr lang="es-AR" smtClean="0"/>
              <a:t>24/09/2025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A2877BD-10AC-4B6B-9319-3DBD9DD088B3}" type="slidenum">
              <a:rPr lang="es-AR" smtClean="0"/>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F762E59-944C-4E1A-B56C-8C62AE8522EF}" type="datetimeFigureOut">
              <a:rPr lang="es-AR" smtClean="0"/>
              <a:t>24/09/2025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A2877BD-10AC-4B6B-9319-3DBD9DD088B3}" type="slidenum">
              <a:rPr lang="es-AR" smtClean="0"/>
              <a:t>‹Nº›</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F762E59-944C-4E1A-B56C-8C62AE8522EF}" type="datetimeFigureOut">
              <a:rPr lang="es-AR" smtClean="0"/>
              <a:t>24/09/2025</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1A2877BD-10AC-4B6B-9319-3DBD9DD088B3}" type="slidenum">
              <a:rPr lang="es-AR" smtClean="0"/>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BF762E59-944C-4E1A-B56C-8C62AE8522EF}" type="datetimeFigureOut">
              <a:rPr lang="es-AR" smtClean="0"/>
              <a:t>24/09/2025</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1A2877BD-10AC-4B6B-9319-3DBD9DD088B3}" type="slidenum">
              <a:rPr lang="es-AR" smtClean="0"/>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BF762E59-944C-4E1A-B56C-8C62AE8522EF}" type="datetimeFigureOut">
              <a:rPr lang="es-AR" smtClean="0"/>
              <a:t>24/09/2025</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1A2877BD-10AC-4B6B-9319-3DBD9DD088B3}" type="slidenum">
              <a:rPr lang="es-AR" smtClean="0"/>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62E59-944C-4E1A-B56C-8C62AE8522EF}" type="datetimeFigureOut">
              <a:rPr lang="es-AR" smtClean="0"/>
              <a:t>24/09/2025</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1A2877BD-10AC-4B6B-9319-3DBD9DD088B3}" type="slidenum">
              <a:rPr lang="es-AR" smtClean="0"/>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F762E59-944C-4E1A-B56C-8C62AE8522EF}" type="datetimeFigureOut">
              <a:rPr lang="es-AR" smtClean="0"/>
              <a:t>24/09/2025</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1A2877BD-10AC-4B6B-9319-3DBD9DD088B3}" type="slidenum">
              <a:rPr lang="es-AR" smtClean="0"/>
              <a:t>‹Nº›</a:t>
            </a:fld>
            <a:endParaRPr lang="es-AR"/>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BF762E59-944C-4E1A-B56C-8C62AE8522EF}" type="datetimeFigureOut">
              <a:rPr lang="es-AR" smtClean="0"/>
              <a:t>24/09/2025</a:t>
            </a:fld>
            <a:endParaRPr lang="es-AR"/>
          </a:p>
        </p:txBody>
      </p:sp>
      <p:sp>
        <p:nvSpPr>
          <p:cNvPr id="9" name="Slide Number Placeholder 8"/>
          <p:cNvSpPr>
            <a:spLocks noGrp="1"/>
          </p:cNvSpPr>
          <p:nvPr>
            <p:ph type="sldNum" sz="quarter" idx="11"/>
          </p:nvPr>
        </p:nvSpPr>
        <p:spPr/>
        <p:txBody>
          <a:bodyPr/>
          <a:lstStyle/>
          <a:p>
            <a:fld id="{1A2877BD-10AC-4B6B-9319-3DBD9DD088B3}" type="slidenum">
              <a:rPr lang="es-AR" smtClean="0"/>
              <a:t>‹Nº›</a:t>
            </a:fld>
            <a:endParaRPr lang="es-AR"/>
          </a:p>
        </p:txBody>
      </p:sp>
      <p:sp>
        <p:nvSpPr>
          <p:cNvPr id="10" name="Footer Placeholder 9"/>
          <p:cNvSpPr>
            <a:spLocks noGrp="1"/>
          </p:cNvSpPr>
          <p:nvPr>
            <p:ph type="ftr" sz="quarter" idx="12"/>
          </p:nvPr>
        </p:nvSpPr>
        <p:spPr/>
        <p:txBody>
          <a:bodyPr/>
          <a:lstStyle/>
          <a:p>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A2877BD-10AC-4B6B-9319-3DBD9DD088B3}" type="slidenum">
              <a:rPr lang="es-AR" smtClean="0"/>
              <a:t>‹Nº›</a:t>
            </a:fld>
            <a:endParaRPr lang="es-A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A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F762E59-944C-4E1A-B56C-8C62AE8522EF}" type="datetimeFigureOut">
              <a:rPr lang="es-AR" smtClean="0"/>
              <a:t>24/09/2025</a:t>
            </a:fld>
            <a:endParaRPr lang="es-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323528" y="908720"/>
            <a:ext cx="7851648" cy="1058942"/>
          </a:xfrm>
        </p:spPr>
        <p:txBody>
          <a:bodyPr/>
          <a:lstStyle/>
          <a:p>
            <a:pPr algn="ctr"/>
            <a:r>
              <a:rPr lang="es-ES_tradnl" dirty="0">
                <a:solidFill>
                  <a:schemeClr val="tx1"/>
                </a:solidFill>
              </a:rPr>
              <a:t>SERVICIOS DE FRIO</a:t>
            </a:r>
            <a:endParaRPr lang="es-AR" dirty="0">
              <a:solidFill>
                <a:schemeClr val="tx1"/>
              </a:solidFill>
            </a:endParaRPr>
          </a:p>
        </p:txBody>
      </p:sp>
      <p:sp>
        <p:nvSpPr>
          <p:cNvPr id="5" name="4 Subtítulo"/>
          <p:cNvSpPr>
            <a:spLocks noGrp="1"/>
          </p:cNvSpPr>
          <p:nvPr>
            <p:ph type="subTitle" idx="1"/>
          </p:nvPr>
        </p:nvSpPr>
        <p:spPr>
          <a:xfrm>
            <a:off x="827584" y="3140968"/>
            <a:ext cx="6984776" cy="1752600"/>
          </a:xfrm>
        </p:spPr>
        <p:txBody>
          <a:bodyPr>
            <a:noAutofit/>
          </a:bodyPr>
          <a:lstStyle/>
          <a:p>
            <a:pPr algn="ctr"/>
            <a:r>
              <a:rPr lang="es-ES_tradnl" sz="6000" b="1" dirty="0">
                <a:solidFill>
                  <a:schemeClr val="tx1"/>
                </a:solidFill>
                <a:latin typeface="+mj-lt"/>
              </a:rPr>
              <a:t>REFRIGERACION INDUSTRIAL</a:t>
            </a:r>
            <a:endParaRPr lang="es-AR" sz="6000" b="1" dirty="0">
              <a:solidFill>
                <a:schemeClr val="tx1"/>
              </a:solidFill>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0" y="-214338"/>
            <a:ext cx="9144000" cy="1000132"/>
          </a:xfrm>
        </p:spPr>
        <p:txBody>
          <a:bodyPr>
            <a:noAutofit/>
          </a:bodyPr>
          <a:lstStyle/>
          <a:p>
            <a:pPr algn="ctr"/>
            <a:r>
              <a:rPr lang="es-ES_tradnl" sz="4400" dirty="0"/>
              <a:t>CONDENSADORES O ENFRIADORES</a:t>
            </a:r>
            <a:endParaRPr lang="es-AR" sz="4400" dirty="0"/>
          </a:p>
        </p:txBody>
      </p:sp>
      <p:pic>
        <p:nvPicPr>
          <p:cNvPr id="15" name="14 Imagen" descr="ENFRIADOR DE AIRE.jpg"/>
          <p:cNvPicPr>
            <a:picLocks noChangeAspect="1"/>
          </p:cNvPicPr>
          <p:nvPr/>
        </p:nvPicPr>
        <p:blipFill>
          <a:blip r:embed="rId2"/>
          <a:stretch>
            <a:fillRect/>
          </a:stretch>
        </p:blipFill>
        <p:spPr>
          <a:xfrm>
            <a:off x="5000628" y="766228"/>
            <a:ext cx="2500330" cy="2500330"/>
          </a:xfrm>
          <a:prstGeom prst="rect">
            <a:avLst/>
          </a:prstGeom>
        </p:spPr>
      </p:pic>
      <p:pic>
        <p:nvPicPr>
          <p:cNvPr id="16" name="15 Imagen" descr="ENFRIADOR DE PLACAS.jpg"/>
          <p:cNvPicPr>
            <a:picLocks noChangeAspect="1"/>
          </p:cNvPicPr>
          <p:nvPr/>
        </p:nvPicPr>
        <p:blipFill>
          <a:blip r:embed="rId3"/>
          <a:stretch>
            <a:fillRect/>
          </a:stretch>
        </p:blipFill>
        <p:spPr>
          <a:xfrm>
            <a:off x="500034" y="1428736"/>
            <a:ext cx="3000396" cy="2247401"/>
          </a:xfrm>
          <a:prstGeom prst="rect">
            <a:avLst/>
          </a:prstGeom>
        </p:spPr>
      </p:pic>
      <p:pic>
        <p:nvPicPr>
          <p:cNvPr id="17" name="16 Imagen" descr="ENFRIADOR DE TUBOS.jpg"/>
          <p:cNvPicPr>
            <a:picLocks noChangeAspect="1"/>
          </p:cNvPicPr>
          <p:nvPr/>
        </p:nvPicPr>
        <p:blipFill>
          <a:blip r:embed="rId4"/>
          <a:stretch>
            <a:fillRect/>
          </a:stretch>
        </p:blipFill>
        <p:spPr>
          <a:xfrm>
            <a:off x="4857752" y="4500570"/>
            <a:ext cx="3938020" cy="2000264"/>
          </a:xfrm>
          <a:prstGeom prst="rect">
            <a:avLst/>
          </a:prstGeom>
        </p:spPr>
      </p:pic>
      <p:pic>
        <p:nvPicPr>
          <p:cNvPr id="18" name="17 Imagen" descr="ENFRIADOR EVAPORATIVO.jpg"/>
          <p:cNvPicPr>
            <a:picLocks noChangeAspect="1"/>
          </p:cNvPicPr>
          <p:nvPr/>
        </p:nvPicPr>
        <p:blipFill>
          <a:blip r:embed="rId5"/>
          <a:stretch>
            <a:fillRect/>
          </a:stretch>
        </p:blipFill>
        <p:spPr>
          <a:xfrm>
            <a:off x="500034" y="3786190"/>
            <a:ext cx="4279392" cy="2820742"/>
          </a:xfrm>
          <a:prstGeom prst="rect">
            <a:avLst/>
          </a:prstGeom>
        </p:spPr>
      </p:pic>
      <p:sp>
        <p:nvSpPr>
          <p:cNvPr id="19" name="18 CuadroTexto"/>
          <p:cNvSpPr txBox="1"/>
          <p:nvPr/>
        </p:nvSpPr>
        <p:spPr>
          <a:xfrm>
            <a:off x="642910" y="1000108"/>
            <a:ext cx="2761525" cy="369332"/>
          </a:xfrm>
          <a:prstGeom prst="rect">
            <a:avLst/>
          </a:prstGeom>
          <a:noFill/>
        </p:spPr>
        <p:txBody>
          <a:bodyPr wrap="none" rtlCol="0">
            <a:spAutoFit/>
          </a:bodyPr>
          <a:lstStyle/>
          <a:p>
            <a:r>
              <a:rPr lang="es-ES_tradnl" dirty="0"/>
              <a:t>ENFRIADOR DE PLACAS</a:t>
            </a:r>
            <a:endParaRPr lang="es-AR" dirty="0"/>
          </a:p>
        </p:txBody>
      </p:sp>
      <p:sp>
        <p:nvSpPr>
          <p:cNvPr id="20" name="19 CuadroTexto"/>
          <p:cNvSpPr txBox="1"/>
          <p:nvPr/>
        </p:nvSpPr>
        <p:spPr>
          <a:xfrm>
            <a:off x="4000496" y="3286124"/>
            <a:ext cx="1765996" cy="369332"/>
          </a:xfrm>
          <a:prstGeom prst="rect">
            <a:avLst/>
          </a:prstGeom>
          <a:noFill/>
        </p:spPr>
        <p:txBody>
          <a:bodyPr wrap="none" rtlCol="0">
            <a:spAutoFit/>
          </a:bodyPr>
          <a:lstStyle/>
          <a:p>
            <a:r>
              <a:rPr lang="es-ES_tradnl" dirty="0"/>
              <a:t>EVAPORATIVO</a:t>
            </a:r>
            <a:endParaRPr lang="es-AR" dirty="0"/>
          </a:p>
        </p:txBody>
      </p:sp>
      <p:sp>
        <p:nvSpPr>
          <p:cNvPr id="21" name="20 CuadroTexto"/>
          <p:cNvSpPr txBox="1"/>
          <p:nvPr/>
        </p:nvSpPr>
        <p:spPr>
          <a:xfrm>
            <a:off x="6286512" y="4071942"/>
            <a:ext cx="1299074" cy="369332"/>
          </a:xfrm>
          <a:prstGeom prst="rect">
            <a:avLst/>
          </a:prstGeom>
          <a:noFill/>
        </p:spPr>
        <p:txBody>
          <a:bodyPr wrap="none" rtlCol="0">
            <a:spAutoFit/>
          </a:bodyPr>
          <a:lstStyle/>
          <a:p>
            <a:r>
              <a:rPr lang="es-ES_tradnl" dirty="0"/>
              <a:t>DE TUBOS</a:t>
            </a:r>
            <a:endParaRPr lang="es-AR" dirty="0"/>
          </a:p>
        </p:txBody>
      </p:sp>
      <p:sp>
        <p:nvSpPr>
          <p:cNvPr id="22" name="21 CuadroTexto"/>
          <p:cNvSpPr txBox="1"/>
          <p:nvPr/>
        </p:nvSpPr>
        <p:spPr>
          <a:xfrm>
            <a:off x="7500958" y="1000108"/>
            <a:ext cx="1061316" cy="369332"/>
          </a:xfrm>
          <a:prstGeom prst="rect">
            <a:avLst/>
          </a:prstGeom>
          <a:noFill/>
        </p:spPr>
        <p:txBody>
          <a:bodyPr wrap="none" rtlCol="0">
            <a:spAutoFit/>
          </a:bodyPr>
          <a:lstStyle/>
          <a:p>
            <a:r>
              <a:rPr lang="es-ES_tradnl" dirty="0"/>
              <a:t>DE AIRE</a:t>
            </a:r>
            <a:endParaRPr lang="es-A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533400" y="571480"/>
            <a:ext cx="7639000" cy="5929354"/>
          </a:xfrm>
        </p:spPr>
        <p:txBody>
          <a:bodyPr>
            <a:normAutofit/>
          </a:bodyPr>
          <a:lstStyle/>
          <a:p>
            <a:pPr algn="l"/>
            <a:r>
              <a:rPr lang="es-AR" sz="4000" dirty="0">
                <a:solidFill>
                  <a:schemeClr val="tx1"/>
                </a:solidFill>
              </a:rPr>
              <a:t>COMPRESOR</a:t>
            </a:r>
            <a:r>
              <a:rPr lang="es-AR" dirty="0">
                <a:solidFill>
                  <a:schemeClr val="tx1"/>
                </a:solidFill>
              </a:rPr>
              <a:t>: </a:t>
            </a:r>
          </a:p>
          <a:p>
            <a:pPr algn="just"/>
            <a:r>
              <a:rPr lang="es-AR" sz="2400" dirty="0">
                <a:solidFill>
                  <a:schemeClr val="tx1"/>
                </a:solidFill>
              </a:rPr>
              <a:t>Es el equipo donde el refrigerante es succionado a baja</a:t>
            </a:r>
          </a:p>
          <a:p>
            <a:pPr algn="just"/>
            <a:r>
              <a:rPr lang="es-AR" sz="2400" dirty="0">
                <a:solidFill>
                  <a:schemeClr val="tx1"/>
                </a:solidFill>
              </a:rPr>
              <a:t>presión y baja temperatura en forma de gas, el cual se comprime a una presión mayor para descargar gas con</a:t>
            </a:r>
          </a:p>
          <a:p>
            <a:pPr algn="just"/>
            <a:r>
              <a:rPr lang="es-AR" sz="2400" dirty="0">
                <a:solidFill>
                  <a:schemeClr val="tx1"/>
                </a:solidFill>
              </a:rPr>
              <a:t>una temperatura mayor.</a:t>
            </a:r>
          </a:p>
          <a:p>
            <a:pPr algn="just"/>
            <a:r>
              <a:rPr lang="es-AR" sz="2400" dirty="0">
                <a:solidFill>
                  <a:schemeClr val="tx1"/>
                </a:solidFill>
              </a:rPr>
              <a:t>La energía suministrada al compresor para su funcionamiento es transferida por un motor eléctrico, y  a su vez al gas refrigerante comprimido.</a:t>
            </a:r>
          </a:p>
          <a:p>
            <a:pPr algn="just"/>
            <a:r>
              <a:rPr lang="es-AR" sz="2400" dirty="0">
                <a:solidFill>
                  <a:schemeClr val="tx1"/>
                </a:solidFill>
              </a:rPr>
              <a:t>TIPOS DE COMPRESORES:</a:t>
            </a:r>
          </a:p>
          <a:p>
            <a:pPr algn="just"/>
            <a:r>
              <a:rPr lang="es-AR" sz="2400" dirty="0">
                <a:solidFill>
                  <a:schemeClr val="tx1"/>
                </a:solidFill>
              </a:rPr>
              <a:t>Los compresores que existen en el mercado nacional son:</a:t>
            </a:r>
          </a:p>
          <a:p>
            <a:pPr algn="just"/>
            <a:r>
              <a:rPr lang="es-AR" sz="2400" dirty="0">
                <a:solidFill>
                  <a:schemeClr val="tx1"/>
                </a:solidFill>
              </a:rPr>
              <a:t>1.- Compresores de pistón</a:t>
            </a:r>
          </a:p>
          <a:p>
            <a:pPr algn="just"/>
            <a:r>
              <a:rPr lang="es-AR" sz="2400" dirty="0">
                <a:solidFill>
                  <a:schemeClr val="tx1"/>
                </a:solidFill>
              </a:rPr>
              <a:t>2.- Compresores tipo tornillo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compresor blindado.jpg"/>
          <p:cNvPicPr>
            <a:picLocks noChangeAspect="1"/>
          </p:cNvPicPr>
          <p:nvPr/>
        </p:nvPicPr>
        <p:blipFill>
          <a:blip r:embed="rId2"/>
          <a:stretch>
            <a:fillRect/>
          </a:stretch>
        </p:blipFill>
        <p:spPr>
          <a:xfrm>
            <a:off x="285720" y="2714620"/>
            <a:ext cx="4274750" cy="3181386"/>
          </a:xfrm>
          <a:prstGeom prst="rect">
            <a:avLst/>
          </a:prstGeom>
        </p:spPr>
      </p:pic>
      <p:pic>
        <p:nvPicPr>
          <p:cNvPr id="7" name="6 Imagen" descr="compresor de tornillo.png"/>
          <p:cNvPicPr>
            <a:picLocks noChangeAspect="1"/>
          </p:cNvPicPr>
          <p:nvPr/>
        </p:nvPicPr>
        <p:blipFill>
          <a:blip r:embed="rId3"/>
          <a:stretch>
            <a:fillRect/>
          </a:stretch>
        </p:blipFill>
        <p:spPr>
          <a:xfrm>
            <a:off x="5357818" y="4177180"/>
            <a:ext cx="3000396" cy="2290302"/>
          </a:xfrm>
          <a:prstGeom prst="rect">
            <a:avLst/>
          </a:prstGeom>
        </p:spPr>
      </p:pic>
      <p:pic>
        <p:nvPicPr>
          <p:cNvPr id="8" name="7 Imagen" descr="compresores de piston.jpg"/>
          <p:cNvPicPr>
            <a:picLocks noChangeAspect="1"/>
          </p:cNvPicPr>
          <p:nvPr/>
        </p:nvPicPr>
        <p:blipFill>
          <a:blip r:embed="rId4"/>
          <a:stretch>
            <a:fillRect/>
          </a:stretch>
        </p:blipFill>
        <p:spPr>
          <a:xfrm>
            <a:off x="4714876" y="571480"/>
            <a:ext cx="4238738" cy="313900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642910" y="428604"/>
            <a:ext cx="7854696" cy="5715040"/>
          </a:xfrm>
        </p:spPr>
        <p:txBody>
          <a:bodyPr>
            <a:normAutofit/>
          </a:bodyPr>
          <a:lstStyle/>
          <a:p>
            <a:pPr algn="l"/>
            <a:r>
              <a:rPr lang="es-ES_tradnl" sz="4400" dirty="0">
                <a:solidFill>
                  <a:schemeClr val="tx1"/>
                </a:solidFill>
              </a:rPr>
              <a:t>EVAPORADOR:</a:t>
            </a:r>
          </a:p>
          <a:p>
            <a:pPr algn="l"/>
            <a:r>
              <a:rPr lang="es-ES_tradnl" sz="3200" dirty="0">
                <a:solidFill>
                  <a:schemeClr val="tx1"/>
                </a:solidFill>
              </a:rPr>
              <a:t>Es el equipo en el que se produce el cambio de fase del refrigerante extrayendo la </a:t>
            </a:r>
            <a:r>
              <a:rPr lang="es-ES_tradnl" sz="3200" dirty="0" smtClean="0">
                <a:solidFill>
                  <a:schemeClr val="tx1"/>
                </a:solidFill>
              </a:rPr>
              <a:t>energía </a:t>
            </a:r>
            <a:r>
              <a:rPr lang="es-ES_tradnl" sz="3200" dirty="0">
                <a:solidFill>
                  <a:schemeClr val="tx1"/>
                </a:solidFill>
              </a:rPr>
              <a:t>térmica del ambiente que se pretende refrigerar. </a:t>
            </a:r>
          </a:p>
          <a:p>
            <a:pPr algn="l"/>
            <a:r>
              <a:rPr lang="es-ES_tradnl" sz="3200" dirty="0">
                <a:solidFill>
                  <a:schemeClr val="tx1"/>
                </a:solidFill>
              </a:rPr>
              <a:t>Tipos de evaporadores:</a:t>
            </a:r>
          </a:p>
          <a:p>
            <a:pPr marL="514350" indent="-514350" algn="l"/>
            <a:r>
              <a:rPr lang="es-ES_tradnl" sz="3200" dirty="0">
                <a:solidFill>
                  <a:schemeClr val="tx1"/>
                </a:solidFill>
              </a:rPr>
              <a:t>1. Evaporador de tubo aleteado</a:t>
            </a:r>
          </a:p>
          <a:p>
            <a:pPr marL="514350" indent="-514350" algn="l"/>
            <a:r>
              <a:rPr lang="es-ES_tradnl" sz="3200" dirty="0">
                <a:solidFill>
                  <a:schemeClr val="tx1"/>
                </a:solidFill>
              </a:rPr>
              <a:t>2. Evaporador de placas</a:t>
            </a:r>
            <a:endParaRPr lang="es-AR" sz="3200"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de placas.jpg"/>
          <p:cNvPicPr>
            <a:picLocks noChangeAspect="1"/>
          </p:cNvPicPr>
          <p:nvPr/>
        </p:nvPicPr>
        <p:blipFill>
          <a:blip r:embed="rId2"/>
          <a:stretch>
            <a:fillRect/>
          </a:stretch>
        </p:blipFill>
        <p:spPr>
          <a:xfrm>
            <a:off x="1226953" y="1772816"/>
            <a:ext cx="6072230" cy="4440319"/>
          </a:xfrm>
          <a:prstGeom prst="rect">
            <a:avLst/>
          </a:prstGeom>
        </p:spPr>
      </p:pic>
      <p:sp>
        <p:nvSpPr>
          <p:cNvPr id="9" name="8 CuadroTexto"/>
          <p:cNvSpPr txBox="1"/>
          <p:nvPr/>
        </p:nvSpPr>
        <p:spPr>
          <a:xfrm>
            <a:off x="2000232" y="428604"/>
            <a:ext cx="5298951" cy="769441"/>
          </a:xfrm>
          <a:prstGeom prst="rect">
            <a:avLst/>
          </a:prstGeom>
          <a:noFill/>
        </p:spPr>
        <p:txBody>
          <a:bodyPr wrap="none" rtlCol="0">
            <a:spAutoFit/>
          </a:bodyPr>
          <a:lstStyle/>
          <a:p>
            <a:r>
              <a:rPr lang="es-ES_tradnl" sz="4400" dirty="0"/>
              <a:t>Evaporador de placas</a:t>
            </a:r>
            <a:endParaRPr lang="es-AR" sz="4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evaporador tubo aleteado.jpg"/>
          <p:cNvPicPr>
            <a:picLocks noChangeAspect="1"/>
          </p:cNvPicPr>
          <p:nvPr/>
        </p:nvPicPr>
        <p:blipFill rotWithShape="1">
          <a:blip r:embed="rId2"/>
          <a:srcRect l="25791" r="20796"/>
          <a:stretch/>
        </p:blipFill>
        <p:spPr>
          <a:xfrm>
            <a:off x="755576" y="1357298"/>
            <a:ext cx="2938072" cy="2643206"/>
          </a:xfrm>
          <a:prstGeom prst="rect">
            <a:avLst/>
          </a:prstGeom>
        </p:spPr>
      </p:pic>
      <p:sp>
        <p:nvSpPr>
          <p:cNvPr id="8" name="7 CuadroTexto"/>
          <p:cNvSpPr txBox="1"/>
          <p:nvPr/>
        </p:nvSpPr>
        <p:spPr>
          <a:xfrm>
            <a:off x="214282" y="357166"/>
            <a:ext cx="8765798" cy="707886"/>
          </a:xfrm>
          <a:prstGeom prst="rect">
            <a:avLst/>
          </a:prstGeom>
          <a:noFill/>
        </p:spPr>
        <p:txBody>
          <a:bodyPr wrap="none" rtlCol="0">
            <a:spAutoFit/>
          </a:bodyPr>
          <a:lstStyle/>
          <a:p>
            <a:r>
              <a:rPr lang="es-ES_tradnl" sz="4000" dirty="0"/>
              <a:t>EVAPORADOR DE TUBO ALETEADO</a:t>
            </a:r>
            <a:endParaRPr lang="es-AR" sz="4000" dirty="0"/>
          </a:p>
        </p:txBody>
      </p:sp>
      <p:pic>
        <p:nvPicPr>
          <p:cNvPr id="9" name="8 Imagen" descr="TUBO ALETEADO.jpg"/>
          <p:cNvPicPr>
            <a:picLocks noChangeAspect="1"/>
          </p:cNvPicPr>
          <p:nvPr/>
        </p:nvPicPr>
        <p:blipFill rotWithShape="1">
          <a:blip r:embed="rId3"/>
          <a:srcRect l="6165" r="5807"/>
          <a:stretch/>
        </p:blipFill>
        <p:spPr>
          <a:xfrm>
            <a:off x="3132944" y="4000504"/>
            <a:ext cx="5156617" cy="264318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714348" y="214290"/>
            <a:ext cx="7851648" cy="914408"/>
          </a:xfrm>
        </p:spPr>
        <p:txBody>
          <a:bodyPr/>
          <a:lstStyle/>
          <a:p>
            <a:r>
              <a:rPr lang="es-ES_tradnl" sz="6000" dirty="0"/>
              <a:t>VALVULAS DE EXPANSION</a:t>
            </a:r>
            <a:endParaRPr lang="es-AR" sz="6000" dirty="0"/>
          </a:p>
        </p:txBody>
      </p:sp>
      <p:sp>
        <p:nvSpPr>
          <p:cNvPr id="5" name="4 Subtítulo"/>
          <p:cNvSpPr>
            <a:spLocks noGrp="1"/>
          </p:cNvSpPr>
          <p:nvPr>
            <p:ph type="subTitle" idx="1"/>
          </p:nvPr>
        </p:nvSpPr>
        <p:spPr>
          <a:xfrm>
            <a:off x="571472" y="1142984"/>
            <a:ext cx="7816952" cy="5357850"/>
          </a:xfrm>
        </p:spPr>
        <p:txBody>
          <a:bodyPr>
            <a:normAutofit/>
          </a:bodyPr>
          <a:lstStyle/>
          <a:p>
            <a:pPr algn="just"/>
            <a:r>
              <a:rPr lang="es-AR" sz="2800" dirty="0">
                <a:solidFill>
                  <a:schemeClr val="tx1"/>
                </a:solidFill>
              </a:rPr>
              <a:t>Las válvulas de expansión termostática regulan la inyección de líquido refrigerante en los evaporadores. La inyección se controla en función del recalentamiento del refrigerante. Por tanto, son especialmente adecuadas para inyección de líquido en evaporadores "secos", en los cuales el recalentamiento a la salida del evaporador es proporcional a la carga de éste.</a:t>
            </a:r>
          </a:p>
          <a:p>
            <a:pPr algn="just"/>
            <a:r>
              <a:rPr lang="es-ES_tradnl" sz="2800" dirty="0">
                <a:solidFill>
                  <a:schemeClr val="tx1"/>
                </a:solidFill>
              </a:rPr>
              <a:t>Los tipos de válvulas de expansión:</a:t>
            </a:r>
          </a:p>
          <a:p>
            <a:pPr marL="514350" indent="-514350" algn="just"/>
            <a:r>
              <a:rPr lang="es-ES_tradnl" sz="2800" dirty="0">
                <a:solidFill>
                  <a:schemeClr val="tx1"/>
                </a:solidFill>
              </a:rPr>
              <a:t>1. Termostáticas</a:t>
            </a:r>
          </a:p>
          <a:p>
            <a:pPr marL="514350" indent="-514350" algn="just"/>
            <a:r>
              <a:rPr lang="es-ES_tradnl" sz="2800" dirty="0">
                <a:solidFill>
                  <a:schemeClr val="tx1"/>
                </a:solidFill>
              </a:rPr>
              <a:t>2. Electrónicas</a:t>
            </a:r>
            <a:endParaRPr lang="es-AR" sz="2800"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Esquema_VET.jpg"/>
          <p:cNvPicPr>
            <a:picLocks noChangeAspect="1"/>
          </p:cNvPicPr>
          <p:nvPr/>
        </p:nvPicPr>
        <p:blipFill>
          <a:blip r:embed="rId2"/>
          <a:stretch>
            <a:fillRect/>
          </a:stretch>
        </p:blipFill>
        <p:spPr>
          <a:xfrm>
            <a:off x="214282" y="107133"/>
            <a:ext cx="8786874" cy="653657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VE ELECTRONICA 1.jpg"/>
          <p:cNvPicPr>
            <a:picLocks noChangeAspect="1"/>
          </p:cNvPicPr>
          <p:nvPr/>
        </p:nvPicPr>
        <p:blipFill>
          <a:blip r:embed="rId2"/>
          <a:stretch>
            <a:fillRect/>
          </a:stretch>
        </p:blipFill>
        <p:spPr>
          <a:xfrm>
            <a:off x="785786" y="285728"/>
            <a:ext cx="3071819" cy="3071819"/>
          </a:xfrm>
          <a:prstGeom prst="rect">
            <a:avLst/>
          </a:prstGeom>
        </p:spPr>
      </p:pic>
      <p:pic>
        <p:nvPicPr>
          <p:cNvPr id="7" name="6 Imagen" descr="VE ELECTRONICA 2.jpg"/>
          <p:cNvPicPr>
            <a:picLocks noChangeAspect="1"/>
          </p:cNvPicPr>
          <p:nvPr/>
        </p:nvPicPr>
        <p:blipFill>
          <a:blip r:embed="rId3"/>
          <a:stretch>
            <a:fillRect/>
          </a:stretch>
        </p:blipFill>
        <p:spPr>
          <a:xfrm>
            <a:off x="5429256" y="357166"/>
            <a:ext cx="2659443" cy="2624141"/>
          </a:xfrm>
          <a:prstGeom prst="rect">
            <a:avLst/>
          </a:prstGeom>
        </p:spPr>
      </p:pic>
      <p:pic>
        <p:nvPicPr>
          <p:cNvPr id="8" name="7 Imagen" descr="VTX 1.jpg"/>
          <p:cNvPicPr>
            <a:picLocks noChangeAspect="1"/>
          </p:cNvPicPr>
          <p:nvPr/>
        </p:nvPicPr>
        <p:blipFill>
          <a:blip r:embed="rId4"/>
          <a:stretch>
            <a:fillRect/>
          </a:stretch>
        </p:blipFill>
        <p:spPr>
          <a:xfrm>
            <a:off x="857224" y="3857628"/>
            <a:ext cx="3571900" cy="2550712"/>
          </a:xfrm>
          <a:prstGeom prst="rect">
            <a:avLst/>
          </a:prstGeom>
        </p:spPr>
      </p:pic>
      <p:pic>
        <p:nvPicPr>
          <p:cNvPr id="9" name="8 Imagen" descr="VTX.jpg"/>
          <p:cNvPicPr>
            <a:picLocks noChangeAspect="1"/>
          </p:cNvPicPr>
          <p:nvPr/>
        </p:nvPicPr>
        <p:blipFill>
          <a:blip r:embed="rId5"/>
          <a:stretch>
            <a:fillRect/>
          </a:stretch>
        </p:blipFill>
        <p:spPr>
          <a:xfrm>
            <a:off x="5072066" y="3714752"/>
            <a:ext cx="3452432" cy="285749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785786" y="357166"/>
            <a:ext cx="7851648" cy="985846"/>
          </a:xfrm>
        </p:spPr>
        <p:txBody>
          <a:bodyPr/>
          <a:lstStyle/>
          <a:p>
            <a:pPr algn="ctr"/>
            <a:r>
              <a:rPr lang="es-ES_tradnl" dirty="0"/>
              <a:t>REFRIGERANTE</a:t>
            </a:r>
            <a:endParaRPr lang="es-AR" dirty="0"/>
          </a:p>
        </p:txBody>
      </p:sp>
      <p:sp>
        <p:nvSpPr>
          <p:cNvPr id="5" name="4 Subtítulo"/>
          <p:cNvSpPr>
            <a:spLocks noGrp="1"/>
          </p:cNvSpPr>
          <p:nvPr>
            <p:ph type="subTitle" idx="1"/>
          </p:nvPr>
        </p:nvSpPr>
        <p:spPr>
          <a:xfrm>
            <a:off x="533400" y="1643050"/>
            <a:ext cx="7854696" cy="4500594"/>
          </a:xfrm>
        </p:spPr>
        <p:txBody>
          <a:bodyPr>
            <a:noAutofit/>
          </a:bodyPr>
          <a:lstStyle/>
          <a:p>
            <a:pPr algn="just"/>
            <a:r>
              <a:rPr lang="es-AR" sz="3600" dirty="0">
                <a:solidFill>
                  <a:schemeClr val="tx1"/>
                </a:solidFill>
              </a:rPr>
              <a:t>Es cualquier sustancia</a:t>
            </a:r>
          </a:p>
          <a:p>
            <a:pPr algn="just"/>
            <a:r>
              <a:rPr lang="es-AR" sz="3600" dirty="0">
                <a:solidFill>
                  <a:schemeClr val="tx1"/>
                </a:solidFill>
              </a:rPr>
              <a:t>que actúa como agente enfriador,</a:t>
            </a:r>
          </a:p>
          <a:p>
            <a:pPr algn="just"/>
            <a:r>
              <a:rPr lang="es-AR" sz="3600" dirty="0">
                <a:solidFill>
                  <a:schemeClr val="tx1"/>
                </a:solidFill>
              </a:rPr>
              <a:t>absorbiendo calor de otro cuerpo o</a:t>
            </a:r>
          </a:p>
          <a:p>
            <a:pPr algn="just"/>
            <a:r>
              <a:rPr lang="es-AR" sz="3600" dirty="0">
                <a:solidFill>
                  <a:schemeClr val="tx1"/>
                </a:solidFill>
              </a:rPr>
              <a:t>sustancia.</a:t>
            </a:r>
          </a:p>
          <a:p>
            <a:pPr algn="just"/>
            <a:r>
              <a:rPr lang="es-AR" sz="3600" dirty="0">
                <a:solidFill>
                  <a:schemeClr val="tx1"/>
                </a:solidFill>
              </a:rPr>
              <a:t>Con propiedades químicas, físicas y</a:t>
            </a:r>
          </a:p>
          <a:p>
            <a:pPr algn="just"/>
            <a:r>
              <a:rPr lang="es-AR" sz="3600" dirty="0">
                <a:solidFill>
                  <a:schemeClr val="tx1"/>
                </a:solidFill>
              </a:rPr>
              <a:t>termodinámicas que lo hacen seguro,</a:t>
            </a:r>
          </a:p>
          <a:p>
            <a:pPr algn="just"/>
            <a:r>
              <a:rPr lang="es-AR" sz="3600" dirty="0">
                <a:solidFill>
                  <a:schemeClr val="tx1"/>
                </a:solidFill>
              </a:rPr>
              <a:t>económico y funcional.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51720" y="332656"/>
            <a:ext cx="4577162" cy="908720"/>
          </a:xfrm>
        </p:spPr>
        <p:txBody>
          <a:bodyPr/>
          <a:lstStyle/>
          <a:p>
            <a:pPr algn="ctr"/>
            <a:r>
              <a:rPr lang="es-ES_tradnl" b="1" dirty="0">
                <a:solidFill>
                  <a:schemeClr val="tx1"/>
                </a:solidFill>
              </a:rPr>
              <a:t>OBJETIVOS</a:t>
            </a:r>
            <a:endParaRPr lang="es-AR" b="1" dirty="0">
              <a:solidFill>
                <a:schemeClr val="tx1"/>
              </a:solidFill>
            </a:endParaRPr>
          </a:p>
        </p:txBody>
      </p:sp>
      <p:sp>
        <p:nvSpPr>
          <p:cNvPr id="3" name="2 Marcador de contenido"/>
          <p:cNvSpPr>
            <a:spLocks noGrp="1"/>
          </p:cNvSpPr>
          <p:nvPr>
            <p:ph type="body" idx="1"/>
          </p:nvPr>
        </p:nvSpPr>
        <p:spPr>
          <a:xfrm>
            <a:off x="683568" y="1700808"/>
            <a:ext cx="7128792" cy="4357718"/>
          </a:xfrm>
        </p:spPr>
        <p:txBody>
          <a:bodyPr>
            <a:normAutofit fontScale="55000" lnSpcReduction="20000"/>
          </a:bodyPr>
          <a:lstStyle/>
          <a:p>
            <a:pPr marL="685800" indent="-685800">
              <a:lnSpc>
                <a:spcPct val="120000"/>
              </a:lnSpc>
              <a:spcBef>
                <a:spcPts val="0"/>
              </a:spcBef>
              <a:spcAft>
                <a:spcPts val="1200"/>
              </a:spcAft>
              <a:buFont typeface="Arial" panose="020B0604020202020204" pitchFamily="34" charset="0"/>
              <a:buChar char="•"/>
            </a:pPr>
            <a:r>
              <a:rPr lang="es-AR" sz="5100" b="1" dirty="0" smtClean="0">
                <a:solidFill>
                  <a:schemeClr val="tx1"/>
                </a:solidFill>
              </a:rPr>
              <a:t>CONOCER </a:t>
            </a:r>
            <a:r>
              <a:rPr lang="es-AR" sz="5100" b="1" dirty="0">
                <a:solidFill>
                  <a:schemeClr val="tx1"/>
                </a:solidFill>
              </a:rPr>
              <a:t>ALGUNOS DE LOS CONCEPTOS BASICOS</a:t>
            </a:r>
          </a:p>
          <a:p>
            <a:pPr marL="685800" indent="-685800">
              <a:lnSpc>
                <a:spcPct val="120000"/>
              </a:lnSpc>
              <a:spcBef>
                <a:spcPts val="0"/>
              </a:spcBef>
              <a:spcAft>
                <a:spcPts val="1200"/>
              </a:spcAft>
              <a:buFont typeface="Arial" panose="020B0604020202020204" pitchFamily="34" charset="0"/>
              <a:buChar char="•"/>
            </a:pPr>
            <a:r>
              <a:rPr lang="es-AR" sz="5100" b="1" dirty="0" smtClean="0">
                <a:solidFill>
                  <a:schemeClr val="tx1"/>
                </a:solidFill>
              </a:rPr>
              <a:t>ELEMENTOS </a:t>
            </a:r>
            <a:r>
              <a:rPr lang="es-AR" sz="5100" b="1" dirty="0">
                <a:solidFill>
                  <a:schemeClr val="tx1"/>
                </a:solidFill>
              </a:rPr>
              <a:t>BASICOS DE UN</a:t>
            </a:r>
          </a:p>
          <a:p>
            <a:pPr marL="685800" indent="-685800">
              <a:lnSpc>
                <a:spcPct val="120000"/>
              </a:lnSpc>
              <a:spcBef>
                <a:spcPts val="0"/>
              </a:spcBef>
              <a:spcAft>
                <a:spcPts val="1200"/>
              </a:spcAft>
              <a:buFont typeface="Arial" panose="020B0604020202020204" pitchFamily="34" charset="0"/>
              <a:buChar char="•"/>
            </a:pPr>
            <a:r>
              <a:rPr lang="es-AR" sz="5100" b="1" dirty="0">
                <a:solidFill>
                  <a:schemeClr val="tx1"/>
                </a:solidFill>
              </a:rPr>
              <a:t>SISTEMA DE REFRIGERACION</a:t>
            </a:r>
          </a:p>
          <a:p>
            <a:pPr marL="685800" indent="-685800">
              <a:lnSpc>
                <a:spcPct val="120000"/>
              </a:lnSpc>
              <a:spcBef>
                <a:spcPts val="0"/>
              </a:spcBef>
              <a:spcAft>
                <a:spcPts val="1200"/>
              </a:spcAft>
              <a:buFont typeface="Arial" panose="020B0604020202020204" pitchFamily="34" charset="0"/>
              <a:buChar char="•"/>
            </a:pPr>
            <a:r>
              <a:rPr lang="es-AR" sz="5100" b="1" dirty="0" smtClean="0">
                <a:solidFill>
                  <a:schemeClr val="tx1"/>
                </a:solidFill>
              </a:rPr>
              <a:t>CONOCER </a:t>
            </a:r>
            <a:r>
              <a:rPr lang="es-AR" sz="5100" b="1" dirty="0">
                <a:solidFill>
                  <a:schemeClr val="tx1"/>
                </a:solidFill>
              </a:rPr>
              <a:t>LOS REFRIGERANTES</a:t>
            </a:r>
          </a:p>
          <a:p>
            <a:pPr>
              <a:lnSpc>
                <a:spcPct val="120000"/>
              </a:lnSpc>
              <a:spcBef>
                <a:spcPts val="0"/>
              </a:spcBef>
              <a:spcAft>
                <a:spcPts val="1200"/>
              </a:spcAft>
            </a:pPr>
            <a:r>
              <a:rPr lang="es-AR" sz="5100" b="1" dirty="0">
                <a:solidFill>
                  <a:schemeClr val="tx1"/>
                </a:solidFill>
              </a:rPr>
              <a:t>MAS COMUNES</a:t>
            </a:r>
          </a:p>
          <a:p>
            <a:pPr marL="685800" indent="-685800">
              <a:lnSpc>
                <a:spcPct val="120000"/>
              </a:lnSpc>
              <a:spcBef>
                <a:spcPts val="0"/>
              </a:spcBef>
              <a:spcAft>
                <a:spcPts val="1200"/>
              </a:spcAft>
              <a:buFont typeface="Arial" panose="020B0604020202020204" pitchFamily="34" charset="0"/>
              <a:buChar char="•"/>
            </a:pPr>
            <a:r>
              <a:rPr lang="es-AR" sz="5100" b="1" dirty="0" smtClean="0">
                <a:solidFill>
                  <a:schemeClr val="tx1"/>
                </a:solidFill>
              </a:rPr>
              <a:t>RECOMENDACIONES </a:t>
            </a:r>
            <a:r>
              <a:rPr lang="es-AR" sz="5100" b="1" dirty="0">
                <a:solidFill>
                  <a:schemeClr val="tx1"/>
                </a:solidFill>
              </a:rPr>
              <a:t>PARA EL AHORRO DE ENERGIA</a:t>
            </a:r>
            <a:endParaRPr lang="es-AR" sz="510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714348" y="428604"/>
            <a:ext cx="7851648" cy="914408"/>
          </a:xfrm>
        </p:spPr>
        <p:txBody>
          <a:bodyPr/>
          <a:lstStyle/>
          <a:p>
            <a:pPr algn="ctr"/>
            <a:r>
              <a:rPr lang="es-ES_tradnl" dirty="0"/>
              <a:t>PROPIEDADES</a:t>
            </a:r>
            <a:endParaRPr lang="es-AR" dirty="0"/>
          </a:p>
        </p:txBody>
      </p:sp>
      <p:sp>
        <p:nvSpPr>
          <p:cNvPr id="5" name="4 Subtítulo"/>
          <p:cNvSpPr>
            <a:spLocks noGrp="1"/>
          </p:cNvSpPr>
          <p:nvPr>
            <p:ph type="subTitle" idx="1"/>
          </p:nvPr>
        </p:nvSpPr>
        <p:spPr>
          <a:xfrm>
            <a:off x="285720" y="1500174"/>
            <a:ext cx="8030696" cy="5000660"/>
          </a:xfrm>
        </p:spPr>
        <p:txBody>
          <a:bodyPr>
            <a:noAutofit/>
          </a:bodyPr>
          <a:lstStyle/>
          <a:p>
            <a:pPr algn="just"/>
            <a:r>
              <a:rPr lang="es-AR" sz="2800" dirty="0">
                <a:solidFill>
                  <a:schemeClr val="tx1"/>
                </a:solidFill>
              </a:rPr>
              <a:t>*Que tenga bajo punto de ebullición</a:t>
            </a:r>
          </a:p>
          <a:p>
            <a:pPr algn="just"/>
            <a:r>
              <a:rPr lang="es-AR" sz="2800" dirty="0">
                <a:solidFill>
                  <a:schemeClr val="tx1"/>
                </a:solidFill>
              </a:rPr>
              <a:t>*Que no sea inflamable, ni explosivo o tóxico</a:t>
            </a:r>
          </a:p>
          <a:p>
            <a:pPr algn="just"/>
            <a:r>
              <a:rPr lang="es-AR" sz="2800" dirty="0">
                <a:solidFill>
                  <a:schemeClr val="tx1"/>
                </a:solidFill>
              </a:rPr>
              <a:t>*No debe reaccionar con la humedad</a:t>
            </a:r>
          </a:p>
          <a:p>
            <a:pPr algn="just"/>
            <a:r>
              <a:rPr lang="es-AR" sz="2800" dirty="0">
                <a:solidFill>
                  <a:schemeClr val="tx1"/>
                </a:solidFill>
              </a:rPr>
              <a:t>*Que no contamine el medio ambiente,</a:t>
            </a:r>
          </a:p>
          <a:p>
            <a:pPr algn="just"/>
            <a:r>
              <a:rPr lang="es-AR" sz="2800" dirty="0">
                <a:solidFill>
                  <a:schemeClr val="tx1"/>
                </a:solidFill>
              </a:rPr>
              <a:t>ni a los alimentos en caso de fuga</a:t>
            </a:r>
          </a:p>
          <a:p>
            <a:pPr algn="just"/>
            <a:r>
              <a:rPr lang="es-AR" sz="2800" dirty="0">
                <a:solidFill>
                  <a:schemeClr val="tx1"/>
                </a:solidFill>
              </a:rPr>
              <a:t>*Que no reaccione con el aceite lubricante ni con cualquier elemento de construcción del equipo de</a:t>
            </a:r>
          </a:p>
          <a:p>
            <a:pPr algn="just"/>
            <a:r>
              <a:rPr lang="es-AR" sz="2800" dirty="0">
                <a:solidFill>
                  <a:schemeClr val="tx1"/>
                </a:solidFill>
              </a:rPr>
              <a:t>refrigeración</a:t>
            </a:r>
          </a:p>
          <a:p>
            <a:pPr algn="just"/>
            <a:r>
              <a:rPr lang="es-AR" sz="2800" dirty="0">
                <a:solidFill>
                  <a:schemeClr val="tx1"/>
                </a:solidFill>
              </a:rPr>
              <a:t>*Que sea eficiente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714348" y="0"/>
            <a:ext cx="7851648" cy="1556792"/>
          </a:xfrm>
        </p:spPr>
        <p:txBody>
          <a:bodyPr>
            <a:normAutofit fontScale="90000"/>
          </a:bodyPr>
          <a:lstStyle/>
          <a:p>
            <a:pPr algn="ctr"/>
            <a:r>
              <a:rPr lang="es-AR" sz="4000" dirty="0"/>
              <a:t>CLASIFICACIÓN DE LOS GASES REFRIGERANTES POR GRUPOS DE SEGURIDAD</a:t>
            </a:r>
          </a:p>
        </p:txBody>
      </p:sp>
      <p:sp>
        <p:nvSpPr>
          <p:cNvPr id="5" name="4 Subtítulo"/>
          <p:cNvSpPr>
            <a:spLocks noGrp="1"/>
          </p:cNvSpPr>
          <p:nvPr>
            <p:ph type="subTitle" idx="1"/>
          </p:nvPr>
        </p:nvSpPr>
        <p:spPr>
          <a:xfrm>
            <a:off x="323528" y="1785926"/>
            <a:ext cx="7992888" cy="4929222"/>
          </a:xfrm>
        </p:spPr>
        <p:txBody>
          <a:bodyPr>
            <a:noAutofit/>
          </a:bodyPr>
          <a:lstStyle/>
          <a:p>
            <a:pPr algn="l"/>
            <a:r>
              <a:rPr lang="es-AR" sz="1800" dirty="0">
                <a:solidFill>
                  <a:schemeClr val="tx1"/>
                </a:solidFill>
              </a:rPr>
              <a:t>LA DESIGNACION numérica de los refrigerantes  sigue este criterio:</a:t>
            </a:r>
          </a:p>
          <a:p>
            <a:pPr algn="l"/>
            <a:endParaRPr lang="es-AR" sz="1800" dirty="0">
              <a:solidFill>
                <a:schemeClr val="tx1"/>
              </a:solidFill>
            </a:endParaRPr>
          </a:p>
          <a:p>
            <a:pPr algn="l"/>
            <a:r>
              <a:rPr lang="es-AR" sz="1800" dirty="0">
                <a:solidFill>
                  <a:schemeClr val="tx1"/>
                </a:solidFill>
              </a:rPr>
              <a:t> Se utilizan dos cifras para los derivados del metano CH4. La cifra de las decenas indica el número de átomos de hidrógeno más uno, mientras que la cifra de las unidades indica el número de átomos de flúor.</a:t>
            </a:r>
          </a:p>
          <a:p>
            <a:pPr algn="l"/>
            <a:endParaRPr lang="es-AR" sz="1800" dirty="0">
              <a:solidFill>
                <a:schemeClr val="tx1"/>
              </a:solidFill>
            </a:endParaRPr>
          </a:p>
          <a:p>
            <a:pPr algn="l"/>
            <a:r>
              <a:rPr lang="es-AR" sz="1800" dirty="0">
                <a:solidFill>
                  <a:schemeClr val="tx1"/>
                </a:solidFill>
              </a:rPr>
              <a:t>Ejemplos: </a:t>
            </a:r>
          </a:p>
          <a:p>
            <a:pPr algn="l"/>
            <a:r>
              <a:rPr lang="es-AR" dirty="0">
                <a:solidFill>
                  <a:schemeClr val="tx1"/>
                </a:solidFill>
              </a:rPr>
              <a:t>CCl3F </a:t>
            </a:r>
            <a:r>
              <a:rPr lang="es-AR" dirty="0" err="1">
                <a:solidFill>
                  <a:schemeClr val="tx1"/>
                </a:solidFill>
              </a:rPr>
              <a:t>triclorofluormetano</a:t>
            </a:r>
            <a:r>
              <a:rPr lang="es-AR" dirty="0">
                <a:solidFill>
                  <a:schemeClr val="tx1"/>
                </a:solidFill>
              </a:rPr>
              <a:t> R11</a:t>
            </a:r>
          </a:p>
          <a:p>
            <a:pPr algn="l"/>
            <a:r>
              <a:rPr lang="es-AR" dirty="0">
                <a:solidFill>
                  <a:schemeClr val="tx1"/>
                </a:solidFill>
              </a:rPr>
              <a:t>CCl2F2 </a:t>
            </a:r>
            <a:r>
              <a:rPr lang="es-AR" dirty="0" err="1">
                <a:solidFill>
                  <a:schemeClr val="tx1"/>
                </a:solidFill>
              </a:rPr>
              <a:t>diclorodifluormetano</a:t>
            </a:r>
            <a:r>
              <a:rPr lang="es-AR" dirty="0">
                <a:solidFill>
                  <a:schemeClr val="tx1"/>
                </a:solidFill>
              </a:rPr>
              <a:t> R12 </a:t>
            </a:r>
          </a:p>
          <a:p>
            <a:pPr algn="l"/>
            <a:r>
              <a:rPr lang="es-AR" dirty="0">
                <a:solidFill>
                  <a:schemeClr val="tx1"/>
                </a:solidFill>
              </a:rPr>
              <a:t>CHCIF2 </a:t>
            </a:r>
            <a:r>
              <a:rPr lang="es-AR" dirty="0" err="1">
                <a:solidFill>
                  <a:schemeClr val="tx1"/>
                </a:solidFill>
              </a:rPr>
              <a:t>ciorodifluormetano</a:t>
            </a:r>
            <a:r>
              <a:rPr lang="es-AR" dirty="0">
                <a:solidFill>
                  <a:schemeClr val="tx1"/>
                </a:solidFill>
              </a:rPr>
              <a:t> R22</a:t>
            </a:r>
          </a:p>
          <a:p>
            <a:pPr algn="l"/>
            <a:endParaRPr lang="es-AR" sz="1800" dirty="0">
              <a:solidFill>
                <a:schemeClr val="tx1"/>
              </a:solidFill>
            </a:endParaRPr>
          </a:p>
          <a:p>
            <a:pPr algn="l"/>
            <a:r>
              <a:rPr lang="es-AR" sz="1800" dirty="0">
                <a:solidFill>
                  <a:schemeClr val="tx1"/>
                </a:solidFill>
              </a:rPr>
              <a:t>Se utilizan tres cifras para los derivados del etano C2H6. La cifra de las centenas indica el número de átomos de carbono menos uno, mientras que para las cifras de las decenas y unidades se siguen los criterios indicados para los derivados del metano</a:t>
            </a:r>
            <a:r>
              <a:rPr lang="es-AR" sz="1800" dirty="0" smtClean="0">
                <a:solidFill>
                  <a:schemeClr val="tx1"/>
                </a:solidFill>
              </a:rPr>
              <a:t>.</a:t>
            </a:r>
            <a:endParaRPr lang="es-AR" sz="1800"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Ejemplos:</a:t>
            </a:r>
            <a:endParaRPr lang="es-AR" dirty="0"/>
          </a:p>
        </p:txBody>
      </p:sp>
      <p:sp>
        <p:nvSpPr>
          <p:cNvPr id="3" name="2 Marcador de contenido"/>
          <p:cNvSpPr>
            <a:spLocks noGrp="1"/>
          </p:cNvSpPr>
          <p:nvPr>
            <p:ph idx="1"/>
          </p:nvPr>
        </p:nvSpPr>
        <p:spPr/>
        <p:txBody>
          <a:bodyPr>
            <a:normAutofit fontScale="85000" lnSpcReduction="20000"/>
          </a:bodyPr>
          <a:lstStyle/>
          <a:p>
            <a:r>
              <a:rPr lang="es-AR" sz="2400" dirty="0"/>
              <a:t>Ejemplos:</a:t>
            </a:r>
          </a:p>
          <a:p>
            <a:r>
              <a:rPr lang="es-AR" sz="2400" dirty="0"/>
              <a:t>CCIF2CF3 </a:t>
            </a:r>
            <a:r>
              <a:rPr lang="es-AR" sz="2400" dirty="0" err="1"/>
              <a:t>cloropentafluoretano</a:t>
            </a:r>
            <a:r>
              <a:rPr lang="es-AR" sz="2400" dirty="0"/>
              <a:t> R115 </a:t>
            </a:r>
          </a:p>
          <a:p>
            <a:r>
              <a:rPr lang="es-AR" sz="2400" dirty="0"/>
              <a:t>CHCl2CF3 </a:t>
            </a:r>
            <a:r>
              <a:rPr lang="es-AR" sz="2400" dirty="0" err="1"/>
              <a:t>diclorotrifluoretano</a:t>
            </a:r>
            <a:r>
              <a:rPr lang="es-AR" sz="2400" dirty="0"/>
              <a:t> R123</a:t>
            </a:r>
          </a:p>
          <a:p>
            <a:r>
              <a:rPr lang="es-AR" sz="2400" dirty="0"/>
              <a:t>CH2FCF3 </a:t>
            </a:r>
            <a:r>
              <a:rPr lang="es-AR" sz="2400" dirty="0" err="1"/>
              <a:t>tetrafluoretano</a:t>
            </a:r>
            <a:r>
              <a:rPr lang="es-AR" sz="2400" dirty="0"/>
              <a:t> R134a</a:t>
            </a:r>
          </a:p>
          <a:p>
            <a:endParaRPr lang="es-AR" sz="2400" dirty="0"/>
          </a:p>
          <a:p>
            <a:r>
              <a:rPr lang="es-AR" sz="2400" dirty="0"/>
              <a:t>Con el fin de poner de manifiesto el poder agresivo de los refrigerantes con respecto a la capa de ozono, la norma UNE EN 378 recoge esta subdivisión para los refrigerantes halogenados y los refrigerantes a base de hidrocarburos:</a:t>
            </a:r>
          </a:p>
          <a:p>
            <a:endParaRPr lang="es-AR" sz="2400" dirty="0"/>
          </a:p>
          <a:p>
            <a:r>
              <a:rPr lang="es-AR" sz="2400" dirty="0"/>
              <a:t> CFC totalmente halogenado: contiene cloro, flúor y carbono; no contiene hidrógeno </a:t>
            </a:r>
          </a:p>
          <a:p>
            <a:r>
              <a:rPr lang="es-AR" sz="2400" dirty="0"/>
              <a:t> HCFC contiene cloro, flúor, carbono e hidrógeno </a:t>
            </a:r>
          </a:p>
          <a:p>
            <a:r>
              <a:rPr lang="es-AR" sz="2400" dirty="0"/>
              <a:t> HFC contiene flúor, carbono e hidrógeno; no contiene cloro </a:t>
            </a:r>
          </a:p>
          <a:p>
            <a:r>
              <a:rPr lang="es-AR" sz="2400" dirty="0"/>
              <a:t> PFC contiene solamente flúor y carbono </a:t>
            </a:r>
          </a:p>
          <a:p>
            <a:r>
              <a:rPr lang="es-AR" sz="2400" dirty="0"/>
              <a:t> HC contiene solamente hidrógeno y carbono (hidrocarburo)</a:t>
            </a:r>
          </a:p>
          <a:p>
            <a:endParaRPr lang="es-AR" dirty="0"/>
          </a:p>
        </p:txBody>
      </p:sp>
    </p:spTree>
    <p:extLst>
      <p:ext uri="{BB962C8B-B14F-4D97-AF65-F5344CB8AC3E}">
        <p14:creationId xmlns:p14="http://schemas.microsoft.com/office/powerpoint/2010/main" val="1478108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550168" y="6085"/>
            <a:ext cx="7851648" cy="635496"/>
          </a:xfrm>
        </p:spPr>
        <p:txBody>
          <a:bodyPr>
            <a:normAutofit/>
          </a:bodyPr>
          <a:lstStyle/>
          <a:p>
            <a:pPr algn="l"/>
            <a:r>
              <a:rPr lang="es-AR" sz="3200" dirty="0"/>
              <a:t>Toxicidad e Inflamabilidad</a:t>
            </a:r>
          </a:p>
        </p:txBody>
      </p:sp>
      <p:sp>
        <p:nvSpPr>
          <p:cNvPr id="5" name="Subtítulo 4"/>
          <p:cNvSpPr>
            <a:spLocks noGrp="1"/>
          </p:cNvSpPr>
          <p:nvPr>
            <p:ph type="subTitle" idx="1"/>
          </p:nvPr>
        </p:nvSpPr>
        <p:spPr>
          <a:xfrm>
            <a:off x="533400" y="641581"/>
            <a:ext cx="8143056" cy="6099787"/>
          </a:xfrm>
        </p:spPr>
        <p:txBody>
          <a:bodyPr>
            <a:noAutofit/>
          </a:bodyPr>
          <a:lstStyle/>
          <a:p>
            <a:pPr algn="l"/>
            <a:r>
              <a:rPr lang="es-AR" sz="2800" dirty="0">
                <a:solidFill>
                  <a:schemeClr val="tx1"/>
                </a:solidFill>
              </a:rPr>
              <a:t>Para la evaluación de la toxicidad de los refrigerantes (según el programa PAFT, </a:t>
            </a:r>
            <a:r>
              <a:rPr lang="es-AR" sz="2800" dirty="0" err="1">
                <a:solidFill>
                  <a:schemeClr val="tx1"/>
                </a:solidFill>
              </a:rPr>
              <a:t>Program</a:t>
            </a:r>
            <a:r>
              <a:rPr lang="es-AR" sz="2800" dirty="0">
                <a:solidFill>
                  <a:schemeClr val="tx1"/>
                </a:solidFill>
              </a:rPr>
              <a:t> </a:t>
            </a:r>
            <a:r>
              <a:rPr lang="es-AR" sz="2800" dirty="0" err="1">
                <a:solidFill>
                  <a:schemeClr val="tx1"/>
                </a:solidFill>
              </a:rPr>
              <a:t>for</a:t>
            </a:r>
            <a:r>
              <a:rPr lang="es-AR" sz="2800" dirty="0">
                <a:solidFill>
                  <a:schemeClr val="tx1"/>
                </a:solidFill>
              </a:rPr>
              <a:t> </a:t>
            </a:r>
            <a:r>
              <a:rPr lang="es-AR" sz="2800" dirty="0" err="1">
                <a:solidFill>
                  <a:schemeClr val="tx1"/>
                </a:solidFill>
              </a:rPr>
              <a:t>Alternative</a:t>
            </a:r>
            <a:r>
              <a:rPr lang="es-AR" sz="2800" dirty="0">
                <a:solidFill>
                  <a:schemeClr val="tx1"/>
                </a:solidFill>
              </a:rPr>
              <a:t> </a:t>
            </a:r>
            <a:r>
              <a:rPr lang="es-AR" sz="2800" dirty="0" err="1">
                <a:solidFill>
                  <a:schemeClr val="tx1"/>
                </a:solidFill>
              </a:rPr>
              <a:t>Fluorocarbon</a:t>
            </a:r>
            <a:r>
              <a:rPr lang="es-AR" sz="2800" dirty="0">
                <a:solidFill>
                  <a:schemeClr val="tx1"/>
                </a:solidFill>
              </a:rPr>
              <a:t> </a:t>
            </a:r>
            <a:r>
              <a:rPr lang="es-AR" sz="2800" dirty="0" err="1">
                <a:solidFill>
                  <a:schemeClr val="tx1"/>
                </a:solidFill>
              </a:rPr>
              <a:t>Toxicity</a:t>
            </a:r>
            <a:r>
              <a:rPr lang="es-AR" sz="2800" dirty="0">
                <a:solidFill>
                  <a:schemeClr val="tx1"/>
                </a:solidFill>
              </a:rPr>
              <a:t> Test), se suelen emplear los siguientes dos parámetros:</a:t>
            </a:r>
          </a:p>
          <a:p>
            <a:pPr algn="l"/>
            <a:r>
              <a:rPr lang="es-AR" sz="2800" dirty="0">
                <a:solidFill>
                  <a:schemeClr val="tx1"/>
                </a:solidFill>
              </a:rPr>
              <a:t>1. el TLV, </a:t>
            </a:r>
            <a:r>
              <a:rPr lang="es-AR" sz="2800" dirty="0" err="1">
                <a:solidFill>
                  <a:schemeClr val="tx1"/>
                </a:solidFill>
              </a:rPr>
              <a:t>Theshold</a:t>
            </a:r>
            <a:r>
              <a:rPr lang="es-AR" sz="2800" dirty="0">
                <a:solidFill>
                  <a:schemeClr val="tx1"/>
                </a:solidFill>
              </a:rPr>
              <a:t> </a:t>
            </a:r>
            <a:r>
              <a:rPr lang="es-AR" sz="2800" dirty="0" err="1">
                <a:solidFill>
                  <a:schemeClr val="tx1"/>
                </a:solidFill>
              </a:rPr>
              <a:t>Limit</a:t>
            </a:r>
            <a:r>
              <a:rPr lang="es-AR" sz="2800" dirty="0">
                <a:solidFill>
                  <a:schemeClr val="tx1"/>
                </a:solidFill>
              </a:rPr>
              <a:t> </a:t>
            </a:r>
            <a:r>
              <a:rPr lang="es-AR" sz="2800" dirty="0" err="1">
                <a:solidFill>
                  <a:schemeClr val="tx1"/>
                </a:solidFill>
              </a:rPr>
              <a:t>Value</a:t>
            </a:r>
            <a:r>
              <a:rPr lang="es-AR" sz="2800" dirty="0">
                <a:solidFill>
                  <a:schemeClr val="tx1"/>
                </a:solidFill>
              </a:rPr>
              <a:t> o Valor límite de Umbral, de la ACGIH (American </a:t>
            </a:r>
            <a:r>
              <a:rPr lang="es-AR" sz="2800" dirty="0" err="1">
                <a:solidFill>
                  <a:schemeClr val="tx1"/>
                </a:solidFill>
              </a:rPr>
              <a:t>Conference</a:t>
            </a:r>
            <a:r>
              <a:rPr lang="es-AR" sz="2800" dirty="0">
                <a:solidFill>
                  <a:schemeClr val="tx1"/>
                </a:solidFill>
              </a:rPr>
              <a:t> of </a:t>
            </a:r>
            <a:r>
              <a:rPr lang="es-AR" sz="2800" dirty="0" err="1">
                <a:solidFill>
                  <a:schemeClr val="tx1"/>
                </a:solidFill>
              </a:rPr>
              <a:t>Governmental</a:t>
            </a:r>
            <a:r>
              <a:rPr lang="es-AR" sz="2800" dirty="0">
                <a:solidFill>
                  <a:schemeClr val="tx1"/>
                </a:solidFill>
              </a:rPr>
              <a:t> Industrial </a:t>
            </a:r>
            <a:r>
              <a:rPr lang="es-AR" sz="2800" dirty="0" err="1">
                <a:solidFill>
                  <a:schemeClr val="tx1"/>
                </a:solidFill>
              </a:rPr>
              <a:t>Hygienists</a:t>
            </a:r>
            <a:r>
              <a:rPr lang="es-AR" sz="2800" dirty="0">
                <a:solidFill>
                  <a:schemeClr val="tx1"/>
                </a:solidFill>
              </a:rPr>
              <a:t>).</a:t>
            </a:r>
          </a:p>
          <a:p>
            <a:pPr algn="l"/>
            <a:r>
              <a:rPr lang="es-AR" sz="2800" dirty="0">
                <a:solidFill>
                  <a:schemeClr val="tx1"/>
                </a:solidFill>
              </a:rPr>
              <a:t>2.  el AEL, </a:t>
            </a:r>
            <a:r>
              <a:rPr lang="es-AR" sz="2800" dirty="0" err="1">
                <a:solidFill>
                  <a:schemeClr val="tx1"/>
                </a:solidFill>
              </a:rPr>
              <a:t>Acceptable</a:t>
            </a:r>
            <a:r>
              <a:rPr lang="es-AR" sz="2800" dirty="0">
                <a:solidFill>
                  <a:schemeClr val="tx1"/>
                </a:solidFill>
              </a:rPr>
              <a:t> </a:t>
            </a:r>
            <a:r>
              <a:rPr lang="es-AR" sz="2800" dirty="0" err="1">
                <a:solidFill>
                  <a:schemeClr val="tx1"/>
                </a:solidFill>
              </a:rPr>
              <a:t>Limit</a:t>
            </a:r>
            <a:r>
              <a:rPr lang="es-AR" sz="2800" dirty="0">
                <a:solidFill>
                  <a:schemeClr val="tx1"/>
                </a:solidFill>
              </a:rPr>
              <a:t> </a:t>
            </a:r>
            <a:r>
              <a:rPr lang="es-AR" sz="2800" dirty="0" err="1">
                <a:solidFill>
                  <a:schemeClr val="tx1"/>
                </a:solidFill>
              </a:rPr>
              <a:t>Value</a:t>
            </a:r>
            <a:r>
              <a:rPr lang="es-AR" sz="2800" dirty="0">
                <a:solidFill>
                  <a:schemeClr val="tx1"/>
                </a:solidFill>
              </a:rPr>
              <a:t> o Valor Límite de Aceptación</a:t>
            </a:r>
          </a:p>
          <a:p>
            <a:pPr algn="l"/>
            <a:r>
              <a:rPr lang="es-AR" sz="2800" dirty="0">
                <a:solidFill>
                  <a:schemeClr val="tx1"/>
                </a:solidFill>
              </a:rPr>
              <a:t>Ambos indican la concentración media de la sustancia en el aire que puede ser soportada por una persona durante 8 horas al día y 40 horas semanales.</a:t>
            </a:r>
          </a:p>
          <a:p>
            <a:pPr algn="l"/>
            <a:endParaRPr lang="es-AR" sz="2800" dirty="0">
              <a:solidFill>
                <a:schemeClr val="tx1"/>
              </a:solidFill>
            </a:endParaRPr>
          </a:p>
        </p:txBody>
      </p:sp>
    </p:spTree>
    <p:extLst>
      <p:ext uri="{BB962C8B-B14F-4D97-AF65-F5344CB8AC3E}">
        <p14:creationId xmlns:p14="http://schemas.microsoft.com/office/powerpoint/2010/main" val="2628032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normAutofit fontScale="70000" lnSpcReduction="20000"/>
          </a:bodyPr>
          <a:lstStyle/>
          <a:p>
            <a:r>
              <a:rPr lang="es-AR" sz="2600" dirty="0"/>
              <a:t>1. grado de toxicidad, Significado de la letra:</a:t>
            </a:r>
          </a:p>
          <a:p>
            <a:r>
              <a:rPr lang="es-AR" sz="2600" dirty="0"/>
              <a:t> La letra A significa que el refrigerante no tiene efectos tóxicos conocidos para concentraciones de hasta 400 ppm, estando una persona normal sometida continuamente a tal concentración media en jornadas laborales de ocho horas diarias y 40 horas semanales. En tales condiciones, si hay pruebas de algún efecto tóxico, el refrigerante se clasifica con la letra B.</a:t>
            </a:r>
          </a:p>
          <a:p>
            <a:endParaRPr lang="es-AR" sz="2600" dirty="0"/>
          </a:p>
          <a:p>
            <a:r>
              <a:rPr lang="es-AR" sz="2600" dirty="0"/>
              <a:t>2. Significado del número, grado de inflamabilidad</a:t>
            </a:r>
          </a:p>
          <a:p>
            <a:r>
              <a:rPr lang="es-AR" sz="2600" dirty="0"/>
              <a:t>En cuanto al dígito que sigue a la letra, el significado es el siguiente:</a:t>
            </a:r>
          </a:p>
          <a:p>
            <a:r>
              <a:rPr lang="es-AR" sz="2600" dirty="0"/>
              <a:t>· El número 1 se reserva a gases que no propagan la llama en condiciones normales de presión y temperatura.</a:t>
            </a:r>
          </a:p>
          <a:p>
            <a:r>
              <a:rPr lang="es-AR" sz="2600" dirty="0"/>
              <a:t>· El número 2 indica una inflamabilidad baja o moderada (límite inferior de inflamabilidad: concentración de 0,1 kg/m3 en condiciones normales y PCI menor de 19 MJ/kg). </a:t>
            </a:r>
          </a:p>
          <a:p>
            <a:r>
              <a:rPr lang="es-AR" sz="2600" dirty="0"/>
              <a:t>· El número 3 se reserva para los refrigerantes altamente inflamables, que sobrepasan los valores anteriores (</a:t>
            </a:r>
            <a:r>
              <a:rPr lang="es-AR" sz="2600" dirty="0" err="1"/>
              <a:t>p.e</a:t>
            </a:r>
            <a:r>
              <a:rPr lang="es-AR" sz="2600" dirty="0"/>
              <a:t>., hidrocarburos).</a:t>
            </a:r>
          </a:p>
          <a:p>
            <a:endParaRPr lang="es-AR" sz="2600" dirty="0"/>
          </a:p>
          <a:p>
            <a:r>
              <a:rPr lang="es-AR" sz="2600" dirty="0"/>
              <a:t>En general, los hidrocarburos tienen un grado bajo de toxicidad y un índice alto de inflamabilidad.</a:t>
            </a:r>
          </a:p>
          <a:p>
            <a:endParaRPr lang="es-AR" dirty="0"/>
          </a:p>
        </p:txBody>
      </p:sp>
    </p:spTree>
    <p:extLst>
      <p:ext uri="{BB962C8B-B14F-4D97-AF65-F5344CB8AC3E}">
        <p14:creationId xmlns:p14="http://schemas.microsoft.com/office/powerpoint/2010/main" val="4290780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clasificaciÃ³n de los refrigeran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8424936"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798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clasificaciÃ³n de los refrigeran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052736"/>
            <a:ext cx="7848872"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016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95536" y="612845"/>
            <a:ext cx="8352928" cy="5539978"/>
          </a:xfrm>
          <a:prstGeom prst="rect">
            <a:avLst/>
          </a:prstGeom>
        </p:spPr>
        <p:txBody>
          <a:bodyPr wrap="square">
            <a:spAutoFit/>
          </a:bodyPr>
          <a:lstStyle/>
          <a:p>
            <a:endParaRPr lang="es-AR" dirty="0"/>
          </a:p>
          <a:p>
            <a:pPr marL="342900" indent="-342900">
              <a:buFont typeface="Arial" panose="020B0604020202020204" pitchFamily="34" charset="0"/>
              <a:buChar char="•"/>
            </a:pPr>
            <a:r>
              <a:rPr lang="es-AR" sz="2400" dirty="0"/>
              <a:t>Mezclas </a:t>
            </a:r>
            <a:r>
              <a:rPr lang="es-AR" sz="2400" dirty="0" err="1"/>
              <a:t>Azeotrópicas</a:t>
            </a:r>
            <a:r>
              <a:rPr lang="es-AR" sz="2400" dirty="0"/>
              <a:t>: (R-5...) Son mezclas de dos o más refrigerantes halogenados puros. Que funcionan como una sustancia pura (no cambian la </a:t>
            </a:r>
            <a:r>
              <a:rPr lang="es-AR" sz="2400" dirty="0" err="1"/>
              <a:t>tª</a:t>
            </a:r>
            <a:r>
              <a:rPr lang="es-AR" sz="2400" dirty="0"/>
              <a:t> durante el cambio de fase a presión constante.</a:t>
            </a:r>
          </a:p>
          <a:p>
            <a:r>
              <a:rPr lang="es-AR" sz="2400" dirty="0"/>
              <a:t>Ejemplos R-502, R507</a:t>
            </a:r>
          </a:p>
          <a:p>
            <a:endParaRPr lang="es-AR" sz="2400" dirty="0"/>
          </a:p>
          <a:p>
            <a:endParaRPr lang="es-AR" sz="2400" dirty="0"/>
          </a:p>
          <a:p>
            <a:pPr marL="342900" indent="-342900">
              <a:buFont typeface="Arial" panose="020B0604020202020204" pitchFamily="34" charset="0"/>
              <a:buChar char="•"/>
            </a:pPr>
            <a:r>
              <a:rPr lang="es-AR" sz="2400" dirty="0"/>
              <a:t>Mezclas </a:t>
            </a:r>
            <a:r>
              <a:rPr lang="es-AR" sz="2400" dirty="0" err="1"/>
              <a:t>Zeotrópicas</a:t>
            </a:r>
            <a:r>
              <a:rPr lang="es-AR" sz="2400" dirty="0"/>
              <a:t>: (R-4...) Son mezclas de dos o más refrigerantes halogenados puros. Durante el cambio de fase las proporciones de las sustancias en el gas y el líquido son variables en el proceso de evaporación a presión constante la temperatura aumenta, a esa diferencia de temperatura se le llama deslizamiento o “</a:t>
            </a:r>
            <a:r>
              <a:rPr lang="es-AR" sz="2400" dirty="0" err="1"/>
              <a:t>glide</a:t>
            </a:r>
            <a:r>
              <a:rPr lang="es-AR" sz="2400" dirty="0"/>
              <a:t>”.</a:t>
            </a:r>
          </a:p>
          <a:p>
            <a:r>
              <a:rPr lang="es-AR" sz="2400" dirty="0"/>
              <a:t>Ejemplos: R-407C, R-410A</a:t>
            </a:r>
          </a:p>
        </p:txBody>
      </p:sp>
    </p:spTree>
    <p:extLst>
      <p:ext uri="{BB962C8B-B14F-4D97-AF65-F5344CB8AC3E}">
        <p14:creationId xmlns:p14="http://schemas.microsoft.com/office/powerpoint/2010/main" val="56964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043608" y="2348880"/>
            <a:ext cx="7851648" cy="1324744"/>
          </a:xfrm>
        </p:spPr>
        <p:txBody>
          <a:bodyPr/>
          <a:lstStyle/>
          <a:p>
            <a:pPr algn="ctr"/>
            <a:r>
              <a:rPr lang="es-AR" dirty="0"/>
              <a:t>MUCHAS GRACIAS</a:t>
            </a:r>
          </a:p>
        </p:txBody>
      </p:sp>
    </p:spTree>
    <p:extLst>
      <p:ext uri="{BB962C8B-B14F-4D97-AF65-F5344CB8AC3E}">
        <p14:creationId xmlns:p14="http://schemas.microsoft.com/office/powerpoint/2010/main" val="1950844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07704" y="404664"/>
            <a:ext cx="5040560" cy="764704"/>
          </a:xfrm>
        </p:spPr>
        <p:txBody>
          <a:bodyPr/>
          <a:lstStyle/>
          <a:p>
            <a:r>
              <a:rPr lang="es-ES_tradnl" dirty="0" smtClean="0"/>
              <a:t>Conceptos importantes</a:t>
            </a:r>
            <a:endParaRPr lang="es-AR" dirty="0"/>
          </a:p>
        </p:txBody>
      </p:sp>
      <p:sp>
        <p:nvSpPr>
          <p:cNvPr id="3" name="2 Marcador de texto"/>
          <p:cNvSpPr>
            <a:spLocks noGrp="1"/>
          </p:cNvSpPr>
          <p:nvPr>
            <p:ph type="body" idx="1"/>
          </p:nvPr>
        </p:nvSpPr>
        <p:spPr>
          <a:xfrm>
            <a:off x="251520" y="1844824"/>
            <a:ext cx="8215370" cy="4282860"/>
          </a:xfrm>
        </p:spPr>
        <p:txBody>
          <a:bodyPr>
            <a:normAutofit/>
          </a:bodyPr>
          <a:lstStyle/>
          <a:p>
            <a:r>
              <a:rPr lang="es-AR" sz="2400" dirty="0">
                <a:solidFill>
                  <a:schemeClr val="tx1"/>
                </a:solidFill>
              </a:rPr>
              <a:t>REFRIGERACION: Es producir  y mantener una temperatura por debajo de la del medio ambiente que nos rodea. Esto significa, remover o quitar el calor de una sustancia.</a:t>
            </a:r>
          </a:p>
          <a:p>
            <a:r>
              <a:rPr lang="es-AR" sz="2400" dirty="0">
                <a:solidFill>
                  <a:schemeClr val="tx1"/>
                </a:solidFill>
              </a:rPr>
              <a:t>El calor siempre fluye de un cuerpo caliente a uno frio hasta que ambos tengan la misma temperatura.</a:t>
            </a:r>
          </a:p>
          <a:p>
            <a:r>
              <a:rPr lang="es-AR" sz="2400" dirty="0">
                <a:solidFill>
                  <a:schemeClr val="tx1"/>
                </a:solidFill>
              </a:rPr>
              <a:t>CALOR: Es una forma de energía. La cantidad de calor depende de la cantidad de sustancia y el tipo de sustancia de la que se trate.</a:t>
            </a:r>
          </a:p>
          <a:p>
            <a:r>
              <a:rPr lang="es-AR" sz="2400" dirty="0">
                <a:solidFill>
                  <a:schemeClr val="tx1"/>
                </a:solidFill>
              </a:rPr>
              <a:t>El calor no puede ser destruido, pero es transferido de una sustancia a otra y en este hecho se basa la refrigeración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539552" y="836712"/>
            <a:ext cx="7776864" cy="5005220"/>
          </a:xfrm>
        </p:spPr>
        <p:txBody>
          <a:bodyPr>
            <a:noAutofit/>
          </a:bodyPr>
          <a:lstStyle/>
          <a:p>
            <a:r>
              <a:rPr lang="es-AR" sz="2800" dirty="0">
                <a:solidFill>
                  <a:schemeClr val="tx2">
                    <a:lumMod val="60000"/>
                    <a:lumOff val="40000"/>
                  </a:schemeClr>
                </a:solidFill>
              </a:rPr>
              <a:t>REFRIGERANTE</a:t>
            </a:r>
            <a:r>
              <a:rPr lang="es-AR" sz="2800" dirty="0">
                <a:solidFill>
                  <a:schemeClr val="tx1"/>
                </a:solidFill>
              </a:rPr>
              <a:t>: Es cualquier sustancia que actúa como agente enfriador, absorbiendo calor de otro cuerpo o sustancia.</a:t>
            </a:r>
          </a:p>
          <a:p>
            <a:r>
              <a:rPr lang="es-AR" sz="2800" dirty="0">
                <a:solidFill>
                  <a:schemeClr val="tx1"/>
                </a:solidFill>
              </a:rPr>
              <a:t>Con propiedades químicas, físicas y termodinámicas que lo hacen seguro, económico y funcional.</a:t>
            </a:r>
          </a:p>
          <a:p>
            <a:r>
              <a:rPr lang="es-ES_tradnl" sz="2800" dirty="0">
                <a:solidFill>
                  <a:schemeClr val="tx2">
                    <a:lumMod val="60000"/>
                    <a:lumOff val="40000"/>
                  </a:schemeClr>
                </a:solidFill>
              </a:rPr>
              <a:t>SISTEMA DE REFRIGERACION</a:t>
            </a:r>
            <a:r>
              <a:rPr lang="es-ES_tradnl" sz="2800" dirty="0">
                <a:solidFill>
                  <a:schemeClr val="tx1"/>
                </a:solidFill>
              </a:rPr>
              <a:t>: Es el conjunto de equipos industriales que permiten que la acción de refrigerar se pueda llevar a cabo. </a:t>
            </a:r>
            <a:endParaRPr lang="es-AR" sz="2800" dirty="0">
              <a:solidFill>
                <a:schemeClr val="tx1"/>
              </a:solidFill>
            </a:endParaRPr>
          </a:p>
          <a:p>
            <a:r>
              <a:rPr lang="es-ES_tradnl" sz="2800" dirty="0" smtClean="0">
                <a:solidFill>
                  <a:schemeClr val="tx2">
                    <a:lumMod val="60000"/>
                    <a:lumOff val="40000"/>
                  </a:schemeClr>
                </a:solidFill>
              </a:rPr>
              <a:t>CICLO </a:t>
            </a:r>
            <a:r>
              <a:rPr lang="es-ES_tradnl" sz="2800" dirty="0">
                <a:solidFill>
                  <a:schemeClr val="tx2">
                    <a:lumMod val="60000"/>
                    <a:lumOff val="40000"/>
                  </a:schemeClr>
                </a:solidFill>
              </a:rPr>
              <a:t>DE REFRIGERACION</a:t>
            </a:r>
            <a:r>
              <a:rPr lang="es-ES_tradnl" sz="2800" dirty="0">
                <a:solidFill>
                  <a:schemeClr val="tx1"/>
                </a:solidFill>
              </a:rPr>
              <a:t>: Es la representación grafica de los procesos termodinámicos  involucrados en una acción de refrigeración. </a:t>
            </a:r>
            <a:endParaRPr lang="es-AR" sz="2800"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42852"/>
            <a:ext cx="9144000" cy="862414"/>
          </a:xfrm>
        </p:spPr>
        <p:txBody>
          <a:bodyPr/>
          <a:lstStyle/>
          <a:p>
            <a:pPr algn="ctr"/>
            <a:r>
              <a:rPr lang="es-ES_tradnl" sz="3600" dirty="0"/>
              <a:t>TEMPERTURA VS. DESARROLLO MICROBIANO</a:t>
            </a:r>
            <a:endParaRPr lang="es-AR" sz="3600" dirty="0"/>
          </a:p>
        </p:txBody>
      </p:sp>
      <p:pic>
        <p:nvPicPr>
          <p:cNvPr id="1026" name="Picture 2" descr="C:\Users\win7\Downloads\20180603_165030_001.jpg"/>
          <p:cNvPicPr>
            <a:picLocks noChangeAspect="1" noChangeArrowheads="1"/>
          </p:cNvPicPr>
          <p:nvPr/>
        </p:nvPicPr>
        <p:blipFill>
          <a:blip r:embed="rId2" cstate="print"/>
          <a:srcRect/>
          <a:stretch>
            <a:fillRect/>
          </a:stretch>
        </p:blipFill>
        <p:spPr bwMode="auto">
          <a:xfrm>
            <a:off x="0" y="1142984"/>
            <a:ext cx="9144000" cy="571501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0"/>
            <a:ext cx="7772400" cy="1714512"/>
          </a:xfrm>
        </p:spPr>
        <p:txBody>
          <a:bodyPr/>
          <a:lstStyle/>
          <a:p>
            <a:pPr algn="ctr"/>
            <a:r>
              <a:rPr lang="es-ES_tradnl" sz="4800" dirty="0"/>
              <a:t>COMPONENTES DEL SISTEMA DE REFRIGERACION</a:t>
            </a:r>
            <a:endParaRPr lang="es-AR" sz="4800" dirty="0"/>
          </a:p>
        </p:txBody>
      </p:sp>
      <p:sp>
        <p:nvSpPr>
          <p:cNvPr id="3" name="2 Marcador de texto"/>
          <p:cNvSpPr>
            <a:spLocks noGrp="1"/>
          </p:cNvSpPr>
          <p:nvPr>
            <p:ph type="body" idx="1"/>
          </p:nvPr>
        </p:nvSpPr>
        <p:spPr>
          <a:xfrm>
            <a:off x="428564" y="1928802"/>
            <a:ext cx="7959860" cy="4572032"/>
          </a:xfrm>
        </p:spPr>
        <p:txBody>
          <a:bodyPr>
            <a:normAutofit/>
          </a:bodyPr>
          <a:lstStyle/>
          <a:p>
            <a:r>
              <a:rPr lang="es-AR" sz="3600" b="1" dirty="0">
                <a:solidFill>
                  <a:srgbClr val="FF0000"/>
                </a:solidFill>
              </a:rPr>
              <a:t>Básicamente existen cuatro elementos que componen un sistema de refrigeración:</a:t>
            </a:r>
          </a:p>
          <a:p>
            <a:pPr marL="742950" indent="-742950"/>
            <a:r>
              <a:rPr lang="es-AR" sz="3600" b="1" dirty="0">
                <a:solidFill>
                  <a:srgbClr val="FF0000"/>
                </a:solidFill>
              </a:rPr>
              <a:t>a) EVAPORADOR </a:t>
            </a:r>
          </a:p>
          <a:p>
            <a:pPr marL="742950" indent="-742950"/>
            <a:r>
              <a:rPr lang="es-AR" sz="3600" b="1" dirty="0">
                <a:solidFill>
                  <a:srgbClr val="FF0000"/>
                </a:solidFill>
              </a:rPr>
              <a:t>b) COMPRESOR</a:t>
            </a:r>
          </a:p>
          <a:p>
            <a:r>
              <a:rPr lang="es-AR" sz="3600" b="1" dirty="0">
                <a:solidFill>
                  <a:srgbClr val="FF0000"/>
                </a:solidFill>
              </a:rPr>
              <a:t>c) CONDENSADOR o ENFRIADOR</a:t>
            </a:r>
          </a:p>
          <a:p>
            <a:r>
              <a:rPr lang="es-AR" sz="3600" b="1" dirty="0">
                <a:solidFill>
                  <a:srgbClr val="FF0000"/>
                </a:solidFill>
              </a:rPr>
              <a:t>d) VALVULA DE EXPANSION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SISTEAM DE REFRIGERACION.png"/>
          <p:cNvPicPr>
            <a:picLocks noChangeAspect="1"/>
          </p:cNvPicPr>
          <p:nvPr/>
        </p:nvPicPr>
        <p:blipFill>
          <a:blip r:embed="rId2"/>
          <a:stretch>
            <a:fillRect/>
          </a:stretch>
        </p:blipFill>
        <p:spPr>
          <a:xfrm>
            <a:off x="642910" y="285728"/>
            <a:ext cx="8072494" cy="606623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530352" y="714356"/>
            <a:ext cx="7642048" cy="5429288"/>
          </a:xfrm>
        </p:spPr>
        <p:txBody>
          <a:bodyPr>
            <a:normAutofit/>
          </a:bodyPr>
          <a:lstStyle/>
          <a:p>
            <a:pPr algn="ctr"/>
            <a:r>
              <a:rPr lang="es-AR" sz="4000" dirty="0">
                <a:solidFill>
                  <a:schemeClr val="tx1"/>
                </a:solidFill>
              </a:rPr>
              <a:t>Según las necesidades de cada sistema a estos cuatro elementos</a:t>
            </a:r>
          </a:p>
          <a:p>
            <a:pPr algn="ctr"/>
            <a:r>
              <a:rPr lang="es-AR" sz="4000" dirty="0">
                <a:solidFill>
                  <a:schemeClr val="tx1"/>
                </a:solidFill>
              </a:rPr>
              <a:t>básicos, se agregan mas elementos con la finalidad de aumentar la eficiencia y control del equipo, así como para facilitar el mantenimiento y reducir los gastos de operación y mantenimiento</a:t>
            </a:r>
            <a:r>
              <a:rPr lang="es-AR" sz="4000"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530352" y="785794"/>
            <a:ext cx="7772400" cy="5072098"/>
          </a:xfrm>
        </p:spPr>
        <p:txBody>
          <a:bodyPr>
            <a:normAutofit fontScale="92500" lnSpcReduction="10000"/>
          </a:bodyPr>
          <a:lstStyle/>
          <a:p>
            <a:r>
              <a:rPr lang="es-AR" sz="4800" dirty="0">
                <a:solidFill>
                  <a:schemeClr val="tx1"/>
                </a:solidFill>
              </a:rPr>
              <a:t>CONDENSADOR</a:t>
            </a:r>
          </a:p>
          <a:p>
            <a:pPr algn="just"/>
            <a:r>
              <a:rPr lang="es-AR" dirty="0">
                <a:solidFill>
                  <a:schemeClr val="tx1"/>
                </a:solidFill>
              </a:rPr>
              <a:t> </a:t>
            </a:r>
            <a:r>
              <a:rPr lang="es-AR" sz="3200" dirty="0" smtClean="0">
                <a:solidFill>
                  <a:schemeClr val="tx1"/>
                </a:solidFill>
              </a:rPr>
              <a:t>Es </a:t>
            </a:r>
            <a:r>
              <a:rPr lang="es-AR" sz="3200" dirty="0">
                <a:solidFill>
                  <a:schemeClr val="tx1"/>
                </a:solidFill>
              </a:rPr>
              <a:t>el equipo donde el gas proveniente del compresor, </a:t>
            </a:r>
            <a:r>
              <a:rPr lang="pt-BR" sz="3200" dirty="0">
                <a:solidFill>
                  <a:schemeClr val="tx1"/>
                </a:solidFill>
              </a:rPr>
              <a:t>cambia de estado de </a:t>
            </a:r>
            <a:r>
              <a:rPr lang="pt-BR" sz="3200" dirty="0" err="1">
                <a:solidFill>
                  <a:schemeClr val="tx1"/>
                </a:solidFill>
              </a:rPr>
              <a:t>gas</a:t>
            </a:r>
            <a:r>
              <a:rPr lang="pt-BR" sz="3200" dirty="0">
                <a:solidFill>
                  <a:schemeClr val="tx1"/>
                </a:solidFill>
              </a:rPr>
              <a:t> a líquido. </a:t>
            </a:r>
            <a:r>
              <a:rPr lang="es-AR" sz="3200" dirty="0">
                <a:solidFill>
                  <a:schemeClr val="tx1"/>
                </a:solidFill>
              </a:rPr>
              <a:t>Y para tal transformación, es necesario retirar calor del gas refrigerante descargado en el condensador. </a:t>
            </a:r>
          </a:p>
          <a:p>
            <a:r>
              <a:rPr lang="es-AR" sz="3200" dirty="0">
                <a:solidFill>
                  <a:schemeClr val="tx1"/>
                </a:solidFill>
              </a:rPr>
              <a:t>TIPOS DE CONDENSADORES</a:t>
            </a:r>
          </a:p>
          <a:p>
            <a:r>
              <a:rPr lang="pt-BR" sz="3200" dirty="0">
                <a:solidFill>
                  <a:schemeClr val="tx1"/>
                </a:solidFill>
              </a:rPr>
              <a:t> 1.- </a:t>
            </a:r>
            <a:r>
              <a:rPr lang="pt-BR" sz="3200" dirty="0" err="1">
                <a:solidFill>
                  <a:schemeClr val="tx1"/>
                </a:solidFill>
              </a:rPr>
              <a:t>Enfriados</a:t>
            </a:r>
            <a:r>
              <a:rPr lang="pt-BR" sz="3200" dirty="0">
                <a:solidFill>
                  <a:schemeClr val="tx1"/>
                </a:solidFill>
              </a:rPr>
              <a:t> por </a:t>
            </a:r>
            <a:r>
              <a:rPr lang="pt-BR" sz="3200" dirty="0" err="1">
                <a:solidFill>
                  <a:schemeClr val="tx1"/>
                </a:solidFill>
              </a:rPr>
              <a:t>aire</a:t>
            </a:r>
            <a:endParaRPr lang="pt-BR" sz="3200" dirty="0">
              <a:solidFill>
                <a:schemeClr val="tx1"/>
              </a:solidFill>
            </a:endParaRPr>
          </a:p>
          <a:p>
            <a:r>
              <a:rPr lang="es-AR" sz="3200" dirty="0">
                <a:solidFill>
                  <a:schemeClr val="tx1"/>
                </a:solidFill>
              </a:rPr>
              <a:t> 2.- Enfriados por agua</a:t>
            </a:r>
          </a:p>
          <a:p>
            <a:r>
              <a:rPr lang="es-AR" sz="3200" dirty="0">
                <a:solidFill>
                  <a:schemeClr val="tx1"/>
                </a:solidFill>
              </a:rPr>
              <a:t> 3.- </a:t>
            </a:r>
            <a:r>
              <a:rPr lang="es-AR" sz="3200" dirty="0" err="1">
                <a:solidFill>
                  <a:schemeClr val="tx1"/>
                </a:solidFill>
              </a:rPr>
              <a:t>Evaporativos</a:t>
            </a:r>
            <a:endParaRPr lang="es-AR" sz="3200" dirty="0">
              <a:solidFill>
                <a:schemeClr val="tx1"/>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2429</TotalTime>
  <Words>1286</Words>
  <Application>Microsoft Office PowerPoint</Application>
  <PresentationFormat>Presentación en pantalla (4:3)</PresentationFormat>
  <Paragraphs>123</Paragraphs>
  <Slides>28</Slides>
  <Notes>0</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Adyacencia</vt:lpstr>
      <vt:lpstr>SERVICIOS DE FRIO</vt:lpstr>
      <vt:lpstr>OBJETIVOS</vt:lpstr>
      <vt:lpstr>Conceptos importantes</vt:lpstr>
      <vt:lpstr>Presentación de PowerPoint</vt:lpstr>
      <vt:lpstr>TEMPERTURA VS. DESARROLLO MICROBIANO</vt:lpstr>
      <vt:lpstr>COMPONENTES DEL SISTEMA DE REFRIGERACION</vt:lpstr>
      <vt:lpstr>Presentación de PowerPoint</vt:lpstr>
      <vt:lpstr>Presentación de PowerPoint</vt:lpstr>
      <vt:lpstr>Presentación de PowerPoint</vt:lpstr>
      <vt:lpstr>CONDENSADORES O ENFRIADORES</vt:lpstr>
      <vt:lpstr>Presentación de PowerPoint</vt:lpstr>
      <vt:lpstr>Presentación de PowerPoint</vt:lpstr>
      <vt:lpstr>Presentación de PowerPoint</vt:lpstr>
      <vt:lpstr>Presentación de PowerPoint</vt:lpstr>
      <vt:lpstr>Presentación de PowerPoint</vt:lpstr>
      <vt:lpstr>VALVULAS DE EXPANSION</vt:lpstr>
      <vt:lpstr>Presentación de PowerPoint</vt:lpstr>
      <vt:lpstr>Presentación de PowerPoint</vt:lpstr>
      <vt:lpstr>REFRIGERANTE</vt:lpstr>
      <vt:lpstr>PROPIEDADES</vt:lpstr>
      <vt:lpstr>CLASIFICACIÓN DE LOS GASES REFRIGERANTES POR GRUPOS DE SEGURIDAD</vt:lpstr>
      <vt:lpstr>Ejemplos:</vt:lpstr>
      <vt:lpstr>Toxicidad e Inflamabilidad</vt:lpstr>
      <vt:lpstr>Presentación de PowerPoint</vt:lpstr>
      <vt:lpstr>Presentación de PowerPoint</vt:lpstr>
      <vt:lpstr>Presentación de PowerPoint</vt:lpstr>
      <vt:lpstr>Presentación de PowerPoint</vt:lpstr>
      <vt:lpstr>MUCHAS 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SERVICIOS DE FRIO</dc:title>
  <dc:creator>win7</dc:creator>
  <cp:lastModifiedBy>Jorge Ramiro Iriarte</cp:lastModifiedBy>
  <cp:revision>61</cp:revision>
  <dcterms:created xsi:type="dcterms:W3CDTF">2018-06-03T16:38:25Z</dcterms:created>
  <dcterms:modified xsi:type="dcterms:W3CDTF">2025-09-24T15:45:32Z</dcterms:modified>
</cp:coreProperties>
</file>