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6" r:id="rId3"/>
    <p:sldId id="331" r:id="rId4"/>
    <p:sldId id="332" r:id="rId5"/>
    <p:sldId id="333" r:id="rId6"/>
    <p:sldId id="334" r:id="rId7"/>
    <p:sldId id="279" r:id="rId8"/>
    <p:sldId id="328" r:id="rId9"/>
    <p:sldId id="280" r:id="rId10"/>
    <p:sldId id="297" r:id="rId11"/>
    <p:sldId id="296" r:id="rId12"/>
    <p:sldId id="258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EA11FF-5D3C-4FE3-A84B-91F8402BFAA3}">
          <p14:sldIdLst>
            <p14:sldId id="335"/>
            <p14:sldId id="336"/>
            <p14:sldId id="331"/>
            <p14:sldId id="332"/>
            <p14:sldId id="333"/>
            <p14:sldId id="334"/>
            <p14:sldId id="279"/>
            <p14:sldId id="328"/>
            <p14:sldId id="280"/>
            <p14:sldId id="297"/>
            <p14:sldId id="296"/>
            <p14:sldId id="25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0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3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5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3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6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1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9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EEB4-42A4-4A17-BB03-D55EE0DD26FD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8104-19BD-461A-95C3-70C774DEF42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5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378" y="615768"/>
            <a:ext cx="89872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s-E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Electroproducción:</a:t>
            </a:r>
            <a:r>
              <a:rPr lang="es-E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electrólisis del mineral (o sea, reducir una especie oxidada)</a:t>
            </a:r>
          </a:p>
          <a:p>
            <a:r>
              <a:rPr lang="es-ES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en gran escala</a:t>
            </a: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Al, Na, Mg, Li (única vía de producción)</a:t>
            </a:r>
          </a:p>
          <a:p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metales muy electropositivos, sales fundidas</a:t>
            </a:r>
          </a:p>
          <a:p>
            <a:endParaRPr lang="es-E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pequeña escala</a:t>
            </a:r>
            <a:r>
              <a:rPr 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Cu, Zn, Ni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 otras vías de producción, ruta química es contaminante o electrólisis da mejor pureza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7800" y="4923745"/>
            <a:ext cx="825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s-E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Electrorefinado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purificación de un metal que ya está en estado reducido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49953" y="-99392"/>
            <a:ext cx="37106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REPASO CLASE PREVIA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580113" y="3258318"/>
            <a:ext cx="2839759" cy="1682850"/>
            <a:chOff x="5404920" y="3258318"/>
            <a:chExt cx="2839759" cy="1682850"/>
          </a:xfrm>
        </p:grpSpPr>
        <p:sp>
          <p:nvSpPr>
            <p:cNvPr id="7" name="Rectángulo 6"/>
            <p:cNvSpPr/>
            <p:nvPr/>
          </p:nvSpPr>
          <p:spPr>
            <a:xfrm>
              <a:off x="5416661" y="3734149"/>
              <a:ext cx="19623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2Cl</a:t>
              </a:r>
              <a:r>
                <a:rPr lang="es-E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Cl</a:t>
              </a:r>
              <a:r>
                <a:rPr lang="es-E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 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+ 2</a:t>
              </a:r>
              <a:r>
                <a:rPr lang="es-E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e-</a:t>
              </a:r>
              <a:endParaRPr lang="es-E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416661" y="4110569"/>
              <a:ext cx="28280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3C + 6O</a:t>
              </a:r>
              <a:r>
                <a:rPr lang="es-E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</a:t>
              </a:r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3CO</a:t>
              </a:r>
              <a:r>
                <a:rPr lang="es-ES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+ 12</a:t>
              </a:r>
              <a:r>
                <a:rPr lang="es-E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e-</a:t>
              </a:r>
              <a:endPara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404920" y="4541058"/>
              <a:ext cx="27462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2H</a:t>
              </a:r>
              <a:r>
                <a:rPr lang="es-ES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 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O</a:t>
              </a:r>
              <a:r>
                <a:rPr lang="es-ES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 </a:t>
              </a:r>
              <a:r>
                <a: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+ </a:t>
              </a:r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4H</a:t>
              </a:r>
              <a:r>
                <a:rPr lang="es-E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+</a:t>
              </a:r>
              <a:r>
                <a:rPr lang="es-E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+ 4</a:t>
              </a:r>
              <a:r>
                <a:rPr lang="es-E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e-</a:t>
              </a:r>
              <a:endParaRPr lang="es-E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810583" y="3258318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ÁNODO</a:t>
              </a:r>
              <a:endPara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77800" y="5960821"/>
            <a:ext cx="180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ÁNODO</a:t>
            </a:r>
          </a:p>
          <a:p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</a:t>
            </a:r>
            <a:r>
              <a:rPr lang="es-E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n+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s-E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404920" y="5960821"/>
            <a:ext cx="1974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CÁTODO</a:t>
            </a:r>
            <a:endParaRPr lang="es-E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s-ES" sz="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n+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s-ES" sz="2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M</a:t>
            </a:r>
            <a:endParaRPr lang="es-E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156176" y="3258318"/>
            <a:ext cx="1974138" cy="889611"/>
            <a:chOff x="475815" y="3258318"/>
            <a:chExt cx="1974138" cy="889611"/>
          </a:xfrm>
        </p:grpSpPr>
        <p:sp>
          <p:nvSpPr>
            <p:cNvPr id="10" name="CuadroTexto 9"/>
            <p:cNvSpPr txBox="1"/>
            <p:nvPr/>
          </p:nvSpPr>
          <p:spPr>
            <a:xfrm>
              <a:off x="611560" y="3258318"/>
              <a:ext cx="1306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CÁTODO</a:t>
              </a:r>
              <a:endPara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75815" y="3717042"/>
              <a:ext cx="19741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</a:t>
              </a:r>
              <a:r>
                <a:rPr lang="es-E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</a:t>
              </a:r>
              <a:r>
                <a:rPr lang="es-E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+</a:t>
              </a:r>
              <a:r>
                <a:rPr lang="es-E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+ </a:t>
              </a:r>
              <a:r>
                <a:rPr lang="es-ES" sz="2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</a:t>
              </a:r>
              <a:r>
                <a:rPr lang="es-E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s-E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  <a:r>
                <a:rPr lang="es-E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 M</a:t>
              </a:r>
              <a:endParaRPr lang="es-E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1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00" y="476672"/>
            <a:ext cx="81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solidFill>
                  <a:srgbClr val="FF0000"/>
                </a:solidFill>
              </a:rPr>
              <a:t>¿</a:t>
            </a:r>
            <a:r>
              <a:rPr lang="es-AR" sz="4000" b="1" dirty="0" smtClean="0">
                <a:solidFill>
                  <a:srgbClr val="FF0000"/>
                </a:solidFill>
              </a:rPr>
              <a:t>Cuál es la fuente de energía primaria que va a recargar las baterías?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12" descr="http://losverdes.org.ar/nuevo/wp-content/uploads/2012/08/1743983_3_f939_la-centrale-nucleaire-de-tihange-en-belgique_1f8c6b72697121d26802a18d7accea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64" y="4221088"/>
            <a:ext cx="4218073" cy="2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674691" cy="1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4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ransbus.org/construc/vanhool_newa308e_deli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0648"/>
            <a:ext cx="52387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beautomotive.be/fr/wp-content/uploads/2014/10/Schermafbeelding-2014-10-20-om-09.52.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" y="2643762"/>
            <a:ext cx="4305622" cy="37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img15.hostingpics.net/pics/167508HeuliezGX187DeLijn7.jpg"/>
          <p:cNvSpPr>
            <a:spLocks noChangeAspect="1" noChangeArrowheads="1"/>
          </p:cNvSpPr>
          <p:nvPr/>
        </p:nvSpPr>
        <p:spPr bwMode="auto">
          <a:xfrm>
            <a:off x="63500" y="-136525"/>
            <a:ext cx="90868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deredactie.be/polopoly_fs/1.1697632%21image/670041886.jpg_gen/derivatives/landscape670/670041886.jpg"/>
          <p:cNvSpPr>
            <a:spLocks noChangeAspect="1" noChangeArrowheads="1"/>
          </p:cNvSpPr>
          <p:nvPr/>
        </p:nvSpPr>
        <p:spPr bwMode="auto">
          <a:xfrm>
            <a:off x="155575" y="-1714500"/>
            <a:ext cx="6381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 descr="http://deredactie.be/polopoly_fs/1.1697632!image/670041886.jpg_gen/derivatives/landscape670/6700418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12" y="3842649"/>
            <a:ext cx="4608512" cy="258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764704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500" dirty="0" smtClean="0"/>
              <a:t>Son un componente fundamental de los dispositivos </a:t>
            </a:r>
            <a:r>
              <a:rPr lang="es-AR" sz="2500" dirty="0" smtClean="0"/>
              <a:t>portátiles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500" dirty="0" smtClean="0"/>
              <a:t>Movilidad eléctrica</a:t>
            </a:r>
            <a:endParaRPr lang="en-GB" sz="2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500" dirty="0" smtClean="0"/>
              <a:t>Son </a:t>
            </a:r>
            <a:r>
              <a:rPr lang="en-GB" sz="2500" dirty="0" err="1" smtClean="0"/>
              <a:t>una</a:t>
            </a:r>
            <a:r>
              <a:rPr lang="en-GB" sz="2500" dirty="0" smtClean="0"/>
              <a:t> </a:t>
            </a:r>
            <a:r>
              <a:rPr lang="en-GB" sz="2500" dirty="0" err="1" smtClean="0"/>
              <a:t>solución</a:t>
            </a:r>
            <a:r>
              <a:rPr lang="en-GB" sz="2500" dirty="0" smtClean="0"/>
              <a:t> </a:t>
            </a:r>
            <a:r>
              <a:rPr lang="en-GB" sz="2500" dirty="0" err="1" smtClean="0"/>
              <a:t>donde</a:t>
            </a:r>
            <a:r>
              <a:rPr lang="en-GB" sz="2500" dirty="0" smtClean="0"/>
              <a:t> no hay </a:t>
            </a:r>
            <a:r>
              <a:rPr lang="en-GB" sz="2500" dirty="0" err="1" smtClean="0"/>
              <a:t>una</a:t>
            </a:r>
            <a:r>
              <a:rPr lang="en-GB" sz="2500" dirty="0" smtClean="0"/>
              <a:t> </a:t>
            </a:r>
            <a:r>
              <a:rPr lang="en-GB" sz="2500" dirty="0" err="1" smtClean="0"/>
              <a:t>fuente</a:t>
            </a:r>
            <a:r>
              <a:rPr lang="en-GB" sz="2500" dirty="0" smtClean="0"/>
              <a:t> </a:t>
            </a:r>
            <a:r>
              <a:rPr lang="en-GB" sz="2500" dirty="0" err="1" smtClean="0"/>
              <a:t>primaria</a:t>
            </a:r>
            <a:r>
              <a:rPr lang="en-GB" sz="2500" dirty="0" smtClean="0"/>
              <a:t> de </a:t>
            </a:r>
            <a:r>
              <a:rPr lang="en-GB" sz="2500" dirty="0" err="1" smtClean="0"/>
              <a:t>energía</a:t>
            </a:r>
            <a:endParaRPr lang="en-GB" sz="2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500" dirty="0" smtClean="0"/>
              <a:t>Son una forma de acumular la energía proveniente de fuentes renovables no permanentes (energía solar, eólica, de olas, 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500" dirty="0" smtClean="0"/>
              <a:t>Son una forma de acumular energía en momentos de baja demanda para su utilización posterior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2500" dirty="0"/>
          </a:p>
          <a:p>
            <a:pPr algn="ctr"/>
            <a:r>
              <a:rPr lang="es-AR" sz="2500" b="1" i="1" dirty="0" smtClean="0">
                <a:solidFill>
                  <a:srgbClr val="FF0000"/>
                </a:solidFill>
              </a:rPr>
              <a:t>SMART GRIDS</a:t>
            </a:r>
            <a:r>
              <a:rPr lang="es-AR" sz="2500" b="1" dirty="0" smtClean="0">
                <a:solidFill>
                  <a:srgbClr val="FF0000"/>
                </a:solidFill>
              </a:rPr>
              <a:t> (redes inteligentes)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93277" y="-99392"/>
            <a:ext cx="49574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500" dirty="0" err="1"/>
              <a:t>Baterías</a:t>
            </a:r>
            <a:r>
              <a:rPr lang="en-GB" sz="4500" dirty="0"/>
              <a:t>, ¿para </a:t>
            </a:r>
            <a:r>
              <a:rPr lang="en-GB" sz="4500" dirty="0" err="1"/>
              <a:t>qué</a:t>
            </a:r>
            <a:r>
              <a:rPr lang="en-GB" sz="4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7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7918" y="6525344"/>
            <a:ext cx="479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Winter, </a:t>
            </a:r>
            <a:r>
              <a:rPr lang="de-DE" dirty="0" err="1" smtClean="0"/>
              <a:t>Brodd</a:t>
            </a:r>
            <a:r>
              <a:rPr lang="de-DE" dirty="0" smtClean="0"/>
              <a:t>, Chem</a:t>
            </a:r>
            <a:r>
              <a:rPr lang="de-DE" dirty="0"/>
              <a:t>. </a:t>
            </a:r>
            <a:r>
              <a:rPr lang="de-DE" dirty="0" err="1"/>
              <a:t>Rev</a:t>
            </a:r>
            <a:r>
              <a:rPr lang="de-DE" dirty="0"/>
              <a:t>. 2004, 104, 4245-4269</a:t>
            </a:r>
            <a:endParaRPr lang="en-GB" dirty="0"/>
          </a:p>
        </p:txBody>
      </p:sp>
      <p:grpSp>
        <p:nvGrpSpPr>
          <p:cNvPr id="4" name="Grupo 3"/>
          <p:cNvGrpSpPr/>
          <p:nvPr/>
        </p:nvGrpSpPr>
        <p:grpSpPr>
          <a:xfrm>
            <a:off x="395536" y="0"/>
            <a:ext cx="7344816" cy="5805264"/>
            <a:chOff x="395536" y="0"/>
            <a:chExt cx="5112568" cy="413583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0"/>
              <a:ext cx="5112568" cy="413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395536" y="802800"/>
              <a:ext cx="360040" cy="12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01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7384"/>
            <a:ext cx="5230090" cy="68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21" y="0"/>
            <a:ext cx="5565618" cy="42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4797152"/>
            <a:ext cx="475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u="sng" dirty="0" smtClean="0"/>
              <a:t>Batería</a:t>
            </a:r>
            <a:r>
              <a:rPr lang="es-AR" dirty="0" smtClean="0"/>
              <a:t>: sistema cerrado</a:t>
            </a:r>
          </a:p>
          <a:p>
            <a:r>
              <a:rPr lang="es-AR" b="1" u="sng" dirty="0" smtClean="0"/>
              <a:t>Celda de combustible</a:t>
            </a:r>
            <a:r>
              <a:rPr lang="es-AR" dirty="0" smtClean="0"/>
              <a:t>: sistema abierto</a:t>
            </a:r>
          </a:p>
          <a:p>
            <a:endParaRPr lang="es-AR" dirty="0"/>
          </a:p>
          <a:p>
            <a:r>
              <a:rPr lang="es-AR" b="1" dirty="0" smtClean="0"/>
              <a:t>¿dónde almaceno y dónde convierto la energía?</a:t>
            </a:r>
          </a:p>
          <a:p>
            <a:endParaRPr lang="es-AR" dirty="0" smtClean="0"/>
          </a:p>
          <a:p>
            <a:r>
              <a:rPr lang="es-AR" b="1" dirty="0" smtClean="0"/>
              <a:t>¿hay cambio químico neto?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6269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68365" y="-3886419"/>
            <a:ext cx="4937511" cy="130819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8662" y="5226784"/>
            <a:ext cx="8760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Especies iónicas se agregan para aumentar la solubilidad</a:t>
            </a:r>
          </a:p>
          <a:p>
            <a:endParaRPr lang="es-ES" sz="2500" dirty="0"/>
          </a:p>
          <a:p>
            <a:r>
              <a:rPr lang="es-ES" sz="2500" dirty="0" smtClean="0"/>
              <a:t>Aditivos orgánicos aumentan la calidad del depósito (pero podrían llegar a contaminar metal)</a:t>
            </a:r>
            <a:endParaRPr lang="es-ES" sz="2500" dirty="0"/>
          </a:p>
        </p:txBody>
      </p:sp>
      <p:sp>
        <p:nvSpPr>
          <p:cNvPr id="6" name="Rectángulo 5"/>
          <p:cNvSpPr/>
          <p:nvPr/>
        </p:nvSpPr>
        <p:spPr>
          <a:xfrm>
            <a:off x="2449953" y="-99392"/>
            <a:ext cx="37106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REPASO CLASE PREVIA</a:t>
            </a:r>
          </a:p>
        </p:txBody>
      </p:sp>
    </p:spTree>
    <p:extLst>
      <p:ext uri="{BB962C8B-B14F-4D97-AF65-F5344CB8AC3E}">
        <p14:creationId xmlns:p14="http://schemas.microsoft.com/office/powerpoint/2010/main" val="13164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1" y="168281"/>
            <a:ext cx="8653375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500" dirty="0" smtClean="0"/>
              <a:t>Bajos potenciales de celda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500" dirty="0" smtClean="0"/>
              <a:t>Bajas corrientes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500" dirty="0" smtClean="0"/>
              <a:t>Amplia distancia entre electrodos (5-15cm), facilita el mantenimiento por personal no especializado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500" dirty="0" smtClean="0"/>
              <a:t>Proceso en modo </a:t>
            </a:r>
            <a:r>
              <a:rPr lang="es-ES" sz="2500" dirty="0" err="1" smtClean="0"/>
              <a:t>batch</a:t>
            </a:r>
            <a:endParaRPr lang="es-ES" sz="2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500" dirty="0" smtClean="0"/>
              <a:t>Consumo eléctrico relativamente bajo: 200-1500kWh ton</a:t>
            </a:r>
            <a:r>
              <a:rPr lang="es-ES" sz="2500" baseline="30000" dirty="0" smtClean="0"/>
              <a:t>-1</a:t>
            </a:r>
          </a:p>
          <a:p>
            <a:endParaRPr lang="es-ES" sz="2500" baseline="30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500" dirty="0" smtClean="0"/>
              <a:t>Tiempos de residencia son altos (21-28días)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500" dirty="0" smtClean="0"/>
              <a:t>Pureza &gt; 99.9% (impurezas metálicas &lt; 0.005%)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16324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69265" y="2906109"/>
            <a:ext cx="4605470" cy="104578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384664" y="785199"/>
            <a:ext cx="5816410" cy="5287597"/>
            <a:chOff x="4049109" y="1126266"/>
            <a:chExt cx="4510501" cy="460547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269265" y="2906110"/>
              <a:ext cx="4605470" cy="104578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615174" y="1696640"/>
              <a:ext cx="4424153" cy="3464719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2843808" y="1475492"/>
            <a:ext cx="1629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Ánodo residual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46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40090" y="39188"/>
            <a:ext cx="646382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500" b="1" dirty="0" err="1" smtClean="0"/>
              <a:t>Electrorefinación</a:t>
            </a:r>
            <a:r>
              <a:rPr lang="es-ES" sz="4500" b="1" dirty="0" smtClean="0"/>
              <a:t> de cobre</a:t>
            </a:r>
            <a:endParaRPr lang="es-ES" sz="45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04120" y="928615"/>
            <a:ext cx="8690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Virtualmente todo el cobre producido mundialmente recibe un tratamiento electrolítico:</a:t>
            </a:r>
          </a:p>
          <a:p>
            <a:endParaRPr lang="es-ES" sz="2500" dirty="0"/>
          </a:p>
          <a:p>
            <a:r>
              <a:rPr lang="es-ES" sz="2500" dirty="0" smtClean="0"/>
              <a:t>Por </a:t>
            </a:r>
            <a:r>
              <a:rPr lang="es-ES" sz="2500" dirty="0" err="1" smtClean="0"/>
              <a:t>electrorefinado</a:t>
            </a:r>
            <a:r>
              <a:rPr lang="es-ES" sz="2500" dirty="0" smtClean="0"/>
              <a:t>, o porque se produjo por vía electrolítica</a:t>
            </a:r>
            <a:endParaRPr lang="es-ES" sz="25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120" y="2810435"/>
            <a:ext cx="882472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Impurezas posibles:</a:t>
            </a:r>
          </a:p>
          <a:p>
            <a:endParaRPr lang="es-ES" sz="2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Ag, Au, Pt: son más nobles, no se oxidan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Sn, Bi, Sb: se oxidan pero precipitan como óxidos o hidróxidos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Pb: se oxida pero precipita como PbSO</a:t>
            </a:r>
            <a:r>
              <a:rPr lang="es-ES" sz="2500" baseline="-25000" dirty="0" smtClean="0"/>
              <a:t>4</a:t>
            </a:r>
          </a:p>
          <a:p>
            <a:endParaRPr lang="es-ES" sz="25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Fe, Ni, Co, Zn: se oxidan y son solubles. Pero se reducen a potenciales más negativos que el Cu</a:t>
            </a:r>
            <a:r>
              <a:rPr lang="es-ES" sz="2500" baseline="30000" dirty="0" smtClean="0"/>
              <a:t>2+</a:t>
            </a:r>
            <a:endParaRPr lang="es-ES" sz="2500" baseline="30000" dirty="0"/>
          </a:p>
        </p:txBody>
      </p:sp>
    </p:spTree>
    <p:extLst>
      <p:ext uri="{BB962C8B-B14F-4D97-AF65-F5344CB8AC3E}">
        <p14:creationId xmlns:p14="http://schemas.microsoft.com/office/powerpoint/2010/main" val="419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30" y="0"/>
            <a:ext cx="5231741" cy="48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787" y="1124744"/>
            <a:ext cx="54044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000" b="1" dirty="0" smtClean="0"/>
              <a:t>Batería =</a:t>
            </a:r>
          </a:p>
          <a:p>
            <a:pPr algn="ctr"/>
            <a:r>
              <a:rPr lang="es-AR" sz="4000" b="1" dirty="0"/>
              <a:t>Acumulador de </a:t>
            </a:r>
            <a:r>
              <a:rPr lang="es-AR" sz="4000" b="1" dirty="0" smtClean="0"/>
              <a:t>energía=</a:t>
            </a:r>
            <a:endParaRPr lang="en-GB" sz="4000" b="1" dirty="0"/>
          </a:p>
          <a:p>
            <a:pPr algn="ctr"/>
            <a:r>
              <a:rPr lang="es-AR" sz="4000" b="1" dirty="0"/>
              <a:t>(</a:t>
            </a:r>
            <a:r>
              <a:rPr lang="es-AR" sz="4000" b="1" dirty="0" smtClean="0"/>
              <a:t>Pila)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950" y="4077072"/>
            <a:ext cx="84661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500" dirty="0" smtClean="0"/>
              <a:t>Dispositivo que transforma energía química en energía eléctrica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3712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6664" y="980728"/>
            <a:ext cx="76106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500" dirty="0" smtClean="0"/>
              <a:t>¿Qué es una fuente de energía primaria?</a:t>
            </a:r>
            <a:endParaRPr lang="en-GB" sz="3500" dirty="0"/>
          </a:p>
        </p:txBody>
      </p:sp>
      <p:sp>
        <p:nvSpPr>
          <p:cNvPr id="3" name="CuadroTexto 2"/>
          <p:cNvSpPr txBox="1"/>
          <p:nvPr/>
        </p:nvSpPr>
        <p:spPr>
          <a:xfrm>
            <a:off x="-108096" y="2276872"/>
            <a:ext cx="936019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500" dirty="0" smtClean="0"/>
              <a:t>Las baterías, ¿son una fuente de energía primaria?</a:t>
            </a:r>
          </a:p>
          <a:p>
            <a:pPr algn="ctr"/>
            <a:r>
              <a:rPr lang="es-ES" sz="2500" dirty="0" smtClean="0">
                <a:hlinkClick r:id="rId2"/>
              </a:rPr>
              <a:t>www.menti.com</a:t>
            </a:r>
            <a:endParaRPr lang="es-ES" sz="2500" dirty="0" smtClean="0"/>
          </a:p>
          <a:p>
            <a:pPr algn="ctr"/>
            <a:r>
              <a:rPr lang="es-ES" sz="2500" dirty="0" smtClean="0"/>
              <a:t>63 65 </a:t>
            </a:r>
            <a:r>
              <a:rPr lang="es-ES" sz="2500" smtClean="0"/>
              <a:t>45 95</a:t>
            </a:r>
            <a:endParaRPr lang="en-GB" sz="2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53957" y="5139769"/>
            <a:ext cx="7836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/>
              <a:t>¿Cuál es la relación entre baterías y fuentes de energía primarias?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38805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6632"/>
            <a:ext cx="9189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300" b="1" dirty="0" smtClean="0">
                <a:solidFill>
                  <a:srgbClr val="FF0000"/>
                </a:solidFill>
              </a:rPr>
              <a:t>Las baterías NO son una fuente primaria de energía</a:t>
            </a:r>
          </a:p>
          <a:p>
            <a:pPr algn="ctr"/>
            <a:r>
              <a:rPr lang="es-AR" sz="3300" b="1" dirty="0" smtClean="0">
                <a:solidFill>
                  <a:srgbClr val="FF0000"/>
                </a:solidFill>
              </a:rPr>
              <a:t>EL LITIO TAMPOCO!</a:t>
            </a: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3" name="AutoShape 4" descr="data:image/jpeg;base64,/9j/4AAQSkZJRgABAQAAAQABAAD/2wCEAAkGBxQTEhQUEhQWFRUXFh4VFRgXGBwYFhUXFxcXHyAaFh4YHiggHB0lHxwfIjEjJSorLi4vHCAzODMsNygtLi4BCgoKDg0OFBAQFywkHCQsLCwsLCwsLCwsLCwsLCwsLCwsLCwsLCwsLCwsLCwsLCwsLCwsLCwsLCwsLCwsLCwsLP/AABEIALcBEwMBIgACEQEDEQH/xAAcAAACAwEBAQEAAAAAAAAAAAADBAACBQEGBwj/xAA5EAACAQMDAgQDBgUEAgMAAAABAhEAAyEEEjEiQQUTUWEycYEGFCNCkaFSscHR8Acz4fEVYiRykv/EABkBAQEBAQEBAAAAAAAAAAAAAAABAgMEBf/EACERAQEAAgICAgMBAAAAAAAAAAABAhESQQMxE1EEIXFh/9oADAMBAAIRAxEAPwD5eiUdUqyW6OluvoSPLaotuiC3RlSiLbrWmdgi3Vxbo6pRBbrSFxbqwt0yEqwt1ULC1VxbpkW6sLdEKi3XfLpsW675dUKeXU8um/Lrvl0Qn5dc8unvKrnlVQl5dTy6d8queVV0E/LqeXTnlVPKppNkjbqpt08bVVNqpo2RNqqm1TxtVw2qKQNqqG3T5tVU26BA26qUp426obVTS7IlKoyU8bVUa1U0bIFKoyU8bdDa3U01sg1ugslaL26A9us2NSkClSmTbrtY0rUS1R0tUVLdHS3XRgFbdEW1TCW6MtuqhVbVEFqmhaq4s0Cgt1cW6bFmrC1WkKi3VhbpsWq6LNAqLdWFqmxaqwtVUJ+VXfKp0Wq6LVAj5VTyqf8AKqeTVQh5VTyqf8mp5VEZ/lVzyq0PKrnlVQh5VVNqtDyqqbVAgbVVNqtA2qqbVQZ5tVQ2q0TaqhtUVnG1VDarRNmqG1UVnG1QzbrRNqhtaqDOa1Q2tVotaobWqis5rdAe3Wk1ugvaqLtmm3Upw2qlTS7a6WqMtujolHS3UQstqirbppbNFWxV2FVt0RbdNppie1K3PEdOpVWvWwW46geSRmOBIOTTcns1Vxbq4tUDUeMaa2ttmvKVuGFK9Ue7R8I9zXL/ANoNIgk3gRMDarNMRxAiM88U54/a8b9GhaqwtVXQeJae8YtXVY4jkbiQTC7gNxgGQOIM1pDTH0rUsvpmywiLVW8qnfIqeTVZJ+VXRapwWq6LVEJ+VXfKp3yq75VUI+VU8qnvJqeTQIeVU8mn/JqeTTZpnGzXDZrRNqueTTZpnGzVTZrTFiaPa8NY1m5ye2pjawzZqhs16RvBm9KA/hTelY+XH7a+OvPtZqjWq27nhxHagNojWucTjWM1qhtarXbRmhtpTTlF1WQ1qhNarXbS0K5p6nKGmQ1qgvZrVe1QWt02mmUbNStLyqlZ5K0Es1e/tto1xztRRLGDgfTNeL8U+2l1+iwnlTG0/FcBGT/6wfl/xg6vVXHlrju7MSMzBOPhHw9u3p8q4XzyenaeK9veeJfae1bgWh5zFZBUjYCeAzevGPT0rGf7a3iGChFKktKgkFciDu9OZjt+vnNHo22sXJhSCQRwSZ6fVqDeuts2Lvg9vQTP8IrjfNle3WePGH73idy6y3XuXC0bAyyoCjnC4z6Vywy+bIUvyeqds9+3IyfT50ZR5aqu6emRI2LbLex5OcmTHpSf3EMQu87QAWjcxJMxHIJnHFc979t+hLllmZlAMGFknpkZAjt39fXvXdMF2sWdSyofLA685jkYgiYiePWqsu5xbVoYEsJmFIxLYmYAHEURntgrbUuWb82NxBnjjYQM/wBBUF9LquQHdSSqq8kOs90QD0YCQQYNN6TxbU2bRS3cuC2gYMDCFQwM4djJbkRxmlvFPEboIVjbUKuFQblHu2D7+hk1EshkzdO0HeSqsJjkSAM5GDxxVls9Fkrng3ijq48u4VO4OR5jIjshBhhGcCOCTPavUeB/bi8bhOoCtbKkgLCtumRloxtBxk/qK8qLKlQ11yNweE2hGE95bscHLZiM0w+oEssqNoCkgFtoj4jHTJ7cxB5rU8mWPqs3CX3H0fw77Y6S4gZnNsl/LggsN2IO5ARtM8mOD6Vv6RkugtadLig7SUYMAw7GOD/evjljT2ZdG39OVwyLlvRTEgAmZ9BzNW8O8RuacoLDskMQ/lhifhByPhOYnA/YV2x/Jvccr4J0+z/dzV00hPAr514P9q9XbYM585Tb2xcIRAZBDM3xboBHw/mJM4r0PgX+otlxcOo6NrEqbfUvlwMncQTmcgZHvXWfkY1i+Gx6f/x7elVOkI7VhfZr7fpqbt1Lts6e2itcW7dYKpUMB1bogmQZmO1eusgXFD23V0OQykFSPmMVrHyb7Zyw0zPu9XXT03p1FxFe2Q6MJVlyGB7g0Tyj6ftWrkmiYtL3FEWxb7imYP8AD+1U2L3FY/bQY0lvsabsBV9KA+nWMGhC0e1YuO+1l100zeWgvfHpSUEc1f7zAwKx8bfNL7j0pG6y+lGuFmqv3U1dSe03b6IugNL3LFav3JvWqvomHcVeUnZr/GG9k0tcs1uXdI3z+VKXNI3pWpkzcWM9qgtarXfRt6UI6FjWuc+2eNZBt12tX/xx9qlZ+TFeFfHtIQoZtzGZiMfQEyM+oNDttbXpM7+McQTxPt7RVXaRwSJ5X4Z7fp61LrAse7EAdI47HuZP+YrxvWvccSV3krvDEJJ3Hv37ScmaMLjPBPxr1E5YnaeJB+XqSaFpltd2zEwJk+nGZPNF1WrLkbrpJZQrBZ4C/ExwBjsJGIqAV194QvnbgAlmf4vzdgO3ANGbcELoRtUzvYMPiwDGeJI781W+dgMKYH+3B46iJaR8TfyqWtOj3VW4+4H3EkQMSMD5wMZqgej6QbrOrCGGGIZWPZuDnMAenYZpy/pwXViRub4VBBYHtJXB/WeaXS5bDBLZU2y2ws3xOCT1RyIBxx9ae1l22Cdn5RuVTIjgAATwRj9KBe5YtgP5rNsAi2qsF6iSOoEflJJ/T3pm7fW2EK7SqnahLfGYO5tiRI3fCMYA+gtRpLdt0tOrlnG5wVKhd5BH5icHHA965c1wtTbtKoBYh2IJQKY7ZiPrxUFdCg+89dvzZAKljuCknBeJEDMKfafWmbumtSTudk3Bnu5W27CQR7ZMCD3PpVNNYcXgsFS7MA4G0bQCcZBgiMGDke1MXUYMUVt+38qswBJ/IhON20TgYPvQIaQ2i+2GcKA7XC2QVIHwmZHYA8yK0XTquC2XRNqwzPvYGZkqH3CRET+lDKKblzZbuQdpIDbi+2SVnke6hhwOO1vCdKqKdqsWYliqEO4RJ5K/CZkQMmecYCXb4CDy5cMxuM4UHg5ZhMADjnsJo2t1cWrb3LQYrte2FYMwj+IwIkyYE88UnpbKbN3kuCNwKsXUAkSEwCYIIaBHGTxV/A97G1cUBGuXym84UoLfUCJzGYjuM5oB6vRhgi7XVdhKq5MPdEZPSpAAYe3PGRWr4WLyTZtvcEKYt74aHB3kru2iVwJ4GTxS2u0U6tbgtzaaWG97bFyFjcBugCSCB7VTRanefxd29WUFNmIdyJd5ziBOOe5oPQfZv7U6jTMAmoW5aSVFggw5cHpQAEkq5nBXHYAxXpbn+qvli6Ltq2XADWxbclQO4c5zJAxjnPE+H01+1tSy9mLgurcTJYC2TtCluRCkmJyRnsAGzYRXfUsBZVfwSLhCs7P3VUHUAsnEfMRWpnZ2zcZX1r7P/b+zdQfeCLFyJbO5InBH5hPoR9a1vDvtBpdSPwr1snq6W6H6OcNBxzXxNrOn2ADNxZlm3ZAPTH5QJjP/AKkRPCJ0sqH3gtugBiWUSW3ycZLGJzitTy1L44/QKOjXGtqwLr8S+kRPziR+tGbRn0/ea+N+FlURnQ37a7iLlwXSAQ3O04YKCoPuQOeQj4n9p7vm7bFzU3RbXJZiTn86HgxOC2M4Hrr5qz8UfcLdieTV10vrFeYX/UDRQN3mp+Gr9S4l1+EkGZBwTETxNTwn7b6W+yozG05w27/bDQDtDnBwa1yl7Z1Z09K9tR2FD84VDbnIyDkEZB+VK6+/bsoXvOEUdz39gOSfYVeJyXuXQe371gfaH7U2NKCP9y72tqeD/wC5/KP39q8v9oftu7ymnBtWzjeR+K3yz0j9/ccV4l+f35n61yyznTpMb209d9qtXcueZ5zoR8KoYRfaO/1mtfw7/UO6sDU2xcH8SQr/AFB6Sf0ryL/5BobgVjlWtR9e8I8d0+qA8q51RPlv0uPp3+kinrkiviBEZmCOCDkH29K3vDPtpqrUB2F1R2ufFHswz+s1rl9s8X0osaleTT7eWSAWtXQe4G0gfI7hP6VK1uJ+3zx7VtcozFRA3N0qz9yFyQo9SaXcEFQCCXgY7g4EnknNAKbz6x/DhQOO4o/3JiCwaMYkxgRxkn+Vc3QVUtpO3ruR1AyFQe5HMd+BxQATvG7KzJCSAT9eOeaa1mnCWFPnAloNxIHmSOxPO2Rgeuc107mZ9gDxyxwMRG0TEe3tn0oFbunO4gFWLDkAhZz8PdueYoxsLbf/AHNjxtKqp7gAzuzJziO9dEjcS+0KF/2wSBOIkQAfr3q1+w28sxUnDHORI+Hc3BAgmB39qBrQIobahCbjtUoC9whQZBIHTu7we0cCqaFCjL5i2re5wCx+K2SY3HuP1HvQNHq1Cv5gYAjot2xC9R+IFiSDjn+9N6zSbrttbqhVI3OEMNI56mXJ3N796gNf23MedtLfnPdU3ZY8heRAgT64kC6fTgB5Yr0qQpBe4QD+U7Ykke4APzpkeDq1j47dtZa4BBeFn8xkdo9e5xms9tGtpFuN3EQJn4ZBOZkntjFUag33VuCy1yWaYe0ZhgMA5GIOZHHvJz3uIWbynZtlpSpOFDOF3AAAlckjuec96cvE791u6zgDb0SgmMKxZjIEZj07k0ulhXPlg7WUQXmJIcFj0qST1Zk/L0qCmp1nk3FFsKRkAoz7txUKXUE4JnAg5HrT9nQGwq3AbYKy9wi5O1YAWWghmY7lhR3aAOad0Vu0LV4Md1y1At3GXcC2csW6QqQOM0X7ot5yil7hR7bMh/EJU7SVCk4BBjmMx2oMZvErl3ewVbgZiJGCibW3SpxJEmfUjHArTbWC2tpbg2mPwkHT5crksFjdngRAmTS2utmW2XVPWy7SDbZWJkiAWJzAAFG8G8SNhLr3BsZlRLckdXl+ZuiY7mB29zFAs+n+7taX7vudZBYiVZ3UEAGRuUCZB5k094Q9pLo0zLcDEbiGjy9wXcXST7SCTAzFD1niT3lS4i3EtB+Sw2syQIRVncMiex4mk71++zXbtyF2KQri3bYmQe8MByZg9xxQP2vDRdJdnu+bhhbUqpKySHbfKrJXgT/OM0hLLh2uAlDvVbyC6xJJgSCMQP1zGaa0AYoly5IUBQvlyTdZhCIgGQRgx3PpFZXh3hly5eNyLiojHcXHUog7RkzuJEY45zxQbWou3L7X9XeDv5gtrbAcEyWCjoU9hkL7mhaS0lu2r/EUJcWrhY9YYgM4ABBPIUmJ9ewPuTBbjhHebgdSSE+FumY+I5xn6Vpa1Ldu8t1xfbzfw0Mg7MQdu2ZcDBieTQZHmbtS631D+ftVdp2orlhBMQp2gkSJEY9aeNy2up8rTvbKB97LlV6Vg54MjB2kcTilU8OZbq3BAVGMB2Lsd5jbAGMHmm3sKEKJYW4QCHhNzkSZO5RMCD3xI5kUouo0y+XdulVZrx27ZKjYRDGJLDA4MGYIHZbxnxNbrqQocGY6oAZgAD0xwoI9AT9amtvJbh7Ni5fj4XuzKFTIwqiPXseJNJDw+2zJctM4J3NcS5tZ7THhoAHPIxUHpvCftbrbOldLPlrZCjY3U5tEcqnODxHE8HmkV8QuatDev3C90EKZiAGiCoHAj0HY1Tpe8gVp8sqzKFJKquRuPGfSDwPXANBbBe5EFmJO4RG2SF2A8x3yIODwKttNRzUKUMMeMH6f5/OlmcdjPsMfzGads9DbRvvFxt6ioYKm3CkmAZAnJxNE09tblsvtKlTlMhfSdxbqA5wM1FZbH2gDv/f9aGSP2x/P+tM3ba9W11ZVw7A43ekDMe/HvSw+kc+vpRFAP84qrfp/nerseIj2qrCqKBAcnn5VKm73H6CpUAjoTbYhiUDCVg8kdu570p93ZvWImTEZ+vzqam6XMuTIEz2+QH/NF0uqJZBtJGe3t2gY4rQrpdN0ncR6gRJIHJ9QK0rdklVYsNpMBYiAe5k/MfKOKS04LsxO0RgxJgTMwME/PHt6cOtAIVNw29KmZgg8gExJoNjWaFA7qt4npzKrAeOE9QBE/Tmlbdwsxtli1skSkGemDgiJPHHakwLgLW7b9MdRIgAACcxMUXRaxVdFU8AguSe4MmCPTj55oGhq2Fu4LefLdWHRsCgsMKJkdR7yfl3rbZtwe7eXfdQZYbtoBBHJjtPt2oNh02vc3NsViJkBrjHgAdoxkZ70v4fbtuSXVncknYswBBJZixzmO45qDXsXxbRwBbKxm4ZZnZlPUFAMj9AOJpG1qC25mFtyxFpfMBAmUAII27T3nGCZpjTgpc3MoPCpJLqqQcADIIiO4yfSnbYBcgmceYFVQXkbQImYXI9DjB70AdLppkr1lJOxWDqXuLAyx+ERxMnPal3susKNPved1xpDKCQeklTAjsJ9Kpe1d66xCI4ClWba0Y7EnIJPYkn2rt+4yMqpc3MGI2gfmubcsxaBJ6c+lUes8LvjT9PQiAxbNxN25/RdpkZMT+1L2Nbrmvai5aawwYKHcBioAkArBOcHBJ5HFed12tvKgUKQX6SQ+7JmNsHmtfR2BaXdelC5BdwxtBSOwCsJPOTyW4PFZUt4XbS297U3bwF0MwCRLbj8w0kegmBMmlr2nbULbd2IUnardIBYnA8sfDOMn96LpWW07sN90lSF4/HG2AoxJC99pzAwSKWOnQG0my75rhS9sAWgYUkE9JgyZkRCg9zVRpWPBlti2L94rbVC7KsxM56h6ngCCYoukNi6z+W527UITEmAwHYwF2zmTLSfeht2VuG2152XbDgsQbjLthcrhSCZAz8uRoapbVmwoJtDfaUrbVjuUNODukiW3YluKAYu2tHasuSHuI7tbtkjpUz1OBy0dyMYPPKa/aHUapnuIgEW/mqsHEQWxu2sfQx3FYWldXtln2z5h27QVvEhJAV8iMRBB5+Vep8RuJb0lpSxRiIG0GWZlljjmT/SgZ0fg90aV7l2+X06FbqnbDEK24kEMTyIzJweOaUP2s04dFu2CVttA3KNoCIQOkjdknM9mry2h1d/yzpJYBmAAeQEDNnBwJMZjufWts/Z+3YuW3uBSvSAu4v5rTt3MsYkkGASIEUAtVpFZfOtu43tKqglQAT8KgbiFk/Kaf8ADb13zrly5eErbYoDNvezAjq+KFWd3HI9jQNBrtTfvPpwLYRLwdtx2C2qvlBwcnEDPNPfaXR/d2W46fguPxBaWIcTtLOILCTjAAwKisSz4WUuWw+pAUjdcCllPHGD1HtOK5f09xCy22CAqXO7eTuI4JII3cASexp+z4HeHktvS6187mTa22NpY7mCbRjESDIruruC4bgso4CSCxIIZkkEANM+5HtniiL+JWbltbpHk2lYEKFdtzMZG74Rkk8n2jGaV02gt27aF22NcCqSejazSSZg7SFwSO1N+OXlXTkXVDjYFnIYsO8g56oMYrF09pHSzCh2YEAbm3qwmS3zYCMUU1oLlpTcdRcciFkDcFB5IIGRAXtPrQn1Ktaa1vKkk7QxG4yxPVHw8+lXFnypt2yFIB8wt8IL8DI4G3P0qarSyiLYW2wmWPJMZ75jJjMiaC3QblnzLibgIKkkRIPJHeeR/ah6lHNwW7cMinqgAwY4LR+4owLsW3XCM9I2KRxyWIz3ED0NLeF6YAMVLTuI6CJB+RwPSI/pQBZxJiT6+x95AobCnrzDattLTkqNpJBwzTyyHaeJz644pe/pmUTHtIGOff0INEBW0Pf9P+KlRrXsP1/vXKBC8G3bUWMdhk459qNprAEG4waBhQ0gZAg+3rS103HgbTAyABj+5+dXs6UEHKjGZMQT2PbtPrWg5pLg3MFEBj2gyBPaIArqaBC8bGA9STJPtkdverhZA8s7AOkEQTgciOSZ596VXR7WJa4eJju09uczUDVu0m9XeVY5UBhEepjInmhPrn60FldzsDhTMASAI5JHfvmlL+oUszGX3NPxQflxH+Cja3UBVW3b/LJ3D1YZkx6YoHl16rZ/FRC27bsiOkDuSDBBM9zxR7GtsqA+12YBVtDCgqHBbuW5EekbhWO2pRg7PbYji3DEKhOSWkGSfpRRoykFwOq2CvmGIMxtH/X9aDeu+IWXDlA+5idyop3wDjdAMD35rL0usNxQzoHMbNxaGJMDHZRBEk+vvWj4MuoFmbNtVRoJdjuZis+pMCZgRz86xLGvCHy2UAAkExJmct9MkAe1Axd3ozqDcUlVaEhgFQESTiO2RGT71Y+GNZb4lLFVLAswgtBhijCJmM5z71YN5qOQGaIRogFozJ9M8D3PECtLw201y0Et77dxQRO0dRiOtzkTIEDsI44BDW6pLR03k20YiHGCzM24x789qJ43p3t20u3m33ySdrZFtOBCk85HY/tTel0di0tm5AW4h2tJJ6hKtu5AgmR7xSv2p8RViJR9wJXrcR0zlVSCDnuTwPeg5pTqENrU3FuObbzbkjqGSSo5IyCIEEe1AsfaD8S67SWuyd5gsCSTtk8LJ59uKQv+JXbwAuODtB2AhQoESQIiOIA74pzw7wMSj3GkAqxQA9SmDtB7TxMU/oytTrGYkSdu7cJMx6Z5rV8M8JutsZ0V7cFlJaN/UAVleo8ExIyZnOdizqUu6hVsaRUVOm46EfCSJBxt9v4v5U3f8Mm43lrtt2wLiW0MqB0yGkHJKnuZkyeZbDGh01g2ttoXAkhhIDAXMGAGJJAIjt880PwJLh3aq5Ztu2zZYAMbCpZS3UTBJ9M+1JeM+NDaiw6BpxAlgpIEBTjECD7/AFzbPj98q9u0y2wglNw/EAwNoJmDyZ+eRipqqfu628twb1thr5VQhGbaAiAWxPxSRHYGcVPEBYuP/wDEBV9Pk3khLatIIMAS0bTwPfisLQ+A6m6DdCHaJO9zhypyFn4jzx6GvTXvEraFrdxyE3OzhBBJPCow4J3Sf2jkVHF8JuEXW1IS411w8IhaSRBIiGB+XvSd9rjWmt3maxG3aGd2BUk4uK7ErGOYIzitDxPxOLVq7buNaurLpuCtgIQdysD2MD/7TXl9Z4u9y0qSxuM5Z5UFnZu4MTzxFSK9D4L4bcdIPlsm0ny2LLscdxyRuBnEYI9TQdJZaALl5rVhAQwtBYCCTCmSSd0Sx7mqeI+I4S4zm0+wBQi7htZeSRErjH1yaxrNi8bdvqEM0rbJhXzPY/U+3eqjV1Gmtm2pa47oWCrwrMvVs3EyBmJJ9DWncNjzVt27tkts63tIOmATCFRmIA5n9IrH8M0rK1wXmUWhcIdV+FmYDiBwAcfOq6nxTYrJpQvljiTuYbvQN3k8/Kg4LgdiFuEAEAkrud5MgkA+gnmKcC8JprzBSSFVbedxk/yBqv3wWLar5gW8QJLIrEA9m57E8mi6UG0CLRBDqS2wbC3MQJwvJgYyfegtatstphe3GBIcR8M/mAmKS1jDaCjoxIB2KJKgTJgHgCKGuq32dqXilzJIyJAOJjC4AM+8UDTLZTaQWNzcJeTBkjdOIA+dRXLF4puCM++5E7RBiZmO3rJ4xRDqSNzFiIcmJkEYEkYBMfvNafiNwETbUiZ3AGCBiIMfWkVZdmILxknMDsF7cd6IvaBYSqSDMGeYPyqUqmouwOh/ohj9sVKaC53FDuJOCWA9xIBrunceWGuI2BK9PSPRsc9sn9DVNFrgpYsu1WEgASSwECKpqfFblwFNoyCsAZyQePXFUFS2pJKXNhK72B4xwM8+szFH8K0Qxf1GR8SICJePUDgTWdo9CWZlYHpERyZ9B2mu6pChCcSAIkGPnHeaDqPuB6QczhYCktz+g4rbFlsW95/EUFmxuO5xsXJhc+/E1iabw9vOtrhpdQIPMkf0p3Vaw2tWzCG2EwpPTKzE+sc/P5UGnrm6rQugKAN4SQVLCcGPSJPrilNddWQ1xVJydzhmJAHoBEAkRwKRUXdVqA1wsdxBZhJCjmB6UDxTU9UKTC4GZgDtIOT6mg3PGL3kWrQsXWQXEBFsfl/iZiSdpJPwrPHbup4f4QiOWuslxVQkhTI3nhffvJHETS2n0l26J2CVIy85GIQA9uTWjefeHNpVVFtnc5I3M+2YEn1I9gJoK6u951y1aFsK5cFQj7EFqPh4BHEz/wBU3rXv27hLnyraruAtAzIkLuaJ5JmewNZHgJuNfRW4uCJIHAB4J+Rmt6/tazeQ3/4SWJztYmAxPHAHMn65UL/Zi7pQt+7qnW4wO9bdyYclfiC8MxJI9qB4hqtPbtwAHvXB5jnytqST020BztGSScmBWO+jtBlVL0sXALkbEUeuTOPWt7xTwe0LvlB/OvOfiY7QpiZYLk4Ej58UGHprNopJV5zPoJiNuYgZ5r02uv3rektPLKAi7oAVmMQAT8XPr7xWPrrC6e2bTXVbMMqDq5k5Pyq3inity7Z2+RcW0uQ53E4wpdog5NAPw3WoRsZ7iXGYtuXgyBAYGZn6Dj3ra8RuNYFvUh23KYVWIh5kMzQB2P71g+C6e4Abkf7s2UZm2jdG4mQd2AvbmYresai3ZJuahnu3UCi3uA2oYMm2sx2BkieDUqlfsuq33v3dWu6FEMxKgMZz26sfFOPmazNd4SoRjaO4jDg42dXJB4AAAyTz2ij2/HQ966zqdrDoVRkHGekgbiBkwfoJovhWq1FwXPJDLbE7SAoCk52tAAM+vPFVD2g111tGlmyGt7VzcII6i7GEMyxaRiIHUaf8Jt+Rp/LdirEMfM2yFLesn35ntxWV4lfTTgWmHmlipYgncCqjqQ/lniBmJzmqavQ3dUlhlLeUZlikQAYLMAx3HGIH6VFA1Vm5qEcWyH8u5sG5JuMhjIZQRAI45E8ma2fCfFhptPfsDc7OCunYZuK22CDMbVBMyOJYUVdbptGihd3lMIMSWLEA7snHwxjGayTqEvLd1RUrtOy3EFpIjqxn4gIoH7K2bt1VMISothBLJuW3yQfYESZxEzQdZpLdhhcuM5VZ2BiGht8kBds+8+1YV7wy8z/htv2S8/AVgiSQY4x+1ekt6lbqr94RrdxWwpnaZWPkZ9DkUGT4lduXLtteqzbfqG5cSCMwBJMxj1PvTbeEGxbDK6DZ1MxXqc5j4jAC/vTl7xAi+d/w7FA9UEmcejGM+1I6i/vdrJa5LDAEfCDMfP3PcUGet20VI8neq9TOcbix5dxnvwMZNB1cOC6Ev0wBw1s7tokTPcDHM8UbKhhf4z5as0DHO9kgFsgGcmKf8Q0yzJO0HZ024nokweOBxHpVRR7aW7YNnezBBPEFwP4Ynn64ob6ZQuJVmHWQCBOZO0mD/wB5qjWrYt+bbt4gSSMRPOc8+/pQb/iDqQWRhiMCR7d4qKHpNPufc91tgBzwZz0ycf570zrdIyAMVXcwwiZaB3Ye1Aa0QE3uQI3OSQNrE42Y9v64pu9cZCoLA46STnjvJkz9aIG2vK4kiOxgGuVZbSHLizu77mg/XcJqUVhHUdHHVxPoO8e59av4ZeZX6VBO0zP65qrQi4g5wecjvRNCm9iZMsDwP6mqjqeIXCrAfmaWaOJj2xRL2mCvc81pI4E8+nv/ANVw6Zl2qMA9RJicRSOobqMGQO9BpG8DACkqpAEcgDg49/50LUapGaAsZ2ygiVzgD5n60DREbbi9yBB5wDnHc1fRWWkXMQDjHJ+nFBqa5Ly2lS3AUDIX4srkmB+896yrJNhpe0ZiV3ypB9R6/WndLq43OwYxhQCSPUkn5jntRnti4LbXTm40IJ4QH1PEn9qB3W6li9ryi11goc7FAC7lkbgQc/M9qzdIyujveuCJ/wBsTLtz1fwrnJFTVa5lU2dP0pBa5skkyCDuP8MGPalLurVktggA/C5UAGBHEYJj+lBpJce+r3UC2haUDcTEzI2qfSJx9IzVNRaRLZUEB7qho6fLUL1CD6+/f9KD4jqFhUGVZRsBJCWh9OT3JP70S/YKWkHQdhb16g0wciP8FBnP4bcFtbhUgMYWeTgmQOYxzWh4Vptj27l2basp2EHruEgLAiSPinjgR3FPnxG4Vt7rGyFVtxaAUAiRuECR2GYPypHxHxBvMFx8zcDqkiAFj55I/wAOKDU0mlt2tQk7QJ8x3unqUCYiAQOqBAE8DiaNrb9i6bt69duXkPwLJtqACBIUGSO3Hea8543rUuXWYSZAj0GBgewz+tbZ02kcsbm1QFDQnTC+hjkmRQZPhlhr9xLe9/JBY5krbETHzMD6054Y1u5fbzXcT8A3RMkiTuxMRiO59KPob1y7Zu+SRbtqY24CxtgGSJmPX096yPDjaaDcdy4aVUYB+vqYiMUG/wCC2LNrVtctAlbLgksYUKwKwoglmkj59qN/5jyi1tLVw/nubQSJbu0iZwM15/Va0hwGIAYyQBCrJzIkfvz65rX0ha4G+7uxBYea7jphRwoHPPC8e0ipYo32f8eui4yPZZvMJuLAO6AoEKDyOkcehrlrxnU/ipaQFbbs7+ZKkBzIADwR+bBFL/fBuY2rly5cceVuQRsWc9sTnv3mjeGeHXEtxAbzJNxm/KqzAcMO4kxJ5yRQZF3w9yjXX2+YWLyCWYwcggdPNPeINqHsWVcWgC3mYYK1wmCCwwvf1zR1vWURURupCdwIILhg35T6AjHoKV8KG8XtoLMvSrEsuxYEARBGRn2oBajxnybv4JDysFmGDuIOApnt9fStLQXG8ub+Q67N8zt25X58HHqc0j4RoyXcLpwJELcaSiYMzuJk/LNa1q95W22ZZdu0MQCsjB/f5/tSjJLgEvdQMs5MmWGYG3+ntVtLo7ZdnHm2WQhsqQhXuJnB/biuPrAvUbJuEsVtvyDtjCySRnP/AFTliy9y0GDSWHBwJzHuc+3agTa7p1dl2uAQCBubB9907txPaOKPau2XJ3IxbEFiVAafQjsPWq37rhVUoXvg9oYRwTnI7H9KXdG3zdhgQQANxXEZYR/Ogrq/EkCbIBBJBA7euD70HSuzEXNw2Ke4ySF46R2Herfe7bK5a3vCmAwAJj9ZA96YW6tsbUt9JEncpIBgZmCNuBniqhe2we4hYBgdxAOQcdweKnityxuVEUqVyf4Zg8Z9YrovOx+BRxBBER9Pf0pfUXgGAcLjOcx6VFWWxdgQwOAczOR3g12krwef9wf/AK9q5VQFbUgknAiT3+QolrUdQiR2Ujt86EirMsfpFMpqE4VOcUCnltk5nvzJp25Ji2FC7Rk7cnGTMSZ/zvQrmoJYAY6sAf5JNajOFYGQpAzMSJ7DETQZ/khYEZORcMqIjOPWoLJ2wbkI07ZnqIPoOAT39q7rdcSFgD1zmf1zFC0bC5cRbrdPHMCM/wBaBq/ce2du3JACQQVggRBHOKe8RZBcTcZ8uF9cgTx3zSVxlZwdypbtYHfgkgKJ6if7mlrxuNLsIE7pjE+3z/tQNqXN020UWxcjkRIGc949q7qbV20DbVAHUdbIOsqYjPIkHgQYoR8RwHUQyEMTH0yfStI6rdbUk7jclrnbiMYGSc8mgT0epAQW1tF2zv6ZJJPB9B7e1aPhvg964ymVVVIZl7AySobgHIiP5kUpodWSz2rIAkHqJPPqZ5yQJpn7Pai7ZvXgWWDtFxjJAlvi6RPE4x2qVWp4p4oFtw7WmOQwlgwjEZ/oTzWHoNKhW5duRDkKgb4jmSQPTt+tVfRG5de7vUW7TDLHLxBJgdzz+1I+Ma1Ll1nA7zuyC0e0mkiPRXmthUD20btMCQI7f2/7rF1lq3cK2rCbSOpiek7fcMc4M4rKfUMcSeeKd0ukv3FZlJgzyY3dzHft+1XQJotA7FrZuEJG7pJ2FgR8XaRz9IrV8J0ltfMKurEY3dIhQuSM4JOPp70x4beW1atoWCuFPPqWOflSAvrYsMvlMxuSrXGESCMbRyB849am9qY0yWW1AZmtsAVCgDcXhXgEzA7cjMD6m8U1CG8qqoRVRrl0IfLG5zHVs5wBj3rzuh0dxgHVYTfl4wII4nmJr0up0yC4rbN7kQwBIUqAJlRyKUW8NsHUNtuXmFoQQowWI/KW5HE+uT7Vf7X+E2rNqbN1+sgLa+IEzJk8nHY+3rSek0alLqi5ttM+AM7ZAMGeDntNJ+L6IkILJMJnZuPSSRlC3rj9MVOwlodKWKH8RHYki43wgoCRt7sTEc1qWLF57b2y3lEdciesNwvrj9sYoWm0eq6dzAKksAWwT/CYyScxWnd1Ny5btNAQSCVkyw/h9sZ+lW0ZnhX4Sub9sEidhLkHfG2CEMke/NdsaRkIe9KWpjaWG6WzkgcfoazNV4pcN7e0AqxIUcD29+Kfv6pb79QKqBuKmRuYHaP2+uKqF/E76hkFshlWCYmF6uD65zPeac090EHzNyAE7ACVBEkz7jt6ULwi8qI2CwLtAGTHT2J9xxNJ67UvdCyIBJC+hg/5+lA34ZZe5f3I5ZE5JOYxj9Y9sVr39YybYtbp7lgI+eKyLdpFlrTMjKu2Rnee+Dz9KBcuXiVBIfE9/rM/zqKrqb5a64I23GbGw9H0j19aa1L3Bbh4GYJGRB9aqGIIDCGGc5B9wacttutk8yDK8+oiPpQJ6TVQDcIBJXaB2GeY71laxmMFuWJJ+n/FFvXA+1EBXPUIx+g9K7qAe67jxJzj6GqhRbBIkCu1dR7H6GpTYXprTxt+Z/apUpRcqNpYcjjJkf4KCb55/wCa5Uqjly0wy3z+dX0enLnHC9TH0A/nUqVBoqtty1x/hnAg9gKW8R1+7oTCD6TXKlAsvUVVRGQAJ7mMmtO9dYWhbUAhQSz8H6Z9+alSlCHh1lmeEbafXI/lRNRo3t9Uz3JHuY785qVKdjZteIqmjB2jc263AUQWiNx+mfnWXqfA7iKpwZAkA5UtwDOD9K7UoH7uqVbyW7CqFVAtxiI3sF6mjkfKmW1QCkkEAAwcdQ9vTNSpUCngyG873rjRt7Afmjn6Ulqbj37pW2SRzBIHHrXalPseh1rI9u3naFJUQDgiQcfPE1nHxO8++2qqSuWYnlcAY9f8xUqUkVXwfUH8YMv5gxAPc+/0pmzbe45dro/DfaqlZmSpgkcRP86lSlFr3iPlg7p6cGOJ4Pf1pIW7pCXFuS38PYSO04JqVKIFobb+Y6XEUseok7TH6c/IU7b09zYwlZ3ZngyOcZGO2RUqVNqQ01ny7oLQCskDO2Or4Y9x3FF1t9GthrgJzIExHGMevr71ypWkCvXzBaAqCFCj1gnHp865a1XSXAgdp9e5xUqVBNb4gfwyySAS2ThvQ44+tU0mugvBZZMj2mpUq9DultDcSCZGWJySDTFxo+v8q5UqAAtJUqVKD//Z"/>
          <p:cNvSpPr>
            <a:spLocks noChangeAspect="1" noChangeArrowheads="1"/>
          </p:cNvSpPr>
          <p:nvPr/>
        </p:nvSpPr>
        <p:spPr bwMode="auto">
          <a:xfrm>
            <a:off x="155575" y="-2155825"/>
            <a:ext cx="6762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TEhQUEhQWFRUXFh4VFRgXGBwYFhUXFxcXHyAaFh4YHiggHB0lHxwfIjEjJSorLi4vHCAzODMsNygtLi4BCgoKDg0OFBAQFywkHCQsLCwsLCwsLCwsLCwsLCwsLCwsLCwsLCwsLCwsLCwsLCwsLCwsLCwsLCwsLCwsLCwsLP/AABEIALcBEwMBIgACEQEDEQH/xAAcAAACAwEBAQEAAAAAAAAAAAADBAACBQEGBwj/xAA5EAACAQMDAgQDBgUEAgMAAAABAhEAAyEEEjEiQQUTUWEycYEGFCNCkaFSscHR8Acz4fEVYiRykv/EABkBAQEBAQEBAAAAAAAAAAAAAAABAgMEBf/EACERAQEAAgICAgMBAAAAAAAAAAABAhESQQMxE1EEIXFh/9oADAMBAAIRAxEAPwD5eiUdUqyW6OluvoSPLaotuiC3RlSiLbrWmdgi3Vxbo6pRBbrSFxbqwt0yEqwt1ULC1VxbpkW6sLdEKi3XfLpsW675dUKeXU8um/Lrvl0Qn5dc8unvKrnlVQl5dTy6d8queVV0E/LqeXTnlVPKppNkjbqpt08bVVNqpo2RNqqm1TxtVw2qKQNqqG3T5tVU26BA26qUp426obVTS7IlKoyU8bVUa1U0bIFKoyU8bdDa3U01sg1ugslaL26A9us2NSkClSmTbrtY0rUS1R0tUVLdHS3XRgFbdEW1TCW6MtuqhVbVEFqmhaq4s0Cgt1cW6bFmrC1WkKi3VhbpsWq6LNAqLdWFqmxaqwtVUJ+VXfKp0Wq6LVAj5VTyqf8AKqeTVQh5VTyqf8mp5VEZ/lVzyq0PKrnlVQh5VVNqtDyqqbVAgbVVNqtA2qqbVQZ5tVQ2q0TaqhtUVnG1VDarRNmqG1UVnG1QzbrRNqhtaqDOa1Q2tVotaobWqis5rdAe3Wk1ugvaqLtmm3Upw2qlTS7a6WqMtujolHS3UQstqirbppbNFWxV2FVt0RbdNppie1K3PEdOpVWvWwW46geSRmOBIOTTcns1Vxbq4tUDUeMaa2ttmvKVuGFK9Ue7R8I9zXL/ANoNIgk3gRMDarNMRxAiM88U54/a8b9GhaqwtVXQeJae8YtXVY4jkbiQTC7gNxgGQOIM1pDTH0rUsvpmywiLVW8qnfIqeTVZJ+VXRapwWq6LVEJ+VXfKp3yq75VUI+VU8qnvJqeTQIeVU8mn/JqeTTZpnGzXDZrRNqueTTZpnGzVTZrTFiaPa8NY1m5ye2pjawzZqhs16RvBm9KA/hTelY+XH7a+OvPtZqjWq27nhxHagNojWucTjWM1qhtarXbRmhtpTTlF1WQ1qhNarXbS0K5p6nKGmQ1qgvZrVe1QWt02mmUbNStLyqlZ5K0Es1e/tto1xztRRLGDgfTNeL8U+2l1+iwnlTG0/FcBGT/6wfl/xg6vVXHlrju7MSMzBOPhHw9u3p8q4XzyenaeK9veeJfae1bgWh5zFZBUjYCeAzevGPT0rGf7a3iGChFKktKgkFciDu9OZjt+vnNHo22sXJhSCQRwSZ6fVqDeuts2Lvg9vQTP8IrjfNle3WePGH73idy6y3XuXC0bAyyoCjnC4z6Vywy+bIUvyeqds9+3IyfT50ZR5aqu6emRI2LbLex5OcmTHpSf3EMQu87QAWjcxJMxHIJnHFc979t+hLllmZlAMGFknpkZAjt39fXvXdMF2sWdSyofLA685jkYgiYiePWqsu5xbVoYEsJmFIxLYmYAHEURntgrbUuWb82NxBnjjYQM/wBBUF9LquQHdSSqq8kOs90QD0YCQQYNN6TxbU2bRS3cuC2gYMDCFQwM4djJbkRxmlvFPEboIVjbUKuFQblHu2D7+hk1EshkzdO0HeSqsJjkSAM5GDxxVls9Fkrng3ijq48u4VO4OR5jIjshBhhGcCOCTPavUeB/bi8bhOoCtbKkgLCtumRloxtBxk/qK8qLKlQ11yNweE2hGE95bscHLZiM0w+oEssqNoCkgFtoj4jHTJ7cxB5rU8mWPqs3CX3H0fw77Y6S4gZnNsl/LggsN2IO5ARtM8mOD6Vv6RkugtadLig7SUYMAw7GOD/evjljT2ZdG39OVwyLlvRTEgAmZ9BzNW8O8RuacoLDskMQ/lhifhByPhOYnA/YV2x/Jvccr4J0+z/dzV00hPAr514P9q9XbYM585Tb2xcIRAZBDM3xboBHw/mJM4r0PgX+otlxcOo6NrEqbfUvlwMncQTmcgZHvXWfkY1i+Gx6f/x7elVOkI7VhfZr7fpqbt1Lts6e2itcW7dYKpUMB1bogmQZmO1eusgXFD23V0OQykFSPmMVrHyb7Zyw0zPu9XXT03p1FxFe2Q6MJVlyGB7g0Tyj6ftWrkmiYtL3FEWxb7imYP8AD+1U2L3FY/bQY0lvsabsBV9KA+nWMGhC0e1YuO+1l100zeWgvfHpSUEc1f7zAwKx8bfNL7j0pG6y+lGuFmqv3U1dSe03b6IugNL3LFav3JvWqvomHcVeUnZr/GG9k0tcs1uXdI3z+VKXNI3pWpkzcWM9qgtarXfRt6UI6FjWuc+2eNZBt12tX/xx9qlZ+TFeFfHtIQoZtzGZiMfQEyM+oNDttbXpM7+McQTxPt7RVXaRwSJ5X4Z7fp61LrAse7EAdI47HuZP+YrxvWvccSV3krvDEJJ3Hv37ScmaMLjPBPxr1E5YnaeJB+XqSaFpltd2zEwJk+nGZPNF1WrLkbrpJZQrBZ4C/ExwBjsJGIqAV194QvnbgAlmf4vzdgO3ANGbcELoRtUzvYMPiwDGeJI781W+dgMKYH+3B46iJaR8TfyqWtOj3VW4+4H3EkQMSMD5wMZqgej6QbrOrCGGGIZWPZuDnMAenYZpy/pwXViRub4VBBYHtJXB/WeaXS5bDBLZU2y2ws3xOCT1RyIBxx9ae1l22Cdn5RuVTIjgAATwRj9KBe5YtgP5rNsAi2qsF6iSOoEflJJ/T3pm7fW2EK7SqnahLfGYO5tiRI3fCMYA+gtRpLdt0tOrlnG5wVKhd5BH5icHHA965c1wtTbtKoBYh2IJQKY7ZiPrxUFdCg+89dvzZAKljuCknBeJEDMKfafWmbumtSTudk3Bnu5W27CQR7ZMCD3PpVNNYcXgsFS7MA4G0bQCcZBgiMGDke1MXUYMUVt+38qswBJ/IhON20TgYPvQIaQ2i+2GcKA7XC2QVIHwmZHYA8yK0XTquC2XRNqwzPvYGZkqH3CRET+lDKKblzZbuQdpIDbi+2SVnke6hhwOO1vCdKqKdqsWYliqEO4RJ5K/CZkQMmecYCXb4CDy5cMxuM4UHg5ZhMADjnsJo2t1cWrb3LQYrte2FYMwj+IwIkyYE88UnpbKbN3kuCNwKsXUAkSEwCYIIaBHGTxV/A97G1cUBGuXym84UoLfUCJzGYjuM5oB6vRhgi7XVdhKq5MPdEZPSpAAYe3PGRWr4WLyTZtvcEKYt74aHB3kru2iVwJ4GTxS2u0U6tbgtzaaWG97bFyFjcBugCSCB7VTRanefxd29WUFNmIdyJd5ziBOOe5oPQfZv7U6jTMAmoW5aSVFggw5cHpQAEkq5nBXHYAxXpbn+qvli6Ltq2XADWxbclQO4c5zJAxjnPE+H01+1tSy9mLgurcTJYC2TtCluRCkmJyRnsAGzYRXfUsBZVfwSLhCs7P3VUHUAsnEfMRWpnZ2zcZX1r7P/b+zdQfeCLFyJbO5InBH5hPoR9a1vDvtBpdSPwr1snq6W6H6OcNBxzXxNrOn2ADNxZlm3ZAPTH5QJjP/AKkRPCJ0sqH3gtugBiWUSW3ycZLGJzitTy1L44/QKOjXGtqwLr8S+kRPziR+tGbRn0/ea+N+FlURnQ37a7iLlwXSAQ3O04YKCoPuQOeQj4n9p7vm7bFzU3RbXJZiTn86HgxOC2M4Hrr5qz8UfcLdieTV10vrFeYX/UDRQN3mp+Gr9S4l1+EkGZBwTETxNTwn7b6W+yozG05w27/bDQDtDnBwa1yl7Z1Z09K9tR2FD84VDbnIyDkEZB+VK6+/bsoXvOEUdz39gOSfYVeJyXuXQe371gfaH7U2NKCP9y72tqeD/wC5/KP39q8v9oftu7ymnBtWzjeR+K3yz0j9/ccV4l+f35n61yyznTpMb209d9qtXcueZ5zoR8KoYRfaO/1mtfw7/UO6sDU2xcH8SQr/AFB6Sf0ryL/5BobgVjlWtR9e8I8d0+qA8q51RPlv0uPp3+kinrkiviBEZmCOCDkH29K3vDPtpqrUB2F1R2ufFHswz+s1rl9s8X0osaleTT7eWSAWtXQe4G0gfI7hP6VK1uJ+3zx7VtcozFRA3N0qz9yFyQo9SaXcEFQCCXgY7g4EnknNAKbz6x/DhQOO4o/3JiCwaMYkxgRxkn+Vc3QVUtpO3ruR1AyFQe5HMd+BxQATvG7KzJCSAT9eOeaa1mnCWFPnAloNxIHmSOxPO2Rgeuc107mZ9gDxyxwMRG0TEe3tn0oFbunO4gFWLDkAhZz8PdueYoxsLbf/AHNjxtKqp7gAzuzJziO9dEjcS+0KF/2wSBOIkQAfr3q1+w28sxUnDHORI+Hc3BAgmB39qBrQIobahCbjtUoC9whQZBIHTu7we0cCqaFCjL5i2re5wCx+K2SY3HuP1HvQNHq1Cv5gYAjot2xC9R+IFiSDjn+9N6zSbrttbqhVI3OEMNI56mXJ3N796gNf23MedtLfnPdU3ZY8heRAgT64kC6fTgB5Yr0qQpBe4QD+U7Ykke4APzpkeDq1j47dtZa4BBeFn8xkdo9e5xms9tGtpFuN3EQJn4ZBOZkntjFUag33VuCy1yWaYe0ZhgMA5GIOZHHvJz3uIWbynZtlpSpOFDOF3AAAlckjuec96cvE791u6zgDb0SgmMKxZjIEZj07k0ulhXPlg7WUQXmJIcFj0qST1Zk/L0qCmp1nk3FFsKRkAoz7txUKXUE4JnAg5HrT9nQGwq3AbYKy9wi5O1YAWWghmY7lhR3aAOad0Vu0LV4Md1y1At3GXcC2csW6QqQOM0X7ot5yil7hR7bMh/EJU7SVCk4BBjmMx2oMZvErl3ewVbgZiJGCibW3SpxJEmfUjHArTbWC2tpbg2mPwkHT5crksFjdngRAmTS2utmW2XVPWy7SDbZWJkiAWJzAAFG8G8SNhLr3BsZlRLckdXl+ZuiY7mB29zFAs+n+7taX7vudZBYiVZ3UEAGRuUCZB5k094Q9pLo0zLcDEbiGjy9wXcXST7SCTAzFD1niT3lS4i3EtB+Sw2syQIRVncMiex4mk71++zXbtyF2KQri3bYmQe8MByZg9xxQP2vDRdJdnu+bhhbUqpKySHbfKrJXgT/OM0hLLh2uAlDvVbyC6xJJgSCMQP1zGaa0AYoly5IUBQvlyTdZhCIgGQRgx3PpFZXh3hly5eNyLiojHcXHUog7RkzuJEY45zxQbWou3L7X9XeDv5gtrbAcEyWCjoU9hkL7mhaS0lu2r/EUJcWrhY9YYgM4ABBPIUmJ9ewPuTBbjhHebgdSSE+FumY+I5xn6Vpa1Ldu8t1xfbzfw0Mg7MQdu2ZcDBieTQZHmbtS631D+ftVdp2orlhBMQp2gkSJEY9aeNy2up8rTvbKB97LlV6Vg54MjB2kcTilU8OZbq3BAVGMB2Lsd5jbAGMHmm3sKEKJYW4QCHhNzkSZO5RMCD3xI5kUouo0y+XdulVZrx27ZKjYRDGJLDA4MGYIHZbxnxNbrqQocGY6oAZgAD0xwoI9AT9amtvJbh7Ni5fj4XuzKFTIwqiPXseJNJDw+2zJctM4J3NcS5tZ7THhoAHPIxUHpvCftbrbOldLPlrZCjY3U5tEcqnODxHE8HmkV8QuatDev3C90EKZiAGiCoHAj0HY1Tpe8gVp8sqzKFJKquRuPGfSDwPXANBbBe5EFmJO4RG2SF2A8x3yIODwKttNRzUKUMMeMH6f5/OlmcdjPsMfzGads9DbRvvFxt6ioYKm3CkmAZAnJxNE09tblsvtKlTlMhfSdxbqA5wM1FZbH2gDv/f9aGSP2x/P+tM3ba9W11ZVw7A43ekDMe/HvSw+kc+vpRFAP84qrfp/nerseIj2qrCqKBAcnn5VKm73H6CpUAjoTbYhiUDCVg8kdu570p93ZvWImTEZ+vzqam6XMuTIEz2+QH/NF0uqJZBtJGe3t2gY4rQrpdN0ncR6gRJIHJ9QK0rdklVYsNpMBYiAe5k/MfKOKS04LsxO0RgxJgTMwME/PHt6cOtAIVNw29KmZgg8gExJoNjWaFA7qt4npzKrAeOE9QBE/Tmlbdwsxtli1skSkGemDgiJPHHakwLgLW7b9MdRIgAACcxMUXRaxVdFU8AguSe4MmCPTj55oGhq2Fu4LefLdWHRsCgsMKJkdR7yfl3rbZtwe7eXfdQZYbtoBBHJjtPt2oNh02vc3NsViJkBrjHgAdoxkZ70v4fbtuSXVncknYswBBJZixzmO45qDXsXxbRwBbKxm4ZZnZlPUFAMj9AOJpG1qC25mFtyxFpfMBAmUAII27T3nGCZpjTgpc3MoPCpJLqqQcADIIiO4yfSnbYBcgmceYFVQXkbQImYXI9DjB70AdLppkr1lJOxWDqXuLAyx+ERxMnPal3susKNPved1xpDKCQeklTAjsJ9Kpe1d66xCI4ClWba0Y7EnIJPYkn2rt+4yMqpc3MGI2gfmubcsxaBJ6c+lUes8LvjT9PQiAxbNxN25/RdpkZMT+1L2Nbrmvai5aawwYKHcBioAkArBOcHBJ5HFed12tvKgUKQX6SQ+7JmNsHmtfR2BaXdelC5BdwxtBSOwCsJPOTyW4PFZUt4XbS297U3bwF0MwCRLbj8w0kegmBMmlr2nbULbd2IUnardIBYnA8sfDOMn96LpWW07sN90lSF4/HG2AoxJC99pzAwSKWOnQG0my75rhS9sAWgYUkE9JgyZkRCg9zVRpWPBlti2L94rbVC7KsxM56h6ngCCYoukNi6z+W527UITEmAwHYwF2zmTLSfeht2VuG2152XbDgsQbjLthcrhSCZAz8uRoapbVmwoJtDfaUrbVjuUNODukiW3YluKAYu2tHasuSHuI7tbtkjpUz1OBy0dyMYPPKa/aHUapnuIgEW/mqsHEQWxu2sfQx3FYWldXtln2z5h27QVvEhJAV8iMRBB5+Vep8RuJb0lpSxRiIG0GWZlljjmT/SgZ0fg90aV7l2+X06FbqnbDEK24kEMTyIzJweOaUP2s04dFu2CVttA3KNoCIQOkjdknM9mry2h1d/yzpJYBmAAeQEDNnBwJMZjufWts/Z+3YuW3uBSvSAu4v5rTt3MsYkkGASIEUAtVpFZfOtu43tKqglQAT8KgbiFk/Kaf8ADb13zrly5eErbYoDNvezAjq+KFWd3HI9jQNBrtTfvPpwLYRLwdtx2C2qvlBwcnEDPNPfaXR/d2W46fguPxBaWIcTtLOILCTjAAwKisSz4WUuWw+pAUjdcCllPHGD1HtOK5f09xCy22CAqXO7eTuI4JII3cASexp+z4HeHktvS6187mTa22NpY7mCbRjESDIruruC4bgso4CSCxIIZkkEANM+5HtniiL+JWbltbpHk2lYEKFdtzMZG74Rkk8n2jGaV02gt27aF22NcCqSejazSSZg7SFwSO1N+OXlXTkXVDjYFnIYsO8g56oMYrF09pHSzCh2YEAbm3qwmS3zYCMUU1oLlpTcdRcciFkDcFB5IIGRAXtPrQn1Ktaa1vKkk7QxG4yxPVHw8+lXFnypt2yFIB8wt8IL8DI4G3P0qarSyiLYW2wmWPJMZ75jJjMiaC3QblnzLibgIKkkRIPJHeeR/ah6lHNwW7cMinqgAwY4LR+4owLsW3XCM9I2KRxyWIz3ED0NLeF6YAMVLTuI6CJB+RwPSI/pQBZxJiT6+x95AobCnrzDattLTkqNpJBwzTyyHaeJz644pe/pmUTHtIGOff0INEBW0Pf9P+KlRrXsP1/vXKBC8G3bUWMdhk459qNprAEG4waBhQ0gZAg+3rS103HgbTAyABj+5+dXs6UEHKjGZMQT2PbtPrWg5pLg3MFEBj2gyBPaIArqaBC8bGA9STJPtkdverhZA8s7AOkEQTgciOSZ596VXR7WJa4eJju09uczUDVu0m9XeVY5UBhEepjInmhPrn60FldzsDhTMASAI5JHfvmlL+oUszGX3NPxQflxH+Cja3UBVW3b/LJ3D1YZkx6YoHl16rZ/FRC27bsiOkDuSDBBM9zxR7GtsqA+12YBVtDCgqHBbuW5EekbhWO2pRg7PbYji3DEKhOSWkGSfpRRoykFwOq2CvmGIMxtH/X9aDeu+IWXDlA+5idyop3wDjdAMD35rL0usNxQzoHMbNxaGJMDHZRBEk+vvWj4MuoFmbNtVRoJdjuZis+pMCZgRz86xLGvCHy2UAAkExJmct9MkAe1Axd3ozqDcUlVaEhgFQESTiO2RGT71Y+GNZb4lLFVLAswgtBhijCJmM5z71YN5qOQGaIRogFozJ9M8D3PECtLw201y0Et77dxQRO0dRiOtzkTIEDsI44BDW6pLR03k20YiHGCzM24x789qJ43p3t20u3m33ySdrZFtOBCk85HY/tTel0di0tm5AW4h2tJJ6hKtu5AgmR7xSv2p8RViJR9wJXrcR0zlVSCDnuTwPeg5pTqENrU3FuObbzbkjqGSSo5IyCIEEe1AsfaD8S67SWuyd5gsCSTtk8LJ59uKQv+JXbwAuODtB2AhQoESQIiOIA74pzw7wMSj3GkAqxQA9SmDtB7TxMU/oytTrGYkSdu7cJMx6Z5rV8M8JutsZ0V7cFlJaN/UAVleo8ExIyZnOdizqUu6hVsaRUVOm46EfCSJBxt9v4v5U3f8Mm43lrtt2wLiW0MqB0yGkHJKnuZkyeZbDGh01g2ttoXAkhhIDAXMGAGJJAIjt880PwJLh3aq5Ztu2zZYAMbCpZS3UTBJ9M+1JeM+NDaiw6BpxAlgpIEBTjECD7/AFzbPj98q9u0y2wglNw/EAwNoJmDyZ+eRipqqfu628twb1thr5VQhGbaAiAWxPxSRHYGcVPEBYuP/wDEBV9Pk3khLatIIMAS0bTwPfisLQ+A6m6DdCHaJO9zhypyFn4jzx6GvTXvEraFrdxyE3OzhBBJPCow4J3Sf2jkVHF8JuEXW1IS411w8IhaSRBIiGB+XvSd9rjWmt3maxG3aGd2BUk4uK7ErGOYIzitDxPxOLVq7buNaurLpuCtgIQdysD2MD/7TXl9Z4u9y0qSxuM5Z5UFnZu4MTzxFSK9D4L4bcdIPlsm0ny2LLscdxyRuBnEYI9TQdJZaALl5rVhAQwtBYCCTCmSSd0Sx7mqeI+I4S4zm0+wBQi7htZeSRErjH1yaxrNi8bdvqEM0rbJhXzPY/U+3eqjV1Gmtm2pa47oWCrwrMvVs3EyBmJJ9DWncNjzVt27tkts63tIOmATCFRmIA5n9IrH8M0rK1wXmUWhcIdV+FmYDiBwAcfOq6nxTYrJpQvljiTuYbvQN3k8/Kg4LgdiFuEAEAkrud5MgkA+gnmKcC8JprzBSSFVbedxk/yBqv3wWLar5gW8QJLIrEA9m57E8mi6UG0CLRBDqS2wbC3MQJwvJgYyfegtatstphe3GBIcR8M/mAmKS1jDaCjoxIB2KJKgTJgHgCKGuq32dqXilzJIyJAOJjC4AM+8UDTLZTaQWNzcJeTBkjdOIA+dRXLF4puCM++5E7RBiZmO3rJ4xRDqSNzFiIcmJkEYEkYBMfvNafiNwETbUiZ3AGCBiIMfWkVZdmILxknMDsF7cd6IvaBYSqSDMGeYPyqUqmouwOh/ohj9sVKaC53FDuJOCWA9xIBrunceWGuI2BK9PSPRsc9sn9DVNFrgpYsu1WEgASSwECKpqfFblwFNoyCsAZyQePXFUFS2pJKXNhK72B4xwM8+szFH8K0Qxf1GR8SICJePUDgTWdo9CWZlYHpERyZ9B2mu6pChCcSAIkGPnHeaDqPuB6QczhYCktz+g4rbFlsW95/EUFmxuO5xsXJhc+/E1iabw9vOtrhpdQIPMkf0p3Vaw2tWzCG2EwpPTKzE+sc/P5UGnrm6rQugKAN4SQVLCcGPSJPrilNddWQ1xVJydzhmJAHoBEAkRwKRUXdVqA1wsdxBZhJCjmB6UDxTU9UKTC4GZgDtIOT6mg3PGL3kWrQsXWQXEBFsfl/iZiSdpJPwrPHbup4f4QiOWuslxVQkhTI3nhffvJHETS2n0l26J2CVIy85GIQA9uTWjefeHNpVVFtnc5I3M+2YEn1I9gJoK6u951y1aFsK5cFQj7EFqPh4BHEz/wBU3rXv27hLnyraruAtAzIkLuaJ5JmewNZHgJuNfRW4uCJIHAB4J+Rmt6/tazeQ3/4SWJztYmAxPHAHMn65UL/Zi7pQt+7qnW4wO9bdyYclfiC8MxJI9qB4hqtPbtwAHvXB5jnytqST020BztGSScmBWO+jtBlVL0sXALkbEUeuTOPWt7xTwe0LvlB/OvOfiY7QpiZYLk4Ej58UGHprNopJV5zPoJiNuYgZ5r02uv3rektPLKAi7oAVmMQAT8XPr7xWPrrC6e2bTXVbMMqDq5k5Pyq3inity7Z2+RcW0uQ53E4wpdog5NAPw3WoRsZ7iXGYtuXgyBAYGZn6Dj3ra8RuNYFvUh23KYVWIh5kMzQB2P71g+C6e4Abkf7s2UZm2jdG4mQd2AvbmYresai3ZJuahnu3UCi3uA2oYMm2sx2BkieDUqlfsuq33v3dWu6FEMxKgMZz26sfFOPmazNd4SoRjaO4jDg42dXJB4AAAyTz2ij2/HQ966zqdrDoVRkHGekgbiBkwfoJovhWq1FwXPJDLbE7SAoCk52tAAM+vPFVD2g111tGlmyGt7VzcII6i7GEMyxaRiIHUaf8Jt+Rp/LdirEMfM2yFLesn35ntxWV4lfTTgWmHmlipYgncCqjqQ/lniBmJzmqavQ3dUlhlLeUZlikQAYLMAx3HGIH6VFA1Vm5qEcWyH8u5sG5JuMhjIZQRAI45E8ma2fCfFhptPfsDc7OCunYZuK22CDMbVBMyOJYUVdbptGihd3lMIMSWLEA7snHwxjGayTqEvLd1RUrtOy3EFpIjqxn4gIoH7K2bt1VMISothBLJuW3yQfYESZxEzQdZpLdhhcuM5VZ2BiGht8kBds+8+1YV7wy8z/htv2S8/AVgiSQY4x+1ekt6lbqr94RrdxWwpnaZWPkZ9DkUGT4lduXLtteqzbfqG5cSCMwBJMxj1PvTbeEGxbDK6DZ1MxXqc5j4jAC/vTl7xAi+d/w7FA9UEmcejGM+1I6i/vdrJa5LDAEfCDMfP3PcUGet20VI8neq9TOcbix5dxnvwMZNB1cOC6Ev0wBw1s7tokTPcDHM8UbKhhf4z5as0DHO9kgFsgGcmKf8Q0yzJO0HZ024nokweOBxHpVRR7aW7YNnezBBPEFwP4Ynn64ob6ZQuJVmHWQCBOZO0mD/wB5qjWrYt+bbt4gSSMRPOc8+/pQb/iDqQWRhiMCR7d4qKHpNPufc91tgBzwZz0ycf570zrdIyAMVXcwwiZaB3Ye1Aa0QE3uQI3OSQNrE42Y9v64pu9cZCoLA46STnjvJkz9aIG2vK4kiOxgGuVZbSHLizu77mg/XcJqUVhHUdHHVxPoO8e59av4ZeZX6VBO0zP65qrQi4g5wecjvRNCm9iZMsDwP6mqjqeIXCrAfmaWaOJj2xRL2mCvc81pI4E8+nv/ANVw6Zl2qMA9RJicRSOobqMGQO9BpG8DACkqpAEcgDg49/50LUapGaAsZ2ygiVzgD5n60DREbbi9yBB5wDnHc1fRWWkXMQDjHJ+nFBqa5Ly2lS3AUDIX4srkmB+896yrJNhpe0ZiV3ypB9R6/WndLq43OwYxhQCSPUkn5jntRnti4LbXTm40IJ4QH1PEn9qB3W6li9ryi11goc7FAC7lkbgQc/M9qzdIyujveuCJ/wBsTLtz1fwrnJFTVa5lU2dP0pBa5skkyCDuP8MGPalLurVktggA/C5UAGBHEYJj+lBpJce+r3UC2haUDcTEzI2qfSJx9IzVNRaRLZUEB7qho6fLUL1CD6+/f9KD4jqFhUGVZRsBJCWh9OT3JP70S/YKWkHQdhb16g0wciP8FBnP4bcFtbhUgMYWeTgmQOYxzWh4Vptj27l2basp2EHruEgLAiSPinjgR3FPnxG4Vt7rGyFVtxaAUAiRuECR2GYPypHxHxBvMFx8zcDqkiAFj55I/wAOKDU0mlt2tQk7QJ8x3unqUCYiAQOqBAE8DiaNrb9i6bt69duXkPwLJtqACBIUGSO3Hea8543rUuXWYSZAj0GBgewz+tbZ02kcsbm1QFDQnTC+hjkmRQZPhlhr9xLe9/JBY5krbETHzMD6054Y1u5fbzXcT8A3RMkiTuxMRiO59KPob1y7Zu+SRbtqY24CxtgGSJmPX096yPDjaaDcdy4aVUYB+vqYiMUG/wCC2LNrVtctAlbLgksYUKwKwoglmkj59qN/5jyi1tLVw/nubQSJbu0iZwM15/Va0hwGIAYyQBCrJzIkfvz65rX0ha4G+7uxBYea7jphRwoHPPC8e0ipYo32f8eui4yPZZvMJuLAO6AoEKDyOkcehrlrxnU/ipaQFbbs7+ZKkBzIADwR+bBFL/fBuY2rly5cceVuQRsWc9sTnv3mjeGeHXEtxAbzJNxm/KqzAcMO4kxJ5yRQZF3w9yjXX2+YWLyCWYwcggdPNPeINqHsWVcWgC3mYYK1wmCCwwvf1zR1vWURURupCdwIILhg35T6AjHoKV8KG8XtoLMvSrEsuxYEARBGRn2oBajxnybv4JDysFmGDuIOApnt9fStLQXG8ub+Q67N8zt25X58HHqc0j4RoyXcLpwJELcaSiYMzuJk/LNa1q95W22ZZdu0MQCsjB/f5/tSjJLgEvdQMs5MmWGYG3+ntVtLo7ZdnHm2WQhsqQhXuJnB/biuPrAvUbJuEsVtvyDtjCySRnP/AFTliy9y0GDSWHBwJzHuc+3agTa7p1dl2uAQCBubB9907txPaOKPau2XJ3IxbEFiVAafQjsPWq37rhVUoXvg9oYRwTnI7H9KXdG3zdhgQQANxXEZYR/Ogrq/EkCbIBBJBA7euD70HSuzEXNw2Ke4ySF46R2Herfe7bK5a3vCmAwAJj9ZA96YW6tsbUt9JEncpIBgZmCNuBniqhe2we4hYBgdxAOQcdweKnityxuVEUqVyf4Zg8Z9YrovOx+BRxBBER9Pf0pfUXgGAcLjOcx6VFWWxdgQwOAczOR3g12krwef9wf/AK9q5VQFbUgknAiT3+QolrUdQiR2Ujt86EirMsfpFMpqE4VOcUCnltk5nvzJp25Ji2FC7Rk7cnGTMSZ/zvQrmoJYAY6sAf5JNajOFYGQpAzMSJ7DETQZ/khYEZORcMqIjOPWoLJ2wbkI07ZnqIPoOAT39q7rdcSFgD1zmf1zFC0bC5cRbrdPHMCM/wBaBq/ce2du3JACQQVggRBHOKe8RZBcTcZ8uF9cgTx3zSVxlZwdypbtYHfgkgKJ6if7mlrxuNLsIE7pjE+3z/tQNqXN020UWxcjkRIGc949q7qbV20DbVAHUdbIOsqYjPIkHgQYoR8RwHUQyEMTH0yfStI6rdbUk7jclrnbiMYGSc8mgT0epAQW1tF2zv6ZJJPB9B7e1aPhvg964ymVVVIZl7AySobgHIiP5kUpodWSz2rIAkHqJPPqZ5yQJpn7Pai7ZvXgWWDtFxjJAlvi6RPE4x2qVWp4p4oFtw7WmOQwlgwjEZ/oTzWHoNKhW5duRDkKgb4jmSQPTt+tVfRG5de7vUW7TDLHLxBJgdzz+1I+Ma1Ll1nA7zuyC0e0mkiPRXmthUD20btMCQI7f2/7rF1lq3cK2rCbSOpiek7fcMc4M4rKfUMcSeeKd0ukv3FZlJgzyY3dzHft+1XQJotA7FrZuEJG7pJ2FgR8XaRz9IrV8J0ltfMKurEY3dIhQuSM4JOPp70x4beW1atoWCuFPPqWOflSAvrYsMvlMxuSrXGESCMbRyB849am9qY0yWW1AZmtsAVCgDcXhXgEzA7cjMD6m8U1CG8qqoRVRrl0IfLG5zHVs5wBj3rzuh0dxgHVYTfl4wII4nmJr0up0yC4rbN7kQwBIUqAJlRyKUW8NsHUNtuXmFoQQowWI/KW5HE+uT7Vf7X+E2rNqbN1+sgLa+IEzJk8nHY+3rSek0alLqi5ttM+AM7ZAMGeDntNJ+L6IkILJMJnZuPSSRlC3rj9MVOwlodKWKH8RHYki43wgoCRt7sTEc1qWLF57b2y3lEdciesNwvrj9sYoWm0eq6dzAKksAWwT/CYyScxWnd1Ny5btNAQSCVkyw/h9sZ+lW0ZnhX4Sub9sEidhLkHfG2CEMke/NdsaRkIe9KWpjaWG6WzkgcfoazNV4pcN7e0AqxIUcD29+Kfv6pb79QKqBuKmRuYHaP2+uKqF/E76hkFshlWCYmF6uD65zPeac090EHzNyAE7ACVBEkz7jt6ULwi8qI2CwLtAGTHT2J9xxNJ67UvdCyIBJC+hg/5+lA34ZZe5f3I5ZE5JOYxj9Y9sVr39YybYtbp7lgI+eKyLdpFlrTMjKu2Rnee+Dz9KBcuXiVBIfE9/rM/zqKrqb5a64I23GbGw9H0j19aa1L3Bbh4GYJGRB9aqGIIDCGGc5B9wacttutk8yDK8+oiPpQJ6TVQDcIBJXaB2GeY71laxmMFuWJJ+n/FFvXA+1EBXPUIx+g9K7qAe67jxJzj6GqhRbBIkCu1dR7H6GpTYXprTxt+Z/apUpRcqNpYcjjJkf4KCb55/wCa5Uqjly0wy3z+dX0enLnHC9TH0A/nUqVBoqtty1x/hnAg9gKW8R1+7oTCD6TXKlAsvUVVRGQAJ7mMmtO9dYWhbUAhQSz8H6Z9+alSlCHh1lmeEbafXI/lRNRo3t9Uz3JHuY785qVKdjZteIqmjB2jc263AUQWiNx+mfnWXqfA7iKpwZAkA5UtwDOD9K7UoH7uqVbyW7CqFVAtxiI3sF6mjkfKmW1QCkkEAAwcdQ9vTNSpUCngyG873rjRt7Afmjn6Ulqbj37pW2SRzBIHHrXalPseh1rI9u3naFJUQDgiQcfPE1nHxO8++2qqSuWYnlcAY9f8xUqUkVXwfUH8YMv5gxAPc+/0pmzbe45dro/DfaqlZmSpgkcRP86lSlFr3iPlg7p6cGOJ4Pf1pIW7pCXFuS38PYSO04JqVKIFobb+Y6XEUseok7TH6c/IU7b09zYwlZ3ZngyOcZGO2RUqVNqQ01ny7oLQCskDO2Or4Y9x3FF1t9GthrgJzIExHGMevr71ypWkCvXzBaAqCFCj1gnHp865a1XSXAgdp9e5xUqVBNb4gfwyySAS2ThvQ44+tU0mugvBZZMj2mpUq9DultDcSCZGWJySDTFxo+v8q5UqAAtJUqVKD//Z"/>
          <p:cNvSpPr>
            <a:spLocks noChangeAspect="1" noChangeArrowheads="1"/>
          </p:cNvSpPr>
          <p:nvPr/>
        </p:nvSpPr>
        <p:spPr bwMode="auto">
          <a:xfrm>
            <a:off x="307975" y="-2003425"/>
            <a:ext cx="6762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s3-eu-west-1.amazonaws.com/rankia/images/valoraciones/0015/4381/carbon.jpg?14006698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752"/>
            <a:ext cx="2760241" cy="18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SPQnhK4uTOioHtfssLWQVwO-fsFmHtUY1kN4XXWsvTLqnA6N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1531316" cy="2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osverdes.org.ar/nuevo/wp-content/uploads/2012/08/1743983_3_f939_la-centrale-nucleaire-de-tihange-en-belgique_1f8c6b72697121d26802a18d7accea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" y="3140968"/>
            <a:ext cx="3395586" cy="16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coticias.com/userfiles/extra/PJIY_biodiese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79627"/>
            <a:ext cx="29146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ista aérea de una pre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378111" cy="23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3" y="4978467"/>
            <a:ext cx="5674691" cy="1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478</Words>
  <Application>Microsoft Office PowerPoint</Application>
  <PresentationFormat>Presentación en pantalla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Flexer</dc:creator>
  <cp:lastModifiedBy>Victoria</cp:lastModifiedBy>
  <cp:revision>70</cp:revision>
  <dcterms:created xsi:type="dcterms:W3CDTF">2015-04-23T09:24:30Z</dcterms:created>
  <dcterms:modified xsi:type="dcterms:W3CDTF">2021-09-21T15:55:11Z</dcterms:modified>
</cp:coreProperties>
</file>