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sldIdLst>
    <p:sldId id="256" r:id="rId2"/>
    <p:sldId id="271" r:id="rId3"/>
    <p:sldId id="285" r:id="rId4"/>
    <p:sldId id="272" r:id="rId5"/>
    <p:sldId id="273" r:id="rId6"/>
    <p:sldId id="275" r:id="rId7"/>
    <p:sldId id="276" r:id="rId8"/>
    <p:sldId id="274" r:id="rId9"/>
    <p:sldId id="278" r:id="rId10"/>
    <p:sldId id="279" r:id="rId11"/>
    <p:sldId id="284" r:id="rId12"/>
    <p:sldId id="280" r:id="rId13"/>
    <p:sldId id="281" r:id="rId14"/>
    <p:sldId id="282" r:id="rId15"/>
    <p:sldId id="277" r:id="rId16"/>
    <p:sldId id="286" r:id="rId17"/>
    <p:sldId id="287" r:id="rId18"/>
    <p:sldId id="288" r:id="rId19"/>
    <p:sldId id="290" r:id="rId20"/>
    <p:sldId id="289" r:id="rId21"/>
    <p:sldId id="283" r:id="rId22"/>
    <p:sldId id="295" r:id="rId23"/>
    <p:sldId id="296" r:id="rId24"/>
    <p:sldId id="291" r:id="rId25"/>
    <p:sldId id="292" r:id="rId26"/>
    <p:sldId id="293" r:id="rId27"/>
    <p:sldId id="29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p:cViewPr varScale="1">
        <p:scale>
          <a:sx n="70" d="100"/>
          <a:sy n="70" d="100"/>
        </p:scale>
        <p:origin x="141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image" Target="../media/image9.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9895C-FDBD-48FE-8A98-FC67513699FD}" type="datetimeFigureOut">
              <a:rPr lang="es-MX" smtClean="0"/>
              <a:t>14/04/2020</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5D9AC2-4AB5-480B-ADAE-3BCCCBB58AD9}" type="slidenum">
              <a:rPr lang="es-MX" smtClean="0"/>
              <a:t>‹Nº›</a:t>
            </a:fld>
            <a:endParaRPr lang="es-MX"/>
          </a:p>
        </p:txBody>
      </p:sp>
    </p:spTree>
    <p:extLst>
      <p:ext uri="{BB962C8B-B14F-4D97-AF65-F5344CB8AC3E}">
        <p14:creationId xmlns:p14="http://schemas.microsoft.com/office/powerpoint/2010/main" val="798212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465D9AC2-4AB5-480B-ADAE-3BCCCBB58AD9}" type="slidenum">
              <a:rPr lang="es-MX" smtClean="0"/>
              <a:t>19</a:t>
            </a:fld>
            <a:endParaRPr lang="es-MX"/>
          </a:p>
        </p:txBody>
      </p:sp>
    </p:spTree>
    <p:extLst>
      <p:ext uri="{BB962C8B-B14F-4D97-AF65-F5344CB8AC3E}">
        <p14:creationId xmlns:p14="http://schemas.microsoft.com/office/powerpoint/2010/main" val="2997626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7D0065BE-0657-4A47-90AD-C21C55E16B19}" type="datetime4">
              <a:rPr lang="en-US" smtClean="0"/>
              <a:pPr/>
              <a:t>April 13, 2020</a:t>
            </a:fld>
            <a:endParaRPr lang="en-U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2754ED01-E2A0-4C1E-8E21-014B99041579}"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16C3AA4-67BE-44F7-809A-3582401494AF}" type="datetime4">
              <a:rPr lang="en-US" smtClean="0"/>
              <a:pPr/>
              <a:t>April 13, 2020</a:t>
            </a:fld>
            <a:endParaRPr lang="en-US"/>
          </a:p>
        </p:txBody>
      </p:sp>
      <p:sp>
        <p:nvSpPr>
          <p:cNvPr id="5" name="4 Marcador de pie de página"/>
          <p:cNvSpPr>
            <a:spLocks noGrp="1"/>
          </p:cNvSpPr>
          <p:nvPr>
            <p:ph type="ftr" sz="quarter" idx="11"/>
          </p:nvPr>
        </p:nvSpPr>
        <p:spPr/>
        <p:txBody>
          <a:bodyPr/>
          <a:lstStyle>
            <a:extLst/>
          </a:lstStyle>
          <a:p>
            <a:endParaRPr lang="en-US"/>
          </a:p>
        </p:txBody>
      </p:sp>
      <p:sp>
        <p:nvSpPr>
          <p:cNvPr id="6" name="5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5172EEB-1769-4776-AD69-E7C1260563EB}" type="datetime4">
              <a:rPr lang="en-US" smtClean="0"/>
              <a:pPr/>
              <a:t>April 13, 2020</a:t>
            </a:fld>
            <a:endParaRPr lang="en-US"/>
          </a:p>
        </p:txBody>
      </p:sp>
      <p:sp>
        <p:nvSpPr>
          <p:cNvPr id="5" name="4 Marcador de pie de página"/>
          <p:cNvSpPr>
            <a:spLocks noGrp="1"/>
          </p:cNvSpPr>
          <p:nvPr>
            <p:ph type="ftr" sz="quarter" idx="11"/>
          </p:nvPr>
        </p:nvSpPr>
        <p:spPr/>
        <p:txBody>
          <a:bodyPr/>
          <a:lstStyle>
            <a:extLst/>
          </a:lstStyle>
          <a:p>
            <a:endParaRPr lang="en-US"/>
          </a:p>
        </p:txBody>
      </p:sp>
      <p:sp>
        <p:nvSpPr>
          <p:cNvPr id="6" name="5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D47BB8AF-C16A-4836-A92D-61834B5F0BA5}" type="datetime4">
              <a:rPr lang="en-US" smtClean="0"/>
              <a:pPr/>
              <a:t>April 13, 2020</a:t>
            </a:fld>
            <a:endParaRPr lang="en-US"/>
          </a:p>
        </p:txBody>
      </p:sp>
      <p:sp>
        <p:nvSpPr>
          <p:cNvPr id="5" name="4 Marcador de pie de página"/>
          <p:cNvSpPr>
            <a:spLocks noGrp="1"/>
          </p:cNvSpPr>
          <p:nvPr>
            <p:ph type="ftr" sz="quarter" idx="11"/>
          </p:nvPr>
        </p:nvSpPr>
        <p:spPr/>
        <p:txBody>
          <a:bodyPr/>
          <a:lstStyle>
            <a:extLst/>
          </a:lstStyle>
          <a:p>
            <a:endParaRPr lang="en-US"/>
          </a:p>
        </p:txBody>
      </p:sp>
      <p:sp>
        <p:nvSpPr>
          <p:cNvPr id="6" name="5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47D2193-4505-4A75-99BB-880C6989A757}" type="datetime4">
              <a:rPr lang="en-US" smtClean="0"/>
              <a:pPr/>
              <a:t>April 13, 2020</a:t>
            </a:fld>
            <a:endParaRPr lang="en-US"/>
          </a:p>
        </p:txBody>
      </p:sp>
      <p:sp>
        <p:nvSpPr>
          <p:cNvPr id="5" name="4 Marcador de pie de página"/>
          <p:cNvSpPr>
            <a:spLocks noGrp="1"/>
          </p:cNvSpPr>
          <p:nvPr>
            <p:ph type="ftr" sz="quarter" idx="11"/>
          </p:nvPr>
        </p:nvSpPr>
        <p:spPr/>
        <p:txBody>
          <a:bodyPr/>
          <a:lstStyle>
            <a:extLst/>
          </a:lstStyle>
          <a:p>
            <a:endParaRPr lang="en-US"/>
          </a:p>
        </p:txBody>
      </p:sp>
      <p:sp>
        <p:nvSpPr>
          <p:cNvPr id="6" name="5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113A18F4-33C3-445B-924C-31108C51719C}" type="datetime4">
              <a:rPr lang="en-US" smtClean="0"/>
              <a:pPr/>
              <a:t>April 13, 2020</a:t>
            </a:fld>
            <a:endParaRPr lang="en-US"/>
          </a:p>
        </p:txBody>
      </p:sp>
      <p:sp>
        <p:nvSpPr>
          <p:cNvPr id="6" name="5 Marcador de pie de página"/>
          <p:cNvSpPr>
            <a:spLocks noGrp="1"/>
          </p:cNvSpPr>
          <p:nvPr>
            <p:ph type="ftr" sz="quarter" idx="11"/>
          </p:nvPr>
        </p:nvSpPr>
        <p:spPr/>
        <p:txBody>
          <a:bodyPr/>
          <a:lstStyle>
            <a:extLst/>
          </a:lstStyle>
          <a:p>
            <a:endParaRPr lang="en-US"/>
          </a:p>
        </p:txBody>
      </p:sp>
      <p:sp>
        <p:nvSpPr>
          <p:cNvPr id="7" name="6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3AF7543A-E259-478F-9E0D-57BA40E442B7}" type="datetime4">
              <a:rPr lang="en-US" smtClean="0"/>
              <a:pPr/>
              <a:t>April 13, 2020</a:t>
            </a:fld>
            <a:endParaRPr lang="en-US"/>
          </a:p>
        </p:txBody>
      </p:sp>
      <p:sp>
        <p:nvSpPr>
          <p:cNvPr id="8" name="7 Marcador de pie de página"/>
          <p:cNvSpPr>
            <a:spLocks noGrp="1"/>
          </p:cNvSpPr>
          <p:nvPr>
            <p:ph type="ftr" sz="quarter" idx="11"/>
          </p:nvPr>
        </p:nvSpPr>
        <p:spPr/>
        <p:txBody>
          <a:bodyPr/>
          <a:lstStyle>
            <a:extLst/>
          </a:lstStyle>
          <a:p>
            <a:endParaRPr lang="en-US"/>
          </a:p>
        </p:txBody>
      </p:sp>
      <p:sp>
        <p:nvSpPr>
          <p:cNvPr id="9" name="8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1EFB012D-77A1-44B0-BB26-329BA1EE55C9}" type="datetime4">
              <a:rPr lang="en-US" smtClean="0"/>
              <a:pPr/>
              <a:t>April 13, 2020</a:t>
            </a:fld>
            <a:endParaRPr lang="en-US"/>
          </a:p>
        </p:txBody>
      </p:sp>
      <p:sp>
        <p:nvSpPr>
          <p:cNvPr id="4" name="3 Marcador de pie de página"/>
          <p:cNvSpPr>
            <a:spLocks noGrp="1"/>
          </p:cNvSpPr>
          <p:nvPr>
            <p:ph type="ftr" sz="quarter" idx="11"/>
          </p:nvPr>
        </p:nvSpPr>
        <p:spPr/>
        <p:txBody>
          <a:bodyPr/>
          <a:lstStyle>
            <a:extLst/>
          </a:lstStyle>
          <a:p>
            <a:endParaRPr lang="en-US"/>
          </a:p>
        </p:txBody>
      </p:sp>
      <p:sp>
        <p:nvSpPr>
          <p:cNvPr id="5" name="4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94B7499E-3031-413E-B01E-B94970708CAA}" type="datetime4">
              <a:rPr lang="en-US" smtClean="0"/>
              <a:pPr/>
              <a:t>April 13, 2020</a:t>
            </a:fld>
            <a:endParaRPr lang="en-US"/>
          </a:p>
        </p:txBody>
      </p:sp>
      <p:sp>
        <p:nvSpPr>
          <p:cNvPr id="3" name="2 Marcador de pie de página"/>
          <p:cNvSpPr>
            <a:spLocks noGrp="1"/>
          </p:cNvSpPr>
          <p:nvPr>
            <p:ph type="ftr" sz="quarter" idx="11"/>
          </p:nvPr>
        </p:nvSpPr>
        <p:spPr/>
        <p:txBody>
          <a:bodyPr/>
          <a:lstStyle>
            <a:extLst/>
          </a:lstStyle>
          <a:p>
            <a:endParaRPr lang="en-US"/>
          </a:p>
        </p:txBody>
      </p:sp>
      <p:sp>
        <p:nvSpPr>
          <p:cNvPr id="4" name="3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DC7EAB0C-2220-4D0E-A0DD-DB7FA0F742F4}" type="datetime4">
              <a:rPr lang="en-US" smtClean="0"/>
              <a:pPr/>
              <a:t>April 13, 2020</a:t>
            </a:fld>
            <a:endParaRPr lang="en-US"/>
          </a:p>
        </p:txBody>
      </p:sp>
      <p:sp>
        <p:nvSpPr>
          <p:cNvPr id="6" name="5 Marcador de pie de página"/>
          <p:cNvSpPr>
            <a:spLocks noGrp="1"/>
          </p:cNvSpPr>
          <p:nvPr>
            <p:ph type="ftr" sz="quarter" idx="11"/>
          </p:nvPr>
        </p:nvSpPr>
        <p:spPr/>
        <p:txBody>
          <a:bodyPr/>
          <a:lstStyle>
            <a:extLst/>
          </a:lstStyle>
          <a:p>
            <a:endParaRPr lang="en-US" dirty="0"/>
          </a:p>
        </p:txBody>
      </p:sp>
      <p:sp>
        <p:nvSpPr>
          <p:cNvPr id="7" name="6 Marcador de número de diapositiva"/>
          <p:cNvSpPr>
            <a:spLocks noGrp="1"/>
          </p:cNvSpPr>
          <p:nvPr>
            <p:ph type="sldNum" sz="quarter" idx="12"/>
          </p:nvPr>
        </p:nvSpPr>
        <p:spPr/>
        <p:txBody>
          <a:bodyPr/>
          <a:lstStyle>
            <a:extLst/>
          </a:lstStyle>
          <a:p>
            <a:fld id="{2754ED01-E2A0-4C1E-8E21-014B99041579}" type="slidenum">
              <a:rPr lang="en-US" smtClean="0"/>
              <a:pPr/>
              <a:t>‹Nº›</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E3416D63-31BF-4B94-B6C5-E20B2C63F515}" type="datetime4">
              <a:rPr lang="en-US" smtClean="0"/>
              <a:pPr/>
              <a:t>April 13, 2020</a:t>
            </a:fld>
            <a:endParaRPr lang="en-U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2754ED01-E2A0-4C1E-8E21-014B99041579}" type="slidenum">
              <a:rPr lang="en-US" smtClean="0"/>
              <a:pPr/>
              <a:t>‹Nº›</a:t>
            </a:fld>
            <a:endParaRPr lang="en-U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2B1B13E-D5AF-485E-81A1-82A140076526}" type="datetime4">
              <a:rPr lang="en-US" smtClean="0"/>
              <a:pPr/>
              <a:t>April 13, 2020</a:t>
            </a:fld>
            <a:endParaRPr lang="en-US" dirty="0"/>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754ED01-E2A0-4C1E-8E21-014B99041579}" type="slidenum">
              <a:rPr lang="en-US" smtClean="0"/>
              <a:pPr/>
              <a:t>‹Nº›</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png"/><Relationship Id="rId5" Type="http://schemas.openxmlformats.org/officeDocument/2006/relationships/oleObject" Target="../embeddings/oleObject3.bin"/><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7"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png"/><Relationship Id="rId5" Type="http://schemas.openxmlformats.org/officeDocument/2006/relationships/oleObject" Target="../embeddings/oleObject6.bin"/><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9.png"/></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Redes I</a:t>
            </a:r>
            <a:endParaRPr lang="es-MX" dirty="0"/>
          </a:p>
        </p:txBody>
      </p:sp>
      <p:sp>
        <p:nvSpPr>
          <p:cNvPr id="3" name="2 Subtítulo"/>
          <p:cNvSpPr>
            <a:spLocks noGrp="1"/>
          </p:cNvSpPr>
          <p:nvPr>
            <p:ph type="subTitle" idx="1"/>
          </p:nvPr>
        </p:nvSpPr>
        <p:spPr/>
        <p:txBody>
          <a:bodyPr/>
          <a:lstStyle/>
          <a:p>
            <a:r>
              <a:rPr lang="es-MX" dirty="0" smtClean="0"/>
              <a:t>Unidad </a:t>
            </a:r>
            <a:r>
              <a:rPr lang="es-MX" dirty="0" smtClean="0"/>
              <a:t>2</a:t>
            </a:r>
            <a:endParaRPr lang="es-MX" dirty="0"/>
          </a:p>
          <a:p>
            <a:r>
              <a:rPr lang="es-MX" dirty="0" smtClean="0"/>
              <a:t>2da. parte</a:t>
            </a:r>
            <a:endParaRPr lang="es-MX" dirty="0"/>
          </a:p>
        </p:txBody>
      </p:sp>
    </p:spTree>
    <p:extLst>
      <p:ext uri="{BB962C8B-B14F-4D97-AF65-F5344CB8AC3E}">
        <p14:creationId xmlns:p14="http://schemas.microsoft.com/office/powerpoint/2010/main" val="26467308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365760" lvl="1" indent="-256032">
              <a:spcBef>
                <a:spcPts val="400"/>
              </a:spcBef>
              <a:buSzPct val="68000"/>
              <a:buFont typeface="Wingdings 3"/>
              <a:buChar char=""/>
            </a:pPr>
            <a:r>
              <a:rPr lang="es-AR" dirty="0"/>
              <a:t>La principal causa es adaptar el transmisor al medio para que la transmisión sea mas eficiente</a:t>
            </a:r>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10</a:t>
            </a:fld>
            <a:endParaRPr lang="en-US"/>
          </a:p>
        </p:txBody>
      </p:sp>
      <p:sp>
        <p:nvSpPr>
          <p:cNvPr id="4" name="3 Título"/>
          <p:cNvSpPr>
            <a:spLocks noGrp="1"/>
          </p:cNvSpPr>
          <p:nvPr>
            <p:ph type="title"/>
          </p:nvPr>
        </p:nvSpPr>
        <p:spPr/>
        <p:txBody>
          <a:bodyPr>
            <a:normAutofit fontScale="90000"/>
          </a:bodyPr>
          <a:lstStyle/>
          <a:p>
            <a:r>
              <a:rPr lang="es-AR" sz="4400" dirty="0"/>
              <a:t>¿Por qué es necesario modular</a:t>
            </a:r>
            <a:r>
              <a:rPr lang="es-AR" sz="4400" dirty="0" smtClean="0"/>
              <a:t>?</a:t>
            </a:r>
            <a:endParaRPr lang="es-MX" dirty="0"/>
          </a:p>
        </p:txBody>
      </p:sp>
    </p:spTree>
    <p:extLst>
      <p:ext uri="{BB962C8B-B14F-4D97-AF65-F5344CB8AC3E}">
        <p14:creationId xmlns:p14="http://schemas.microsoft.com/office/powerpoint/2010/main" val="22184003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MX" smtClean="0"/>
              <a:t>En </a:t>
            </a:r>
            <a:r>
              <a:rPr lang="es-MX" dirty="0"/>
              <a:t>el momento de la transmisión: debe convertir los datos digitales (una secuencia de 0 y 1) en señales analógicas (variación continua de un fenómeno físico). Este proceso se denomina modulación.  Cuando recibe la transmisión: debe convertir la señal analógica en datos digitales. Este proceso se denomina demodulación</a:t>
            </a:r>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11</a:t>
            </a:fld>
            <a:endParaRPr lang="en-US"/>
          </a:p>
        </p:txBody>
      </p:sp>
      <p:sp>
        <p:nvSpPr>
          <p:cNvPr id="4" name="3 Título"/>
          <p:cNvSpPr>
            <a:spLocks noGrp="1"/>
          </p:cNvSpPr>
          <p:nvPr>
            <p:ph type="title"/>
          </p:nvPr>
        </p:nvSpPr>
        <p:spPr/>
        <p:txBody>
          <a:bodyPr/>
          <a:lstStyle/>
          <a:p>
            <a:r>
              <a:rPr lang="es-MX" dirty="0" smtClean="0"/>
              <a:t>El módem</a:t>
            </a:r>
            <a:endParaRPr lang="es-MX" dirty="0"/>
          </a:p>
        </p:txBody>
      </p:sp>
    </p:spTree>
    <p:extLst>
      <p:ext uri="{BB962C8B-B14F-4D97-AF65-F5344CB8AC3E}">
        <p14:creationId xmlns:p14="http://schemas.microsoft.com/office/powerpoint/2010/main" val="2405236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77500" lnSpcReduction="20000"/>
          </a:bodyPr>
          <a:lstStyle/>
          <a:p>
            <a:pPr lvl="0" hangingPunct="0">
              <a:buClr>
                <a:srgbClr val="92D050"/>
              </a:buClr>
              <a:buFont typeface="Wingdings" pitchFamily="2" charset="2"/>
              <a:buChar char="§"/>
            </a:pPr>
            <a:r>
              <a:rPr lang="es-ES_tradnl" sz="3200" b="1" dirty="0"/>
              <a:t>Modulación analógica</a:t>
            </a:r>
            <a:endParaRPr lang="es-AR" sz="3200" b="1" dirty="0"/>
          </a:p>
          <a:p>
            <a:pPr lvl="1" hangingPunct="0">
              <a:buClr>
                <a:srgbClr val="92D050"/>
              </a:buClr>
              <a:buFont typeface="Wingdings" pitchFamily="2" charset="2"/>
              <a:buChar char="§"/>
            </a:pPr>
            <a:r>
              <a:rPr lang="es-ES_tradnl" u="sng" dirty="0"/>
              <a:t>Modulación analógica </a:t>
            </a:r>
            <a:r>
              <a:rPr lang="es-ES_tradnl" u="sng" dirty="0" err="1"/>
              <a:t>contínua</a:t>
            </a:r>
            <a:r>
              <a:rPr lang="es-ES_tradnl" dirty="0"/>
              <a:t>: </a:t>
            </a:r>
            <a:r>
              <a:rPr lang="es-ES_tradnl" sz="2200" dirty="0"/>
              <a:t>para la transmisión de información de señales continuas como la voz o la música</a:t>
            </a:r>
            <a:r>
              <a:rPr lang="es-ES_tradnl" dirty="0"/>
              <a:t>.</a:t>
            </a:r>
            <a:endParaRPr lang="es-AR" dirty="0"/>
          </a:p>
          <a:p>
            <a:pPr lvl="2" hangingPunct="0">
              <a:buClr>
                <a:srgbClr val="92D050"/>
              </a:buClr>
              <a:buFont typeface="Wingdings" pitchFamily="2" charset="2"/>
              <a:buChar char="§"/>
            </a:pPr>
            <a:r>
              <a:rPr lang="es-ES_tradnl" dirty="0"/>
              <a:t>Modulación de amplitud (AM)</a:t>
            </a:r>
            <a:endParaRPr lang="es-AR" dirty="0"/>
          </a:p>
          <a:p>
            <a:pPr lvl="2" hangingPunct="0">
              <a:buClr>
                <a:srgbClr val="92D050"/>
              </a:buClr>
              <a:buFont typeface="Wingdings" pitchFamily="2" charset="2"/>
              <a:buChar char="§"/>
            </a:pPr>
            <a:r>
              <a:rPr lang="es-ES_tradnl" dirty="0"/>
              <a:t>Modulación angular</a:t>
            </a:r>
            <a:endParaRPr lang="es-AR" dirty="0"/>
          </a:p>
          <a:p>
            <a:pPr lvl="3" hangingPunct="0">
              <a:buClr>
                <a:srgbClr val="92D050"/>
              </a:buClr>
              <a:buFont typeface="Wingdings" pitchFamily="2" charset="2"/>
              <a:buChar char="§"/>
            </a:pPr>
            <a:r>
              <a:rPr lang="es-ES_tradnl" dirty="0"/>
              <a:t>Modulación de frecuencia (FM)</a:t>
            </a:r>
            <a:endParaRPr lang="es-AR" dirty="0"/>
          </a:p>
          <a:p>
            <a:pPr lvl="3" hangingPunct="0">
              <a:buClr>
                <a:srgbClr val="92D050"/>
              </a:buClr>
              <a:buFont typeface="Wingdings" pitchFamily="2" charset="2"/>
              <a:buChar char="§"/>
            </a:pPr>
            <a:r>
              <a:rPr lang="es-ES_tradnl" dirty="0"/>
              <a:t>Modulación de fase (PM)</a:t>
            </a:r>
            <a:endParaRPr lang="es-AR" dirty="0"/>
          </a:p>
          <a:p>
            <a:pPr lvl="1" hangingPunct="0">
              <a:buClr>
                <a:srgbClr val="92D050"/>
              </a:buClr>
              <a:buFont typeface="Wingdings" pitchFamily="2" charset="2"/>
              <a:buChar char="§"/>
            </a:pPr>
            <a:r>
              <a:rPr lang="es-ES_tradnl" u="sng" dirty="0"/>
              <a:t>Modulación analógica por pulsos</a:t>
            </a:r>
            <a:r>
              <a:rPr lang="es-ES_tradnl" dirty="0"/>
              <a:t>: </a:t>
            </a:r>
            <a:r>
              <a:rPr lang="es-ES_tradnl" sz="2200" dirty="0"/>
              <a:t>es un proceso </a:t>
            </a:r>
            <a:r>
              <a:rPr lang="es-ES_tradnl" sz="2200" dirty="0" err="1"/>
              <a:t>discontínuo</a:t>
            </a:r>
            <a:r>
              <a:rPr lang="es-ES_tradnl" sz="2200" dirty="0"/>
              <a:t>, ya que la portadora consiste en un tren de pulsos a intervalos regulares. El proceso de modulación se realiza modificando en forma proporcional a la información alguno de los parámetros de esos pulsos.</a:t>
            </a:r>
            <a:endParaRPr lang="es-AR" sz="2200" dirty="0"/>
          </a:p>
          <a:p>
            <a:pPr lvl="2" hangingPunct="0">
              <a:buClr>
                <a:srgbClr val="92D050"/>
              </a:buClr>
              <a:buFont typeface="Wingdings" pitchFamily="2" charset="2"/>
              <a:buChar char="§"/>
            </a:pPr>
            <a:r>
              <a:rPr lang="es-ES_tradnl" dirty="0"/>
              <a:t>Modulación por amplitud de pulsos (APM)</a:t>
            </a:r>
            <a:endParaRPr lang="es-AR" dirty="0"/>
          </a:p>
          <a:p>
            <a:pPr lvl="2" hangingPunct="0">
              <a:buClr>
                <a:srgbClr val="92D050"/>
              </a:buClr>
              <a:buFont typeface="Wingdings" pitchFamily="2" charset="2"/>
              <a:buChar char="§"/>
            </a:pPr>
            <a:r>
              <a:rPr lang="es-ES_tradnl" dirty="0"/>
              <a:t>Modulación por posición de pulsos (PPM)</a:t>
            </a:r>
            <a:endParaRPr lang="es-AR" dirty="0"/>
          </a:p>
          <a:p>
            <a:pPr lvl="2" hangingPunct="0">
              <a:buClr>
                <a:srgbClr val="92D050"/>
              </a:buClr>
              <a:buFont typeface="Wingdings" pitchFamily="2" charset="2"/>
              <a:buChar char="§"/>
            </a:pPr>
            <a:r>
              <a:rPr lang="es-ES_tradnl" dirty="0"/>
              <a:t>Modulación por ancho de pulso (WPM)</a:t>
            </a:r>
            <a:endParaRPr lang="es-AR" dirty="0"/>
          </a:p>
          <a:p>
            <a:pPr hangingPunct="0">
              <a:buClr>
                <a:srgbClr val="92D050"/>
              </a:buClr>
              <a:buFont typeface="Wingdings" pitchFamily="2" charset="2"/>
              <a:buChar char="§"/>
            </a:pPr>
            <a:r>
              <a:rPr lang="es-ES_tradnl" sz="3200" b="1" dirty="0"/>
              <a:t>Modulación digital</a:t>
            </a:r>
          </a:p>
          <a:p>
            <a:pPr lvl="1" hangingPunct="0">
              <a:buClr>
                <a:srgbClr val="92D050"/>
              </a:buClr>
              <a:buFont typeface="Wingdings" pitchFamily="2" charset="2"/>
              <a:buChar char="§"/>
            </a:pPr>
            <a:r>
              <a:rPr lang="es-ES_tradnl" u="sng" dirty="0"/>
              <a:t>Modulación por impulsos codificados:</a:t>
            </a:r>
            <a:r>
              <a:rPr lang="es-ES_tradnl" dirty="0"/>
              <a:t> PCM</a:t>
            </a:r>
            <a:endParaRPr lang="es-AR" u="sng" dirty="0"/>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12</a:t>
            </a:fld>
            <a:endParaRPr lang="en-US"/>
          </a:p>
        </p:txBody>
      </p:sp>
      <p:sp>
        <p:nvSpPr>
          <p:cNvPr id="4" name="3 Título"/>
          <p:cNvSpPr>
            <a:spLocks noGrp="1"/>
          </p:cNvSpPr>
          <p:nvPr>
            <p:ph type="title"/>
          </p:nvPr>
        </p:nvSpPr>
        <p:spPr/>
        <p:txBody>
          <a:bodyPr/>
          <a:lstStyle/>
          <a:p>
            <a:r>
              <a:rPr lang="es-AR" dirty="0"/>
              <a:t>Tipos de Modulación</a:t>
            </a:r>
            <a:endParaRPr lang="es-MX" dirty="0"/>
          </a:p>
        </p:txBody>
      </p:sp>
    </p:spTree>
    <p:extLst>
      <p:ext uri="{BB962C8B-B14F-4D97-AF65-F5344CB8AC3E}">
        <p14:creationId xmlns:p14="http://schemas.microsoft.com/office/powerpoint/2010/main" val="3212629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109728" lvl="1" indent="0">
              <a:spcBef>
                <a:spcPts val="400"/>
              </a:spcBef>
              <a:buSzPct val="68000"/>
              <a:buNone/>
            </a:pPr>
            <a:r>
              <a:rPr lang="es-AR" dirty="0"/>
              <a:t>Modulación de Amplitud  </a:t>
            </a:r>
            <a:r>
              <a:rPr lang="es-AR" dirty="0" smtClean="0"/>
              <a:t> </a:t>
            </a:r>
            <a:r>
              <a:rPr lang="es-AR" dirty="0"/>
              <a:t>Modulación de Frecuencia </a:t>
            </a:r>
          </a:p>
          <a:p>
            <a:pPr marL="109728" lvl="1" indent="0">
              <a:spcBef>
                <a:spcPts val="400"/>
              </a:spcBef>
              <a:buSzPct val="68000"/>
              <a:buNone/>
            </a:pPr>
            <a:endParaRPr lang="es-AR" dirty="0"/>
          </a:p>
          <a:p>
            <a:pPr marL="109728" indent="0">
              <a:buNone/>
            </a:pPr>
            <a:endParaRPr lang="es-MX" dirty="0" smtClean="0"/>
          </a:p>
          <a:p>
            <a:pPr marL="109728" indent="0">
              <a:buNone/>
            </a:pPr>
            <a:endParaRPr lang="es-MX" dirty="0"/>
          </a:p>
          <a:p>
            <a:pPr marL="109728" indent="0">
              <a:buNone/>
            </a:pPr>
            <a:endParaRPr lang="es-MX" dirty="0" smtClean="0"/>
          </a:p>
          <a:p>
            <a:pPr marL="109728" lvl="1" indent="0">
              <a:spcBef>
                <a:spcPts val="400"/>
              </a:spcBef>
              <a:buSzPct val="68000"/>
              <a:buNone/>
            </a:pPr>
            <a:r>
              <a:rPr lang="es-AR" dirty="0"/>
              <a:t>Modulación de Fase</a:t>
            </a:r>
          </a:p>
          <a:p>
            <a:pPr marL="109728" indent="0">
              <a:buNone/>
            </a:pPr>
            <a:endParaRPr lang="es-MX" dirty="0"/>
          </a:p>
          <a:p>
            <a:pPr marL="109728" indent="0">
              <a:buNone/>
            </a:pPr>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13</a:t>
            </a:fld>
            <a:endParaRPr lang="en-US"/>
          </a:p>
        </p:txBody>
      </p:sp>
      <p:sp>
        <p:nvSpPr>
          <p:cNvPr id="4" name="3 Título"/>
          <p:cNvSpPr>
            <a:spLocks noGrp="1"/>
          </p:cNvSpPr>
          <p:nvPr>
            <p:ph type="title"/>
          </p:nvPr>
        </p:nvSpPr>
        <p:spPr/>
        <p:txBody>
          <a:bodyPr/>
          <a:lstStyle/>
          <a:p>
            <a:r>
              <a:rPr lang="es-AR" dirty="0"/>
              <a:t>Modulación Analógica</a:t>
            </a:r>
            <a:endParaRPr lang="es-MX" dirty="0"/>
          </a:p>
        </p:txBody>
      </p:sp>
      <p:sp>
        <p:nvSpPr>
          <p:cNvPr id="6" name="5 Rectángulo"/>
          <p:cNvSpPr/>
          <p:nvPr/>
        </p:nvSpPr>
        <p:spPr>
          <a:xfrm>
            <a:off x="2286000" y="2274838"/>
            <a:ext cx="4572000" cy="1477328"/>
          </a:xfrm>
          <a:prstGeom prst="rect">
            <a:avLst/>
          </a:prstGeom>
        </p:spPr>
        <p:txBody>
          <a:bodyPr>
            <a:spAutoFit/>
          </a:bodyPr>
          <a:lstStyle/>
          <a:p>
            <a:pPr lvl="1">
              <a:buClr>
                <a:srgbClr val="92D050"/>
              </a:buClr>
              <a:buNone/>
            </a:pPr>
            <a:endParaRPr lang="es-AR" dirty="0"/>
          </a:p>
          <a:p>
            <a:pPr lvl="1">
              <a:buClr>
                <a:srgbClr val="92D050"/>
              </a:buClr>
              <a:buNone/>
            </a:pPr>
            <a:endParaRPr lang="es-AR" dirty="0"/>
          </a:p>
          <a:p>
            <a:pPr lvl="1">
              <a:buClr>
                <a:srgbClr val="92D050"/>
              </a:buClr>
              <a:buNone/>
            </a:pPr>
            <a:endParaRPr lang="es-AR" dirty="0"/>
          </a:p>
          <a:p>
            <a:pPr lvl="1">
              <a:buClr>
                <a:srgbClr val="92D050"/>
              </a:buClr>
              <a:buNone/>
            </a:pPr>
            <a:endParaRPr lang="es-AR" dirty="0"/>
          </a:p>
          <a:p>
            <a:pPr lvl="1">
              <a:buClr>
                <a:srgbClr val="92D050"/>
              </a:buClr>
              <a:buNone/>
            </a:pPr>
            <a:endParaRPr lang="es-AR" dirty="0"/>
          </a:p>
        </p:txBody>
      </p:sp>
      <p:graphicFrame>
        <p:nvGraphicFramePr>
          <p:cNvPr id="7" name="6 Objeto"/>
          <p:cNvGraphicFramePr>
            <a:graphicFrameLocks noChangeAspect="1"/>
          </p:cNvGraphicFramePr>
          <p:nvPr>
            <p:extLst>
              <p:ext uri="{D42A27DB-BD31-4B8C-83A1-F6EECF244321}">
                <p14:modId xmlns:p14="http://schemas.microsoft.com/office/powerpoint/2010/main" val="1263396142"/>
              </p:ext>
            </p:extLst>
          </p:nvPr>
        </p:nvGraphicFramePr>
        <p:xfrm>
          <a:off x="611560" y="1913106"/>
          <a:ext cx="3000375" cy="1350963"/>
        </p:xfrm>
        <a:graphic>
          <a:graphicData uri="http://schemas.openxmlformats.org/presentationml/2006/ole">
            <mc:AlternateContent xmlns:mc="http://schemas.openxmlformats.org/markup-compatibility/2006">
              <mc:Choice xmlns:v="urn:schemas-microsoft-com:vml" Requires="v">
                <p:oleObj spid="_x0000_s10287" name="Imagen de mapa de bits" r:id="rId3" imgW="4580952" imgH="2029108" progId="PBrush">
                  <p:embed/>
                </p:oleObj>
              </mc:Choice>
              <mc:Fallback>
                <p:oleObj name="Imagen de mapa de bits" r:id="rId3" imgW="4580952" imgH="2029108" progId="PBrush">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6888"/>
                      <a:stretch>
                        <a:fillRect/>
                      </a:stretch>
                    </p:blipFill>
                    <p:spPr bwMode="auto">
                      <a:xfrm>
                        <a:off x="611560" y="1913106"/>
                        <a:ext cx="3000375" cy="1350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7 Objeto"/>
          <p:cNvGraphicFramePr>
            <a:graphicFrameLocks noChangeAspect="1"/>
          </p:cNvGraphicFramePr>
          <p:nvPr/>
        </p:nvGraphicFramePr>
        <p:xfrm>
          <a:off x="5429250" y="1785938"/>
          <a:ext cx="2514600" cy="2143125"/>
        </p:xfrm>
        <a:graphic>
          <a:graphicData uri="http://schemas.openxmlformats.org/presentationml/2006/ole">
            <mc:AlternateContent xmlns:mc="http://schemas.openxmlformats.org/markup-compatibility/2006">
              <mc:Choice xmlns:v="urn:schemas-microsoft-com:vml" Requires="v">
                <p:oleObj spid="_x0000_s10288" name="Imagen de mapa de bits" r:id="rId5" imgW="2991268" imgH="3104762" progId="PBrush">
                  <p:embed/>
                </p:oleObj>
              </mc:Choice>
              <mc:Fallback>
                <p:oleObj name="Imagen de mapa de bits" r:id="rId5" imgW="2991268" imgH="3104762" progId="PBrush">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29250" y="1785938"/>
                        <a:ext cx="251460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8 Objeto"/>
          <p:cNvGraphicFramePr>
            <a:graphicFrameLocks noChangeAspect="1"/>
          </p:cNvGraphicFramePr>
          <p:nvPr>
            <p:extLst>
              <p:ext uri="{D42A27DB-BD31-4B8C-83A1-F6EECF244321}">
                <p14:modId xmlns:p14="http://schemas.microsoft.com/office/powerpoint/2010/main" val="160882869"/>
              </p:ext>
            </p:extLst>
          </p:nvPr>
        </p:nvGraphicFramePr>
        <p:xfrm>
          <a:off x="3514725" y="4149080"/>
          <a:ext cx="2114550" cy="2357438"/>
        </p:xfrm>
        <a:graphic>
          <a:graphicData uri="http://schemas.openxmlformats.org/presentationml/2006/ole">
            <mc:AlternateContent xmlns:mc="http://schemas.openxmlformats.org/markup-compatibility/2006">
              <mc:Choice xmlns:v="urn:schemas-microsoft-com:vml" Requires="v">
                <p:oleObj spid="_x0000_s10289" name="Imagen de mapa de bits" r:id="rId7" imgW="2866667" imgH="3476190" progId="PBrush">
                  <p:embed/>
                </p:oleObj>
              </mc:Choice>
              <mc:Fallback>
                <p:oleObj name="Imagen de mapa de bits" r:id="rId7" imgW="2866667" imgH="3476190" progId="PBrush">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4725" y="4149080"/>
                        <a:ext cx="2114550" cy="235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17771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28596" y="1268760"/>
            <a:ext cx="8258204" cy="4738531"/>
          </a:xfrm>
        </p:spPr>
        <p:txBody>
          <a:bodyPr/>
          <a:lstStyle/>
          <a:p>
            <a:pPr marL="365760" lvl="1" indent="-256032">
              <a:spcBef>
                <a:spcPts val="400"/>
              </a:spcBef>
              <a:buSzPct val="68000"/>
              <a:buFont typeface="Wingdings 3"/>
              <a:buChar char=""/>
            </a:pPr>
            <a:r>
              <a:rPr lang="es-AR" dirty="0"/>
              <a:t>Modulación por Amplitud de </a:t>
            </a:r>
            <a:r>
              <a:rPr lang="es-AR" dirty="0" smtClean="0"/>
              <a:t>pulso</a:t>
            </a:r>
          </a:p>
          <a:p>
            <a:pPr marL="365760" lvl="1" indent="-256032">
              <a:spcBef>
                <a:spcPts val="400"/>
              </a:spcBef>
              <a:buSzPct val="68000"/>
              <a:buFont typeface="Wingdings 3"/>
              <a:buChar char=""/>
            </a:pPr>
            <a:endParaRPr lang="es-AR" dirty="0" smtClean="0"/>
          </a:p>
          <a:p>
            <a:endParaRPr lang="es-AR" dirty="0"/>
          </a:p>
          <a:p>
            <a:pPr lvl="8"/>
            <a:endParaRPr lang="es-MX" dirty="0" smtClean="0"/>
          </a:p>
          <a:p>
            <a:pPr marL="365760" lvl="1" indent="-256032">
              <a:spcBef>
                <a:spcPts val="400"/>
              </a:spcBef>
              <a:buSzPct val="68000"/>
              <a:buFont typeface="Wingdings 3"/>
              <a:buChar char=""/>
            </a:pPr>
            <a:r>
              <a:rPr lang="es-MX" dirty="0" smtClean="0"/>
              <a:t>                                         </a:t>
            </a:r>
            <a:r>
              <a:rPr lang="es-AR" sz="1800" dirty="0"/>
              <a:t>Modulación por posición de </a:t>
            </a:r>
            <a:r>
              <a:rPr lang="es-AR" sz="1800" dirty="0" smtClean="0"/>
              <a:t>pulso</a:t>
            </a:r>
          </a:p>
          <a:p>
            <a:pPr marL="365760" lvl="1" indent="-256032">
              <a:spcBef>
                <a:spcPts val="400"/>
              </a:spcBef>
              <a:buSzPct val="68000"/>
              <a:buFont typeface="Wingdings 3"/>
              <a:buChar char=""/>
            </a:pPr>
            <a:endParaRPr lang="es-AR" sz="1800" dirty="0"/>
          </a:p>
          <a:p>
            <a:pPr marL="365760" lvl="1" indent="-256032">
              <a:spcBef>
                <a:spcPts val="400"/>
              </a:spcBef>
              <a:buSzPct val="68000"/>
              <a:buFont typeface="Wingdings 3"/>
              <a:buChar char=""/>
            </a:pPr>
            <a:endParaRPr lang="es-AR" dirty="0" smtClean="0"/>
          </a:p>
          <a:p>
            <a:pPr marL="365760" lvl="1" indent="-256032">
              <a:spcBef>
                <a:spcPts val="400"/>
              </a:spcBef>
              <a:buSzPct val="68000"/>
              <a:buFont typeface="Wingdings 3"/>
              <a:buChar char=""/>
            </a:pPr>
            <a:r>
              <a:rPr lang="es-AR" sz="1800" dirty="0" smtClean="0"/>
              <a:t>Modulación </a:t>
            </a:r>
            <a:r>
              <a:rPr lang="es-AR" sz="1800" dirty="0"/>
              <a:t>por duración de pulso</a:t>
            </a:r>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14</a:t>
            </a:fld>
            <a:endParaRPr lang="en-US"/>
          </a:p>
        </p:txBody>
      </p:sp>
      <p:sp>
        <p:nvSpPr>
          <p:cNvPr id="4" name="3 Título"/>
          <p:cNvSpPr>
            <a:spLocks noGrp="1"/>
          </p:cNvSpPr>
          <p:nvPr>
            <p:ph type="title"/>
          </p:nvPr>
        </p:nvSpPr>
        <p:spPr/>
        <p:txBody>
          <a:bodyPr>
            <a:normAutofit fontScale="90000"/>
          </a:bodyPr>
          <a:lstStyle/>
          <a:p>
            <a:r>
              <a:rPr lang="es-AR" dirty="0"/>
              <a:t>Modulación Analógica por pulsos</a:t>
            </a:r>
            <a:endParaRPr lang="es-MX" dirty="0"/>
          </a:p>
        </p:txBody>
      </p:sp>
      <p:graphicFrame>
        <p:nvGraphicFramePr>
          <p:cNvPr id="5" name="4 Objeto"/>
          <p:cNvGraphicFramePr>
            <a:graphicFrameLocks noChangeAspect="1"/>
          </p:cNvGraphicFramePr>
          <p:nvPr/>
        </p:nvGraphicFramePr>
        <p:xfrm>
          <a:off x="500063" y="1714500"/>
          <a:ext cx="3857625" cy="2084388"/>
        </p:xfrm>
        <a:graphic>
          <a:graphicData uri="http://schemas.openxmlformats.org/presentationml/2006/ole">
            <mc:AlternateContent xmlns:mc="http://schemas.openxmlformats.org/markup-compatibility/2006">
              <mc:Choice xmlns:v="urn:schemas-microsoft-com:vml" Requires="v">
                <p:oleObj spid="_x0000_s11294" name="Imagen de mapa de bits" r:id="rId3" imgW="4839375" imgH="2610214" progId="PBrush">
                  <p:embed/>
                </p:oleObj>
              </mc:Choice>
              <mc:Fallback>
                <p:oleObj name="Imagen de mapa de bits" r:id="rId3" imgW="4839375" imgH="2610214" progId="PBrush">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063" y="1714500"/>
                        <a:ext cx="3857625" cy="208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5 Objeto"/>
          <p:cNvGraphicFramePr>
            <a:graphicFrameLocks noChangeAspect="1"/>
          </p:cNvGraphicFramePr>
          <p:nvPr>
            <p:extLst>
              <p:ext uri="{D42A27DB-BD31-4B8C-83A1-F6EECF244321}">
                <p14:modId xmlns:p14="http://schemas.microsoft.com/office/powerpoint/2010/main" val="3367042018"/>
              </p:ext>
            </p:extLst>
          </p:nvPr>
        </p:nvGraphicFramePr>
        <p:xfrm>
          <a:off x="5177631" y="3284984"/>
          <a:ext cx="3360738" cy="1857375"/>
        </p:xfrm>
        <a:graphic>
          <a:graphicData uri="http://schemas.openxmlformats.org/presentationml/2006/ole">
            <mc:AlternateContent xmlns:mc="http://schemas.openxmlformats.org/markup-compatibility/2006">
              <mc:Choice xmlns:v="urn:schemas-microsoft-com:vml" Requires="v">
                <p:oleObj spid="_x0000_s11295" name="Imagen de mapa de bits" r:id="rId5" imgW="4828571" imgH="2657846" progId="PBrush">
                  <p:embed/>
                </p:oleObj>
              </mc:Choice>
              <mc:Fallback>
                <p:oleObj name="Imagen de mapa de bits" r:id="rId5" imgW="4828571" imgH="2657846" progId="PBrush">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77631" y="3284984"/>
                        <a:ext cx="3360738"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7" name="Picture 11"/>
          <p:cNvPicPr>
            <a:picLocks noChangeAspect="1" noChangeArrowheads="1"/>
          </p:cNvPicPr>
          <p:nvPr/>
        </p:nvPicPr>
        <p:blipFill>
          <a:blip r:embed="rId7"/>
          <a:srcRect l="3680" t="2315" r="17430" b="39166"/>
          <a:stretch>
            <a:fillRect/>
          </a:stretch>
        </p:blipFill>
        <p:spPr bwMode="auto">
          <a:xfrm>
            <a:off x="428596" y="4357694"/>
            <a:ext cx="4000528" cy="1885970"/>
          </a:xfrm>
          <a:prstGeom prst="rect">
            <a:avLst/>
          </a:prstGeom>
          <a:noFill/>
          <a:ln w="9525">
            <a:noFill/>
            <a:miter lim="800000"/>
            <a:headEnd/>
            <a:tailEnd/>
          </a:ln>
        </p:spPr>
      </p:pic>
      <p:sp>
        <p:nvSpPr>
          <p:cNvPr id="8" name="7 Rectángulo"/>
          <p:cNvSpPr/>
          <p:nvPr/>
        </p:nvSpPr>
        <p:spPr>
          <a:xfrm>
            <a:off x="2286000" y="2136339"/>
            <a:ext cx="4572000" cy="1477328"/>
          </a:xfrm>
          <a:prstGeom prst="rect">
            <a:avLst/>
          </a:prstGeom>
        </p:spPr>
        <p:txBody>
          <a:bodyPr>
            <a:spAutoFit/>
          </a:bodyPr>
          <a:lstStyle/>
          <a:p>
            <a:pPr lvl="1">
              <a:buClr>
                <a:srgbClr val="92D050"/>
              </a:buClr>
              <a:buNone/>
            </a:pPr>
            <a:endParaRPr lang="es-AR" dirty="0"/>
          </a:p>
          <a:p>
            <a:pPr lvl="1">
              <a:buClr>
                <a:srgbClr val="92D050"/>
              </a:buClr>
              <a:buNone/>
            </a:pPr>
            <a:r>
              <a:rPr lang="es-AR" dirty="0"/>
              <a:t> 		</a:t>
            </a:r>
            <a:r>
              <a:rPr lang="es-AR" dirty="0" smtClean="0"/>
              <a:t>   </a:t>
            </a:r>
            <a:r>
              <a:rPr lang="es-AR" dirty="0"/>
              <a:t>			</a:t>
            </a:r>
          </a:p>
          <a:p>
            <a:pPr lvl="1">
              <a:buClr>
                <a:srgbClr val="92D050"/>
              </a:buClr>
              <a:buNone/>
            </a:pPr>
            <a:r>
              <a:rPr lang="es-AR" dirty="0" smtClean="0"/>
              <a:t>                        </a:t>
            </a:r>
            <a:endParaRPr lang="es-AR" dirty="0"/>
          </a:p>
          <a:p>
            <a:pPr lvl="1">
              <a:buClr>
                <a:srgbClr val="92D050"/>
              </a:buClr>
              <a:buNone/>
            </a:pPr>
            <a:endParaRPr lang="es-AR" dirty="0"/>
          </a:p>
        </p:txBody>
      </p:sp>
    </p:spTree>
    <p:extLst>
      <p:ext uri="{BB962C8B-B14F-4D97-AF65-F5344CB8AC3E}">
        <p14:creationId xmlns:p14="http://schemas.microsoft.com/office/powerpoint/2010/main" val="2414746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MX" dirty="0" smtClean="0"/>
              <a:t>Para </a:t>
            </a:r>
            <a:r>
              <a:rPr lang="es-MX" dirty="0"/>
              <a:t>obtener la secuencia que compone la señal digital a partir de los datos digitales se efectúa un </a:t>
            </a:r>
            <a:r>
              <a:rPr lang="es-MX" dirty="0" smtClean="0"/>
              <a:t>proceso </a:t>
            </a:r>
            <a:r>
              <a:rPr lang="es-MX" dirty="0"/>
              <a:t>denominado codificación. </a:t>
            </a:r>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15</a:t>
            </a:fld>
            <a:endParaRPr lang="en-US"/>
          </a:p>
        </p:txBody>
      </p:sp>
      <p:sp>
        <p:nvSpPr>
          <p:cNvPr id="4" name="3 Título"/>
          <p:cNvSpPr>
            <a:spLocks noGrp="1"/>
          </p:cNvSpPr>
          <p:nvPr>
            <p:ph type="title"/>
          </p:nvPr>
        </p:nvSpPr>
        <p:spPr/>
        <p:txBody>
          <a:bodyPr/>
          <a:lstStyle/>
          <a:p>
            <a:r>
              <a:rPr lang="es-MX" dirty="0" smtClean="0"/>
              <a:t>Codificación</a:t>
            </a:r>
            <a:endParaRPr lang="es-MX" dirty="0"/>
          </a:p>
        </p:txBody>
      </p:sp>
    </p:spTree>
    <p:extLst>
      <p:ext uri="{BB962C8B-B14F-4D97-AF65-F5344CB8AC3E}">
        <p14:creationId xmlns:p14="http://schemas.microsoft.com/office/powerpoint/2010/main" val="2244125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p:cNvPicPr>
            <a:picLocks noGrp="1" noChangeAspect="1"/>
          </p:cNvPicPr>
          <p:nvPr>
            <p:ph idx="1"/>
          </p:nvPr>
        </p:nvPicPr>
        <p:blipFill>
          <a:blip r:embed="rId2"/>
          <a:stretch>
            <a:fillRect/>
          </a:stretch>
        </p:blipFill>
        <p:spPr>
          <a:xfrm>
            <a:off x="1331640" y="1988840"/>
            <a:ext cx="6858104" cy="2849606"/>
          </a:xfrm>
          <a:prstGeom prst="rect">
            <a:avLst/>
          </a:prstGeom>
        </p:spPr>
      </p:pic>
      <p:sp>
        <p:nvSpPr>
          <p:cNvPr id="3" name="Marcador de número de diapositiva 2"/>
          <p:cNvSpPr>
            <a:spLocks noGrp="1"/>
          </p:cNvSpPr>
          <p:nvPr>
            <p:ph type="sldNum" sz="quarter" idx="12"/>
          </p:nvPr>
        </p:nvSpPr>
        <p:spPr/>
        <p:txBody>
          <a:bodyPr/>
          <a:lstStyle/>
          <a:p>
            <a:fld id="{2754ED01-E2A0-4C1E-8E21-014B99041579}" type="slidenum">
              <a:rPr lang="en-US" smtClean="0"/>
              <a:pPr/>
              <a:t>16</a:t>
            </a:fld>
            <a:endParaRPr lang="en-US"/>
          </a:p>
        </p:txBody>
      </p:sp>
      <p:sp>
        <p:nvSpPr>
          <p:cNvPr id="4" name="Título 3"/>
          <p:cNvSpPr>
            <a:spLocks noGrp="1"/>
          </p:cNvSpPr>
          <p:nvPr>
            <p:ph type="title"/>
          </p:nvPr>
        </p:nvSpPr>
        <p:spPr/>
        <p:txBody>
          <a:bodyPr/>
          <a:lstStyle/>
          <a:p>
            <a:r>
              <a:rPr lang="es-MX" dirty="0" smtClean="0"/>
              <a:t>Codificaciones polares</a:t>
            </a:r>
            <a:endParaRPr lang="es-MX" dirty="0"/>
          </a:p>
        </p:txBody>
      </p:sp>
    </p:spTree>
    <p:extLst>
      <p:ext uri="{BB962C8B-B14F-4D97-AF65-F5344CB8AC3E}">
        <p14:creationId xmlns:p14="http://schemas.microsoft.com/office/powerpoint/2010/main" val="3259654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MX" dirty="0" smtClean="0"/>
              <a:t>Manchester</a:t>
            </a:r>
          </a:p>
          <a:p>
            <a:pPr marL="109728" indent="0">
              <a:buNone/>
            </a:pPr>
            <a:endParaRPr lang="es-MX" dirty="0"/>
          </a:p>
          <a:p>
            <a:pPr marL="109728" indent="0">
              <a:buNone/>
            </a:pPr>
            <a:endParaRPr lang="es-MX" dirty="0" smtClean="0"/>
          </a:p>
          <a:p>
            <a:pPr marL="109728" indent="0">
              <a:buNone/>
            </a:pPr>
            <a:endParaRPr lang="es-MX" dirty="0"/>
          </a:p>
          <a:p>
            <a:pPr marL="109728" indent="0">
              <a:buNone/>
            </a:pPr>
            <a:endParaRPr lang="es-MX" dirty="0" smtClean="0"/>
          </a:p>
          <a:p>
            <a:r>
              <a:rPr lang="es-MX" dirty="0" smtClean="0"/>
              <a:t>Manchester diferencial</a:t>
            </a:r>
            <a:endParaRPr lang="es-MX" dirty="0"/>
          </a:p>
        </p:txBody>
      </p:sp>
      <p:sp>
        <p:nvSpPr>
          <p:cNvPr id="3" name="Marcador de número de diapositiva 2"/>
          <p:cNvSpPr>
            <a:spLocks noGrp="1"/>
          </p:cNvSpPr>
          <p:nvPr>
            <p:ph type="sldNum" sz="quarter" idx="12"/>
          </p:nvPr>
        </p:nvSpPr>
        <p:spPr/>
        <p:txBody>
          <a:bodyPr/>
          <a:lstStyle/>
          <a:p>
            <a:fld id="{2754ED01-E2A0-4C1E-8E21-014B99041579}" type="slidenum">
              <a:rPr lang="en-US" smtClean="0"/>
              <a:pPr/>
              <a:t>17</a:t>
            </a:fld>
            <a:endParaRPr lang="en-US"/>
          </a:p>
        </p:txBody>
      </p:sp>
      <p:sp>
        <p:nvSpPr>
          <p:cNvPr id="4" name="Título 3"/>
          <p:cNvSpPr>
            <a:spLocks noGrp="1"/>
          </p:cNvSpPr>
          <p:nvPr>
            <p:ph type="title"/>
          </p:nvPr>
        </p:nvSpPr>
        <p:spPr/>
        <p:txBody>
          <a:bodyPr>
            <a:normAutofit fontScale="90000"/>
          </a:bodyPr>
          <a:lstStyle/>
          <a:p>
            <a:r>
              <a:rPr lang="es-MX" dirty="0" smtClean="0"/>
              <a:t>Codificaciones </a:t>
            </a:r>
            <a:r>
              <a:rPr lang="es-MX" dirty="0" err="1" smtClean="0"/>
              <a:t>bifase</a:t>
            </a:r>
            <a:r>
              <a:rPr lang="es-MX" dirty="0" smtClean="0"/>
              <a:t>: dos niveles de tensión</a:t>
            </a:r>
            <a:endParaRPr lang="es-MX" dirty="0"/>
          </a:p>
        </p:txBody>
      </p:sp>
      <p:pic>
        <p:nvPicPr>
          <p:cNvPr id="5" name="Imagen 4"/>
          <p:cNvPicPr/>
          <p:nvPr/>
        </p:nvPicPr>
        <p:blipFill>
          <a:blip r:embed="rId2">
            <a:extLst>
              <a:ext uri="{28A0092B-C50C-407E-A947-70E740481C1C}">
                <a14:useLocalDpi xmlns:a14="http://schemas.microsoft.com/office/drawing/2010/main" val="0"/>
              </a:ext>
            </a:extLst>
          </a:blip>
          <a:srcRect/>
          <a:stretch>
            <a:fillRect/>
          </a:stretch>
        </p:blipFill>
        <p:spPr bwMode="auto">
          <a:xfrm>
            <a:off x="1766887" y="1916832"/>
            <a:ext cx="5610225" cy="1419225"/>
          </a:xfrm>
          <a:prstGeom prst="rect">
            <a:avLst/>
          </a:prstGeom>
          <a:noFill/>
          <a:ln>
            <a:noFill/>
          </a:ln>
        </p:spPr>
      </p:pic>
      <p:pic>
        <p:nvPicPr>
          <p:cNvPr id="6" name="Imagen 5"/>
          <p:cNvPicPr/>
          <p:nvPr/>
        </p:nvPicPr>
        <p:blipFill>
          <a:blip r:embed="rId3">
            <a:extLst>
              <a:ext uri="{28A0092B-C50C-407E-A947-70E740481C1C}">
                <a14:useLocalDpi xmlns:a14="http://schemas.microsoft.com/office/drawing/2010/main" val="0"/>
              </a:ext>
            </a:extLst>
          </a:blip>
          <a:srcRect/>
          <a:stretch>
            <a:fillRect/>
          </a:stretch>
        </p:blipFill>
        <p:spPr bwMode="auto">
          <a:xfrm>
            <a:off x="1791324" y="4421680"/>
            <a:ext cx="5610225" cy="1190625"/>
          </a:xfrm>
          <a:prstGeom prst="rect">
            <a:avLst/>
          </a:prstGeom>
          <a:noFill/>
          <a:ln>
            <a:noFill/>
          </a:ln>
        </p:spPr>
      </p:pic>
    </p:spTree>
    <p:extLst>
      <p:ext uri="{BB962C8B-B14F-4D97-AF65-F5344CB8AC3E}">
        <p14:creationId xmlns:p14="http://schemas.microsoft.com/office/powerpoint/2010/main" val="19144862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pPr marL="109728" indent="0">
              <a:buNone/>
            </a:pPr>
            <a:endParaRPr lang="es-MX" dirty="0"/>
          </a:p>
        </p:txBody>
      </p:sp>
      <p:sp>
        <p:nvSpPr>
          <p:cNvPr id="3" name="Marcador de número de diapositiva 2"/>
          <p:cNvSpPr>
            <a:spLocks noGrp="1"/>
          </p:cNvSpPr>
          <p:nvPr>
            <p:ph type="sldNum" sz="quarter" idx="12"/>
          </p:nvPr>
        </p:nvSpPr>
        <p:spPr/>
        <p:txBody>
          <a:bodyPr/>
          <a:lstStyle/>
          <a:p>
            <a:fld id="{2754ED01-E2A0-4C1E-8E21-014B99041579}" type="slidenum">
              <a:rPr lang="en-US" smtClean="0"/>
              <a:pPr/>
              <a:t>18</a:t>
            </a:fld>
            <a:endParaRPr lang="en-US"/>
          </a:p>
        </p:txBody>
      </p:sp>
      <p:sp>
        <p:nvSpPr>
          <p:cNvPr id="4" name="Título 3"/>
          <p:cNvSpPr>
            <a:spLocks noGrp="1"/>
          </p:cNvSpPr>
          <p:nvPr>
            <p:ph type="title"/>
          </p:nvPr>
        </p:nvSpPr>
        <p:spPr/>
        <p:txBody>
          <a:bodyPr>
            <a:normAutofit fontScale="90000"/>
          </a:bodyPr>
          <a:lstStyle/>
          <a:p>
            <a:r>
              <a:rPr lang="es-MX" dirty="0"/>
              <a:t>Codificaciones </a:t>
            </a:r>
            <a:r>
              <a:rPr lang="es-MX" dirty="0" smtClean="0"/>
              <a:t>bipolares: tres </a:t>
            </a:r>
            <a:r>
              <a:rPr lang="es-MX" dirty="0"/>
              <a:t>niveles de tensión</a:t>
            </a:r>
          </a:p>
        </p:txBody>
      </p:sp>
      <p:pic>
        <p:nvPicPr>
          <p:cNvPr id="5" name="Imagen 4"/>
          <p:cNvPicPr/>
          <p:nvPr/>
        </p:nvPicPr>
        <p:blipFill>
          <a:blip r:embed="rId2">
            <a:extLst>
              <a:ext uri="{28A0092B-C50C-407E-A947-70E740481C1C}">
                <a14:useLocalDpi xmlns:a14="http://schemas.microsoft.com/office/drawing/2010/main" val="0"/>
              </a:ext>
            </a:extLst>
          </a:blip>
          <a:srcRect/>
          <a:stretch>
            <a:fillRect/>
          </a:stretch>
        </p:blipFill>
        <p:spPr bwMode="auto">
          <a:xfrm>
            <a:off x="1331641" y="2545714"/>
            <a:ext cx="5626372" cy="2755493"/>
          </a:xfrm>
          <a:prstGeom prst="rect">
            <a:avLst/>
          </a:prstGeom>
          <a:noFill/>
          <a:ln>
            <a:noFill/>
          </a:ln>
        </p:spPr>
      </p:pic>
    </p:spTree>
    <p:extLst>
      <p:ext uri="{BB962C8B-B14F-4D97-AF65-F5344CB8AC3E}">
        <p14:creationId xmlns:p14="http://schemas.microsoft.com/office/powerpoint/2010/main" val="814064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p:cNvPicPr>
            <a:picLocks noGrp="1" noChangeAspect="1"/>
          </p:cNvPicPr>
          <p:nvPr>
            <p:ph idx="1"/>
          </p:nvPr>
        </p:nvPicPr>
        <p:blipFill>
          <a:blip r:embed="rId3"/>
          <a:stretch>
            <a:fillRect/>
          </a:stretch>
        </p:blipFill>
        <p:spPr>
          <a:xfrm>
            <a:off x="1475656" y="2492896"/>
            <a:ext cx="6919851" cy="2467077"/>
          </a:xfrm>
          <a:prstGeom prst="rect">
            <a:avLst/>
          </a:prstGeom>
        </p:spPr>
      </p:pic>
      <p:sp>
        <p:nvSpPr>
          <p:cNvPr id="3" name="Marcador de número de diapositiva 2"/>
          <p:cNvSpPr>
            <a:spLocks noGrp="1"/>
          </p:cNvSpPr>
          <p:nvPr>
            <p:ph type="sldNum" sz="quarter" idx="12"/>
          </p:nvPr>
        </p:nvSpPr>
        <p:spPr/>
        <p:txBody>
          <a:bodyPr/>
          <a:lstStyle/>
          <a:p>
            <a:fld id="{2754ED01-E2A0-4C1E-8E21-014B99041579}" type="slidenum">
              <a:rPr lang="en-US" smtClean="0"/>
              <a:pPr/>
              <a:t>19</a:t>
            </a:fld>
            <a:endParaRPr lang="en-US"/>
          </a:p>
        </p:txBody>
      </p:sp>
      <p:sp>
        <p:nvSpPr>
          <p:cNvPr id="4" name="Título 3"/>
          <p:cNvSpPr>
            <a:spLocks noGrp="1"/>
          </p:cNvSpPr>
          <p:nvPr>
            <p:ph type="title"/>
          </p:nvPr>
        </p:nvSpPr>
        <p:spPr/>
        <p:txBody>
          <a:bodyPr>
            <a:normAutofit fontScale="90000"/>
          </a:bodyPr>
          <a:lstStyle/>
          <a:p>
            <a:r>
              <a:rPr lang="es-MX" dirty="0">
                <a:effectLst/>
              </a:rPr>
              <a:t>Modulación por codificación de impulsos PCM</a:t>
            </a:r>
            <a:endParaRPr lang="es-MX" dirty="0"/>
          </a:p>
        </p:txBody>
      </p:sp>
    </p:spTree>
    <p:extLst>
      <p:ext uri="{BB962C8B-B14F-4D97-AF65-F5344CB8AC3E}">
        <p14:creationId xmlns:p14="http://schemas.microsoft.com/office/powerpoint/2010/main" val="3782044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MX" dirty="0"/>
              <a:t>Una señal analógica es una señal que varía de forma continua a lo largo del tiempo</a:t>
            </a:r>
            <a:r>
              <a:rPr lang="es-MX" dirty="0" smtClean="0"/>
              <a:t>.</a:t>
            </a:r>
          </a:p>
          <a:p>
            <a:r>
              <a:rPr lang="es-MX" dirty="0"/>
              <a:t> </a:t>
            </a:r>
            <a:r>
              <a:rPr lang="es-MX" dirty="0" smtClean="0"/>
              <a:t>Pueden </a:t>
            </a:r>
            <a:r>
              <a:rPr lang="es-MX" dirty="0"/>
              <a:t>tomar todos los valores posibles de un intervalo; y las digitales solo pueden tomar dos valores posibles</a:t>
            </a:r>
            <a:r>
              <a:rPr lang="es-MX" dirty="0" smtClean="0"/>
              <a:t>.</a:t>
            </a:r>
          </a:p>
          <a:p>
            <a:r>
              <a:rPr lang="es-MX" dirty="0" smtClean="0"/>
              <a:t>La </a:t>
            </a:r>
            <a:r>
              <a:rPr lang="es-MX" dirty="0"/>
              <a:t>mayoría de las señales que representan una magnitud física (temperatura, luminosidad, humedad, etc.) son señales analógicas.</a:t>
            </a:r>
            <a:endParaRPr lang="es-MX" dirty="0" smtClean="0"/>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2</a:t>
            </a:fld>
            <a:endParaRPr lang="en-US"/>
          </a:p>
        </p:txBody>
      </p:sp>
      <p:sp>
        <p:nvSpPr>
          <p:cNvPr id="4" name="3 Título"/>
          <p:cNvSpPr>
            <a:spLocks noGrp="1"/>
          </p:cNvSpPr>
          <p:nvPr>
            <p:ph type="title"/>
          </p:nvPr>
        </p:nvSpPr>
        <p:spPr/>
        <p:txBody>
          <a:bodyPr/>
          <a:lstStyle/>
          <a:p>
            <a:r>
              <a:rPr lang="es-MX" dirty="0" smtClean="0"/>
              <a:t>Señal Analógica</a:t>
            </a:r>
            <a:endParaRPr lang="es-MX" dirty="0"/>
          </a:p>
        </p:txBody>
      </p:sp>
    </p:spTree>
    <p:extLst>
      <p:ext uri="{BB962C8B-B14F-4D97-AF65-F5344CB8AC3E}">
        <p14:creationId xmlns:p14="http://schemas.microsoft.com/office/powerpoint/2010/main" val="2614710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p:cNvPicPr>
            <a:picLocks noGrp="1" noChangeAspect="1"/>
          </p:cNvPicPr>
          <p:nvPr>
            <p:ph idx="1"/>
          </p:nvPr>
        </p:nvPicPr>
        <p:blipFill>
          <a:blip r:embed="rId2"/>
          <a:stretch>
            <a:fillRect/>
          </a:stretch>
        </p:blipFill>
        <p:spPr>
          <a:xfrm>
            <a:off x="1403648" y="2060848"/>
            <a:ext cx="6547952" cy="4031451"/>
          </a:xfrm>
          <a:prstGeom prst="rect">
            <a:avLst/>
          </a:prstGeom>
        </p:spPr>
      </p:pic>
      <p:sp>
        <p:nvSpPr>
          <p:cNvPr id="3" name="Marcador de número de diapositiva 2"/>
          <p:cNvSpPr>
            <a:spLocks noGrp="1"/>
          </p:cNvSpPr>
          <p:nvPr>
            <p:ph type="sldNum" sz="quarter" idx="12"/>
          </p:nvPr>
        </p:nvSpPr>
        <p:spPr/>
        <p:txBody>
          <a:bodyPr/>
          <a:lstStyle/>
          <a:p>
            <a:fld id="{2754ED01-E2A0-4C1E-8E21-014B99041579}" type="slidenum">
              <a:rPr lang="en-US" smtClean="0"/>
              <a:pPr/>
              <a:t>20</a:t>
            </a:fld>
            <a:endParaRPr lang="en-US"/>
          </a:p>
        </p:txBody>
      </p:sp>
      <p:sp>
        <p:nvSpPr>
          <p:cNvPr id="4" name="Título 3"/>
          <p:cNvSpPr>
            <a:spLocks noGrp="1"/>
          </p:cNvSpPr>
          <p:nvPr>
            <p:ph type="title"/>
          </p:nvPr>
        </p:nvSpPr>
        <p:spPr/>
        <p:txBody>
          <a:bodyPr/>
          <a:lstStyle/>
          <a:p>
            <a:r>
              <a:rPr lang="es-MX" dirty="0">
                <a:effectLst/>
              </a:rPr>
              <a:t>Modulación </a:t>
            </a:r>
            <a:r>
              <a:rPr lang="es-MX" dirty="0" smtClean="0">
                <a:effectLst/>
              </a:rPr>
              <a:t>Delta</a:t>
            </a:r>
            <a:endParaRPr lang="es-MX" dirty="0"/>
          </a:p>
        </p:txBody>
      </p:sp>
    </p:spTree>
    <p:extLst>
      <p:ext uri="{BB962C8B-B14F-4D97-AF65-F5344CB8AC3E}">
        <p14:creationId xmlns:p14="http://schemas.microsoft.com/office/powerpoint/2010/main" val="23380863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lvl="1">
              <a:buClr>
                <a:srgbClr val="92D050"/>
              </a:buClr>
              <a:buNone/>
            </a:pPr>
            <a:r>
              <a:rPr lang="es-AR" dirty="0"/>
              <a:t>Es un mecanismo </a:t>
            </a:r>
            <a:r>
              <a:rPr lang="es-ES_tradnl" dirty="0"/>
              <a:t>conocido como </a:t>
            </a:r>
            <a:r>
              <a:rPr lang="es-ES_tradnl" i="1" dirty="0" err="1"/>
              <a:t>multicanalización</a:t>
            </a:r>
            <a:r>
              <a:rPr lang="es-ES_tradnl" dirty="0"/>
              <a:t>, que permite aprovechar al máximo la capacidad de transmisión de un canal, posibilitando el envío de varios mensajes simultáneos, de tal modo que puedan ser recobrados individualmente en el extremo receptor.</a:t>
            </a:r>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21</a:t>
            </a:fld>
            <a:endParaRPr lang="en-US"/>
          </a:p>
        </p:txBody>
      </p:sp>
      <p:sp>
        <p:nvSpPr>
          <p:cNvPr id="4" name="3 Título"/>
          <p:cNvSpPr>
            <a:spLocks noGrp="1"/>
          </p:cNvSpPr>
          <p:nvPr>
            <p:ph type="title"/>
          </p:nvPr>
        </p:nvSpPr>
        <p:spPr/>
        <p:txBody>
          <a:bodyPr/>
          <a:lstStyle/>
          <a:p>
            <a:r>
              <a:rPr lang="es-AR" dirty="0"/>
              <a:t>Multiplexado</a:t>
            </a:r>
            <a:endParaRPr lang="es-MX" dirty="0"/>
          </a:p>
        </p:txBody>
      </p:sp>
    </p:spTree>
    <p:extLst>
      <p:ext uri="{BB962C8B-B14F-4D97-AF65-F5344CB8AC3E}">
        <p14:creationId xmlns:p14="http://schemas.microsoft.com/office/powerpoint/2010/main" val="34012779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lvl="2">
              <a:buClrTx/>
              <a:buFont typeface="Wingdings" pitchFamily="2" charset="2"/>
              <a:buChar char="§"/>
            </a:pPr>
            <a:r>
              <a:rPr lang="es-ES_tradnl" dirty="0" smtClean="0"/>
              <a:t>Se </a:t>
            </a:r>
            <a:r>
              <a:rPr lang="es-ES_tradnl" dirty="0"/>
              <a:t>divide el AB en </a:t>
            </a:r>
            <a:r>
              <a:rPr lang="es-ES_tradnl" dirty="0" err="1"/>
              <a:t>subcanales</a:t>
            </a:r>
            <a:r>
              <a:rPr lang="es-ES_tradnl" dirty="0"/>
              <a:t> paralelos</a:t>
            </a:r>
          </a:p>
          <a:p>
            <a:pPr lvl="2">
              <a:buClrTx/>
              <a:buFont typeface="Wingdings" pitchFamily="2" charset="2"/>
              <a:buChar char="§"/>
            </a:pPr>
            <a:r>
              <a:rPr lang="es-ES_tradnl" dirty="0"/>
              <a:t>Se establecen canales de guarda.</a:t>
            </a:r>
          </a:p>
          <a:p>
            <a:pPr lvl="2">
              <a:buClrTx/>
              <a:buFont typeface="Wingdings" pitchFamily="2" charset="2"/>
              <a:buChar char="§"/>
            </a:pPr>
            <a:r>
              <a:rPr lang="es-ES_tradnl" dirty="0"/>
              <a:t>Capacidad limitada por el AB total.</a:t>
            </a:r>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22</a:t>
            </a:fld>
            <a:endParaRPr lang="en-US"/>
          </a:p>
        </p:txBody>
      </p:sp>
      <p:sp>
        <p:nvSpPr>
          <p:cNvPr id="4" name="3 Título"/>
          <p:cNvSpPr>
            <a:spLocks noGrp="1"/>
          </p:cNvSpPr>
          <p:nvPr>
            <p:ph type="title"/>
          </p:nvPr>
        </p:nvSpPr>
        <p:spPr/>
        <p:txBody>
          <a:bodyPr>
            <a:normAutofit fontScale="90000"/>
          </a:bodyPr>
          <a:lstStyle/>
          <a:p>
            <a:r>
              <a:rPr lang="es-AR" dirty="0" err="1" smtClean="0"/>
              <a:t>Multiplexión</a:t>
            </a:r>
            <a:r>
              <a:rPr lang="es-AR" dirty="0" smtClean="0"/>
              <a:t> por división de frecuencia</a:t>
            </a:r>
            <a:endParaRPr lang="es-MX" dirty="0"/>
          </a:p>
        </p:txBody>
      </p:sp>
      <p:graphicFrame>
        <p:nvGraphicFramePr>
          <p:cNvPr id="5" name="4 Objeto"/>
          <p:cNvGraphicFramePr>
            <a:graphicFrameLocks noChangeAspect="1"/>
          </p:cNvGraphicFramePr>
          <p:nvPr>
            <p:extLst>
              <p:ext uri="{D42A27DB-BD31-4B8C-83A1-F6EECF244321}">
                <p14:modId xmlns:p14="http://schemas.microsoft.com/office/powerpoint/2010/main" val="3120434682"/>
              </p:ext>
            </p:extLst>
          </p:nvPr>
        </p:nvGraphicFramePr>
        <p:xfrm>
          <a:off x="2891209" y="2629939"/>
          <a:ext cx="6121823" cy="3876366"/>
        </p:xfrm>
        <a:graphic>
          <a:graphicData uri="http://schemas.openxmlformats.org/presentationml/2006/ole">
            <mc:AlternateContent xmlns:mc="http://schemas.openxmlformats.org/markup-compatibility/2006">
              <mc:Choice xmlns:v="urn:schemas-microsoft-com:vml" Requires="v">
                <p:oleObj spid="_x0000_s16389" name="Imagen de mapa de bits" r:id="rId3" imgW="3847619" imgH="2448267" progId="Paint.Picture">
                  <p:embed/>
                </p:oleObj>
              </mc:Choice>
              <mc:Fallback>
                <p:oleObj name="Imagen de mapa de bits" r:id="rId3" imgW="3847619" imgH="2448267"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957" t="2542" b="3813"/>
                      <a:stretch>
                        <a:fillRect/>
                      </a:stretch>
                    </p:blipFill>
                    <p:spPr bwMode="auto">
                      <a:xfrm>
                        <a:off x="2891209" y="2629939"/>
                        <a:ext cx="6121823" cy="3876366"/>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39423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lvl="2">
              <a:buClrTx/>
              <a:buFont typeface="Wingdings" pitchFamily="2" charset="2"/>
              <a:buChar char="§"/>
            </a:pPr>
            <a:r>
              <a:rPr lang="es-ES_tradnl" dirty="0" smtClean="0"/>
              <a:t>División </a:t>
            </a:r>
            <a:r>
              <a:rPr lang="es-ES_tradnl" dirty="0"/>
              <a:t>del tiempo en intervalos</a:t>
            </a:r>
          </a:p>
          <a:p>
            <a:pPr lvl="2">
              <a:buClrTx/>
              <a:buFont typeface="Wingdings" pitchFamily="2" charset="2"/>
              <a:buChar char="§"/>
            </a:pPr>
            <a:r>
              <a:rPr lang="es-ES_tradnl" dirty="0"/>
              <a:t>Tiempos de guarda para evitar interferencias</a:t>
            </a:r>
          </a:p>
          <a:p>
            <a:pPr lvl="2">
              <a:buClrTx/>
              <a:buFont typeface="Wingdings" pitchFamily="2" charset="2"/>
              <a:buChar char="§"/>
            </a:pPr>
            <a:r>
              <a:rPr lang="es-ES_tradnl" dirty="0"/>
              <a:t>Requiere el uso de módems.</a:t>
            </a:r>
            <a:endParaRPr lang="es-AR" dirty="0"/>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23</a:t>
            </a:fld>
            <a:endParaRPr lang="en-US"/>
          </a:p>
        </p:txBody>
      </p:sp>
      <p:sp>
        <p:nvSpPr>
          <p:cNvPr id="4" name="3 Título"/>
          <p:cNvSpPr>
            <a:spLocks noGrp="1"/>
          </p:cNvSpPr>
          <p:nvPr>
            <p:ph type="title"/>
          </p:nvPr>
        </p:nvSpPr>
        <p:spPr/>
        <p:txBody>
          <a:bodyPr>
            <a:normAutofit fontScale="90000"/>
          </a:bodyPr>
          <a:lstStyle/>
          <a:p>
            <a:r>
              <a:rPr lang="es-AR" dirty="0" err="1" smtClean="0"/>
              <a:t>Multiplexión</a:t>
            </a:r>
            <a:r>
              <a:rPr lang="es-AR" dirty="0" smtClean="0"/>
              <a:t> por división de tiempo</a:t>
            </a:r>
            <a:endParaRPr lang="es-MX" dirty="0"/>
          </a:p>
        </p:txBody>
      </p:sp>
      <p:graphicFrame>
        <p:nvGraphicFramePr>
          <p:cNvPr id="6" name="5 Objeto"/>
          <p:cNvGraphicFramePr>
            <a:graphicFrameLocks noChangeAspect="1"/>
          </p:cNvGraphicFramePr>
          <p:nvPr>
            <p:extLst>
              <p:ext uri="{D42A27DB-BD31-4B8C-83A1-F6EECF244321}">
                <p14:modId xmlns:p14="http://schemas.microsoft.com/office/powerpoint/2010/main" val="111628432"/>
              </p:ext>
            </p:extLst>
          </p:nvPr>
        </p:nvGraphicFramePr>
        <p:xfrm>
          <a:off x="3131840" y="2708920"/>
          <a:ext cx="4896544" cy="3840427"/>
        </p:xfrm>
        <a:graphic>
          <a:graphicData uri="http://schemas.openxmlformats.org/presentationml/2006/ole">
            <mc:AlternateContent xmlns:mc="http://schemas.openxmlformats.org/markup-compatibility/2006">
              <mc:Choice xmlns:v="urn:schemas-microsoft-com:vml" Requires="v">
                <p:oleObj spid="_x0000_s17413" name="Imagen de mapa de bits" r:id="rId3" imgW="3476190" imgH="2723810" progId="PBrush">
                  <p:embed/>
                </p:oleObj>
              </mc:Choice>
              <mc:Fallback>
                <p:oleObj name="Imagen de mapa de bits" r:id="rId3" imgW="3476190" imgH="2723810"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1840" y="2708920"/>
                        <a:ext cx="4896544" cy="3840427"/>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043131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2"/>
          </p:nvPr>
        </p:nvSpPr>
        <p:spPr/>
        <p:txBody>
          <a:bodyPr/>
          <a:lstStyle/>
          <a:p>
            <a:fld id="{2754ED01-E2A0-4C1E-8E21-014B99041579}" type="slidenum">
              <a:rPr lang="en-US" smtClean="0"/>
              <a:pPr/>
              <a:t>24</a:t>
            </a:fld>
            <a:endParaRPr lang="en-US"/>
          </a:p>
        </p:txBody>
      </p:sp>
      <p:sp>
        <p:nvSpPr>
          <p:cNvPr id="4" name="Título 3"/>
          <p:cNvSpPr>
            <a:spLocks noGrp="1"/>
          </p:cNvSpPr>
          <p:nvPr>
            <p:ph type="title"/>
          </p:nvPr>
        </p:nvSpPr>
        <p:spPr/>
        <p:txBody>
          <a:bodyPr/>
          <a:lstStyle/>
          <a:p>
            <a:r>
              <a:rPr lang="es-MX" dirty="0" smtClean="0"/>
              <a:t>Modos de transmisión</a:t>
            </a:r>
            <a:endParaRPr lang="es-MX" dirty="0"/>
          </a:p>
        </p:txBody>
      </p:sp>
      <p:pic>
        <p:nvPicPr>
          <p:cNvPr id="6" name="Marcador de contenido 5"/>
          <p:cNvPicPr>
            <a:picLocks noGrp="1" noChangeAspect="1"/>
          </p:cNvPicPr>
          <p:nvPr>
            <p:ph idx="1"/>
          </p:nvPr>
        </p:nvPicPr>
        <p:blipFill>
          <a:blip r:embed="rId2"/>
          <a:stretch>
            <a:fillRect/>
          </a:stretch>
        </p:blipFill>
        <p:spPr>
          <a:xfrm>
            <a:off x="2662745" y="1448345"/>
            <a:ext cx="4690274" cy="2601636"/>
          </a:xfrm>
          <a:prstGeom prst="rect">
            <a:avLst/>
          </a:prstGeom>
        </p:spPr>
      </p:pic>
      <p:pic>
        <p:nvPicPr>
          <p:cNvPr id="8" name="Imagen 7"/>
          <p:cNvPicPr>
            <a:picLocks noChangeAspect="1"/>
          </p:cNvPicPr>
          <p:nvPr/>
        </p:nvPicPr>
        <p:blipFill>
          <a:blip r:embed="rId3"/>
          <a:stretch>
            <a:fillRect/>
          </a:stretch>
        </p:blipFill>
        <p:spPr>
          <a:xfrm>
            <a:off x="2987824" y="4158428"/>
            <a:ext cx="4342580" cy="2370187"/>
          </a:xfrm>
          <a:prstGeom prst="rect">
            <a:avLst/>
          </a:prstGeom>
        </p:spPr>
      </p:pic>
    </p:spTree>
    <p:extLst>
      <p:ext uri="{BB962C8B-B14F-4D97-AF65-F5344CB8AC3E}">
        <p14:creationId xmlns:p14="http://schemas.microsoft.com/office/powerpoint/2010/main" val="1715558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lstStyle/>
          <a:p>
            <a:r>
              <a:rPr lang="es-MX" dirty="0" smtClean="0"/>
              <a:t>Asíncrona</a:t>
            </a:r>
            <a:endParaRPr lang="es-MX" dirty="0"/>
          </a:p>
          <a:p>
            <a:endParaRPr lang="es-MX" dirty="0" smtClean="0"/>
          </a:p>
          <a:p>
            <a:endParaRPr lang="es-MX" dirty="0"/>
          </a:p>
          <a:p>
            <a:endParaRPr lang="es-MX" dirty="0" smtClean="0"/>
          </a:p>
          <a:p>
            <a:endParaRPr lang="es-MX" dirty="0"/>
          </a:p>
          <a:p>
            <a:r>
              <a:rPr lang="es-MX" dirty="0" smtClean="0"/>
              <a:t>Síncrona</a:t>
            </a:r>
            <a:endParaRPr lang="es-MX" dirty="0"/>
          </a:p>
        </p:txBody>
      </p:sp>
      <p:sp>
        <p:nvSpPr>
          <p:cNvPr id="3" name="Marcador de número de diapositiva 2"/>
          <p:cNvSpPr>
            <a:spLocks noGrp="1"/>
          </p:cNvSpPr>
          <p:nvPr>
            <p:ph type="sldNum" sz="quarter" idx="12"/>
          </p:nvPr>
        </p:nvSpPr>
        <p:spPr/>
        <p:txBody>
          <a:bodyPr/>
          <a:lstStyle/>
          <a:p>
            <a:fld id="{2754ED01-E2A0-4C1E-8E21-014B99041579}" type="slidenum">
              <a:rPr lang="en-US" smtClean="0"/>
              <a:pPr/>
              <a:t>25</a:t>
            </a:fld>
            <a:endParaRPr lang="en-US"/>
          </a:p>
        </p:txBody>
      </p:sp>
      <p:sp>
        <p:nvSpPr>
          <p:cNvPr id="4" name="Título 3"/>
          <p:cNvSpPr>
            <a:spLocks noGrp="1"/>
          </p:cNvSpPr>
          <p:nvPr>
            <p:ph type="title"/>
          </p:nvPr>
        </p:nvSpPr>
        <p:spPr/>
        <p:txBody>
          <a:bodyPr/>
          <a:lstStyle/>
          <a:p>
            <a:endParaRPr lang="es-MX"/>
          </a:p>
        </p:txBody>
      </p:sp>
      <p:pic>
        <p:nvPicPr>
          <p:cNvPr id="7" name="Imagen 6"/>
          <p:cNvPicPr>
            <a:picLocks noChangeAspect="1"/>
          </p:cNvPicPr>
          <p:nvPr/>
        </p:nvPicPr>
        <p:blipFill>
          <a:blip r:embed="rId2"/>
          <a:stretch>
            <a:fillRect/>
          </a:stretch>
        </p:blipFill>
        <p:spPr>
          <a:xfrm>
            <a:off x="4932040" y="1700808"/>
            <a:ext cx="3495675" cy="3752850"/>
          </a:xfrm>
          <a:prstGeom prst="rect">
            <a:avLst/>
          </a:prstGeom>
        </p:spPr>
      </p:pic>
    </p:spTree>
    <p:extLst>
      <p:ext uri="{BB962C8B-B14F-4D97-AF65-F5344CB8AC3E}">
        <p14:creationId xmlns:p14="http://schemas.microsoft.com/office/powerpoint/2010/main" val="13683423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2"/>
          </p:nvPr>
        </p:nvSpPr>
        <p:spPr/>
        <p:txBody>
          <a:bodyPr/>
          <a:lstStyle/>
          <a:p>
            <a:fld id="{2754ED01-E2A0-4C1E-8E21-014B99041579}" type="slidenum">
              <a:rPr lang="en-US" smtClean="0"/>
              <a:pPr/>
              <a:t>26</a:t>
            </a:fld>
            <a:endParaRPr lang="en-US"/>
          </a:p>
        </p:txBody>
      </p:sp>
      <p:sp>
        <p:nvSpPr>
          <p:cNvPr id="4" name="Título 3"/>
          <p:cNvSpPr>
            <a:spLocks noGrp="1"/>
          </p:cNvSpPr>
          <p:nvPr>
            <p:ph type="title"/>
          </p:nvPr>
        </p:nvSpPr>
        <p:spPr/>
        <p:txBody>
          <a:bodyPr/>
          <a:lstStyle/>
          <a:p>
            <a:endParaRPr lang="es-MX"/>
          </a:p>
        </p:txBody>
      </p:sp>
      <p:sp>
        <p:nvSpPr>
          <p:cNvPr id="6" name="Marcador de contenido 5"/>
          <p:cNvSpPr>
            <a:spLocks noGrp="1"/>
          </p:cNvSpPr>
          <p:nvPr>
            <p:ph idx="1"/>
          </p:nvPr>
        </p:nvSpPr>
        <p:spPr/>
        <p:txBody>
          <a:bodyPr/>
          <a:lstStyle/>
          <a:p>
            <a:r>
              <a:rPr lang="es-MX" dirty="0" smtClean="0"/>
              <a:t>Isócrona</a:t>
            </a:r>
            <a:endParaRPr lang="es-MX" dirty="0"/>
          </a:p>
        </p:txBody>
      </p:sp>
      <p:pic>
        <p:nvPicPr>
          <p:cNvPr id="7" name="Imagen 6"/>
          <p:cNvPicPr>
            <a:picLocks noChangeAspect="1"/>
          </p:cNvPicPr>
          <p:nvPr/>
        </p:nvPicPr>
        <p:blipFill>
          <a:blip r:embed="rId2"/>
          <a:stretch>
            <a:fillRect/>
          </a:stretch>
        </p:blipFill>
        <p:spPr>
          <a:xfrm>
            <a:off x="1652587" y="2947987"/>
            <a:ext cx="5838825" cy="962025"/>
          </a:xfrm>
          <a:prstGeom prst="rect">
            <a:avLst/>
          </a:prstGeom>
        </p:spPr>
      </p:pic>
    </p:spTree>
    <p:extLst>
      <p:ext uri="{BB962C8B-B14F-4D97-AF65-F5344CB8AC3E}">
        <p14:creationId xmlns:p14="http://schemas.microsoft.com/office/powerpoint/2010/main" val="25803239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p:txBody>
          <a:bodyPr>
            <a:normAutofit/>
          </a:bodyPr>
          <a:lstStyle/>
          <a:p>
            <a:pPr marL="109728" indent="0" algn="ctr">
              <a:buNone/>
            </a:pPr>
            <a:endParaRPr lang="es-MX" sz="6000" dirty="0" smtClean="0"/>
          </a:p>
          <a:p>
            <a:pPr marL="109728" indent="0" algn="ctr">
              <a:buNone/>
            </a:pPr>
            <a:r>
              <a:rPr lang="es-MX" sz="6000" dirty="0" smtClean="0"/>
              <a:t>¿Preguntas?</a:t>
            </a:r>
            <a:endParaRPr lang="es-MX" sz="6000" dirty="0"/>
          </a:p>
        </p:txBody>
      </p:sp>
      <p:sp>
        <p:nvSpPr>
          <p:cNvPr id="3" name="Marcador de número de diapositiva 2"/>
          <p:cNvSpPr>
            <a:spLocks noGrp="1"/>
          </p:cNvSpPr>
          <p:nvPr>
            <p:ph type="sldNum" sz="quarter" idx="12"/>
          </p:nvPr>
        </p:nvSpPr>
        <p:spPr/>
        <p:txBody>
          <a:bodyPr/>
          <a:lstStyle/>
          <a:p>
            <a:fld id="{2754ED01-E2A0-4C1E-8E21-014B99041579}" type="slidenum">
              <a:rPr lang="en-US" smtClean="0"/>
              <a:pPr/>
              <a:t>27</a:t>
            </a:fld>
            <a:endParaRPr lang="en-US"/>
          </a:p>
        </p:txBody>
      </p:sp>
    </p:spTree>
    <p:extLst>
      <p:ext uri="{BB962C8B-B14F-4D97-AF65-F5344CB8AC3E}">
        <p14:creationId xmlns:p14="http://schemas.microsoft.com/office/powerpoint/2010/main" val="5194587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2"/>
          </p:nvPr>
        </p:nvSpPr>
        <p:spPr/>
        <p:txBody>
          <a:bodyPr/>
          <a:lstStyle/>
          <a:p>
            <a:fld id="{2754ED01-E2A0-4C1E-8E21-014B99041579}" type="slidenum">
              <a:rPr lang="en-US" smtClean="0"/>
              <a:pPr/>
              <a:t>3</a:t>
            </a:fld>
            <a:endParaRPr lang="en-US"/>
          </a:p>
        </p:txBody>
      </p:sp>
      <p:sp>
        <p:nvSpPr>
          <p:cNvPr id="4" name="Título 3"/>
          <p:cNvSpPr>
            <a:spLocks noGrp="1"/>
          </p:cNvSpPr>
          <p:nvPr>
            <p:ph type="title"/>
          </p:nvPr>
        </p:nvSpPr>
        <p:spPr/>
        <p:txBody>
          <a:bodyPr/>
          <a:lstStyle/>
          <a:p>
            <a:r>
              <a:rPr lang="es-MX" dirty="0" smtClean="0"/>
              <a:t>Característica de una señal</a:t>
            </a:r>
            <a:endParaRPr lang="es-MX" dirty="0"/>
          </a:p>
        </p:txBody>
      </p:sp>
      <p:pic>
        <p:nvPicPr>
          <p:cNvPr id="7" name="Marcador de contenido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982360" y="1481138"/>
            <a:ext cx="3179280" cy="4525962"/>
          </a:xfrm>
        </p:spPr>
      </p:pic>
      <p:pic>
        <p:nvPicPr>
          <p:cNvPr id="8" name="Imagen 7"/>
          <p:cNvPicPr>
            <a:picLocks noChangeAspect="1"/>
          </p:cNvPicPr>
          <p:nvPr/>
        </p:nvPicPr>
        <p:blipFill>
          <a:blip r:embed="rId3"/>
          <a:stretch>
            <a:fillRect/>
          </a:stretch>
        </p:blipFill>
        <p:spPr>
          <a:xfrm>
            <a:off x="1945396" y="2185875"/>
            <a:ext cx="5253207" cy="2486250"/>
          </a:xfrm>
          <a:prstGeom prst="rect">
            <a:avLst/>
          </a:prstGeom>
        </p:spPr>
      </p:pic>
    </p:spTree>
    <p:extLst>
      <p:ext uri="{BB962C8B-B14F-4D97-AF65-F5344CB8AC3E}">
        <p14:creationId xmlns:p14="http://schemas.microsoft.com/office/powerpoint/2010/main" val="986091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r>
              <a:rPr lang="es-MX" dirty="0"/>
              <a:t>Una señal digital es aquella que presenta una variación discontinua con el tiempo y que sólo puede tomar ciertos valores discretos. Su forma característica es ampliamente conocida: la señal básica es una onda cuadrada (pulsos) y las representaciones se realizan en el dominio del tiempo. Sus parámetros son:</a:t>
            </a:r>
          </a:p>
          <a:p>
            <a:r>
              <a:rPr lang="es-MX" dirty="0"/>
              <a:t>Altura de pulso (nivel eléctrico)</a:t>
            </a:r>
          </a:p>
          <a:p>
            <a:r>
              <a:rPr lang="es-MX" dirty="0"/>
              <a:t>Duración (ancho de pulso)</a:t>
            </a:r>
          </a:p>
          <a:p>
            <a:r>
              <a:rPr lang="es-MX" dirty="0"/>
              <a:t>Frecuencia de repetición (velocidad pulsos por segundo)</a:t>
            </a:r>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4</a:t>
            </a:fld>
            <a:endParaRPr lang="en-US"/>
          </a:p>
        </p:txBody>
      </p:sp>
      <p:sp>
        <p:nvSpPr>
          <p:cNvPr id="4" name="3 Título"/>
          <p:cNvSpPr>
            <a:spLocks noGrp="1"/>
          </p:cNvSpPr>
          <p:nvPr>
            <p:ph type="title"/>
          </p:nvPr>
        </p:nvSpPr>
        <p:spPr/>
        <p:txBody>
          <a:bodyPr/>
          <a:lstStyle/>
          <a:p>
            <a:r>
              <a:rPr lang="es-MX" dirty="0" smtClean="0"/>
              <a:t>Señal Digital</a:t>
            </a:r>
            <a:endParaRPr lang="es-MX" dirty="0"/>
          </a:p>
        </p:txBody>
      </p:sp>
    </p:spTree>
    <p:extLst>
      <p:ext uri="{BB962C8B-B14F-4D97-AF65-F5344CB8AC3E}">
        <p14:creationId xmlns:p14="http://schemas.microsoft.com/office/powerpoint/2010/main" val="336277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2"/>
          </p:nvPr>
        </p:nvSpPr>
        <p:spPr/>
        <p:txBody>
          <a:bodyPr/>
          <a:lstStyle/>
          <a:p>
            <a:fld id="{2754ED01-E2A0-4C1E-8E21-014B99041579}" type="slidenum">
              <a:rPr lang="en-US" smtClean="0"/>
              <a:pPr/>
              <a:t>5</a:t>
            </a:fld>
            <a:endParaRPr lang="en-US"/>
          </a:p>
        </p:txBody>
      </p:sp>
      <p:sp>
        <p:nvSpPr>
          <p:cNvPr id="4" name="3 Título"/>
          <p:cNvSpPr>
            <a:spLocks noGrp="1"/>
          </p:cNvSpPr>
          <p:nvPr>
            <p:ph type="title"/>
          </p:nvPr>
        </p:nvSpPr>
        <p:spPr/>
        <p:txBody>
          <a:bodyPr/>
          <a:lstStyle/>
          <a:p>
            <a:endParaRPr lang="es-MX"/>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8808" y="1700808"/>
            <a:ext cx="7541624" cy="4218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27373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MX" dirty="0"/>
              <a:t>La transmisión digital es superior a la analógica, desde varios puntos de vista importantes. Los circuitos analógicos tienen amplificadores que tratan de compensar la atenuación de la línea, pero jamás lo harán en forma exacta, en especial si la atenuación es diferente para distintas frecuencias.</a:t>
            </a:r>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6</a:t>
            </a:fld>
            <a:endParaRPr lang="en-US"/>
          </a:p>
        </p:txBody>
      </p:sp>
      <p:sp>
        <p:nvSpPr>
          <p:cNvPr id="4" name="3 Título"/>
          <p:cNvSpPr>
            <a:spLocks noGrp="1"/>
          </p:cNvSpPr>
          <p:nvPr>
            <p:ph type="title"/>
          </p:nvPr>
        </p:nvSpPr>
        <p:spPr/>
        <p:txBody>
          <a:bodyPr/>
          <a:lstStyle/>
          <a:p>
            <a:r>
              <a:rPr lang="es-MX" dirty="0" smtClean="0"/>
              <a:t>Transmisión digital</a:t>
            </a:r>
            <a:endParaRPr lang="es-MX" dirty="0"/>
          </a:p>
        </p:txBody>
      </p:sp>
    </p:spTree>
    <p:extLst>
      <p:ext uri="{BB962C8B-B14F-4D97-AF65-F5344CB8AC3E}">
        <p14:creationId xmlns:p14="http://schemas.microsoft.com/office/powerpoint/2010/main" val="826577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r>
              <a:rPr lang="es-MX" dirty="0"/>
              <a:t>En las redes de ordenadores, los datos a intercambiar siempre están disponibles en forma de señal digital.  </a:t>
            </a:r>
            <a:endParaRPr lang="es-MX" dirty="0" smtClean="0"/>
          </a:p>
          <a:p>
            <a:r>
              <a:rPr lang="es-MX" dirty="0" smtClean="0"/>
              <a:t>Para </a:t>
            </a:r>
            <a:r>
              <a:rPr lang="es-MX" dirty="0"/>
              <a:t>su transmisión podemos optar por la utilización de señales digitales o analógicas. </a:t>
            </a:r>
            <a:endParaRPr lang="es-MX" dirty="0" smtClean="0"/>
          </a:p>
          <a:p>
            <a:r>
              <a:rPr lang="es-MX" dirty="0" smtClean="0"/>
              <a:t>La </a:t>
            </a:r>
            <a:r>
              <a:rPr lang="es-MX" dirty="0"/>
              <a:t>elección no será, casi nunca, una decisión del usuario, sino que vendrá determinada por el medio de transmisión a emplear.  </a:t>
            </a:r>
            <a:endParaRPr lang="es-MX" dirty="0" smtClean="0"/>
          </a:p>
          <a:p>
            <a:r>
              <a:rPr lang="es-MX" dirty="0" smtClean="0"/>
              <a:t>No </a:t>
            </a:r>
            <a:r>
              <a:rPr lang="es-MX" dirty="0"/>
              <a:t>todos los medios de transmisión permiten señales analógicas ni todos permiten señales digitales. Como la naturaleza de nuestros datos será siempre digital, es necesario un proceso previo que adecúe estos datos a la señal a </a:t>
            </a:r>
            <a:r>
              <a:rPr lang="es-MX" dirty="0" smtClean="0"/>
              <a:t>transmitir.</a:t>
            </a:r>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7</a:t>
            </a:fld>
            <a:endParaRPr lang="en-US"/>
          </a:p>
        </p:txBody>
      </p:sp>
      <p:sp>
        <p:nvSpPr>
          <p:cNvPr id="4" name="3 Título"/>
          <p:cNvSpPr>
            <a:spLocks noGrp="1"/>
          </p:cNvSpPr>
          <p:nvPr>
            <p:ph type="title"/>
          </p:nvPr>
        </p:nvSpPr>
        <p:spPr/>
        <p:txBody>
          <a:bodyPr>
            <a:normAutofit fontScale="90000"/>
          </a:bodyPr>
          <a:lstStyle/>
          <a:p>
            <a:r>
              <a:rPr lang="es-MX" dirty="0" smtClean="0"/>
              <a:t>La transmisión analógica y digital</a:t>
            </a:r>
            <a:endParaRPr lang="es-MX" dirty="0"/>
          </a:p>
        </p:txBody>
      </p:sp>
    </p:spTree>
    <p:extLst>
      <p:ext uri="{BB962C8B-B14F-4D97-AF65-F5344CB8AC3E}">
        <p14:creationId xmlns:p14="http://schemas.microsoft.com/office/powerpoint/2010/main" val="1312189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pPr>
              <a:buNone/>
            </a:pPr>
            <a:r>
              <a:rPr lang="es-AR" b="1" dirty="0"/>
              <a:t>Es el proceso de modificar una señal que contiene información en una señal completamente equivalente capaz de ser transmitida.</a:t>
            </a:r>
          </a:p>
          <a:p>
            <a:pPr>
              <a:buClr>
                <a:srgbClr val="92D050"/>
              </a:buClr>
              <a:buNone/>
            </a:pPr>
            <a:r>
              <a:rPr lang="es-AR" dirty="0"/>
              <a:t>En general consiste en </a:t>
            </a:r>
            <a:r>
              <a:rPr lang="es-ES_tradnl" dirty="0"/>
              <a:t>utilizar otra señal, denominada </a:t>
            </a:r>
            <a:r>
              <a:rPr lang="es-ES_tradnl" i="1" dirty="0">
                <a:solidFill>
                  <a:schemeClr val="accent2">
                    <a:lumMod val="75000"/>
                  </a:schemeClr>
                </a:solidFill>
              </a:rPr>
              <a:t>portadora</a:t>
            </a:r>
            <a:r>
              <a:rPr lang="es-ES_tradnl" dirty="0">
                <a:solidFill>
                  <a:schemeClr val="accent2">
                    <a:lumMod val="75000"/>
                  </a:schemeClr>
                </a:solidFill>
              </a:rPr>
              <a:t>,</a:t>
            </a:r>
            <a:r>
              <a:rPr lang="es-ES_tradnl" dirty="0"/>
              <a:t> de mayor frecuencia pero conteniendo la misma información que la señal mensaje</a:t>
            </a:r>
          </a:p>
          <a:p>
            <a:pPr>
              <a:buClr>
                <a:srgbClr val="92D050"/>
              </a:buClr>
              <a:buNone/>
            </a:pPr>
            <a:r>
              <a:rPr lang="es-ES_tradnl" dirty="0"/>
              <a:t>Podemos definir entonces a la modulación como </a:t>
            </a:r>
            <a:r>
              <a:rPr lang="es-ES_tradnl" i="1" dirty="0">
                <a:solidFill>
                  <a:schemeClr val="accent2"/>
                </a:solidFill>
              </a:rPr>
              <a:t>una alteración sistemática de alguno de los parámetros de una señal de alta frecuencia, llamada portadora, en función del mensaje o variación de una señal de baja frecuencia, llamada moduladora</a:t>
            </a:r>
            <a:endParaRPr lang="es-AR" dirty="0">
              <a:solidFill>
                <a:schemeClr val="accent2"/>
              </a:solidFill>
            </a:endParaRPr>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8</a:t>
            </a:fld>
            <a:endParaRPr lang="en-US"/>
          </a:p>
        </p:txBody>
      </p:sp>
      <p:sp>
        <p:nvSpPr>
          <p:cNvPr id="4" name="3 Título"/>
          <p:cNvSpPr>
            <a:spLocks noGrp="1"/>
          </p:cNvSpPr>
          <p:nvPr>
            <p:ph type="title"/>
          </p:nvPr>
        </p:nvSpPr>
        <p:spPr/>
        <p:txBody>
          <a:bodyPr/>
          <a:lstStyle/>
          <a:p>
            <a:r>
              <a:rPr lang="es-AR" dirty="0"/>
              <a:t>Modulación</a:t>
            </a:r>
            <a:endParaRPr lang="es-MX" dirty="0"/>
          </a:p>
        </p:txBody>
      </p:sp>
    </p:spTree>
    <p:extLst>
      <p:ext uri="{BB962C8B-B14F-4D97-AF65-F5344CB8AC3E}">
        <p14:creationId xmlns:p14="http://schemas.microsoft.com/office/powerpoint/2010/main" val="664145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buClr>
                <a:srgbClr val="92D050"/>
              </a:buClr>
              <a:buNone/>
            </a:pPr>
            <a:r>
              <a:rPr lang="es-AR" dirty="0"/>
              <a:t>De acuerdo a esto podemos cambiar cualquiera de los parámetros de una señal analógica.</a:t>
            </a:r>
          </a:p>
          <a:p>
            <a:pPr>
              <a:buClr>
                <a:srgbClr val="92D050"/>
              </a:buClr>
            </a:pPr>
            <a:r>
              <a:rPr lang="es-AR" dirty="0"/>
              <a:t>Amplitud</a:t>
            </a:r>
          </a:p>
          <a:p>
            <a:pPr>
              <a:buClr>
                <a:srgbClr val="92D050"/>
              </a:buClr>
            </a:pPr>
            <a:r>
              <a:rPr lang="es-AR" dirty="0"/>
              <a:t>Frecuencia</a:t>
            </a:r>
          </a:p>
          <a:p>
            <a:pPr>
              <a:buClr>
                <a:srgbClr val="92D050"/>
              </a:buClr>
            </a:pPr>
            <a:r>
              <a:rPr lang="es-AR" dirty="0"/>
              <a:t>Fase</a:t>
            </a:r>
          </a:p>
          <a:p>
            <a:endParaRPr lang="es-MX" dirty="0"/>
          </a:p>
        </p:txBody>
      </p:sp>
      <p:sp>
        <p:nvSpPr>
          <p:cNvPr id="3" name="2 Marcador de número de diapositiva"/>
          <p:cNvSpPr>
            <a:spLocks noGrp="1"/>
          </p:cNvSpPr>
          <p:nvPr>
            <p:ph type="sldNum" sz="quarter" idx="12"/>
          </p:nvPr>
        </p:nvSpPr>
        <p:spPr/>
        <p:txBody>
          <a:bodyPr/>
          <a:lstStyle/>
          <a:p>
            <a:fld id="{2754ED01-E2A0-4C1E-8E21-014B99041579}" type="slidenum">
              <a:rPr lang="en-US" smtClean="0"/>
              <a:pPr/>
              <a:t>9</a:t>
            </a:fld>
            <a:endParaRPr lang="en-US"/>
          </a:p>
        </p:txBody>
      </p:sp>
      <p:sp>
        <p:nvSpPr>
          <p:cNvPr id="4" name="3 Título"/>
          <p:cNvSpPr>
            <a:spLocks noGrp="1"/>
          </p:cNvSpPr>
          <p:nvPr>
            <p:ph type="title"/>
          </p:nvPr>
        </p:nvSpPr>
        <p:spPr/>
        <p:txBody>
          <a:bodyPr/>
          <a:lstStyle/>
          <a:p>
            <a:endParaRPr lang="es-MX"/>
          </a:p>
        </p:txBody>
      </p:sp>
      <p:graphicFrame>
        <p:nvGraphicFramePr>
          <p:cNvPr id="5" name="4 Objeto"/>
          <p:cNvGraphicFramePr>
            <a:graphicFrameLocks noChangeAspect="1"/>
          </p:cNvGraphicFramePr>
          <p:nvPr/>
        </p:nvGraphicFramePr>
        <p:xfrm>
          <a:off x="1785938" y="3714750"/>
          <a:ext cx="5573712" cy="2500313"/>
        </p:xfrm>
        <a:graphic>
          <a:graphicData uri="http://schemas.openxmlformats.org/presentationml/2006/ole">
            <mc:AlternateContent xmlns:mc="http://schemas.openxmlformats.org/markup-compatibility/2006">
              <mc:Choice xmlns:v="urn:schemas-microsoft-com:vml" Requires="v">
                <p:oleObj spid="_x0000_s9232" name="Imagen de mapa de bits" r:id="rId3" imgW="4552381" imgH="2038095" progId="PBrush">
                  <p:embed/>
                </p:oleObj>
              </mc:Choice>
              <mc:Fallback>
                <p:oleObj name="Imagen de mapa de bits" r:id="rId3" imgW="4552381" imgH="2038095" progId="PBrush">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85938" y="3714750"/>
                        <a:ext cx="5573712" cy="250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2655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1383</TotalTime>
  <Words>774</Words>
  <Application>Microsoft Office PowerPoint</Application>
  <PresentationFormat>Presentación en pantalla (4:3)</PresentationFormat>
  <Paragraphs>127</Paragraphs>
  <Slides>27</Slides>
  <Notes>1</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Servidores OLE incrustados</vt:lpstr>
      </vt:variant>
      <vt:variant>
        <vt:i4>2</vt:i4>
      </vt:variant>
      <vt:variant>
        <vt:lpstr>Títulos de diapositiva</vt:lpstr>
      </vt:variant>
      <vt:variant>
        <vt:i4>27</vt:i4>
      </vt:variant>
    </vt:vector>
  </HeadingPairs>
  <TitlesOfParts>
    <vt:vector size="37" baseType="lpstr">
      <vt:lpstr>Arial</vt:lpstr>
      <vt:lpstr>Calibri</vt:lpstr>
      <vt:lpstr>Lucida Sans Unicode</vt:lpstr>
      <vt:lpstr>Verdana</vt:lpstr>
      <vt:lpstr>Wingdings</vt:lpstr>
      <vt:lpstr>Wingdings 2</vt:lpstr>
      <vt:lpstr>Wingdings 3</vt:lpstr>
      <vt:lpstr>Concurrencia</vt:lpstr>
      <vt:lpstr>Imagen de mapa de bits</vt:lpstr>
      <vt:lpstr>Imagen de Paintbrush</vt:lpstr>
      <vt:lpstr>Redes I</vt:lpstr>
      <vt:lpstr>Señal Analógica</vt:lpstr>
      <vt:lpstr>Característica de una señal</vt:lpstr>
      <vt:lpstr>Señal Digital</vt:lpstr>
      <vt:lpstr>Presentación de PowerPoint</vt:lpstr>
      <vt:lpstr>Transmisión digital</vt:lpstr>
      <vt:lpstr>La transmisión analógica y digital</vt:lpstr>
      <vt:lpstr>Modulación</vt:lpstr>
      <vt:lpstr>Presentación de PowerPoint</vt:lpstr>
      <vt:lpstr>¿Por qué es necesario modular?</vt:lpstr>
      <vt:lpstr>El módem</vt:lpstr>
      <vt:lpstr>Tipos de Modulación</vt:lpstr>
      <vt:lpstr>Modulación Analógica</vt:lpstr>
      <vt:lpstr>Modulación Analógica por pulsos</vt:lpstr>
      <vt:lpstr>Codificación</vt:lpstr>
      <vt:lpstr>Codificaciones polares</vt:lpstr>
      <vt:lpstr>Codificaciones bifase: dos niveles de tensión</vt:lpstr>
      <vt:lpstr>Codificaciones bipolares: tres niveles de tensión</vt:lpstr>
      <vt:lpstr>Modulación por codificación de impulsos PCM</vt:lpstr>
      <vt:lpstr>Modulación Delta</vt:lpstr>
      <vt:lpstr>Multiplexado</vt:lpstr>
      <vt:lpstr>Multiplexión por división de frecuencia</vt:lpstr>
      <vt:lpstr>Multiplexión por división de tiempo</vt:lpstr>
      <vt:lpstr>Modos de transmisión</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I</dc:title>
  <dc:creator>Consuelo Gomez</dc:creator>
  <cp:lastModifiedBy>Consuelo Gomez</cp:lastModifiedBy>
  <cp:revision>33</cp:revision>
  <dcterms:created xsi:type="dcterms:W3CDTF">2018-04-09T14:34:03Z</dcterms:created>
  <dcterms:modified xsi:type="dcterms:W3CDTF">2020-04-14T18:20:53Z</dcterms:modified>
</cp:coreProperties>
</file>