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43"/>
  </p:notesMasterIdLst>
  <p:sldIdLst>
    <p:sldId id="256" r:id="rId2"/>
    <p:sldId id="384" r:id="rId3"/>
    <p:sldId id="399" r:id="rId4"/>
    <p:sldId id="380" r:id="rId5"/>
    <p:sldId id="400" r:id="rId6"/>
    <p:sldId id="386" r:id="rId7"/>
    <p:sldId id="440" r:id="rId8"/>
    <p:sldId id="401" r:id="rId9"/>
    <p:sldId id="402" r:id="rId10"/>
    <p:sldId id="419" r:id="rId11"/>
    <p:sldId id="442" r:id="rId12"/>
    <p:sldId id="494" r:id="rId13"/>
    <p:sldId id="492" r:id="rId14"/>
    <p:sldId id="499" r:id="rId15"/>
    <p:sldId id="468" r:id="rId16"/>
    <p:sldId id="473" r:id="rId17"/>
    <p:sldId id="474" r:id="rId18"/>
    <p:sldId id="469" r:id="rId19"/>
    <p:sldId id="470" r:id="rId20"/>
    <p:sldId id="475" r:id="rId21"/>
    <p:sldId id="477" r:id="rId22"/>
    <p:sldId id="500" r:id="rId23"/>
    <p:sldId id="478" r:id="rId24"/>
    <p:sldId id="501" r:id="rId25"/>
    <p:sldId id="479" r:id="rId26"/>
    <p:sldId id="481" r:id="rId27"/>
    <p:sldId id="480" r:id="rId28"/>
    <p:sldId id="482" r:id="rId29"/>
    <p:sldId id="483" r:id="rId30"/>
    <p:sldId id="484" r:id="rId31"/>
    <p:sldId id="485" r:id="rId32"/>
    <p:sldId id="460" r:id="rId33"/>
    <p:sldId id="467" r:id="rId34"/>
    <p:sldId id="495" r:id="rId35"/>
    <p:sldId id="446" r:id="rId36"/>
    <p:sldId id="487" r:id="rId37"/>
    <p:sldId id="497" r:id="rId38"/>
    <p:sldId id="488" r:id="rId39"/>
    <p:sldId id="489" r:id="rId40"/>
    <p:sldId id="490" r:id="rId41"/>
    <p:sldId id="491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D6"/>
    <a:srgbClr val="A697DD"/>
    <a:srgbClr val="9BC9D9"/>
    <a:srgbClr val="BCBCBC"/>
    <a:srgbClr val="E9D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-82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3A752-F248-49FE-B7BC-8226508461D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8724C-E03E-46DC-BFF0-BA3FD51257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4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8724C-E03E-46DC-BFF0-BA3FD51257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0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8724C-E03E-46DC-BFF0-BA3FD512579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40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15B4-575D-4180-BB12-07E24E114C8C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8FCC-C34E-4300-808B-DFBB0BE997AE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8F31-009A-4150-826C-B1C720B21037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CF85-F439-4DD5-B926-CBBCA4EE06EF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9EE9-214B-40E4-8C63-A1D8141A3848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63E1-B50C-4106-8524-46033B6C04A8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7B5D-5103-4408-A6C2-F087649F607F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5265-D2FE-4653-A48F-FA940DB569B9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A24C-50FD-4210-9AFC-325693131E5C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865A-A65B-41D9-BE6D-F775832419DA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96BFD-2BF2-432B-A649-A68574F34025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513-282F-46C9-81FC-256EF73FD558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488D-BA7F-4E69-BC57-78DACD27CD4B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D422-CE50-44CA-9C13-0B2DB60E6F25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DD4A-6129-4126-B70E-C5859200F867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B4AE-A3EA-49A4-BA6D-534A65A4F282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3C7A7-0BE3-4A85-95DA-86695B56AD29}" type="datetime1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26126" y="5360950"/>
            <a:ext cx="8915399" cy="699802"/>
          </a:xfrm>
        </p:spPr>
        <p:txBody>
          <a:bodyPr anchor="ctr">
            <a:normAutofit/>
          </a:bodyPr>
          <a:lstStyle/>
          <a:p>
            <a:pPr algn="ctr"/>
            <a:r>
              <a:rPr lang="es-ES" sz="2800" b="1" dirty="0" smtClean="0"/>
              <a:t>PROCESAMIENTO DE MINERALES II</a:t>
            </a:r>
            <a:endParaRPr lang="en-US" sz="2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5632" y="303658"/>
            <a:ext cx="9935285" cy="1878836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>
                <a:latin typeface="Bauhaus 93" panose="04030905020B02020C02" pitchFamily="82" charset="0"/>
              </a:rPr>
              <a:t>TÉCNICO UNIVERSITARIO EN PROCESAMIENTO DE MINERALES</a:t>
            </a:r>
          </a:p>
          <a:p>
            <a:pPr algn="ctr"/>
            <a:r>
              <a:rPr lang="es-ES" sz="2800" dirty="0" smtClean="0">
                <a:latin typeface="Bauhaus 93" panose="04030905020B02020C02" pitchFamily="82" charset="0"/>
              </a:rPr>
              <a:t>INGENIERÍA DE MINAS</a:t>
            </a:r>
            <a:endParaRPr lang="en-US" sz="2800" dirty="0">
              <a:latin typeface="Bauhaus 93" panose="04030905020B02020C02" pitchFamily="82" charset="0"/>
            </a:endParaRPr>
          </a:p>
        </p:txBody>
      </p:sp>
      <p:pic>
        <p:nvPicPr>
          <p:cNvPr id="7" name="Picture 4" descr="https://scontent.ftuc1-1.fna.fbcdn.net/v/t1.0-1/p200x200/17191320_1764831373737373_727026621295508743_n.png?_nc_cat=107&amp;_nc_oc=AQlZaIOjSs7pCD7FwU_VJSlUr_WaTiVk5A-QzCuePAGPX8zFtK_je0N73lNWrQJnxrY&amp;_nc_ht=scontent.ftuc1-1.fna&amp;oh=dacc7b4329c06b018d55f317232d418e&amp;oe=5D8727C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352" y="142875"/>
            <a:ext cx="1646859" cy="171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946105" y="5934532"/>
            <a:ext cx="8946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TEMA: CONCENTRACIÓN EN CORRIENTES LONGITUDINALES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300" y="1400080"/>
            <a:ext cx="8265225" cy="40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0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4" name="Rectángulo 5"/>
          <p:cNvSpPr/>
          <p:nvPr/>
        </p:nvSpPr>
        <p:spPr>
          <a:xfrm>
            <a:off x="1630417" y="751976"/>
            <a:ext cx="5798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Concentración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Corrientes </a:t>
            </a:r>
            <a:r>
              <a:rPr lang="en-US" sz="2000" b="1" dirty="0" err="1" smtClean="0"/>
              <a:t>Longitudinales</a:t>
            </a:r>
            <a:endParaRPr lang="en-U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433936" y="1039530"/>
            <a:ext cx="53042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dirty="0" smtClean="0"/>
              <a:t>Durante </a:t>
            </a:r>
            <a:r>
              <a:rPr lang="es-AR" dirty="0"/>
              <a:t>la sedimentación, las partículas trazan trayectorias diferentes de acuerdo con el tiempo a que quedan expuestas a </a:t>
            </a:r>
            <a:r>
              <a:rPr lang="es-AR" dirty="0" smtClean="0"/>
              <a:t>las corrientes.</a:t>
            </a:r>
          </a:p>
          <a:p>
            <a:endParaRPr lang="es-AR" dirty="0" smtClean="0"/>
          </a:p>
          <a:p>
            <a:r>
              <a:rPr lang="es-AR" dirty="0"/>
              <a:t>Se observan 2 tipos de escurrimientos: </a:t>
            </a:r>
            <a:r>
              <a:rPr lang="es-AR" b="1" dirty="0">
                <a:solidFill>
                  <a:srgbClr val="FF0000"/>
                </a:solidFill>
              </a:rPr>
              <a:t>el escurrimiento laminar y el escurrimiento en canaletas. </a:t>
            </a:r>
            <a:endParaRPr lang="es-AR" b="1" dirty="0" smtClean="0">
              <a:solidFill>
                <a:srgbClr val="FF0000"/>
              </a:solidFill>
            </a:endParaRPr>
          </a:p>
          <a:p>
            <a:endParaRPr lang="es-AR" dirty="0"/>
          </a:p>
          <a:p>
            <a:r>
              <a:rPr lang="es-AR" b="1" dirty="0">
                <a:solidFill>
                  <a:srgbClr val="FF0000"/>
                </a:solidFill>
              </a:rPr>
              <a:t>Concentración por Escurrimiento </a:t>
            </a:r>
            <a:r>
              <a:rPr lang="es-AR" b="1" dirty="0" smtClean="0">
                <a:solidFill>
                  <a:srgbClr val="FF0000"/>
                </a:solidFill>
              </a:rPr>
              <a:t>laminar</a:t>
            </a:r>
          </a:p>
          <a:p>
            <a:endParaRPr lang="es-AR" dirty="0" smtClean="0"/>
          </a:p>
          <a:p>
            <a:endParaRPr lang="es-AR" dirty="0" smtClean="0"/>
          </a:p>
          <a:p>
            <a:endParaRPr lang="es-A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193" y="4251618"/>
            <a:ext cx="2206619" cy="2428961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683" y="3024689"/>
            <a:ext cx="5041988" cy="365589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741994" y="1270363"/>
            <a:ext cx="559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Se destacan las </a:t>
            </a:r>
            <a:r>
              <a:rPr lang="es-AR" dirty="0" smtClean="0"/>
              <a:t>Mesas </a:t>
            </a:r>
            <a:r>
              <a:rPr lang="es-AR" dirty="0"/>
              <a:t>vibratorias (Mesa </a:t>
            </a:r>
            <a:r>
              <a:rPr lang="es-AR" dirty="0" err="1"/>
              <a:t>Wifley</a:t>
            </a:r>
            <a:r>
              <a:rPr lang="es-AR" dirty="0"/>
              <a:t>), las </a:t>
            </a:r>
            <a:r>
              <a:rPr lang="es-AR" dirty="0" smtClean="0"/>
              <a:t>Espirales</a:t>
            </a:r>
            <a:r>
              <a:rPr lang="es-AR" dirty="0"/>
              <a:t>, la </a:t>
            </a:r>
            <a:r>
              <a:rPr lang="es-AR" dirty="0" smtClean="0"/>
              <a:t>Mesa </a:t>
            </a:r>
            <a:r>
              <a:rPr lang="es-AR" dirty="0"/>
              <a:t>de </a:t>
            </a:r>
            <a:r>
              <a:rPr lang="es-AR" dirty="0" err="1"/>
              <a:t>Bartles-Mozley</a:t>
            </a:r>
            <a:r>
              <a:rPr lang="es-AR" dirty="0"/>
              <a:t>  </a:t>
            </a:r>
            <a:r>
              <a:rPr lang="es-AR" dirty="0" smtClean="0"/>
              <a:t>y los </a:t>
            </a:r>
            <a:r>
              <a:rPr lang="es-AR" dirty="0" err="1" smtClean="0"/>
              <a:t>vanners</a:t>
            </a:r>
            <a:r>
              <a:rPr lang="es-AR" dirty="0"/>
              <a:t>. </a:t>
            </a:r>
          </a:p>
          <a:p>
            <a:endParaRPr lang="es-A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83" y="4572995"/>
            <a:ext cx="3355045" cy="210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01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1630417" y="751976"/>
            <a:ext cx="5798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Concentración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Corrientes </a:t>
            </a:r>
            <a:r>
              <a:rPr lang="en-US" sz="2000" b="1" dirty="0" err="1" smtClean="0"/>
              <a:t>Longitudinales</a:t>
            </a:r>
            <a:endParaRPr lang="en-US" sz="2000" b="1" dirty="0"/>
          </a:p>
        </p:txBody>
      </p:sp>
      <p:sp>
        <p:nvSpPr>
          <p:cNvPr id="4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472137" y="169021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/>
              <a:t>Concentración por Escurrimiento en </a:t>
            </a:r>
            <a:r>
              <a:rPr lang="es-AR" dirty="0" smtClean="0"/>
              <a:t>canaletas</a:t>
            </a:r>
          </a:p>
          <a:p>
            <a:endParaRPr lang="es-AR" dirty="0" smtClean="0"/>
          </a:p>
          <a:p>
            <a:r>
              <a:rPr lang="es-AR" dirty="0" smtClean="0"/>
              <a:t>Se </a:t>
            </a:r>
            <a:r>
              <a:rPr lang="es-AR" dirty="0"/>
              <a:t>presenta en </a:t>
            </a:r>
            <a:r>
              <a:rPr lang="es-AR" dirty="0" smtClean="0"/>
              <a:t>Canaletas  Simples</a:t>
            </a:r>
            <a:r>
              <a:rPr lang="es-AR" dirty="0"/>
              <a:t>, </a:t>
            </a:r>
            <a:r>
              <a:rPr lang="es-AR" dirty="0" smtClean="0"/>
              <a:t>Canaletas Estranguladas </a:t>
            </a:r>
            <a:r>
              <a:rPr lang="es-AR" dirty="0"/>
              <a:t>y </a:t>
            </a:r>
            <a:r>
              <a:rPr lang="es-AR" dirty="0" smtClean="0"/>
              <a:t>el Cono </a:t>
            </a:r>
            <a:r>
              <a:rPr lang="es-AR" dirty="0" err="1"/>
              <a:t>Reichert</a:t>
            </a:r>
            <a:endParaRPr lang="es-AR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546" y="3604136"/>
            <a:ext cx="2089173" cy="307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137" y="1512593"/>
            <a:ext cx="55149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70" y="3228592"/>
            <a:ext cx="5188888" cy="345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35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4" name="Rectángulo 5"/>
          <p:cNvSpPr/>
          <p:nvPr/>
        </p:nvSpPr>
        <p:spPr>
          <a:xfrm>
            <a:off x="1630417" y="751976"/>
            <a:ext cx="5798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Concentración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Corrientes </a:t>
            </a:r>
            <a:r>
              <a:rPr lang="en-US" sz="2000" b="1" dirty="0" err="1" smtClean="0"/>
              <a:t>Longitudinales</a:t>
            </a:r>
            <a:endParaRPr lang="en-U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536810" y="1461533"/>
            <a:ext cx="582304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b="1" dirty="0" smtClean="0">
                <a:solidFill>
                  <a:srgbClr val="FF0000"/>
                </a:solidFill>
              </a:rPr>
              <a:t>El </a:t>
            </a:r>
            <a:r>
              <a:rPr lang="es-AR" b="1" dirty="0">
                <a:solidFill>
                  <a:srgbClr val="FF0000"/>
                </a:solidFill>
              </a:rPr>
              <a:t>comportamiento de las partículas dentro de una lámina </a:t>
            </a:r>
            <a:r>
              <a:rPr lang="es-AR" b="1" dirty="0" smtClean="0">
                <a:solidFill>
                  <a:srgbClr val="FF0000"/>
                </a:solidFill>
              </a:rPr>
              <a:t>fluyente</a:t>
            </a:r>
            <a:r>
              <a:rPr lang="es-AR" dirty="0" smtClean="0">
                <a:solidFill>
                  <a:srgbClr val="FF0000"/>
                </a:solidFill>
              </a:rPr>
              <a:t>.</a:t>
            </a:r>
          </a:p>
          <a:p>
            <a:r>
              <a:rPr lang="es-AR" dirty="0" smtClean="0"/>
              <a:t>Está generado por dos </a:t>
            </a:r>
            <a:r>
              <a:rPr lang="es-AR" dirty="0"/>
              <a:t>efectos: </a:t>
            </a:r>
            <a:endParaRPr lang="es-AR" dirty="0" smtClean="0"/>
          </a:p>
          <a:p>
            <a:endParaRPr lang="es-AR" dirty="0"/>
          </a:p>
          <a:p>
            <a:r>
              <a:rPr lang="es-AR" dirty="0"/>
              <a:t>• </a:t>
            </a:r>
            <a:r>
              <a:rPr lang="es-AR" b="1" dirty="0"/>
              <a:t>El desplazamiento </a:t>
            </a:r>
            <a:r>
              <a:rPr lang="es-AR" b="1" dirty="0" smtClean="0"/>
              <a:t>lateral</a:t>
            </a:r>
            <a:r>
              <a:rPr lang="es-AR" dirty="0" smtClean="0"/>
              <a:t>, determinado </a:t>
            </a:r>
            <a:r>
              <a:rPr lang="es-AR" dirty="0"/>
              <a:t>por el tiempo que emplean las partículas en atravesar la lámina fluida y alcanzar la superficie del fondo. </a:t>
            </a:r>
            <a:endParaRPr lang="es-AR" dirty="0" smtClean="0"/>
          </a:p>
          <a:p>
            <a:endParaRPr lang="es-AR" dirty="0"/>
          </a:p>
          <a:p>
            <a:r>
              <a:rPr lang="es-AR" dirty="0"/>
              <a:t>• </a:t>
            </a:r>
            <a:r>
              <a:rPr lang="es-AR" b="1" dirty="0" smtClean="0"/>
              <a:t>La </a:t>
            </a:r>
            <a:r>
              <a:rPr lang="es-AR" b="1" dirty="0"/>
              <a:t>resistencia que ofrecen </a:t>
            </a:r>
            <a:r>
              <a:rPr lang="es-AR" dirty="0" smtClean="0"/>
              <a:t>las </a:t>
            </a:r>
            <a:r>
              <a:rPr lang="es-AR" dirty="0"/>
              <a:t>partículas depositadas en el fondo a desplazarse más allá del lugar de sedimentación. </a:t>
            </a:r>
            <a:endParaRPr lang="es-AR" dirty="0" smtClean="0"/>
          </a:p>
          <a:p>
            <a:endParaRPr lang="es-AR" dirty="0"/>
          </a:p>
          <a:p>
            <a:r>
              <a:rPr lang="es-AR" dirty="0" smtClean="0"/>
              <a:t>Cuando las </a:t>
            </a:r>
            <a:r>
              <a:rPr lang="es-AR" dirty="0"/>
              <a:t>partículas penetran en la lámina fluyente, su comportamiento inicial estará relacionado con el </a:t>
            </a:r>
            <a:r>
              <a:rPr lang="es-AR" dirty="0">
                <a:solidFill>
                  <a:srgbClr val="FF0000"/>
                </a:solidFill>
              </a:rPr>
              <a:t>tamaño y densidad relativa de la partícula y la viscosidad de la lámina</a:t>
            </a:r>
            <a:r>
              <a:rPr lang="es-AR" dirty="0"/>
              <a:t>. </a:t>
            </a:r>
            <a:r>
              <a:rPr lang="es-AR" dirty="0" smtClean="0"/>
              <a:t>Aquí  </a:t>
            </a:r>
            <a:r>
              <a:rPr lang="es-AR" dirty="0"/>
              <a:t>las partículas más pequeñas se desplazarán más lejos que las partículas más grandes. </a:t>
            </a:r>
            <a:endParaRPr lang="es-AR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149" y="1461533"/>
            <a:ext cx="5540064" cy="306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336808" y="5332441"/>
            <a:ext cx="29434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Tamaño de la partícula</a:t>
            </a:r>
          </a:p>
          <a:p>
            <a:r>
              <a:rPr lang="es-AR" b="1" dirty="0" smtClean="0">
                <a:solidFill>
                  <a:srgbClr val="FF0000"/>
                </a:solidFill>
              </a:rPr>
              <a:t>Densidad de la partícula</a:t>
            </a:r>
          </a:p>
          <a:p>
            <a:r>
              <a:rPr lang="es-AR" b="1" dirty="0" smtClean="0">
                <a:solidFill>
                  <a:srgbClr val="FF0000"/>
                </a:solidFill>
              </a:rPr>
              <a:t>Velocidad del flujo</a:t>
            </a:r>
            <a:endParaRPr lang="es-AR" dirty="0"/>
          </a:p>
        </p:txBody>
      </p:sp>
      <p:sp>
        <p:nvSpPr>
          <p:cNvPr id="8" name="7 Flecha abajo"/>
          <p:cNvSpPr/>
          <p:nvPr/>
        </p:nvSpPr>
        <p:spPr>
          <a:xfrm>
            <a:off x="9265181" y="4626590"/>
            <a:ext cx="233661" cy="5011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5"/>
          <p:cNvSpPr/>
          <p:nvPr/>
        </p:nvSpPr>
        <p:spPr>
          <a:xfrm>
            <a:off x="1630417" y="1168455"/>
            <a:ext cx="38876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Principios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Concentración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6836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4" name="Rectángulo 5"/>
          <p:cNvSpPr/>
          <p:nvPr/>
        </p:nvSpPr>
        <p:spPr>
          <a:xfrm>
            <a:off x="1630417" y="751976"/>
            <a:ext cx="5798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Concentración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Corrientes </a:t>
            </a:r>
            <a:r>
              <a:rPr lang="en-US" sz="2000" b="1" dirty="0" err="1" smtClean="0"/>
              <a:t>Longitudinales</a:t>
            </a:r>
            <a:endParaRPr lang="en-US" sz="2000" b="1" dirty="0"/>
          </a:p>
        </p:txBody>
      </p:sp>
      <p:sp>
        <p:nvSpPr>
          <p:cNvPr id="5" name="Rectángulo 5"/>
          <p:cNvSpPr/>
          <p:nvPr/>
        </p:nvSpPr>
        <p:spPr>
          <a:xfrm>
            <a:off x="1589473" y="1168455"/>
            <a:ext cx="38876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Principios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Concentración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6" name="5 Rectángulo"/>
          <p:cNvSpPr/>
          <p:nvPr/>
        </p:nvSpPr>
        <p:spPr>
          <a:xfrm>
            <a:off x="358209" y="1770632"/>
            <a:ext cx="671447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/>
              <a:t>El comportamiento de las partículas sobre el </a:t>
            </a:r>
            <a:r>
              <a:rPr lang="es-AR" b="1" dirty="0" smtClean="0"/>
              <a:t>fondo</a:t>
            </a:r>
          </a:p>
          <a:p>
            <a:endParaRPr lang="es-AR" dirty="0"/>
          </a:p>
          <a:p>
            <a:r>
              <a:rPr lang="es-AR" dirty="0" smtClean="0"/>
              <a:t>Se observan diferentes velocidades de flujo de agua en una lámina que fluye en una superficie plana o inclinada.</a:t>
            </a:r>
          </a:p>
          <a:p>
            <a:endParaRPr lang="es-AR" dirty="0"/>
          </a:p>
          <a:p>
            <a:r>
              <a:rPr lang="es-AR" b="1" dirty="0" err="1" smtClean="0">
                <a:solidFill>
                  <a:srgbClr val="FF0000"/>
                </a:solidFill>
              </a:rPr>
              <a:t>Vf</a:t>
            </a:r>
            <a:r>
              <a:rPr lang="es-AR" b="1" dirty="0" smtClean="0">
                <a:solidFill>
                  <a:srgbClr val="FF0000"/>
                </a:solidFill>
              </a:rPr>
              <a:t>=0 para láminas próximas a la superficie</a:t>
            </a:r>
          </a:p>
          <a:p>
            <a:r>
              <a:rPr lang="es-AR" b="1" dirty="0" err="1" smtClean="0">
                <a:solidFill>
                  <a:srgbClr val="FF0000"/>
                </a:solidFill>
              </a:rPr>
              <a:t>Vf</a:t>
            </a:r>
            <a:r>
              <a:rPr lang="es-AR" b="1" dirty="0" smtClean="0">
                <a:solidFill>
                  <a:srgbClr val="FF0000"/>
                </a:solidFill>
              </a:rPr>
              <a:t>  se incrementa a medida que se aleja de la superficie</a:t>
            </a:r>
          </a:p>
          <a:p>
            <a:endParaRPr lang="es-AR" dirty="0"/>
          </a:p>
          <a:p>
            <a:r>
              <a:rPr lang="es-AR" dirty="0" smtClean="0">
                <a:solidFill>
                  <a:srgbClr val="FF0000"/>
                </a:solidFill>
              </a:rPr>
              <a:t>Las Partículas en suspensión estarán sometidas a diferentes velocidades de flujo</a:t>
            </a:r>
            <a:r>
              <a:rPr lang="es-AR" dirty="0" smtClean="0"/>
              <a:t>.</a:t>
            </a:r>
          </a:p>
          <a:p>
            <a:endParaRPr lang="es-AR" dirty="0" smtClean="0"/>
          </a:p>
          <a:p>
            <a:r>
              <a:rPr lang="es-AR" dirty="0"/>
              <a:t>Partículas </a:t>
            </a:r>
            <a:r>
              <a:rPr lang="es-AR" dirty="0" smtClean="0"/>
              <a:t>sobre el fondo estarán sometidas </a:t>
            </a:r>
            <a:r>
              <a:rPr lang="es-AR" dirty="0"/>
              <a:t>a </a:t>
            </a:r>
            <a:r>
              <a:rPr lang="es-AR" dirty="0" smtClean="0"/>
              <a:t>movimientos de rodadura y deslizamiento.</a:t>
            </a:r>
          </a:p>
          <a:p>
            <a:r>
              <a:rPr lang="es-AR" dirty="0" smtClean="0"/>
              <a:t>Partículas de &gt; tamaño se desplazaran a &gt; velocidad.</a:t>
            </a:r>
          </a:p>
          <a:p>
            <a:r>
              <a:rPr lang="es-AR" dirty="0"/>
              <a:t>Partículas de </a:t>
            </a:r>
            <a:r>
              <a:rPr lang="es-AR" dirty="0" smtClean="0"/>
              <a:t>igual tamaño pero diferente densidad relativa, las mas ligeras avanzaran más rápidamente que las densas.</a:t>
            </a:r>
            <a:endParaRPr lang="es-A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87" y="989635"/>
            <a:ext cx="49625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872" y="3992473"/>
            <a:ext cx="5203326" cy="21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88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4" name="Rectángulo 5"/>
          <p:cNvSpPr/>
          <p:nvPr/>
        </p:nvSpPr>
        <p:spPr>
          <a:xfrm>
            <a:off x="1630417" y="751976"/>
            <a:ext cx="369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Concentración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Espirales</a:t>
            </a:r>
            <a:endParaRPr lang="en-US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2" y="1590473"/>
            <a:ext cx="1678087" cy="2952513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ángulo 5"/>
          <p:cNvSpPr/>
          <p:nvPr/>
        </p:nvSpPr>
        <p:spPr>
          <a:xfrm>
            <a:off x="141066" y="1271157"/>
            <a:ext cx="2573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Espiral</a:t>
            </a:r>
            <a:r>
              <a:rPr lang="en-US" sz="1200" dirty="0" smtClean="0"/>
              <a:t> Humphrey de </a:t>
            </a:r>
            <a:r>
              <a:rPr lang="en-US" sz="1200" dirty="0" err="1" smtClean="0"/>
              <a:t>laboratorio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565" y="1271157"/>
            <a:ext cx="2247900" cy="489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108643" y="3244334"/>
            <a:ext cx="5974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https://www.youtube.com/watch?v=cKgohdpHwtk</a:t>
            </a:r>
          </a:p>
        </p:txBody>
      </p:sp>
    </p:spTree>
    <p:extLst>
      <p:ext uri="{BB962C8B-B14F-4D97-AF65-F5344CB8AC3E}">
        <p14:creationId xmlns:p14="http://schemas.microsoft.com/office/powerpoint/2010/main" val="345131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5" name="Rectángulo 5"/>
          <p:cNvSpPr/>
          <p:nvPr/>
        </p:nvSpPr>
        <p:spPr>
          <a:xfrm>
            <a:off x="1630417" y="751976"/>
            <a:ext cx="369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Concentración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Espirales</a:t>
            </a:r>
            <a:endParaRPr lang="en-US" sz="2000" b="1" dirty="0"/>
          </a:p>
        </p:txBody>
      </p:sp>
      <p:sp>
        <p:nvSpPr>
          <p:cNvPr id="3" name="2 Rectángulo"/>
          <p:cNvSpPr/>
          <p:nvPr/>
        </p:nvSpPr>
        <p:spPr>
          <a:xfrm>
            <a:off x="881570" y="1548201"/>
            <a:ext cx="54382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Los concentradores de espiral emplean la lámina fluyente </a:t>
            </a:r>
            <a:r>
              <a:rPr lang="es-CL" dirty="0">
                <a:solidFill>
                  <a:srgbClr val="FF0000"/>
                </a:solidFill>
              </a:rPr>
              <a:t>y </a:t>
            </a:r>
            <a:r>
              <a:rPr lang="es-CL" dirty="0" smtClean="0">
                <a:solidFill>
                  <a:srgbClr val="FF0000"/>
                </a:solidFill>
              </a:rPr>
              <a:t>la acción </a:t>
            </a:r>
            <a:r>
              <a:rPr lang="es-CL" dirty="0">
                <a:solidFill>
                  <a:srgbClr val="FF0000"/>
                </a:solidFill>
              </a:rPr>
              <a:t>centrífuga </a:t>
            </a:r>
            <a:r>
              <a:rPr lang="es-CL" dirty="0" smtClean="0">
                <a:solidFill>
                  <a:srgbClr val="FF0000"/>
                </a:solidFill>
              </a:rPr>
              <a:t>para separar las p</a:t>
            </a:r>
            <a:r>
              <a:rPr lang="es-AR" dirty="0" smtClean="0">
                <a:solidFill>
                  <a:srgbClr val="FF0000"/>
                </a:solidFill>
              </a:rPr>
              <a:t>articulas </a:t>
            </a:r>
            <a:r>
              <a:rPr lang="es-AR" dirty="0">
                <a:solidFill>
                  <a:srgbClr val="FF0000"/>
                </a:solidFill>
              </a:rPr>
              <a:t>de diferente </a:t>
            </a:r>
            <a:r>
              <a:rPr lang="es-AR" dirty="0" smtClean="0">
                <a:solidFill>
                  <a:srgbClr val="FF0000"/>
                </a:solidFill>
              </a:rPr>
              <a:t>densidad</a:t>
            </a:r>
            <a:r>
              <a:rPr lang="es-AR" dirty="0" smtClean="0"/>
              <a:t>.</a:t>
            </a:r>
          </a:p>
          <a:p>
            <a:endParaRPr lang="es-AR" dirty="0"/>
          </a:p>
          <a:p>
            <a:r>
              <a:rPr lang="es-AR" dirty="0" smtClean="0"/>
              <a:t>La primer Espiral Humphrey fue introducida </a:t>
            </a:r>
            <a:r>
              <a:rPr lang="es-AR" dirty="0"/>
              <a:t>en </a:t>
            </a:r>
            <a:r>
              <a:rPr lang="es-AR" dirty="0" smtClean="0"/>
              <a:t>1945 </a:t>
            </a:r>
            <a:r>
              <a:rPr lang="es-AR" dirty="0"/>
              <a:t>en la industria mineral para el tratamiento de arenas ricas en cromo </a:t>
            </a:r>
            <a:r>
              <a:rPr lang="es-AR" dirty="0" smtClean="0"/>
              <a:t>. Se fabricaban de </a:t>
            </a:r>
            <a:r>
              <a:rPr lang="es-AR" dirty="0" smtClean="0">
                <a:solidFill>
                  <a:srgbClr val="FF0000"/>
                </a:solidFill>
              </a:rPr>
              <a:t>madera, hierro fundido, aleaciones, hormigón y goma.</a:t>
            </a:r>
          </a:p>
          <a:p>
            <a:endParaRPr lang="es-AR" dirty="0" smtClean="0"/>
          </a:p>
          <a:p>
            <a:r>
              <a:rPr lang="es-AR" dirty="0" smtClean="0"/>
              <a:t>Actualmente se construyen de poliéster </a:t>
            </a:r>
            <a:r>
              <a:rPr lang="es-AR" dirty="0"/>
              <a:t>reforzado con fibra de </a:t>
            </a:r>
            <a:r>
              <a:rPr lang="es-AR" dirty="0" smtClean="0"/>
              <a:t>vidrio con </a:t>
            </a:r>
            <a:r>
              <a:rPr lang="es-AR" dirty="0"/>
              <a:t>recubrimientos de </a:t>
            </a:r>
            <a:r>
              <a:rPr lang="es-AR" dirty="0" smtClean="0"/>
              <a:t>poliuretano o goma.</a:t>
            </a:r>
          </a:p>
          <a:p>
            <a:endParaRPr lang="es-AR" dirty="0"/>
          </a:p>
          <a:p>
            <a:r>
              <a:rPr lang="es-AR" dirty="0" smtClean="0"/>
              <a:t> </a:t>
            </a:r>
            <a:r>
              <a:rPr lang="es-AR" dirty="0"/>
              <a:t>Los mayores avances en el </a:t>
            </a:r>
            <a:r>
              <a:rPr lang="es-AR" dirty="0" smtClean="0"/>
              <a:t>diseño y campo de aplicación fue debido a los cambios en los perfiles </a:t>
            </a:r>
            <a:r>
              <a:rPr lang="es-AR" dirty="0"/>
              <a:t>y </a:t>
            </a:r>
            <a:r>
              <a:rPr lang="es-AR" dirty="0" smtClean="0"/>
              <a:t>el paso </a:t>
            </a:r>
            <a:r>
              <a:rPr lang="es-AR" dirty="0"/>
              <a:t>de la espiral</a:t>
            </a:r>
            <a:r>
              <a:rPr lang="es-AR" sz="1400" dirty="0"/>
              <a:t>. </a:t>
            </a:r>
            <a:endParaRPr lang="es-AR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745" y="1548201"/>
            <a:ext cx="5248522" cy="386996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39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5" name="Rectángulo 5"/>
          <p:cNvSpPr/>
          <p:nvPr/>
        </p:nvSpPr>
        <p:spPr>
          <a:xfrm>
            <a:off x="1630417" y="751976"/>
            <a:ext cx="369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Concentración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Espirales</a:t>
            </a:r>
            <a:endParaRPr lang="en-US" sz="2000" b="1" dirty="0"/>
          </a:p>
        </p:txBody>
      </p:sp>
      <p:sp>
        <p:nvSpPr>
          <p:cNvPr id="7" name="6 Rectángulo"/>
          <p:cNvSpPr/>
          <p:nvPr/>
        </p:nvSpPr>
        <p:spPr>
          <a:xfrm>
            <a:off x="428434" y="1853838"/>
            <a:ext cx="373980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La espiral consiste de un canal helicoidal cilíndrico con sección transversal semicircular modificada. En la parte superior existe una caja destinada a recibir la alimentación en forma de pulpa. </a:t>
            </a:r>
            <a:endParaRPr lang="es-AR" dirty="0" smtClean="0"/>
          </a:p>
          <a:p>
            <a:endParaRPr lang="es-AR" sz="1400" dirty="0"/>
          </a:p>
          <a:p>
            <a:endParaRPr lang="es-AR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050" y="1307972"/>
            <a:ext cx="6870705" cy="5092828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6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82" y="2123766"/>
            <a:ext cx="2691787" cy="2741112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5" name="Rectángulo 5"/>
          <p:cNvSpPr/>
          <p:nvPr/>
        </p:nvSpPr>
        <p:spPr>
          <a:xfrm>
            <a:off x="1630417" y="751976"/>
            <a:ext cx="369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Concentración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Espirales</a:t>
            </a:r>
            <a:endParaRPr lang="en-US" sz="2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846" y="899599"/>
            <a:ext cx="3529281" cy="5394323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28435" y="1463588"/>
            <a:ext cx="52694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/>
              <a:t>Las </a:t>
            </a:r>
            <a:r>
              <a:rPr lang="es-AR" dirty="0"/>
              <a:t>partículas más pesadas se encuentran en una faja a lo largo del lado interno del flujo de la pulpa y son removidas por aberturas localizadas en la parte más baja de su sección transversal.</a:t>
            </a:r>
          </a:p>
          <a:p>
            <a:endParaRPr lang="es-AR" dirty="0"/>
          </a:p>
          <a:p>
            <a:r>
              <a:rPr lang="es-AR" dirty="0"/>
              <a:t>Para aumentar la capacidad por unidad de superficie de planta, las espirales pueden estar compuestas por uno, dos o tres canales helicoidales alrededor de una columna común.</a:t>
            </a:r>
          </a:p>
          <a:p>
            <a:r>
              <a:rPr lang="es-AR" dirty="0"/>
              <a:t> </a:t>
            </a:r>
          </a:p>
          <a:p>
            <a:r>
              <a:rPr lang="es-AR" dirty="0"/>
              <a:t>Las espirales </a:t>
            </a:r>
            <a:r>
              <a:rPr lang="es-AR" dirty="0" err="1"/>
              <a:t>Humphreys</a:t>
            </a:r>
            <a:r>
              <a:rPr lang="es-AR" dirty="0"/>
              <a:t> pueden estar construidas en configuraciones de tres, cinco, siete o más vueltas. </a:t>
            </a:r>
          </a:p>
        </p:txBody>
      </p:sp>
      <p:sp>
        <p:nvSpPr>
          <p:cNvPr id="8" name="7 Arco"/>
          <p:cNvSpPr/>
          <p:nvPr/>
        </p:nvSpPr>
        <p:spPr>
          <a:xfrm>
            <a:off x="5938521" y="3596760"/>
            <a:ext cx="877915" cy="361565"/>
          </a:xfrm>
          <a:prstGeom prst="arc">
            <a:avLst>
              <a:gd name="adj1" fmla="val 27720"/>
              <a:gd name="adj2" fmla="val 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Arco"/>
          <p:cNvSpPr/>
          <p:nvPr/>
        </p:nvSpPr>
        <p:spPr>
          <a:xfrm>
            <a:off x="5938521" y="4342926"/>
            <a:ext cx="877915" cy="361565"/>
          </a:xfrm>
          <a:prstGeom prst="arc">
            <a:avLst>
              <a:gd name="adj1" fmla="val 27720"/>
              <a:gd name="adj2" fmla="val 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1" name="10 Conector recto de flecha"/>
          <p:cNvCxnSpPr/>
          <p:nvPr/>
        </p:nvCxnSpPr>
        <p:spPr>
          <a:xfrm flipH="1" flipV="1">
            <a:off x="6673755" y="3958325"/>
            <a:ext cx="3669655" cy="5653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27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5" name="Rectángulo 5"/>
          <p:cNvSpPr/>
          <p:nvPr/>
        </p:nvSpPr>
        <p:spPr>
          <a:xfrm>
            <a:off x="1630417" y="751976"/>
            <a:ext cx="369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Concentración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Espirales</a:t>
            </a:r>
            <a:endParaRPr lang="en-US" sz="2000" b="1" dirty="0"/>
          </a:p>
        </p:txBody>
      </p:sp>
      <p:sp>
        <p:nvSpPr>
          <p:cNvPr id="6" name="Rectángulo 5"/>
          <p:cNvSpPr/>
          <p:nvPr/>
        </p:nvSpPr>
        <p:spPr>
          <a:xfrm>
            <a:off x="476531" y="1244432"/>
            <a:ext cx="332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Principio de </a:t>
            </a:r>
            <a:r>
              <a:rPr lang="en-US" b="1" dirty="0" err="1" smtClean="0">
                <a:solidFill>
                  <a:srgbClr val="FF0000"/>
                </a:solidFill>
              </a:rPr>
              <a:t>funcionamiento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047" y="3833023"/>
            <a:ext cx="5066984" cy="2916249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263" y="589525"/>
            <a:ext cx="4588812" cy="313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41596" y="1869830"/>
            <a:ext cx="56817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Los minerales se distribuyen en función </a:t>
            </a:r>
            <a:r>
              <a:rPr lang="es-CL" dirty="0" smtClean="0"/>
              <a:t>de:</a:t>
            </a:r>
          </a:p>
          <a:p>
            <a:endParaRPr lang="es-CL" dirty="0"/>
          </a:p>
          <a:p>
            <a:r>
              <a:rPr lang="es-CL" b="1" dirty="0" smtClean="0">
                <a:solidFill>
                  <a:srgbClr val="FF0000"/>
                </a:solidFill>
              </a:rPr>
              <a:t>Sus Tamaños,  Formas y Densidades</a:t>
            </a:r>
          </a:p>
          <a:p>
            <a:endParaRPr lang="es-CL" b="1" dirty="0" smtClean="0">
              <a:solidFill>
                <a:srgbClr val="FF0000"/>
              </a:solidFill>
            </a:endParaRPr>
          </a:p>
          <a:p>
            <a:endParaRPr lang="es-CL" b="1" dirty="0">
              <a:solidFill>
                <a:srgbClr val="FF0000"/>
              </a:solidFill>
            </a:endParaRPr>
          </a:p>
          <a:p>
            <a:r>
              <a:rPr lang="es-CL" dirty="0" smtClean="0"/>
              <a:t>La </a:t>
            </a:r>
            <a:r>
              <a:rPr lang="es-CL" dirty="0"/>
              <a:t>pulpa se divide en dos partes </a:t>
            </a:r>
            <a:r>
              <a:rPr lang="es-CL" dirty="0" smtClean="0"/>
              <a:t>distintas</a:t>
            </a:r>
          </a:p>
          <a:p>
            <a:endParaRPr lang="es-CL" dirty="0" smtClean="0"/>
          </a:p>
          <a:p>
            <a:r>
              <a:rPr lang="es-CL" dirty="0" smtClean="0">
                <a:solidFill>
                  <a:srgbClr val="FF0000"/>
                </a:solidFill>
              </a:rPr>
              <a:t>Corriente fluida </a:t>
            </a:r>
            <a:r>
              <a:rPr lang="es-CL" dirty="0">
                <a:solidFill>
                  <a:srgbClr val="FF0000"/>
                </a:solidFill>
              </a:rPr>
              <a:t>conteniendo los minerales </a:t>
            </a:r>
            <a:r>
              <a:rPr lang="es-CL" dirty="0" smtClean="0">
                <a:solidFill>
                  <a:srgbClr val="FF0000"/>
                </a:solidFill>
              </a:rPr>
              <a:t>gruesos </a:t>
            </a:r>
            <a:r>
              <a:rPr lang="es-CL" dirty="0">
                <a:solidFill>
                  <a:srgbClr val="FF0000"/>
                </a:solidFill>
              </a:rPr>
              <a:t>y </a:t>
            </a:r>
            <a:r>
              <a:rPr lang="es-CL" dirty="0" smtClean="0">
                <a:solidFill>
                  <a:srgbClr val="FF0000"/>
                </a:solidFill>
              </a:rPr>
              <a:t>pesados. (</a:t>
            </a:r>
            <a:r>
              <a:rPr lang="es-CL" b="1" dirty="0" smtClean="0">
                <a:solidFill>
                  <a:srgbClr val="FF0000"/>
                </a:solidFill>
              </a:rPr>
              <a:t>sin acción de las fuerzas centrífugas</a:t>
            </a:r>
            <a:r>
              <a:rPr lang="es-CL" dirty="0" smtClean="0">
                <a:solidFill>
                  <a:srgbClr val="FF0000"/>
                </a:solidFill>
              </a:rPr>
              <a:t>)</a:t>
            </a:r>
          </a:p>
          <a:p>
            <a:endParaRPr lang="es-CL" dirty="0" smtClean="0">
              <a:solidFill>
                <a:srgbClr val="FF0000"/>
              </a:solidFill>
            </a:endParaRPr>
          </a:p>
          <a:p>
            <a:r>
              <a:rPr lang="es-CL" dirty="0" smtClean="0">
                <a:solidFill>
                  <a:srgbClr val="FF0000"/>
                </a:solidFill>
              </a:rPr>
              <a:t>Corriente con los  </a:t>
            </a:r>
            <a:r>
              <a:rPr lang="es-CL" dirty="0">
                <a:solidFill>
                  <a:srgbClr val="FF0000"/>
                </a:solidFill>
              </a:rPr>
              <a:t>minerales pequeños y livianos y casi toda el agua introducida con la </a:t>
            </a:r>
            <a:r>
              <a:rPr lang="es-CL" dirty="0" smtClean="0">
                <a:solidFill>
                  <a:srgbClr val="FF0000"/>
                </a:solidFill>
              </a:rPr>
              <a:t>pulpa (</a:t>
            </a:r>
            <a:r>
              <a:rPr lang="es-CL" b="1" dirty="0" smtClean="0">
                <a:solidFill>
                  <a:srgbClr val="FF0000"/>
                </a:solidFill>
              </a:rPr>
              <a:t>con acción de las fuerzas centrífugas).</a:t>
            </a:r>
            <a:endParaRPr lang="es-A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1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5" name="Rectángulo 5"/>
          <p:cNvSpPr/>
          <p:nvPr/>
        </p:nvSpPr>
        <p:spPr>
          <a:xfrm>
            <a:off x="1447375" y="605231"/>
            <a:ext cx="369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Concentración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Espirales</a:t>
            </a:r>
            <a:endParaRPr lang="en-US" sz="20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393" y="1353787"/>
            <a:ext cx="5777160" cy="3081152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86687" y="3250096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AR" dirty="0"/>
          </a:p>
          <a:p>
            <a:r>
              <a:rPr lang="es-AR" b="1" dirty="0"/>
              <a:t>Región 3</a:t>
            </a:r>
            <a:r>
              <a:rPr lang="es-AR" dirty="0"/>
              <a:t>: </a:t>
            </a:r>
            <a:r>
              <a:rPr lang="es-AR" dirty="0" smtClean="0"/>
              <a:t>Se produce la separación de las partículas </a:t>
            </a:r>
            <a:r>
              <a:rPr lang="es-AR" dirty="0"/>
              <a:t>más densas </a:t>
            </a:r>
            <a:r>
              <a:rPr lang="es-AR" dirty="0" smtClean="0"/>
              <a:t>que  sedimentan </a:t>
            </a:r>
            <a:r>
              <a:rPr lang="es-AR" dirty="0"/>
              <a:t>en el fondo de la artesa y caminan hacia la región 5. </a:t>
            </a:r>
            <a:endParaRPr lang="es-AR" dirty="0" smtClean="0"/>
          </a:p>
          <a:p>
            <a:endParaRPr lang="es-AR" dirty="0" smtClean="0"/>
          </a:p>
          <a:p>
            <a:r>
              <a:rPr lang="es-AR" b="1" dirty="0" smtClean="0"/>
              <a:t>Región </a:t>
            </a:r>
            <a:r>
              <a:rPr lang="es-AR" b="1" dirty="0"/>
              <a:t>4</a:t>
            </a:r>
            <a:r>
              <a:rPr lang="es-AR" dirty="0"/>
              <a:t>: </a:t>
            </a:r>
            <a:r>
              <a:rPr lang="es-AR" dirty="0" smtClean="0"/>
              <a:t>aquí </a:t>
            </a:r>
            <a:r>
              <a:rPr lang="es-AR" dirty="0"/>
              <a:t>las regiones 3 y 5 se solapan. Sirve como punto de referencia para los operadores de espirales. </a:t>
            </a:r>
            <a:endParaRPr lang="es-AR" dirty="0" smtClean="0"/>
          </a:p>
          <a:p>
            <a:endParaRPr lang="es-AR" dirty="0"/>
          </a:p>
          <a:p>
            <a:r>
              <a:rPr lang="es-AR" b="1" dirty="0"/>
              <a:t>Región 5</a:t>
            </a:r>
            <a:r>
              <a:rPr lang="es-AR" dirty="0"/>
              <a:t>: </a:t>
            </a:r>
            <a:r>
              <a:rPr lang="es-AR" dirty="0" smtClean="0"/>
              <a:t>Aquí se concentran </a:t>
            </a:r>
            <a:r>
              <a:rPr lang="es-AR" dirty="0"/>
              <a:t>las partículas de mayor densidad. </a:t>
            </a:r>
            <a:endParaRPr lang="es-AR" dirty="0" smtClean="0"/>
          </a:p>
        </p:txBody>
      </p:sp>
      <p:sp>
        <p:nvSpPr>
          <p:cNvPr id="7" name="6 Rectángulo"/>
          <p:cNvSpPr/>
          <p:nvPr/>
        </p:nvSpPr>
        <p:spPr>
          <a:xfrm>
            <a:off x="6341393" y="504590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b="1" dirty="0"/>
              <a:t>Región 6</a:t>
            </a:r>
            <a:r>
              <a:rPr lang="es-AR" dirty="0"/>
              <a:t>: </a:t>
            </a:r>
            <a:r>
              <a:rPr lang="es-AR" dirty="0" smtClean="0"/>
              <a:t>(espiral </a:t>
            </a:r>
            <a:r>
              <a:rPr lang="es-AR" dirty="0"/>
              <a:t>tipo “</a:t>
            </a:r>
            <a:r>
              <a:rPr lang="es-AR" dirty="0" err="1"/>
              <a:t>washwater</a:t>
            </a:r>
            <a:r>
              <a:rPr lang="es-AR" dirty="0" smtClean="0"/>
              <a:t>”), </a:t>
            </a:r>
            <a:r>
              <a:rPr lang="es-AR" dirty="0"/>
              <a:t>se añade un agua adicional para lavar las partículas menos densas </a:t>
            </a:r>
            <a:r>
              <a:rPr lang="es-AR" dirty="0" smtClean="0"/>
              <a:t>sobre la región 5 antes </a:t>
            </a:r>
            <a:r>
              <a:rPr lang="es-AR" dirty="0"/>
              <a:t>de que las partículas densas sean recolectadas en el orificio de concentrados. </a:t>
            </a:r>
          </a:p>
        </p:txBody>
      </p:sp>
      <p:sp>
        <p:nvSpPr>
          <p:cNvPr id="10" name="Rectángulo 5"/>
          <p:cNvSpPr/>
          <p:nvPr/>
        </p:nvSpPr>
        <p:spPr>
          <a:xfrm>
            <a:off x="1630918" y="1057289"/>
            <a:ext cx="332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Principio de </a:t>
            </a:r>
            <a:r>
              <a:rPr lang="en-US" b="1" dirty="0" err="1" smtClean="0">
                <a:solidFill>
                  <a:srgbClr val="FF0000"/>
                </a:solidFill>
              </a:rPr>
              <a:t>funcionamiento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86687" y="162581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b="1" dirty="0"/>
              <a:t>Región 1</a:t>
            </a:r>
            <a:r>
              <a:rPr lang="es-AR" dirty="0"/>
              <a:t>: consiste de agua y partículas finas. No hay separación debido a alta velocidad de la pulpa.</a:t>
            </a:r>
          </a:p>
          <a:p>
            <a:endParaRPr lang="es-AR" dirty="0"/>
          </a:p>
          <a:p>
            <a:r>
              <a:rPr lang="es-AR" b="1" dirty="0"/>
              <a:t>Región 2</a:t>
            </a:r>
            <a:r>
              <a:rPr lang="es-AR" dirty="0"/>
              <a:t>: Representa la máxima fuerza centrífuga del agua.</a:t>
            </a:r>
          </a:p>
        </p:txBody>
      </p:sp>
    </p:spTree>
    <p:extLst>
      <p:ext uri="{BB962C8B-B14F-4D97-AF65-F5344CB8AC3E}">
        <p14:creationId xmlns:p14="http://schemas.microsoft.com/office/powerpoint/2010/main" val="328078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096900" y="2147647"/>
            <a:ext cx="37188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sp>
        <p:nvSpPr>
          <p:cNvPr id="2" name="object 2"/>
          <p:cNvSpPr txBox="1"/>
          <p:nvPr/>
        </p:nvSpPr>
        <p:spPr>
          <a:xfrm>
            <a:off x="5296287" y="2147647"/>
            <a:ext cx="38165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262" y="866409"/>
            <a:ext cx="9254836" cy="550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ángulo 5"/>
          <p:cNvSpPr/>
          <p:nvPr/>
        </p:nvSpPr>
        <p:spPr>
          <a:xfrm>
            <a:off x="881570" y="189415"/>
            <a:ext cx="4232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DE MINERALES</a:t>
            </a:r>
            <a:endParaRPr lang="en-US" sz="2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7547956" y="3582991"/>
            <a:ext cx="1169324" cy="1867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6" name="5 Arco"/>
          <p:cNvSpPr/>
          <p:nvPr/>
        </p:nvSpPr>
        <p:spPr>
          <a:xfrm>
            <a:off x="7434812" y="3219479"/>
            <a:ext cx="1969653" cy="550304"/>
          </a:xfrm>
          <a:prstGeom prst="arc">
            <a:avLst>
              <a:gd name="adj1" fmla="val 27720"/>
              <a:gd name="adj2" fmla="val 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65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4" name="Rectángulo 5"/>
          <p:cNvSpPr/>
          <p:nvPr/>
        </p:nvSpPr>
        <p:spPr>
          <a:xfrm>
            <a:off x="1630417" y="751976"/>
            <a:ext cx="369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Concentración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Espirales</a:t>
            </a:r>
            <a:endParaRPr lang="en-US" sz="2000" b="1" dirty="0"/>
          </a:p>
        </p:txBody>
      </p:sp>
      <p:sp>
        <p:nvSpPr>
          <p:cNvPr id="6" name="Rectángulo 5"/>
          <p:cNvSpPr/>
          <p:nvPr/>
        </p:nvSpPr>
        <p:spPr>
          <a:xfrm>
            <a:off x="881570" y="1342296"/>
            <a:ext cx="2600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Diseño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los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Equipos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44188" y="1711628"/>
            <a:ext cx="55734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dirty="0"/>
              <a:t>Las espirales se dividen en </a:t>
            </a:r>
            <a:r>
              <a:rPr lang="es-AR" dirty="0" smtClean="0"/>
              <a:t>tres tipos</a:t>
            </a:r>
          </a:p>
          <a:p>
            <a:endParaRPr lang="es-AR" dirty="0" smtClean="0"/>
          </a:p>
          <a:p>
            <a:r>
              <a:rPr lang="es-AR" b="1" dirty="0" smtClean="0">
                <a:solidFill>
                  <a:srgbClr val="FF0000"/>
                </a:solidFill>
              </a:rPr>
              <a:t>Espirales </a:t>
            </a:r>
            <a:r>
              <a:rPr lang="es-AR" b="1" dirty="0">
                <a:solidFill>
                  <a:srgbClr val="FF0000"/>
                </a:solidFill>
              </a:rPr>
              <a:t>de </a:t>
            </a:r>
            <a:r>
              <a:rPr lang="es-AR" b="1" dirty="0" smtClean="0">
                <a:solidFill>
                  <a:srgbClr val="FF0000"/>
                </a:solidFill>
              </a:rPr>
              <a:t>múltiples retiradas</a:t>
            </a:r>
          </a:p>
          <a:p>
            <a:r>
              <a:rPr lang="es-AR" b="1" dirty="0" smtClean="0">
                <a:solidFill>
                  <a:srgbClr val="FF0000"/>
                </a:solidFill>
              </a:rPr>
              <a:t>Espirales </a:t>
            </a:r>
            <a:r>
              <a:rPr lang="es-AR" b="1" dirty="0">
                <a:solidFill>
                  <a:srgbClr val="FF0000"/>
                </a:solidFill>
              </a:rPr>
              <a:t>de retiradas </a:t>
            </a:r>
            <a:r>
              <a:rPr lang="es-AR" b="1" dirty="0" smtClean="0">
                <a:solidFill>
                  <a:srgbClr val="FF0000"/>
                </a:solidFill>
              </a:rPr>
              <a:t>limitadas</a:t>
            </a:r>
          </a:p>
          <a:p>
            <a:r>
              <a:rPr lang="es-AR" b="1" dirty="0" smtClean="0">
                <a:solidFill>
                  <a:srgbClr val="FF0000"/>
                </a:solidFill>
              </a:rPr>
              <a:t>Espirales con recolección inferior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44186" y="3369221"/>
            <a:ext cx="56922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dirty="0" smtClean="0"/>
              <a:t>Cada </a:t>
            </a:r>
            <a:r>
              <a:rPr lang="es-AR" dirty="0"/>
              <a:t>abertura es conectada a un tubo colector central, a través de mangueras de tal forma que se juntan los materiales recogidos en las diferentes aberturas en un único producto. </a:t>
            </a:r>
            <a:endParaRPr lang="es-AR" dirty="0" smtClean="0"/>
          </a:p>
          <a:p>
            <a:endParaRPr lang="es-AR" dirty="0" smtClean="0"/>
          </a:p>
          <a:p>
            <a:r>
              <a:rPr lang="es-AR" dirty="0" smtClean="0"/>
              <a:t>En </a:t>
            </a:r>
            <a:r>
              <a:rPr lang="es-AR" dirty="0"/>
              <a:t>el extremo inferior del canal existe una caja destinada a recoger los minerales livianos que no son recogidos por las aberturas.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584755" y="592786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AR" dirty="0"/>
          </a:p>
          <a:p>
            <a:r>
              <a:rPr lang="es-AR" dirty="0" smtClean="0"/>
              <a:t>Las espirales se </a:t>
            </a:r>
            <a:r>
              <a:rPr lang="es-AR" dirty="0"/>
              <a:t>fabrican en segmentos de 120º(3 segmentos forman una vuelta).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373" y="751976"/>
            <a:ext cx="3864765" cy="520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56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41152" y="1711628"/>
            <a:ext cx="55765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dirty="0" smtClean="0"/>
              <a:t>Actualmente se construyen Espirales </a:t>
            </a:r>
            <a:r>
              <a:rPr lang="es-AR" dirty="0"/>
              <a:t>con menos puntos de retiradas del </a:t>
            </a:r>
            <a:r>
              <a:rPr lang="es-AR" dirty="0" smtClean="0"/>
              <a:t>concentrado y la mayoría con </a:t>
            </a:r>
            <a:r>
              <a:rPr lang="es-AR" dirty="0"/>
              <a:t>un único </a:t>
            </a:r>
            <a:r>
              <a:rPr lang="es-AR" dirty="0" smtClean="0"/>
              <a:t>punto de recolección  </a:t>
            </a:r>
            <a:r>
              <a:rPr lang="es-AR" dirty="0"/>
              <a:t>en el fondo de la hélice. </a:t>
            </a:r>
            <a:endParaRPr lang="es-AR" dirty="0" smtClean="0"/>
          </a:p>
          <a:p>
            <a:r>
              <a:rPr lang="es-AR" dirty="0" smtClean="0"/>
              <a:t>También </a:t>
            </a:r>
            <a:r>
              <a:rPr lang="es-AR" dirty="0"/>
              <a:t>el agua de lavado ha sido reducida e incluso en algunos casos ha sido eliminada.</a:t>
            </a:r>
          </a:p>
        </p:txBody>
      </p:sp>
      <p:sp>
        <p:nvSpPr>
          <p:cNvPr id="4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5" name="Rectángulo 5"/>
          <p:cNvSpPr/>
          <p:nvPr/>
        </p:nvSpPr>
        <p:spPr>
          <a:xfrm>
            <a:off x="1630417" y="751976"/>
            <a:ext cx="369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Concentración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Espirales</a:t>
            </a:r>
            <a:endParaRPr lang="en-US" sz="2000" b="1" dirty="0"/>
          </a:p>
        </p:txBody>
      </p:sp>
      <p:sp>
        <p:nvSpPr>
          <p:cNvPr id="8" name="7 Rectángulo"/>
          <p:cNvSpPr/>
          <p:nvPr/>
        </p:nvSpPr>
        <p:spPr>
          <a:xfrm>
            <a:off x="741152" y="4158729"/>
            <a:ext cx="385570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Una </a:t>
            </a:r>
            <a:r>
              <a:rPr lang="es-CL" dirty="0"/>
              <a:t>vez introducida la pulpa, posteriormente </a:t>
            </a:r>
            <a:r>
              <a:rPr lang="es-CL" dirty="0">
                <a:solidFill>
                  <a:srgbClr val="FF0000"/>
                </a:solidFill>
              </a:rPr>
              <a:t>en las dos primeras vueltas se puede retirar un concentrado puro</a:t>
            </a:r>
            <a:r>
              <a:rPr lang="es-CL" dirty="0"/>
              <a:t>. El material recogido por las aberturas de las últimas vueltas puede ser retirado separadamente, pasando en este caso a constituir un producto medio.</a:t>
            </a:r>
          </a:p>
        </p:txBody>
      </p:sp>
      <p:sp>
        <p:nvSpPr>
          <p:cNvPr id="9" name="Rectángulo 5"/>
          <p:cNvSpPr/>
          <p:nvPr/>
        </p:nvSpPr>
        <p:spPr>
          <a:xfrm>
            <a:off x="881570" y="1342296"/>
            <a:ext cx="2600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Diseño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los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Equipos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30" y="4183195"/>
            <a:ext cx="2984663" cy="1944999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093" y="53263"/>
            <a:ext cx="4038362" cy="5418063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64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4" name="Rectángulo 5"/>
          <p:cNvSpPr/>
          <p:nvPr/>
        </p:nvSpPr>
        <p:spPr>
          <a:xfrm>
            <a:off x="1630417" y="751976"/>
            <a:ext cx="369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Concentración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Espirales</a:t>
            </a:r>
            <a:endParaRPr lang="en-US" sz="2000" b="1" dirty="0"/>
          </a:p>
        </p:txBody>
      </p:sp>
      <p:sp>
        <p:nvSpPr>
          <p:cNvPr id="6" name="5 Rectángulo"/>
          <p:cNvSpPr/>
          <p:nvPr/>
        </p:nvSpPr>
        <p:spPr>
          <a:xfrm>
            <a:off x="3205625" y="3244334"/>
            <a:ext cx="5780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https://www.youtube.com/watch?v=PS0t5ZYODrE</a:t>
            </a:r>
          </a:p>
        </p:txBody>
      </p:sp>
    </p:spTree>
    <p:extLst>
      <p:ext uri="{BB962C8B-B14F-4D97-AF65-F5344CB8AC3E}">
        <p14:creationId xmlns:p14="http://schemas.microsoft.com/office/powerpoint/2010/main" val="319932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80" y="1832731"/>
            <a:ext cx="5511829" cy="3257884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5" name="Rectángulo 5"/>
          <p:cNvSpPr/>
          <p:nvPr/>
        </p:nvSpPr>
        <p:spPr>
          <a:xfrm>
            <a:off x="881570" y="1342296"/>
            <a:ext cx="2600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Diseño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los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Equipos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630417" y="751976"/>
            <a:ext cx="369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Concentración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Espirales</a:t>
            </a:r>
            <a:endParaRPr lang="en-US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88" y="389470"/>
            <a:ext cx="4706245" cy="3531709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022" y="3684896"/>
            <a:ext cx="3938049" cy="317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53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4" name="Rectángulo 5"/>
          <p:cNvSpPr/>
          <p:nvPr/>
        </p:nvSpPr>
        <p:spPr>
          <a:xfrm>
            <a:off x="1630417" y="751976"/>
            <a:ext cx="369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Concentración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Espirales</a:t>
            </a:r>
            <a:endParaRPr lang="en-US" sz="2000" b="1" dirty="0"/>
          </a:p>
        </p:txBody>
      </p:sp>
      <p:sp>
        <p:nvSpPr>
          <p:cNvPr id="2" name="1 Rectángulo"/>
          <p:cNvSpPr/>
          <p:nvPr/>
        </p:nvSpPr>
        <p:spPr>
          <a:xfrm>
            <a:off x="3047999" y="3105835"/>
            <a:ext cx="6799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https://www.youtube.com/watch?v=2lwO1YtKwFI&amp;t=20s</a:t>
            </a:r>
          </a:p>
        </p:txBody>
      </p:sp>
    </p:spTree>
    <p:extLst>
      <p:ext uri="{BB962C8B-B14F-4D97-AF65-F5344CB8AC3E}">
        <p14:creationId xmlns:p14="http://schemas.microsoft.com/office/powerpoint/2010/main" val="9853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4" name="Rectángulo 5"/>
          <p:cNvSpPr/>
          <p:nvPr/>
        </p:nvSpPr>
        <p:spPr>
          <a:xfrm>
            <a:off x="1630417" y="751976"/>
            <a:ext cx="369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Concentración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Espirales</a:t>
            </a:r>
            <a:endParaRPr lang="en-U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625434" y="1628507"/>
            <a:ext cx="56922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b="1" dirty="0" smtClean="0">
              <a:solidFill>
                <a:srgbClr val="FF0000"/>
              </a:solidFill>
            </a:endParaRPr>
          </a:p>
          <a:p>
            <a:endParaRPr lang="es-AR" b="1" dirty="0">
              <a:solidFill>
                <a:srgbClr val="FF0000"/>
              </a:solidFill>
            </a:endParaRPr>
          </a:p>
          <a:p>
            <a:endParaRPr lang="es-AR" b="1" dirty="0">
              <a:solidFill>
                <a:srgbClr val="FF0000"/>
              </a:solidFill>
            </a:endParaRPr>
          </a:p>
          <a:p>
            <a:r>
              <a:rPr lang="es-AR" dirty="0" smtClean="0">
                <a:solidFill>
                  <a:srgbClr val="FF0000"/>
                </a:solidFill>
              </a:rPr>
              <a:t>CAPACIDAD </a:t>
            </a:r>
            <a:r>
              <a:rPr lang="es-AR" dirty="0">
                <a:solidFill>
                  <a:srgbClr val="FF0000"/>
                </a:solidFill>
              </a:rPr>
              <a:t>DE TRATAMIENTO DE </a:t>
            </a:r>
            <a:r>
              <a:rPr lang="es-AR" dirty="0" smtClean="0">
                <a:solidFill>
                  <a:srgbClr val="FF0000"/>
                </a:solidFill>
              </a:rPr>
              <a:t>SÓLIDOS</a:t>
            </a:r>
            <a:endParaRPr lang="es-AR" dirty="0">
              <a:solidFill>
                <a:srgbClr val="FF0000"/>
              </a:solidFill>
            </a:endParaRPr>
          </a:p>
          <a:p>
            <a:r>
              <a:rPr lang="es-AR" dirty="0" smtClean="0"/>
              <a:t>La </a:t>
            </a:r>
            <a:r>
              <a:rPr lang="es-AR" dirty="0"/>
              <a:t>capacidad </a:t>
            </a:r>
            <a:r>
              <a:rPr lang="es-AR" dirty="0" smtClean="0"/>
              <a:t>por </a:t>
            </a:r>
            <a:r>
              <a:rPr lang="es-AR" dirty="0"/>
              <a:t>espiral varía de 0,5 a 2,5 </a:t>
            </a:r>
            <a:r>
              <a:rPr lang="es-AR" dirty="0" smtClean="0"/>
              <a:t>ton/h.  </a:t>
            </a:r>
          </a:p>
          <a:p>
            <a:endParaRPr lang="es-AR" dirty="0" smtClean="0"/>
          </a:p>
          <a:p>
            <a:endParaRPr lang="es-AR" dirty="0"/>
          </a:p>
          <a:p>
            <a:r>
              <a:rPr lang="es-AR" dirty="0" smtClean="0">
                <a:solidFill>
                  <a:srgbClr val="FF0000"/>
                </a:solidFill>
              </a:rPr>
              <a:t>CAUDAL DE ALIMENTACIÓN</a:t>
            </a:r>
          </a:p>
          <a:p>
            <a:r>
              <a:rPr lang="es-AR" dirty="0" smtClean="0"/>
              <a:t>Para </a:t>
            </a:r>
            <a:r>
              <a:rPr lang="es-AR" dirty="0"/>
              <a:t>materiales finos se aconseja flujos de 50 a 65 </a:t>
            </a:r>
            <a:r>
              <a:rPr lang="es-AR" dirty="0" smtClean="0"/>
              <a:t>L/min.</a:t>
            </a:r>
          </a:p>
          <a:p>
            <a:r>
              <a:rPr lang="es-AR" dirty="0" smtClean="0"/>
              <a:t>Para </a:t>
            </a:r>
            <a:r>
              <a:rPr lang="es-AR" dirty="0"/>
              <a:t>materiales medios, 70 a 90 </a:t>
            </a:r>
            <a:r>
              <a:rPr lang="es-AR" dirty="0" smtClean="0"/>
              <a:t>L/min.</a:t>
            </a:r>
          </a:p>
          <a:p>
            <a:r>
              <a:rPr lang="es-AR" dirty="0" smtClean="0"/>
              <a:t>Para </a:t>
            </a:r>
            <a:r>
              <a:rPr lang="es-AR" dirty="0"/>
              <a:t>materiales gruesos, </a:t>
            </a:r>
            <a:r>
              <a:rPr lang="es-AR" dirty="0" smtClean="0"/>
              <a:t>110 </a:t>
            </a:r>
            <a:r>
              <a:rPr lang="es-AR" dirty="0"/>
              <a:t>L/min</a:t>
            </a:r>
            <a:r>
              <a:rPr lang="es-AR" dirty="0" smtClean="0"/>
              <a:t>.</a:t>
            </a:r>
          </a:p>
          <a:p>
            <a:endParaRPr lang="es-AR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254" y="1628505"/>
            <a:ext cx="5968620" cy="3748331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30595" y="1259175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Controles y Variables Operativas</a:t>
            </a:r>
          </a:p>
        </p:txBody>
      </p:sp>
    </p:spTree>
    <p:extLst>
      <p:ext uri="{BB962C8B-B14F-4D97-AF65-F5344CB8AC3E}">
        <p14:creationId xmlns:p14="http://schemas.microsoft.com/office/powerpoint/2010/main" val="35361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4" name="Rectángulo 5"/>
          <p:cNvSpPr/>
          <p:nvPr/>
        </p:nvSpPr>
        <p:spPr>
          <a:xfrm>
            <a:off x="1630417" y="751976"/>
            <a:ext cx="369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Concentración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Espirales</a:t>
            </a:r>
            <a:endParaRPr lang="en-US" sz="2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49" y="1718757"/>
            <a:ext cx="5721679" cy="3800497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ángulo 5"/>
          <p:cNvSpPr/>
          <p:nvPr/>
        </p:nvSpPr>
        <p:spPr>
          <a:xfrm>
            <a:off x="6478923" y="5713922"/>
            <a:ext cx="5641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/>
              <a:t>Efecto</a:t>
            </a:r>
            <a:r>
              <a:rPr lang="en-US" sz="1200" b="1" dirty="0" smtClean="0"/>
              <a:t> del % </a:t>
            </a:r>
            <a:r>
              <a:rPr lang="en-US" sz="1200" b="1" dirty="0" err="1" smtClean="0"/>
              <a:t>Sólidos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en</a:t>
            </a:r>
            <a:r>
              <a:rPr lang="en-US" sz="1200" b="1" dirty="0" smtClean="0"/>
              <a:t> la </a:t>
            </a:r>
            <a:r>
              <a:rPr lang="en-US" sz="1200" b="1" dirty="0" err="1" smtClean="0"/>
              <a:t>alimentación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en</a:t>
            </a:r>
            <a:r>
              <a:rPr lang="en-US" sz="1200" b="1" dirty="0" smtClean="0"/>
              <a:t> el </a:t>
            </a:r>
            <a:r>
              <a:rPr lang="en-US" sz="1200" b="1" dirty="0" err="1" smtClean="0"/>
              <a:t>rendimiento</a:t>
            </a:r>
            <a:r>
              <a:rPr lang="en-US" sz="1200" b="1" dirty="0" smtClean="0"/>
              <a:t> de </a:t>
            </a:r>
            <a:r>
              <a:rPr lang="en-US" sz="1200" b="1" dirty="0" err="1" smtClean="0"/>
              <a:t>una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Espiral</a:t>
            </a:r>
            <a:endParaRPr lang="en-US" sz="1200" b="1" dirty="0"/>
          </a:p>
        </p:txBody>
      </p:sp>
      <p:sp>
        <p:nvSpPr>
          <p:cNvPr id="8" name="7 Rectángulo"/>
          <p:cNvSpPr/>
          <p:nvPr/>
        </p:nvSpPr>
        <p:spPr>
          <a:xfrm>
            <a:off x="514065" y="1910846"/>
            <a:ext cx="55661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dirty="0">
                <a:solidFill>
                  <a:srgbClr val="FF0000"/>
                </a:solidFill>
              </a:rPr>
              <a:t>PORCENTAJE DE SÓLIDOS</a:t>
            </a:r>
            <a:endParaRPr lang="es-AR" dirty="0"/>
          </a:p>
          <a:p>
            <a:r>
              <a:rPr lang="es-AR" dirty="0"/>
              <a:t>El porcentaje de sólidos es de 20 a 30%, pulpas conteniendo sólidos de granulometría gruesa, pueden tener hasta 50% de </a:t>
            </a:r>
            <a:r>
              <a:rPr lang="es-AR" dirty="0" smtClean="0"/>
              <a:t>sólidos.</a:t>
            </a:r>
          </a:p>
          <a:p>
            <a:endParaRPr lang="es-AR" dirty="0"/>
          </a:p>
          <a:p>
            <a:endParaRPr lang="es-AR" dirty="0" smtClean="0"/>
          </a:p>
          <a:p>
            <a:r>
              <a:rPr lang="es-AR" dirty="0">
                <a:solidFill>
                  <a:srgbClr val="FF0000"/>
                </a:solidFill>
              </a:rPr>
              <a:t>CONSUMO DE AGUA</a:t>
            </a:r>
          </a:p>
          <a:p>
            <a:r>
              <a:rPr lang="es-AR" dirty="0"/>
              <a:t>Por cada espiral, incluyendo el agua de lavado varía de 50 a 110 L/min. Esta agua es normalmente recuperada y recirculada. </a:t>
            </a:r>
          </a:p>
          <a:p>
            <a:endParaRPr lang="es-AR" dirty="0"/>
          </a:p>
        </p:txBody>
      </p:sp>
      <p:sp>
        <p:nvSpPr>
          <p:cNvPr id="9" name="8 Rectángulo"/>
          <p:cNvSpPr/>
          <p:nvPr/>
        </p:nvSpPr>
        <p:spPr>
          <a:xfrm>
            <a:off x="607234" y="1261155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Controles y Variables Operativas</a:t>
            </a:r>
          </a:p>
        </p:txBody>
      </p:sp>
    </p:spTree>
    <p:extLst>
      <p:ext uri="{BB962C8B-B14F-4D97-AF65-F5344CB8AC3E}">
        <p14:creationId xmlns:p14="http://schemas.microsoft.com/office/powerpoint/2010/main" val="270740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4" name="Rectángulo 5"/>
          <p:cNvSpPr/>
          <p:nvPr/>
        </p:nvSpPr>
        <p:spPr>
          <a:xfrm>
            <a:off x="1630417" y="751976"/>
            <a:ext cx="369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Concentración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Espirales</a:t>
            </a:r>
            <a:endParaRPr lang="en-US" sz="2000" b="1" dirty="0"/>
          </a:p>
        </p:txBody>
      </p:sp>
      <p:sp>
        <p:nvSpPr>
          <p:cNvPr id="6" name="5 Rectángulo"/>
          <p:cNvSpPr/>
          <p:nvPr/>
        </p:nvSpPr>
        <p:spPr>
          <a:xfrm>
            <a:off x="651506" y="1630487"/>
            <a:ext cx="564985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dirty="0" smtClean="0">
                <a:solidFill>
                  <a:srgbClr val="FF0000"/>
                </a:solidFill>
              </a:rPr>
              <a:t>GRANULOMETRÍA </a:t>
            </a:r>
            <a:r>
              <a:rPr lang="es-AR" dirty="0">
                <a:solidFill>
                  <a:srgbClr val="FF0000"/>
                </a:solidFill>
              </a:rPr>
              <a:t>DE </a:t>
            </a:r>
            <a:r>
              <a:rPr lang="es-AR" dirty="0" smtClean="0">
                <a:solidFill>
                  <a:srgbClr val="FF0000"/>
                </a:solidFill>
              </a:rPr>
              <a:t>ALIMENTACIÓN</a:t>
            </a:r>
            <a:endParaRPr lang="es-AR" dirty="0">
              <a:solidFill>
                <a:srgbClr val="FF0000"/>
              </a:solidFill>
            </a:endParaRPr>
          </a:p>
          <a:p>
            <a:r>
              <a:rPr lang="es-AR" dirty="0" smtClean="0"/>
              <a:t>Cuanto </a:t>
            </a:r>
            <a:r>
              <a:rPr lang="es-AR" dirty="0"/>
              <a:t>más amplio es el rango granulométrico, menor </a:t>
            </a:r>
            <a:r>
              <a:rPr lang="es-AR" dirty="0" smtClean="0"/>
              <a:t>será la </a:t>
            </a:r>
            <a:r>
              <a:rPr lang="es-AR" dirty="0"/>
              <a:t>eficiencia de concentración. La eficiencia de las espirales normalmente disminuye para granulometrías menores a 200 </a:t>
            </a:r>
            <a:r>
              <a:rPr lang="es-AR" dirty="0" smtClean="0"/>
              <a:t>mallas (0,075mm).</a:t>
            </a:r>
          </a:p>
          <a:p>
            <a:endParaRPr lang="es-AR" dirty="0" smtClean="0"/>
          </a:p>
          <a:p>
            <a:endParaRPr lang="es-AR" dirty="0"/>
          </a:p>
          <a:p>
            <a:r>
              <a:rPr lang="es-AR" dirty="0" smtClean="0">
                <a:solidFill>
                  <a:srgbClr val="FF0000"/>
                </a:solidFill>
              </a:rPr>
              <a:t>PESOS </a:t>
            </a:r>
            <a:r>
              <a:rPr lang="es-AR" dirty="0">
                <a:solidFill>
                  <a:srgbClr val="FF0000"/>
                </a:solidFill>
              </a:rPr>
              <a:t>ESPECÍFICOS DE LOS MINERALES </a:t>
            </a:r>
            <a:endParaRPr lang="es-AR" dirty="0" smtClean="0">
              <a:solidFill>
                <a:srgbClr val="FF0000"/>
              </a:solidFill>
            </a:endParaRPr>
          </a:p>
          <a:p>
            <a:r>
              <a:rPr lang="es-AR" dirty="0" smtClean="0"/>
              <a:t>La </a:t>
            </a:r>
            <a:r>
              <a:rPr lang="es-AR" dirty="0"/>
              <a:t>eficiencia de las espirales crece con el aumento de los pesos específicos de los minerales pesados</a:t>
            </a:r>
            <a:r>
              <a:rPr lang="es-AR" dirty="0" smtClean="0"/>
              <a:t>.</a:t>
            </a:r>
          </a:p>
          <a:p>
            <a:endParaRPr lang="es-AR" dirty="0"/>
          </a:p>
          <a:p>
            <a:endParaRPr lang="es-AR" dirty="0">
              <a:solidFill>
                <a:srgbClr val="FF0000"/>
              </a:solidFill>
            </a:endParaRPr>
          </a:p>
          <a:p>
            <a:endParaRPr lang="es-AR" dirty="0" smtClean="0">
              <a:solidFill>
                <a:srgbClr val="FF0000"/>
              </a:solidFill>
            </a:endParaRPr>
          </a:p>
          <a:p>
            <a:endParaRPr lang="es-AR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935" y="1112273"/>
            <a:ext cx="5709270" cy="4184122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07234" y="1261155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Controles y Variables Operativas</a:t>
            </a:r>
          </a:p>
        </p:txBody>
      </p:sp>
    </p:spTree>
    <p:extLst>
      <p:ext uri="{BB962C8B-B14F-4D97-AF65-F5344CB8AC3E}">
        <p14:creationId xmlns:p14="http://schemas.microsoft.com/office/powerpoint/2010/main" val="247633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24" y="1595315"/>
            <a:ext cx="10795760" cy="5164485"/>
          </a:xfrm>
          <a:prstGeom prst="rect">
            <a:avLst/>
          </a:prstGeom>
          <a:noFill/>
          <a:ln w="635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5" name="Rectángulo 5"/>
          <p:cNvSpPr/>
          <p:nvPr/>
        </p:nvSpPr>
        <p:spPr>
          <a:xfrm>
            <a:off x="1547289" y="650567"/>
            <a:ext cx="369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Concentración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Espirales</a:t>
            </a:r>
            <a:endParaRPr lang="en-US" sz="2000" b="1" dirty="0"/>
          </a:p>
        </p:txBody>
      </p:sp>
      <p:sp>
        <p:nvSpPr>
          <p:cNvPr id="6" name="5 Rectángulo"/>
          <p:cNvSpPr/>
          <p:nvPr/>
        </p:nvSpPr>
        <p:spPr>
          <a:xfrm>
            <a:off x="4397054" y="1022525"/>
            <a:ext cx="3789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u="sng" dirty="0" smtClean="0">
                <a:solidFill>
                  <a:srgbClr val="FF0000"/>
                </a:solidFill>
              </a:rPr>
              <a:t>Parámetros Técnicos principales</a:t>
            </a:r>
            <a:endParaRPr lang="es-AR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1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295" y="2056570"/>
            <a:ext cx="5749761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1" y="2056571"/>
            <a:ext cx="5281953" cy="333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7" name="Rectángulo 5"/>
          <p:cNvSpPr/>
          <p:nvPr/>
        </p:nvSpPr>
        <p:spPr>
          <a:xfrm>
            <a:off x="1547289" y="650567"/>
            <a:ext cx="369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Concentración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Espirales</a:t>
            </a:r>
            <a:endParaRPr lang="en-US" sz="2000" b="1" dirty="0"/>
          </a:p>
        </p:txBody>
      </p:sp>
      <p:sp>
        <p:nvSpPr>
          <p:cNvPr id="2" name="1 Rectángulo"/>
          <p:cNvSpPr/>
          <p:nvPr/>
        </p:nvSpPr>
        <p:spPr>
          <a:xfrm>
            <a:off x="791687" y="1253284"/>
            <a:ext cx="6606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Fine coal spiral operating conditions and performances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165765" y="5477310"/>
            <a:ext cx="7026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Based on the objective to achieve a separation approaching a 1.6 SG cut-point, </a:t>
            </a:r>
            <a:r>
              <a:rPr lang="en-US" sz="1200" dirty="0" smtClean="0"/>
              <a:t>the volumetric </a:t>
            </a:r>
            <a:r>
              <a:rPr lang="en-US" sz="1200" dirty="0"/>
              <a:t>feed slurry flow rate needs to be around </a:t>
            </a:r>
            <a:r>
              <a:rPr lang="en-US" sz="1200" dirty="0" smtClean="0"/>
              <a:t>7</a:t>
            </a:r>
            <a:r>
              <a:rPr lang="en-US" sz="1200" dirty="0"/>
              <a:t> </a:t>
            </a:r>
            <a:r>
              <a:rPr lang="en-US" sz="1200" dirty="0" smtClean="0"/>
              <a:t>–8 m3/h </a:t>
            </a:r>
            <a:r>
              <a:rPr lang="en-US" sz="1200" dirty="0"/>
              <a:t>with a solids </a:t>
            </a:r>
            <a:r>
              <a:rPr lang="en-US" sz="1200" dirty="0" smtClean="0"/>
              <a:t>concentration </a:t>
            </a:r>
            <a:r>
              <a:rPr lang="en-US" sz="1200" dirty="0"/>
              <a:t>in </a:t>
            </a:r>
            <a:r>
              <a:rPr lang="en-US" sz="1200" dirty="0" smtClean="0"/>
              <a:t>the range </a:t>
            </a:r>
            <a:r>
              <a:rPr lang="en-US" sz="1200" dirty="0"/>
              <a:t>of </a:t>
            </a:r>
            <a:r>
              <a:rPr lang="en-US" sz="1200" dirty="0" smtClean="0"/>
              <a:t>25</a:t>
            </a:r>
            <a:r>
              <a:rPr lang="en-US" sz="1200" dirty="0"/>
              <a:t> – </a:t>
            </a:r>
            <a:r>
              <a:rPr lang="en-US" sz="1200" dirty="0" smtClean="0"/>
              <a:t>30</a:t>
            </a:r>
            <a:r>
              <a:rPr lang="en-US" sz="1200" dirty="0"/>
              <a:t>% by weight. The combination of volumetric flow rate and solids </a:t>
            </a:r>
            <a:r>
              <a:rPr lang="en-US" sz="1200" dirty="0" smtClean="0"/>
              <a:t>concentration values </a:t>
            </a:r>
            <a:r>
              <a:rPr lang="en-US" sz="1200" dirty="0"/>
              <a:t>yield a mass flow rate range of </a:t>
            </a:r>
            <a:r>
              <a:rPr lang="en-US" sz="1200" dirty="0" smtClean="0"/>
              <a:t>2.0</a:t>
            </a:r>
            <a:r>
              <a:rPr lang="en-US" sz="1200" dirty="0"/>
              <a:t> </a:t>
            </a:r>
            <a:r>
              <a:rPr lang="en-US" sz="1200" dirty="0" smtClean="0"/>
              <a:t>–2.7 </a:t>
            </a:r>
            <a:r>
              <a:rPr lang="en-US" sz="1200" dirty="0"/>
              <a:t>t/h per start.</a:t>
            </a:r>
          </a:p>
        </p:txBody>
      </p:sp>
    </p:spTree>
    <p:extLst>
      <p:ext uri="{BB962C8B-B14F-4D97-AF65-F5344CB8AC3E}">
        <p14:creationId xmlns:p14="http://schemas.microsoft.com/office/powerpoint/2010/main" val="164308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550299" y="1678583"/>
            <a:ext cx="74814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La separación por gravedad cubre dos métodos diferentes: </a:t>
            </a:r>
            <a:endParaRPr lang="es-AR" dirty="0" smtClean="0"/>
          </a:p>
          <a:p>
            <a:endParaRPr lang="es-AR" dirty="0"/>
          </a:p>
          <a:p>
            <a:r>
              <a:rPr lang="es-AR" dirty="0" smtClean="0">
                <a:solidFill>
                  <a:srgbClr val="FF0000"/>
                </a:solidFill>
              </a:rPr>
              <a:t>•</a:t>
            </a:r>
            <a:r>
              <a:rPr lang="es-AR" dirty="0" smtClean="0"/>
              <a:t> </a:t>
            </a:r>
            <a:r>
              <a:rPr lang="es-AR" b="1" dirty="0" smtClean="0">
                <a:solidFill>
                  <a:srgbClr val="FF0000"/>
                </a:solidFill>
              </a:rPr>
              <a:t>Separación en agua (concentración gravimétrica). </a:t>
            </a:r>
          </a:p>
          <a:p>
            <a:endParaRPr lang="es-AR" b="1" dirty="0">
              <a:solidFill>
                <a:srgbClr val="FF0000"/>
              </a:solidFill>
            </a:endParaRPr>
          </a:p>
          <a:p>
            <a:r>
              <a:rPr lang="es-AR" b="1" dirty="0">
                <a:solidFill>
                  <a:srgbClr val="FF0000"/>
                </a:solidFill>
              </a:rPr>
              <a:t>• </a:t>
            </a:r>
            <a:r>
              <a:rPr lang="es-AR" b="1" dirty="0" smtClean="0">
                <a:solidFill>
                  <a:srgbClr val="FF0000"/>
                </a:solidFill>
              </a:rPr>
              <a:t>Separación </a:t>
            </a:r>
            <a:r>
              <a:rPr lang="es-AR" b="1" dirty="0">
                <a:solidFill>
                  <a:srgbClr val="FF0000"/>
                </a:solidFill>
              </a:rPr>
              <a:t>en medio denso (Denso Media </a:t>
            </a:r>
            <a:r>
              <a:rPr lang="es-AR" b="1" dirty="0" err="1">
                <a:solidFill>
                  <a:srgbClr val="FF0000"/>
                </a:solidFill>
              </a:rPr>
              <a:t>Separation</a:t>
            </a:r>
            <a:r>
              <a:rPr lang="es-AR" b="1" dirty="0">
                <a:solidFill>
                  <a:srgbClr val="FF0000"/>
                </a:solidFill>
              </a:rPr>
              <a:t>, DMS). </a:t>
            </a:r>
          </a:p>
          <a:p>
            <a:endParaRPr lang="es-AR" dirty="0" smtClean="0"/>
          </a:p>
          <a:p>
            <a:endParaRPr lang="es-AR" dirty="0"/>
          </a:p>
          <a:p>
            <a:endParaRPr lang="es-AR" dirty="0"/>
          </a:p>
          <a:p>
            <a:endParaRPr lang="es-AR" dirty="0" smtClean="0"/>
          </a:p>
          <a:p>
            <a:r>
              <a:rPr lang="es-AR" dirty="0" smtClean="0"/>
              <a:t>La </a:t>
            </a:r>
            <a:r>
              <a:rPr lang="es-AR" dirty="0"/>
              <a:t>fórmula para la Separación en Agua es: </a:t>
            </a:r>
          </a:p>
        </p:txBody>
      </p:sp>
      <p:sp>
        <p:nvSpPr>
          <p:cNvPr id="5" name="Rectángulo 5"/>
          <p:cNvSpPr/>
          <p:nvPr/>
        </p:nvSpPr>
        <p:spPr>
          <a:xfrm>
            <a:off x="1621511" y="826884"/>
            <a:ext cx="5707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Principios</a:t>
            </a:r>
            <a:r>
              <a:rPr lang="en-US" sz="2000" b="1" dirty="0" smtClean="0"/>
              <a:t> de la </a:t>
            </a:r>
            <a:r>
              <a:rPr lang="en-US" sz="2000" b="1" dirty="0" err="1" smtClean="0"/>
              <a:t>Concentración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Gravimétrica</a:t>
            </a:r>
            <a:endParaRPr lang="en-US" sz="2000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971" y="3587893"/>
            <a:ext cx="2754381" cy="11766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861859" y="5371633"/>
            <a:ext cx="9481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Donde </a:t>
            </a:r>
            <a:r>
              <a:rPr lang="es-AR" b="1" dirty="0" smtClean="0">
                <a:solidFill>
                  <a:srgbClr val="FF0000"/>
                </a:solidFill>
              </a:rPr>
              <a:t>∆</a:t>
            </a:r>
            <a:r>
              <a:rPr lang="es-AR" b="1" i="1" dirty="0" smtClean="0">
                <a:solidFill>
                  <a:srgbClr val="FF0000"/>
                </a:solidFill>
              </a:rPr>
              <a:t>p</a:t>
            </a:r>
            <a:r>
              <a:rPr lang="es-AR" dirty="0" smtClean="0">
                <a:solidFill>
                  <a:srgbClr val="FF0000"/>
                </a:solidFill>
              </a:rPr>
              <a:t> </a:t>
            </a:r>
            <a:r>
              <a:rPr lang="es-AR" dirty="0">
                <a:solidFill>
                  <a:srgbClr val="FF0000"/>
                </a:solidFill>
              </a:rPr>
              <a:t>= Diferencia en densidad. </a:t>
            </a:r>
            <a:r>
              <a:rPr lang="es-AR" dirty="0" smtClean="0">
                <a:solidFill>
                  <a:srgbClr val="FF0000"/>
                </a:solidFill>
              </a:rPr>
              <a:t>También llamado </a:t>
            </a:r>
            <a:r>
              <a:rPr lang="es-AR" b="1" dirty="0" smtClean="0">
                <a:solidFill>
                  <a:srgbClr val="FF0000"/>
                </a:solidFill>
              </a:rPr>
              <a:t>Criterio de Concentración 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247756" y="1482089"/>
            <a:ext cx="36803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la densidad del medio es inferior a las densidades de las especies que se quieren separar.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2192000" y="36387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Para tener una primera estimación del grado de éxito que se puede obtener con la espiral, se puede recurrir a la siguiente expresión: </a:t>
            </a:r>
          </a:p>
        </p:txBody>
      </p:sp>
      <p:sp>
        <p:nvSpPr>
          <p:cNvPr id="2" name="1 Flecha derecha"/>
          <p:cNvSpPr/>
          <p:nvPr/>
        </p:nvSpPr>
        <p:spPr>
          <a:xfrm>
            <a:off x="6346285" y="4176207"/>
            <a:ext cx="982238" cy="1594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Flecha derecha"/>
          <p:cNvSpPr/>
          <p:nvPr/>
        </p:nvSpPr>
        <p:spPr>
          <a:xfrm>
            <a:off x="7564969" y="1785663"/>
            <a:ext cx="574003" cy="1594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900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15" y="1622615"/>
            <a:ext cx="8088154" cy="506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91687" y="1253284"/>
            <a:ext cx="6606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Fine coal spiral operating conditions and performances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5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6" name="Rectángulo 5"/>
          <p:cNvSpPr/>
          <p:nvPr/>
        </p:nvSpPr>
        <p:spPr>
          <a:xfrm>
            <a:off x="1547289" y="650567"/>
            <a:ext cx="369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Concentración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Espirales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2154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33" y="1332029"/>
            <a:ext cx="5260588" cy="547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6" name="Rectángulo 5"/>
          <p:cNvSpPr/>
          <p:nvPr/>
        </p:nvSpPr>
        <p:spPr>
          <a:xfrm>
            <a:off x="1547289" y="650567"/>
            <a:ext cx="369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Concentración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Espirales</a:t>
            </a:r>
            <a:endParaRPr lang="en-US" sz="2000" b="1" dirty="0"/>
          </a:p>
        </p:txBody>
      </p:sp>
      <p:sp>
        <p:nvSpPr>
          <p:cNvPr id="7" name="6 Arco"/>
          <p:cNvSpPr/>
          <p:nvPr/>
        </p:nvSpPr>
        <p:spPr>
          <a:xfrm>
            <a:off x="4739141" y="2252906"/>
            <a:ext cx="1223158" cy="1258784"/>
          </a:xfrm>
          <a:prstGeom prst="arc">
            <a:avLst>
              <a:gd name="adj1" fmla="val 27720"/>
              <a:gd name="adj2" fmla="val 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Arco"/>
          <p:cNvSpPr/>
          <p:nvPr/>
        </p:nvSpPr>
        <p:spPr>
          <a:xfrm>
            <a:off x="6732216" y="2252906"/>
            <a:ext cx="1223158" cy="1258784"/>
          </a:xfrm>
          <a:prstGeom prst="arc">
            <a:avLst>
              <a:gd name="adj1" fmla="val 27720"/>
              <a:gd name="adj2" fmla="val 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Arco"/>
          <p:cNvSpPr/>
          <p:nvPr/>
        </p:nvSpPr>
        <p:spPr>
          <a:xfrm>
            <a:off x="5834466" y="4301994"/>
            <a:ext cx="1449809" cy="1402769"/>
          </a:xfrm>
          <a:prstGeom prst="arc">
            <a:avLst>
              <a:gd name="adj1" fmla="val 27720"/>
              <a:gd name="adj2" fmla="val 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5"/>
          <p:cNvSpPr/>
          <p:nvPr/>
        </p:nvSpPr>
        <p:spPr>
          <a:xfrm>
            <a:off x="3016196" y="1050677"/>
            <a:ext cx="5521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Circuito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Recuperación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Casiterita</a:t>
            </a:r>
            <a:r>
              <a:rPr lang="en-US" b="1" dirty="0" smtClean="0">
                <a:solidFill>
                  <a:srgbClr val="FF0000"/>
                </a:solidFill>
              </a:rPr>
              <a:t>, MINSUR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2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2" name="1 Rectángulo"/>
          <p:cNvSpPr/>
          <p:nvPr/>
        </p:nvSpPr>
        <p:spPr>
          <a:xfrm>
            <a:off x="1088271" y="4878276"/>
            <a:ext cx="53877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Desventajas</a:t>
            </a:r>
          </a:p>
          <a:p>
            <a:r>
              <a:rPr lang="es-AR" dirty="0"/>
              <a:t>• </a:t>
            </a:r>
            <a:r>
              <a:rPr lang="es-AR" dirty="0" smtClean="0"/>
              <a:t>Requiere material de alimentación menos</a:t>
            </a:r>
          </a:p>
          <a:p>
            <a:r>
              <a:rPr lang="es-AR" dirty="0"/>
              <a:t> </a:t>
            </a:r>
            <a:r>
              <a:rPr lang="es-AR" dirty="0" smtClean="0"/>
              <a:t>  de 2 mm </a:t>
            </a:r>
          </a:p>
          <a:p>
            <a:r>
              <a:rPr lang="es-AR" dirty="0"/>
              <a:t>• </a:t>
            </a:r>
            <a:r>
              <a:rPr lang="es-AR" dirty="0" smtClean="0"/>
              <a:t>Bajo grado de enriquecimiento (&gt; uso en</a:t>
            </a:r>
          </a:p>
          <a:p>
            <a:r>
              <a:rPr lang="es-AR" dirty="0"/>
              <a:t> </a:t>
            </a:r>
            <a:r>
              <a:rPr lang="es-AR" dirty="0" smtClean="0"/>
              <a:t>  etapas de Pre-concentración)</a:t>
            </a:r>
          </a:p>
          <a:p>
            <a:endParaRPr lang="es-AR" dirty="0"/>
          </a:p>
        </p:txBody>
      </p:sp>
      <p:sp>
        <p:nvSpPr>
          <p:cNvPr id="7" name="Rectángulo 5"/>
          <p:cNvSpPr/>
          <p:nvPr/>
        </p:nvSpPr>
        <p:spPr>
          <a:xfrm>
            <a:off x="1630417" y="751976"/>
            <a:ext cx="369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Concentración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Espirales</a:t>
            </a:r>
            <a:endParaRPr lang="en-US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6476011" y="2342321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es-AR" b="1" dirty="0" smtClean="0">
                <a:solidFill>
                  <a:srgbClr val="FF0000"/>
                </a:solidFill>
              </a:rPr>
              <a:t>Aplicaciones</a:t>
            </a:r>
          </a:p>
          <a:p>
            <a:pPr fontAlgn="base"/>
            <a:r>
              <a:rPr lang="es-AR" dirty="0"/>
              <a:t>• </a:t>
            </a:r>
            <a:r>
              <a:rPr lang="es-AR" dirty="0" smtClean="0"/>
              <a:t>Concentración de rutilo, ilmenita y zirconio.</a:t>
            </a:r>
          </a:p>
          <a:p>
            <a:pPr fontAlgn="base"/>
            <a:r>
              <a:rPr lang="es-AR" dirty="0"/>
              <a:t>• </a:t>
            </a:r>
            <a:r>
              <a:rPr lang="es-AR" dirty="0" smtClean="0"/>
              <a:t>Tratamiento </a:t>
            </a:r>
            <a:r>
              <a:rPr lang="es-AR" dirty="0"/>
              <a:t>de minerales de </a:t>
            </a:r>
            <a:r>
              <a:rPr lang="es-AR" dirty="0" smtClean="0"/>
              <a:t>Fe, Cr </a:t>
            </a:r>
            <a:r>
              <a:rPr lang="es-AR" dirty="0"/>
              <a:t>y </a:t>
            </a:r>
            <a:r>
              <a:rPr lang="es-AR" dirty="0" smtClean="0"/>
              <a:t>Mn</a:t>
            </a:r>
            <a:endParaRPr lang="es-AR" dirty="0"/>
          </a:p>
          <a:p>
            <a:pPr fontAlgn="base"/>
            <a:r>
              <a:rPr lang="es-AR" dirty="0"/>
              <a:t>• </a:t>
            </a:r>
            <a:r>
              <a:rPr lang="es-AR" dirty="0" smtClean="0"/>
              <a:t>Concentración </a:t>
            </a:r>
            <a:r>
              <a:rPr lang="es-AR" dirty="0"/>
              <a:t>de minerales de </a:t>
            </a:r>
            <a:r>
              <a:rPr lang="es-AR" dirty="0" smtClean="0"/>
              <a:t>Sn, </a:t>
            </a:r>
            <a:r>
              <a:rPr lang="es-AR" dirty="0"/>
              <a:t>tantalio y </a:t>
            </a:r>
            <a:endParaRPr lang="es-AR" dirty="0" smtClean="0"/>
          </a:p>
          <a:p>
            <a:pPr fontAlgn="base"/>
            <a:r>
              <a:rPr lang="es-AR" dirty="0"/>
              <a:t> </a:t>
            </a:r>
            <a:r>
              <a:rPr lang="es-AR" dirty="0" smtClean="0"/>
              <a:t>  tungsteno</a:t>
            </a:r>
            <a:r>
              <a:rPr lang="es-AR" dirty="0"/>
              <a:t>.</a:t>
            </a:r>
          </a:p>
          <a:p>
            <a:pPr fontAlgn="base"/>
            <a:r>
              <a:rPr lang="es-AR" dirty="0"/>
              <a:t>• </a:t>
            </a:r>
            <a:r>
              <a:rPr lang="es-AR" dirty="0" smtClean="0"/>
              <a:t>Recuperación </a:t>
            </a:r>
            <a:r>
              <a:rPr lang="es-AR" dirty="0"/>
              <a:t>de </a:t>
            </a:r>
            <a:r>
              <a:rPr lang="es-AR" dirty="0" smtClean="0"/>
              <a:t>Au y Tratamiento </a:t>
            </a:r>
            <a:r>
              <a:rPr lang="es-AR" dirty="0"/>
              <a:t>de arenas </a:t>
            </a:r>
            <a:endParaRPr lang="es-AR" dirty="0" smtClean="0"/>
          </a:p>
          <a:p>
            <a:pPr fontAlgn="base"/>
            <a:r>
              <a:rPr lang="es-AR" dirty="0"/>
              <a:t> </a:t>
            </a:r>
            <a:r>
              <a:rPr lang="es-AR" dirty="0" smtClean="0"/>
              <a:t>   silíceas</a:t>
            </a:r>
            <a:endParaRPr lang="es-AR" dirty="0"/>
          </a:p>
          <a:p>
            <a:pPr fontAlgn="base"/>
            <a:r>
              <a:rPr lang="es-AR" dirty="0"/>
              <a:t>• </a:t>
            </a:r>
            <a:r>
              <a:rPr lang="es-AR" dirty="0" smtClean="0"/>
              <a:t>Limpieza del Carbón mineral</a:t>
            </a:r>
            <a:endParaRPr lang="es-AR" dirty="0"/>
          </a:p>
          <a:p>
            <a:pPr fontAlgn="base"/>
            <a:r>
              <a:rPr lang="es-AR" dirty="0"/>
              <a:t>• </a:t>
            </a:r>
            <a:r>
              <a:rPr lang="es-AR" dirty="0" smtClean="0"/>
              <a:t>Recuperación </a:t>
            </a:r>
            <a:r>
              <a:rPr lang="es-AR" dirty="0"/>
              <a:t>de granate, cianita y </a:t>
            </a:r>
            <a:r>
              <a:rPr lang="es-AR" dirty="0" smtClean="0"/>
              <a:t>andalucita</a:t>
            </a:r>
            <a:endParaRPr lang="es-AR" dirty="0"/>
          </a:p>
        </p:txBody>
      </p:sp>
      <p:sp>
        <p:nvSpPr>
          <p:cNvPr id="8" name="7 Rectángulo"/>
          <p:cNvSpPr/>
          <p:nvPr/>
        </p:nvSpPr>
        <p:spPr>
          <a:xfrm>
            <a:off x="501406" y="1435005"/>
            <a:ext cx="58796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Ventajas</a:t>
            </a:r>
          </a:p>
          <a:p>
            <a:r>
              <a:rPr lang="es-AR" dirty="0"/>
              <a:t>• </a:t>
            </a:r>
            <a:r>
              <a:rPr lang="es-AR" dirty="0" smtClean="0"/>
              <a:t>Área </a:t>
            </a:r>
            <a:r>
              <a:rPr lang="es-AR" dirty="0"/>
              <a:t>de ocupación </a:t>
            </a:r>
            <a:r>
              <a:rPr lang="es-AR" dirty="0" smtClean="0"/>
              <a:t>reducida</a:t>
            </a:r>
            <a:endParaRPr lang="es-AR" dirty="0"/>
          </a:p>
          <a:p>
            <a:r>
              <a:rPr lang="es-AR" dirty="0"/>
              <a:t>• </a:t>
            </a:r>
            <a:r>
              <a:rPr lang="es-AR" dirty="0" smtClean="0"/>
              <a:t>Alta Eficiencia </a:t>
            </a:r>
            <a:r>
              <a:rPr lang="es-AR" dirty="0"/>
              <a:t>de recuperación </a:t>
            </a:r>
            <a:r>
              <a:rPr lang="es-AR" dirty="0" smtClean="0"/>
              <a:t>y </a:t>
            </a:r>
            <a:r>
              <a:rPr lang="es-AR" dirty="0"/>
              <a:t>separación </a:t>
            </a:r>
            <a:r>
              <a:rPr lang="es-AR" dirty="0" smtClean="0"/>
              <a:t>es</a:t>
            </a:r>
          </a:p>
          <a:p>
            <a:r>
              <a:rPr lang="es-AR" dirty="0"/>
              <a:t> </a:t>
            </a:r>
            <a:r>
              <a:rPr lang="es-AR" dirty="0" smtClean="0"/>
              <a:t>  precisa</a:t>
            </a:r>
            <a:endParaRPr lang="es-AR" dirty="0"/>
          </a:p>
          <a:p>
            <a:r>
              <a:rPr lang="es-AR" dirty="0"/>
              <a:t>• </a:t>
            </a:r>
            <a:r>
              <a:rPr lang="es-AR" dirty="0" smtClean="0"/>
              <a:t>Configuración e Instalación de Espirales simples </a:t>
            </a:r>
          </a:p>
          <a:p>
            <a:r>
              <a:rPr lang="es-AR" dirty="0" smtClean="0"/>
              <a:t>• Bajo </a:t>
            </a:r>
            <a:r>
              <a:rPr lang="es-AR" dirty="0"/>
              <a:t>costo de operación </a:t>
            </a:r>
            <a:endParaRPr lang="es-AR" dirty="0" smtClean="0"/>
          </a:p>
          <a:p>
            <a:r>
              <a:rPr lang="es-AR" dirty="0"/>
              <a:t>• </a:t>
            </a:r>
            <a:r>
              <a:rPr lang="es-AR" dirty="0" smtClean="0"/>
              <a:t>Comportamiento Visible del material</a:t>
            </a:r>
          </a:p>
          <a:p>
            <a:r>
              <a:rPr lang="es-AR" dirty="0"/>
              <a:t>• </a:t>
            </a:r>
            <a:r>
              <a:rPr lang="es-AR" dirty="0" smtClean="0"/>
              <a:t>Alta autonomía (atención mínima de operación)</a:t>
            </a:r>
            <a:endParaRPr lang="es-AR" dirty="0"/>
          </a:p>
          <a:p>
            <a:pPr fontAlgn="base"/>
            <a:r>
              <a:rPr lang="es-AR" dirty="0"/>
              <a:t>• </a:t>
            </a:r>
            <a:r>
              <a:rPr lang="es-AR" dirty="0" smtClean="0"/>
              <a:t>Bajo </a:t>
            </a:r>
            <a:r>
              <a:rPr lang="es-AR" dirty="0"/>
              <a:t>costo de inversión en su instalación.</a:t>
            </a:r>
          </a:p>
          <a:p>
            <a:pPr fontAlgn="base"/>
            <a:r>
              <a:rPr lang="es-AR" dirty="0"/>
              <a:t>• </a:t>
            </a:r>
            <a:r>
              <a:rPr lang="es-AR" dirty="0" smtClean="0"/>
              <a:t>Costo de mantenimiento</a:t>
            </a:r>
            <a:r>
              <a:rPr lang="es-AR" dirty="0"/>
              <a:t> </a:t>
            </a:r>
            <a:r>
              <a:rPr lang="es-AR" dirty="0" smtClean="0"/>
              <a:t>reducido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8328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6" name="Rectángulo 5"/>
          <p:cNvSpPr/>
          <p:nvPr/>
        </p:nvSpPr>
        <p:spPr>
          <a:xfrm>
            <a:off x="1630417" y="751976"/>
            <a:ext cx="369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Concentración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Espirales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75" y="1246114"/>
            <a:ext cx="5781225" cy="539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5"/>
          <p:cNvSpPr/>
          <p:nvPr/>
        </p:nvSpPr>
        <p:spPr>
          <a:xfrm>
            <a:off x="172930" y="3634192"/>
            <a:ext cx="3488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Tamaños</a:t>
            </a:r>
            <a:r>
              <a:rPr lang="en-US" sz="1400" dirty="0" smtClean="0">
                <a:solidFill>
                  <a:srgbClr val="FF0000"/>
                </a:solidFill>
              </a:rPr>
              <a:t> de </a:t>
            </a:r>
            <a:r>
              <a:rPr lang="en-US" sz="1400" dirty="0" err="1" smtClean="0">
                <a:solidFill>
                  <a:srgbClr val="FF0000"/>
                </a:solidFill>
              </a:rPr>
              <a:t>partículas</a:t>
            </a:r>
            <a:r>
              <a:rPr lang="en-US" sz="1400" dirty="0" smtClean="0">
                <a:solidFill>
                  <a:srgbClr val="FF0000"/>
                </a:solidFill>
              </a:rPr>
              <a:t> 0.15mm - 1mm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30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40" y="1263735"/>
            <a:ext cx="6414621" cy="541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5" name="Rectángulo 5"/>
          <p:cNvSpPr/>
          <p:nvPr/>
        </p:nvSpPr>
        <p:spPr>
          <a:xfrm>
            <a:off x="1630417" y="751976"/>
            <a:ext cx="369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Concentración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Espirales</a:t>
            </a:r>
            <a:endParaRPr lang="en-US" sz="2000" b="1" dirty="0"/>
          </a:p>
        </p:txBody>
      </p:sp>
      <p:sp>
        <p:nvSpPr>
          <p:cNvPr id="6" name="5 Arco"/>
          <p:cNvSpPr/>
          <p:nvPr/>
        </p:nvSpPr>
        <p:spPr>
          <a:xfrm>
            <a:off x="3977129" y="3016155"/>
            <a:ext cx="1879521" cy="1582606"/>
          </a:xfrm>
          <a:prstGeom prst="arc">
            <a:avLst>
              <a:gd name="adj1" fmla="val 27720"/>
              <a:gd name="adj2" fmla="val 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6969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45" y="1306465"/>
            <a:ext cx="9574765" cy="541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5"/>
          <p:cNvSpPr/>
          <p:nvPr/>
        </p:nvSpPr>
        <p:spPr>
          <a:xfrm>
            <a:off x="1630417" y="751976"/>
            <a:ext cx="369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Concentración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Espirales</a:t>
            </a:r>
            <a:endParaRPr lang="en-US" sz="2000" b="1" dirty="0"/>
          </a:p>
        </p:txBody>
      </p:sp>
      <p:sp>
        <p:nvSpPr>
          <p:cNvPr id="5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8" name="7 Arco"/>
          <p:cNvSpPr/>
          <p:nvPr/>
        </p:nvSpPr>
        <p:spPr>
          <a:xfrm>
            <a:off x="4394580" y="4016367"/>
            <a:ext cx="2542996" cy="1976205"/>
          </a:xfrm>
          <a:prstGeom prst="arc">
            <a:avLst>
              <a:gd name="adj1" fmla="val 27720"/>
              <a:gd name="adj2" fmla="val 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Arco"/>
          <p:cNvSpPr/>
          <p:nvPr/>
        </p:nvSpPr>
        <p:spPr>
          <a:xfrm>
            <a:off x="7364048" y="4369558"/>
            <a:ext cx="1879521" cy="1582606"/>
          </a:xfrm>
          <a:prstGeom prst="arc">
            <a:avLst>
              <a:gd name="adj1" fmla="val 27720"/>
              <a:gd name="adj2" fmla="val 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027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5" name="Rectángulo 5"/>
          <p:cNvSpPr/>
          <p:nvPr/>
        </p:nvSpPr>
        <p:spPr>
          <a:xfrm>
            <a:off x="1630417" y="751976"/>
            <a:ext cx="369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Concentración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Espirales</a:t>
            </a:r>
            <a:endParaRPr lang="en-US" sz="2000" b="1" dirty="0"/>
          </a:p>
        </p:txBody>
      </p:sp>
      <p:sp>
        <p:nvSpPr>
          <p:cNvPr id="2" name="1 Rectángulo"/>
          <p:cNvSpPr/>
          <p:nvPr/>
        </p:nvSpPr>
        <p:spPr>
          <a:xfrm>
            <a:off x="3250509" y="3244334"/>
            <a:ext cx="5690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https://www.youtube.com/watch?v=Wc3rBi0ty_k</a:t>
            </a:r>
          </a:p>
        </p:txBody>
      </p:sp>
    </p:spTree>
    <p:extLst>
      <p:ext uri="{BB962C8B-B14F-4D97-AF65-F5344CB8AC3E}">
        <p14:creationId xmlns:p14="http://schemas.microsoft.com/office/powerpoint/2010/main" val="21512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4" name="Rectángulo 5"/>
          <p:cNvSpPr/>
          <p:nvPr/>
        </p:nvSpPr>
        <p:spPr>
          <a:xfrm>
            <a:off x="1630417" y="751976"/>
            <a:ext cx="369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Concentración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Espirales</a:t>
            </a:r>
            <a:endParaRPr lang="en-US" sz="2000" b="1" dirty="0"/>
          </a:p>
        </p:txBody>
      </p:sp>
      <p:sp>
        <p:nvSpPr>
          <p:cNvPr id="2" name="1 Rectángulo"/>
          <p:cNvSpPr/>
          <p:nvPr/>
        </p:nvSpPr>
        <p:spPr>
          <a:xfrm>
            <a:off x="3183183" y="3244334"/>
            <a:ext cx="5825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https://www.youtube.com/watch?v=fvA0nkKCVf4</a:t>
            </a:r>
          </a:p>
        </p:txBody>
      </p:sp>
    </p:spTree>
    <p:extLst>
      <p:ext uri="{BB962C8B-B14F-4D97-AF65-F5344CB8AC3E}">
        <p14:creationId xmlns:p14="http://schemas.microsoft.com/office/powerpoint/2010/main" val="365321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649185" y="131266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El concentrador </a:t>
            </a:r>
            <a:r>
              <a:rPr lang="es-AR" b="1" dirty="0" err="1" smtClean="0">
                <a:solidFill>
                  <a:srgbClr val="FF0000"/>
                </a:solidFill>
              </a:rPr>
              <a:t>Bartles-Mozley</a:t>
            </a:r>
            <a:endParaRPr lang="es-AR" b="1" dirty="0">
              <a:solidFill>
                <a:srgbClr val="FF0000"/>
              </a:solidFill>
            </a:endParaRPr>
          </a:p>
          <a:p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649185" y="1931474"/>
            <a:ext cx="57516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/>
              <a:t>Es una  mesa basculante </a:t>
            </a:r>
            <a:r>
              <a:rPr lang="es-AR" dirty="0"/>
              <a:t>(</a:t>
            </a:r>
            <a:r>
              <a:rPr lang="es-AR" dirty="0" err="1"/>
              <a:t>tilting</a:t>
            </a:r>
            <a:r>
              <a:rPr lang="es-AR" dirty="0"/>
              <a:t> </a:t>
            </a:r>
            <a:r>
              <a:rPr lang="es-AR" dirty="0" err="1" smtClean="0"/>
              <a:t>frame</a:t>
            </a:r>
            <a:r>
              <a:rPr lang="es-AR" dirty="0" smtClean="0"/>
              <a:t>) y su </a:t>
            </a:r>
            <a:r>
              <a:rPr lang="es-AR" dirty="0"/>
              <a:t>separación se basa en la técnica de lámina </a:t>
            </a:r>
            <a:r>
              <a:rPr lang="es-AR" dirty="0" smtClean="0"/>
              <a:t>fluyente. </a:t>
            </a:r>
            <a:r>
              <a:rPr lang="es-AR" b="1" dirty="0" smtClean="0">
                <a:solidFill>
                  <a:srgbClr val="FF0000"/>
                </a:solidFill>
              </a:rPr>
              <a:t>Es un proceso intermitente </a:t>
            </a:r>
            <a:r>
              <a:rPr lang="es-AR" b="1" dirty="0">
                <a:solidFill>
                  <a:srgbClr val="FF0000"/>
                </a:solidFill>
              </a:rPr>
              <a:t>y no continuo. </a:t>
            </a:r>
            <a:endParaRPr lang="es-AR" b="1" dirty="0" smtClean="0">
              <a:solidFill>
                <a:srgbClr val="FF0000"/>
              </a:solidFill>
            </a:endParaRPr>
          </a:p>
          <a:p>
            <a:endParaRPr lang="es-AR" dirty="0"/>
          </a:p>
          <a:p>
            <a:r>
              <a:rPr lang="es-AR" dirty="0"/>
              <a:t>El concentrador </a:t>
            </a:r>
            <a:r>
              <a:rPr lang="es-AR" dirty="0" err="1"/>
              <a:t>Bartles-Mozley</a:t>
            </a:r>
            <a:r>
              <a:rPr lang="es-AR" dirty="0"/>
              <a:t> se emplea en la separación gravimétrica fina, </a:t>
            </a:r>
            <a:r>
              <a:rPr lang="es-AR" dirty="0" smtClean="0"/>
              <a:t>para </a:t>
            </a:r>
            <a:r>
              <a:rPr lang="es-AR" dirty="0"/>
              <a:t>la recuperación de partículas pesadas comprendidas entre 5 y 70 </a:t>
            </a:r>
            <a:r>
              <a:rPr lang="es-AR" dirty="0" smtClean="0"/>
              <a:t>µm</a:t>
            </a:r>
            <a:r>
              <a:rPr lang="es-AR" dirty="0"/>
              <a:t>, aunque es más eficiente en el rango de 10 a 50 </a:t>
            </a:r>
            <a:r>
              <a:rPr lang="es-AR" dirty="0" smtClean="0"/>
              <a:t>µm</a:t>
            </a:r>
            <a:r>
              <a:rPr lang="es-AR" dirty="0"/>
              <a:t>.</a:t>
            </a:r>
            <a:r>
              <a:rPr lang="es-AR" dirty="0" smtClean="0"/>
              <a:t> </a:t>
            </a:r>
            <a:endParaRPr lang="es-AR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185" y="1445980"/>
            <a:ext cx="5286677" cy="3833311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67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506681" y="1716702"/>
            <a:ext cx="53597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Equipo</a:t>
            </a:r>
          </a:p>
          <a:p>
            <a:r>
              <a:rPr lang="es-AR" dirty="0" smtClean="0"/>
              <a:t>Consiste en </a:t>
            </a:r>
            <a:r>
              <a:rPr lang="es-AR" dirty="0"/>
              <a:t>un bastidor de acero galvanizado el cual soporta dos bancadas de 20 bandejas cada </a:t>
            </a:r>
            <a:r>
              <a:rPr lang="es-AR" dirty="0" smtClean="0"/>
              <a:t>una (1.2 </a:t>
            </a:r>
            <a:r>
              <a:rPr lang="es-AR" dirty="0"/>
              <a:t>x 1.5 </a:t>
            </a:r>
            <a:r>
              <a:rPr lang="es-AR" dirty="0" smtClean="0"/>
              <a:t>m). </a:t>
            </a:r>
            <a:r>
              <a:rPr lang="es-AR" dirty="0"/>
              <a:t>Las bandejas son de fibra de vidrio con su superficie lisa. </a:t>
            </a:r>
            <a:endParaRPr lang="es-AR" dirty="0" smtClean="0"/>
          </a:p>
          <a:p>
            <a:endParaRPr lang="es-AR" dirty="0"/>
          </a:p>
          <a:p>
            <a:r>
              <a:rPr lang="es-AR" dirty="0"/>
              <a:t>Las bancadas </a:t>
            </a:r>
            <a:r>
              <a:rPr lang="es-AR" dirty="0" smtClean="0"/>
              <a:t> </a:t>
            </a:r>
            <a:r>
              <a:rPr lang="es-AR" dirty="0"/>
              <a:t>están suspendidos por cables al bastidor y tienen una ligera inclinación de entre 1º y 4º hacia el recipiente de las colas. </a:t>
            </a:r>
            <a:endParaRPr lang="es-AR" dirty="0" smtClean="0"/>
          </a:p>
          <a:p>
            <a:endParaRPr lang="es-AR" dirty="0"/>
          </a:p>
          <a:p>
            <a:r>
              <a:rPr lang="es-AR" dirty="0"/>
              <a:t>El movimiento vibratorio se lleva a cabo por un peso excéntrico emplazado entre las dos bancadas que gira entre 150 y 200 rpm movido por un motor eléctrico de 200 W.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464" y="1259403"/>
            <a:ext cx="5993657" cy="371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539834" y="6669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El concentrador </a:t>
            </a:r>
            <a:r>
              <a:rPr lang="es-AR" b="1" dirty="0" err="1" smtClean="0">
                <a:solidFill>
                  <a:srgbClr val="FF0000"/>
                </a:solidFill>
              </a:rPr>
              <a:t>Bartles-Mozley</a:t>
            </a:r>
            <a:endParaRPr lang="es-AR" b="1" dirty="0">
              <a:solidFill>
                <a:srgbClr val="FF0000"/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862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096900" y="2147647"/>
            <a:ext cx="37188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sp>
        <p:nvSpPr>
          <p:cNvPr id="2" name="object 2"/>
          <p:cNvSpPr txBox="1"/>
          <p:nvPr/>
        </p:nvSpPr>
        <p:spPr>
          <a:xfrm>
            <a:off x="5296287" y="2147647"/>
            <a:ext cx="38165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sp>
        <p:nvSpPr>
          <p:cNvPr id="16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17" name="Rectángulo 5"/>
          <p:cNvSpPr/>
          <p:nvPr/>
        </p:nvSpPr>
        <p:spPr>
          <a:xfrm>
            <a:off x="1657057" y="798284"/>
            <a:ext cx="5707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Principios</a:t>
            </a:r>
            <a:r>
              <a:rPr lang="en-US" sz="2000" b="1" dirty="0" smtClean="0"/>
              <a:t> de la </a:t>
            </a:r>
            <a:r>
              <a:rPr lang="en-US" sz="2000" b="1" dirty="0" err="1" smtClean="0"/>
              <a:t>Concentración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Gravimétrica</a:t>
            </a:r>
            <a:endParaRPr lang="en-US" sz="2000" b="1" dirty="0"/>
          </a:p>
        </p:txBody>
      </p:sp>
      <p:sp>
        <p:nvSpPr>
          <p:cNvPr id="18" name="17 Rectángulo"/>
          <p:cNvSpPr/>
          <p:nvPr/>
        </p:nvSpPr>
        <p:spPr>
          <a:xfrm>
            <a:off x="660771" y="1657460"/>
            <a:ext cx="10547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El valor de </a:t>
            </a:r>
            <a:r>
              <a:rPr lang="es-AR" b="1" dirty="0"/>
              <a:t>∆</a:t>
            </a:r>
            <a:r>
              <a:rPr lang="es-AR" b="1" i="1" dirty="0"/>
              <a:t>p </a:t>
            </a:r>
            <a:r>
              <a:rPr lang="es-AR" dirty="0"/>
              <a:t> nos indicará en grado de facilidad esperado en una separación </a:t>
            </a:r>
            <a:r>
              <a:rPr lang="es-AR" dirty="0" smtClean="0"/>
              <a:t>gravimétrica.</a:t>
            </a:r>
          </a:p>
          <a:p>
            <a:endParaRPr lang="es-AR" dirty="0" smtClean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14" y="2559002"/>
            <a:ext cx="9943749" cy="243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251614" y="5340144"/>
            <a:ext cx="10133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En términos generales, cuando el cociente es mayor que 2,5, la separación gravimétrica es relativamente fácil. A medida que el cociente disminuye, la eficiencia de la separación disminuye; y para valores menores que 1,25 indicarían que la concentración por gravedad, por lo general, no sería rentable.</a:t>
            </a:r>
          </a:p>
        </p:txBody>
      </p:sp>
    </p:spTree>
    <p:extLst>
      <p:ext uri="{BB962C8B-B14F-4D97-AF65-F5344CB8AC3E}">
        <p14:creationId xmlns:p14="http://schemas.microsoft.com/office/powerpoint/2010/main" val="324700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1539834" y="6669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El concentrador </a:t>
            </a:r>
            <a:r>
              <a:rPr lang="es-AR" b="1" dirty="0" err="1" smtClean="0">
                <a:solidFill>
                  <a:srgbClr val="FF0000"/>
                </a:solidFill>
              </a:rPr>
              <a:t>Bartles-Mozley</a:t>
            </a:r>
            <a:endParaRPr lang="es-AR" b="1" dirty="0">
              <a:solidFill>
                <a:srgbClr val="FF0000"/>
              </a:solidFill>
            </a:endParaRPr>
          </a:p>
          <a:p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6147170" y="468836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Aplicaciones </a:t>
            </a:r>
          </a:p>
          <a:p>
            <a:r>
              <a:rPr lang="es-AR" dirty="0" smtClean="0"/>
              <a:t>Inicialmente se usaba para procesar la </a:t>
            </a:r>
            <a:r>
              <a:rPr lang="es-AR" dirty="0"/>
              <a:t>casiterita fina de las menas de </a:t>
            </a:r>
            <a:r>
              <a:rPr lang="es-AR" dirty="0" smtClean="0"/>
              <a:t>Sn. Luego se extendió el uso para la recuperación </a:t>
            </a:r>
            <a:r>
              <a:rPr lang="es-AR" dirty="0"/>
              <a:t>de estaño de las colas de plomo, zinc y cobre provenientes de los procesos de flotación. </a:t>
            </a:r>
          </a:p>
          <a:p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364176" y="1537829"/>
            <a:ext cx="58341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Funcionamiento del Equipo</a:t>
            </a:r>
          </a:p>
          <a:p>
            <a:r>
              <a:rPr lang="es-AR" dirty="0" smtClean="0"/>
              <a:t>La </a:t>
            </a:r>
            <a:r>
              <a:rPr lang="es-AR" dirty="0"/>
              <a:t>pulpa (entre </a:t>
            </a:r>
            <a:r>
              <a:rPr lang="es-AR" dirty="0" smtClean="0"/>
              <a:t>5-15 </a:t>
            </a:r>
            <a:r>
              <a:rPr lang="es-AR" dirty="0"/>
              <a:t>% de sólidos) es introducida a todas las bandejas a través de un sistema de tubería de </a:t>
            </a:r>
            <a:r>
              <a:rPr lang="es-AR" dirty="0" smtClean="0"/>
              <a:t>plástico. </a:t>
            </a:r>
          </a:p>
          <a:p>
            <a:r>
              <a:rPr lang="es-AR" dirty="0" smtClean="0"/>
              <a:t>La </a:t>
            </a:r>
            <a:r>
              <a:rPr lang="es-AR" dirty="0"/>
              <a:t>alimentación </a:t>
            </a:r>
            <a:r>
              <a:rPr lang="es-AR" dirty="0" smtClean="0"/>
              <a:t>fluye </a:t>
            </a:r>
            <a:r>
              <a:rPr lang="es-AR" dirty="0"/>
              <a:t>sobre las bandejas durante 15 minutos. </a:t>
            </a:r>
            <a:endParaRPr lang="es-AR" dirty="0" smtClean="0"/>
          </a:p>
          <a:p>
            <a:r>
              <a:rPr lang="es-AR" dirty="0" smtClean="0"/>
              <a:t>Luego </a:t>
            </a:r>
            <a:r>
              <a:rPr lang="es-AR" dirty="0"/>
              <a:t>se interrumpe la alimentación y las bancadas se inclinan 45º para iniciar la operación de descarga </a:t>
            </a:r>
            <a:r>
              <a:rPr lang="es-AR" dirty="0" smtClean="0"/>
              <a:t>del </a:t>
            </a:r>
            <a:r>
              <a:rPr lang="es-AR" dirty="0"/>
              <a:t>concentrado </a:t>
            </a:r>
            <a:r>
              <a:rPr lang="es-AR" dirty="0" smtClean="0"/>
              <a:t>sobre las </a:t>
            </a:r>
            <a:r>
              <a:rPr lang="es-AR" dirty="0"/>
              <a:t>bandejas por medio del agua de lavado; esta operación dura 20 segundos y al final de la misma el sistema vuelve automáticamente a iniciar el ciclo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342" y="973002"/>
            <a:ext cx="5993657" cy="371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97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577932" y="136016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El concentrador de banda </a:t>
            </a:r>
            <a:r>
              <a:rPr lang="es-AR" b="1" dirty="0" err="1" smtClean="0">
                <a:solidFill>
                  <a:srgbClr val="FF0000"/>
                </a:solidFill>
              </a:rPr>
              <a:t>Bartles</a:t>
            </a:r>
            <a:r>
              <a:rPr lang="es-AR" b="1" dirty="0" smtClean="0">
                <a:solidFill>
                  <a:srgbClr val="FF0000"/>
                </a:solidFill>
              </a:rPr>
              <a:t> (</a:t>
            </a:r>
            <a:r>
              <a:rPr lang="es-AR" b="1" dirty="0" err="1" smtClean="0">
                <a:solidFill>
                  <a:srgbClr val="FF0000"/>
                </a:solidFill>
              </a:rPr>
              <a:t>Vanners</a:t>
            </a:r>
            <a:r>
              <a:rPr lang="es-AR" b="1" dirty="0" smtClean="0">
                <a:solidFill>
                  <a:srgbClr val="FF0000"/>
                </a:solidFill>
              </a:rPr>
              <a:t>)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77932" y="1729495"/>
            <a:ext cx="52858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Este equipo se desarrolló para enriquecer los concentrados provenientes del equipo </a:t>
            </a:r>
            <a:r>
              <a:rPr lang="es-AR" dirty="0" err="1"/>
              <a:t>Bartles-Mozley</a:t>
            </a:r>
            <a:r>
              <a:rPr lang="es-AR" dirty="0"/>
              <a:t>, </a:t>
            </a:r>
            <a:r>
              <a:rPr lang="es-AR" dirty="0" smtClean="0"/>
              <a:t>con granulométrica </a:t>
            </a:r>
            <a:r>
              <a:rPr lang="es-AR" dirty="0"/>
              <a:t>de 5 a 100 </a:t>
            </a:r>
            <a:r>
              <a:rPr lang="es-AR" dirty="0" smtClean="0"/>
              <a:t>µm</a:t>
            </a:r>
            <a:r>
              <a:rPr lang="es-AR" dirty="0"/>
              <a:t>. </a:t>
            </a:r>
            <a:endParaRPr lang="es-AR" dirty="0" smtClean="0"/>
          </a:p>
          <a:p>
            <a:r>
              <a:rPr lang="es-AR" dirty="0" smtClean="0">
                <a:solidFill>
                  <a:srgbClr val="FF0000"/>
                </a:solidFill>
              </a:rPr>
              <a:t>Fue un </a:t>
            </a:r>
            <a:r>
              <a:rPr lang="es-AR" dirty="0">
                <a:solidFill>
                  <a:srgbClr val="FF0000"/>
                </a:solidFill>
              </a:rPr>
              <a:t>desarrollo </a:t>
            </a:r>
            <a:r>
              <a:rPr lang="es-AR" dirty="0" smtClean="0">
                <a:solidFill>
                  <a:srgbClr val="FF0000"/>
                </a:solidFill>
              </a:rPr>
              <a:t>avanzado </a:t>
            </a:r>
            <a:r>
              <a:rPr lang="es-AR" dirty="0">
                <a:solidFill>
                  <a:srgbClr val="FF0000"/>
                </a:solidFill>
              </a:rPr>
              <a:t>ya en </a:t>
            </a:r>
            <a:r>
              <a:rPr lang="es-AR" dirty="0" smtClean="0">
                <a:solidFill>
                  <a:srgbClr val="FF0000"/>
                </a:solidFill>
              </a:rPr>
              <a:t>desuso.  </a:t>
            </a:r>
          </a:p>
          <a:p>
            <a:endParaRPr lang="es-AR" dirty="0"/>
          </a:p>
          <a:p>
            <a:r>
              <a:rPr lang="es-AR" dirty="0" smtClean="0"/>
              <a:t>Es un </a:t>
            </a:r>
            <a:r>
              <a:rPr lang="es-AR" dirty="0"/>
              <a:t>separador de banda sin fin de PVC de 2.4 m de ancho. </a:t>
            </a:r>
            <a:r>
              <a:rPr lang="es-AR" dirty="0" smtClean="0"/>
              <a:t>La </a:t>
            </a:r>
            <a:r>
              <a:rPr lang="es-AR" dirty="0"/>
              <a:t>superficie de la banda está inclinada hacia los laterales desde una pequeña elevación central que recorre a la banda longitudinalmente. Esta banda se ve sometida a un movimiento vibratorio producido por unas masas excéntricas. </a:t>
            </a:r>
            <a:endParaRPr lang="es-AR" dirty="0" smtClean="0"/>
          </a:p>
          <a:p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6463962" y="4729192"/>
            <a:ext cx="55920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La pulpa de alimentación se introduce </a:t>
            </a:r>
            <a:r>
              <a:rPr lang="es-AR" dirty="0" smtClean="0"/>
              <a:t>en la zona media del equipo. </a:t>
            </a:r>
            <a:r>
              <a:rPr lang="es-AR" dirty="0"/>
              <a:t>Las partículas pesadas </a:t>
            </a:r>
            <a:r>
              <a:rPr lang="es-AR" dirty="0" smtClean="0"/>
              <a:t>sedimentan </a:t>
            </a:r>
            <a:r>
              <a:rPr lang="es-AR" dirty="0"/>
              <a:t>sobre la banda y </a:t>
            </a:r>
            <a:r>
              <a:rPr lang="es-AR" dirty="0" smtClean="0"/>
              <a:t>son retiradas </a:t>
            </a:r>
            <a:r>
              <a:rPr lang="es-AR" dirty="0"/>
              <a:t>a través de la polea guía mientras que las partículas ligeras, en suspensión sobre la lámina fluyente, serán retiradas por medio del agua de lavado.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811" y="1219198"/>
            <a:ext cx="6240177" cy="288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27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6" name="Rectángulo 5"/>
          <p:cNvSpPr/>
          <p:nvPr/>
        </p:nvSpPr>
        <p:spPr>
          <a:xfrm>
            <a:off x="1575171" y="811932"/>
            <a:ext cx="5707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Principios</a:t>
            </a:r>
            <a:r>
              <a:rPr lang="en-US" sz="2000" b="1" dirty="0" smtClean="0"/>
              <a:t> de la </a:t>
            </a:r>
            <a:r>
              <a:rPr lang="en-US" sz="2000" b="1" dirty="0" err="1" smtClean="0"/>
              <a:t>Concentración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Gravimétrica</a:t>
            </a:r>
            <a:endParaRPr lang="en-US" sz="2000" b="1" dirty="0"/>
          </a:p>
        </p:txBody>
      </p:sp>
      <p:sp>
        <p:nvSpPr>
          <p:cNvPr id="7" name="6 Rectángulo"/>
          <p:cNvSpPr/>
          <p:nvPr/>
        </p:nvSpPr>
        <p:spPr>
          <a:xfrm>
            <a:off x="660772" y="1633501"/>
            <a:ext cx="54446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dirty="0" smtClean="0"/>
              <a:t>•La </a:t>
            </a:r>
            <a:r>
              <a:rPr lang="es-AR" dirty="0"/>
              <a:t>eficiencia de los procesos de separación </a:t>
            </a:r>
            <a:r>
              <a:rPr lang="es-AR" dirty="0" smtClean="0"/>
              <a:t>aumenta </a:t>
            </a:r>
            <a:r>
              <a:rPr lang="es-AR" dirty="0"/>
              <a:t>con el tamaño de las partículas</a:t>
            </a:r>
            <a:r>
              <a:rPr lang="es-AR" dirty="0" smtClean="0"/>
              <a:t>. </a:t>
            </a:r>
          </a:p>
          <a:p>
            <a:endParaRPr lang="es-AR" dirty="0"/>
          </a:p>
          <a:p>
            <a:endParaRPr lang="es-AR" dirty="0"/>
          </a:p>
          <a:p>
            <a:r>
              <a:rPr lang="es-AR" dirty="0" smtClean="0"/>
              <a:t>•Se debe realizar un control </a:t>
            </a:r>
            <a:r>
              <a:rPr lang="es-AR" dirty="0"/>
              <a:t>del tamaño de la alimentación a los equipos </a:t>
            </a:r>
            <a:r>
              <a:rPr lang="es-AR" dirty="0" smtClean="0"/>
              <a:t>para </a:t>
            </a:r>
            <a:r>
              <a:rPr lang="es-AR" dirty="0"/>
              <a:t>reducir el efecto del tamaño y hacer que el movimiento relativo de las partículas dependa de la densidad de ellas.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696" y="1533248"/>
            <a:ext cx="6137962" cy="415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617567" y="3378576"/>
            <a:ext cx="1417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s-AR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Galena/Sílice  2,9</a:t>
            </a:r>
            <a:endParaRPr lang="es-AR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9767119" y="3870698"/>
            <a:ext cx="14621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s-AR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Esfalerita/Sílice 1,5 </a:t>
            </a:r>
            <a:endParaRPr lang="es-AR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13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096900" y="2147647"/>
            <a:ext cx="37188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sp>
        <p:nvSpPr>
          <p:cNvPr id="2" name="object 2"/>
          <p:cNvSpPr txBox="1"/>
          <p:nvPr/>
        </p:nvSpPr>
        <p:spPr>
          <a:xfrm>
            <a:off x="5296287" y="2147647"/>
            <a:ext cx="38165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sp>
        <p:nvSpPr>
          <p:cNvPr id="12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13" name="Rectángulo 5"/>
          <p:cNvSpPr/>
          <p:nvPr/>
        </p:nvSpPr>
        <p:spPr>
          <a:xfrm>
            <a:off x="1615391" y="826884"/>
            <a:ext cx="5707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Principios</a:t>
            </a:r>
            <a:r>
              <a:rPr lang="en-US" sz="2000" b="1" dirty="0" smtClean="0"/>
              <a:t> de la </a:t>
            </a:r>
            <a:r>
              <a:rPr lang="en-US" sz="2000" b="1" dirty="0" err="1" smtClean="0"/>
              <a:t>Concentración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Gravimétrica</a:t>
            </a:r>
            <a:endParaRPr lang="en-US" sz="2000" b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40" y="2464964"/>
            <a:ext cx="7397068" cy="341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55995" y="1640958"/>
            <a:ext cx="1103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Influencia del tamaño de alimentación en la selección del Método de Separación Gravimétrica</a:t>
            </a: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906" y="3171220"/>
            <a:ext cx="4750040" cy="237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Flecha derecha"/>
          <p:cNvSpPr/>
          <p:nvPr/>
        </p:nvSpPr>
        <p:spPr>
          <a:xfrm>
            <a:off x="7322402" y="4517473"/>
            <a:ext cx="643519" cy="232392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Arco"/>
          <p:cNvSpPr/>
          <p:nvPr/>
        </p:nvSpPr>
        <p:spPr>
          <a:xfrm>
            <a:off x="229626" y="4171164"/>
            <a:ext cx="1235648" cy="346309"/>
          </a:xfrm>
          <a:prstGeom prst="arc">
            <a:avLst>
              <a:gd name="adj1" fmla="val 20959"/>
              <a:gd name="adj2" fmla="val 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7284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6" name="Rectángulo 5"/>
          <p:cNvSpPr/>
          <p:nvPr/>
        </p:nvSpPr>
        <p:spPr>
          <a:xfrm>
            <a:off x="1615391" y="826884"/>
            <a:ext cx="5707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Principios</a:t>
            </a:r>
            <a:r>
              <a:rPr lang="en-US" sz="2000" b="1" dirty="0" smtClean="0"/>
              <a:t> de la </a:t>
            </a:r>
            <a:r>
              <a:rPr lang="en-US" sz="2000" b="1" dirty="0" err="1" smtClean="0"/>
              <a:t>Concentración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Gravimétrica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526" y="1226994"/>
            <a:ext cx="9711610" cy="504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Arco"/>
          <p:cNvSpPr/>
          <p:nvPr/>
        </p:nvSpPr>
        <p:spPr>
          <a:xfrm>
            <a:off x="9355015" y="3766571"/>
            <a:ext cx="1400496" cy="265779"/>
          </a:xfrm>
          <a:prstGeom prst="arc">
            <a:avLst>
              <a:gd name="adj1" fmla="val 20959"/>
              <a:gd name="adj2" fmla="val 0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Arco"/>
          <p:cNvSpPr/>
          <p:nvPr/>
        </p:nvSpPr>
        <p:spPr>
          <a:xfrm>
            <a:off x="9123003" y="2397936"/>
            <a:ext cx="1477108" cy="345264"/>
          </a:xfrm>
          <a:prstGeom prst="arc">
            <a:avLst>
              <a:gd name="adj1" fmla="val 20959"/>
              <a:gd name="adj2" fmla="val 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Arco"/>
          <p:cNvSpPr/>
          <p:nvPr/>
        </p:nvSpPr>
        <p:spPr>
          <a:xfrm>
            <a:off x="9355015" y="1715688"/>
            <a:ext cx="1400496" cy="265779"/>
          </a:xfrm>
          <a:prstGeom prst="arc">
            <a:avLst>
              <a:gd name="adj1" fmla="val 20959"/>
              <a:gd name="adj2" fmla="val 0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2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5" name="Rectángulo 5"/>
          <p:cNvSpPr/>
          <p:nvPr/>
        </p:nvSpPr>
        <p:spPr>
          <a:xfrm>
            <a:off x="1575171" y="809278"/>
            <a:ext cx="5186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Métodos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Separación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Gravedad</a:t>
            </a:r>
            <a:endParaRPr lang="en-US" sz="2000" b="1" dirty="0"/>
          </a:p>
        </p:txBody>
      </p:sp>
      <p:sp>
        <p:nvSpPr>
          <p:cNvPr id="3" name="2 Rectángulo"/>
          <p:cNvSpPr/>
          <p:nvPr/>
        </p:nvSpPr>
        <p:spPr>
          <a:xfrm>
            <a:off x="660772" y="1443841"/>
            <a:ext cx="673755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dirty="0" smtClean="0"/>
              <a:t>Los </a:t>
            </a:r>
            <a:r>
              <a:rPr lang="es-AR" dirty="0"/>
              <a:t>métodos de separación por gravedad se agrupan en tres categorías principales : </a:t>
            </a:r>
            <a:endParaRPr lang="es-AR" dirty="0" smtClean="0"/>
          </a:p>
          <a:p>
            <a:endParaRPr lang="es-AR" dirty="0" smtClean="0"/>
          </a:p>
          <a:p>
            <a:pPr marL="342900" indent="-342900">
              <a:buAutoNum type="alphaLcParenR"/>
            </a:pPr>
            <a:r>
              <a:rPr lang="es-AR" b="1" dirty="0" smtClean="0">
                <a:solidFill>
                  <a:srgbClr val="FF0000"/>
                </a:solidFill>
              </a:rPr>
              <a:t>Separación </a:t>
            </a:r>
            <a:r>
              <a:rPr lang="es-AR" b="1" dirty="0">
                <a:solidFill>
                  <a:srgbClr val="FF0000"/>
                </a:solidFill>
              </a:rPr>
              <a:t>por medios densos</a:t>
            </a:r>
            <a:r>
              <a:rPr lang="es-AR" dirty="0" smtClean="0"/>
              <a:t>, en </a:t>
            </a:r>
            <a:r>
              <a:rPr lang="es-AR" dirty="0"/>
              <a:t>el cual las partículas se sumergen en un baño que contiene un fluido de densidad intermedia, de tal manera que algunas partículas floten y otras se </a:t>
            </a:r>
            <a:r>
              <a:rPr lang="es-AR" dirty="0" smtClean="0"/>
              <a:t>hundan.</a:t>
            </a:r>
          </a:p>
          <a:p>
            <a:pPr marL="342900" indent="-342900">
              <a:buAutoNum type="alphaLcParenR"/>
            </a:pPr>
            <a:endParaRPr lang="es-AR" dirty="0" smtClean="0"/>
          </a:p>
          <a:p>
            <a:r>
              <a:rPr lang="es-AR" b="1" dirty="0" smtClean="0">
                <a:solidFill>
                  <a:srgbClr val="FF0000"/>
                </a:solidFill>
              </a:rPr>
              <a:t>b</a:t>
            </a:r>
            <a:r>
              <a:rPr lang="es-AR" b="1" dirty="0">
                <a:solidFill>
                  <a:srgbClr val="FF0000"/>
                </a:solidFill>
              </a:rPr>
              <a:t>) Separación por corrientes verticales</a:t>
            </a:r>
            <a:r>
              <a:rPr lang="es-AR" dirty="0" smtClean="0"/>
              <a:t>, en </a:t>
            </a:r>
            <a:r>
              <a:rPr lang="es-AR" dirty="0"/>
              <a:t>la cual se </a:t>
            </a:r>
            <a:r>
              <a:rPr lang="es-AR" dirty="0" smtClean="0"/>
              <a:t>   </a:t>
            </a:r>
          </a:p>
          <a:p>
            <a:r>
              <a:rPr lang="es-AR" dirty="0"/>
              <a:t> </a:t>
            </a:r>
            <a:r>
              <a:rPr lang="es-AR" dirty="0" smtClean="0"/>
              <a:t>    aprovechan </a:t>
            </a:r>
            <a:r>
              <a:rPr lang="es-AR" dirty="0"/>
              <a:t>las diferencias entre velocidades de </a:t>
            </a:r>
            <a:endParaRPr lang="es-AR" dirty="0" smtClean="0"/>
          </a:p>
          <a:p>
            <a:r>
              <a:rPr lang="es-AR" dirty="0"/>
              <a:t> </a:t>
            </a:r>
            <a:r>
              <a:rPr lang="es-AR" dirty="0" smtClean="0"/>
              <a:t>    sedimentación </a:t>
            </a:r>
            <a:r>
              <a:rPr lang="es-AR" dirty="0"/>
              <a:t>de las partículas pesadas y livianas, </a:t>
            </a:r>
            <a:endParaRPr lang="es-AR" dirty="0" smtClean="0"/>
          </a:p>
          <a:p>
            <a:r>
              <a:rPr lang="es-AR" dirty="0"/>
              <a:t> </a:t>
            </a:r>
            <a:r>
              <a:rPr lang="es-AR" dirty="0" smtClean="0"/>
              <a:t>    como </a:t>
            </a:r>
            <a:r>
              <a:rPr lang="es-AR" dirty="0"/>
              <a:t>es el caso del </a:t>
            </a:r>
            <a:r>
              <a:rPr lang="es-AR" dirty="0" err="1" smtClean="0"/>
              <a:t>jig</a:t>
            </a:r>
            <a:r>
              <a:rPr lang="es-AR" dirty="0" smtClean="0"/>
              <a:t>.</a:t>
            </a:r>
          </a:p>
          <a:p>
            <a:endParaRPr lang="es-AR" dirty="0" smtClean="0"/>
          </a:p>
          <a:p>
            <a:r>
              <a:rPr lang="es-AR" b="1" dirty="0" smtClean="0">
                <a:solidFill>
                  <a:srgbClr val="FF0000"/>
                </a:solidFill>
              </a:rPr>
              <a:t>c</a:t>
            </a:r>
            <a:r>
              <a:rPr lang="es-AR" b="1" dirty="0">
                <a:solidFill>
                  <a:srgbClr val="FF0000"/>
                </a:solidFill>
              </a:rPr>
              <a:t>)</a:t>
            </a:r>
            <a:r>
              <a:rPr lang="es-AR" dirty="0"/>
              <a:t> </a:t>
            </a:r>
            <a:r>
              <a:rPr lang="es-AR" b="1" dirty="0">
                <a:solidFill>
                  <a:srgbClr val="FF0000"/>
                </a:solidFill>
              </a:rPr>
              <a:t>Separación en corrientes superficiales </a:t>
            </a:r>
            <a:r>
              <a:rPr lang="es-AR" dirty="0"/>
              <a:t>de agua o </a:t>
            </a:r>
            <a:endParaRPr lang="es-AR" dirty="0" smtClean="0"/>
          </a:p>
          <a:p>
            <a:r>
              <a:rPr lang="es-AR" dirty="0"/>
              <a:t> </a:t>
            </a:r>
            <a:r>
              <a:rPr lang="es-AR" dirty="0" smtClean="0"/>
              <a:t>   “</a:t>
            </a:r>
            <a:r>
              <a:rPr lang="es-AR" dirty="0"/>
              <a:t>clasificación en lámina delgada</a:t>
            </a:r>
            <a:r>
              <a:rPr lang="es-AR" dirty="0" smtClean="0"/>
              <a:t>”, como </a:t>
            </a:r>
            <a:r>
              <a:rPr lang="es-AR" dirty="0"/>
              <a:t>es el caso de </a:t>
            </a:r>
            <a:endParaRPr lang="es-AR" dirty="0" smtClean="0"/>
          </a:p>
          <a:p>
            <a:r>
              <a:rPr lang="es-AR" dirty="0"/>
              <a:t> </a:t>
            </a:r>
            <a:r>
              <a:rPr lang="es-AR" dirty="0" smtClean="0"/>
              <a:t>    las </a:t>
            </a:r>
            <a:r>
              <a:rPr lang="es-AR" dirty="0"/>
              <a:t>mesas concentradoras y los separadores de espiral.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949" y="2341418"/>
            <a:ext cx="3374015" cy="219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621" y="189851"/>
            <a:ext cx="3678669" cy="207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949" y="4608518"/>
            <a:ext cx="3374015" cy="214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60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92727" y="1293559"/>
            <a:ext cx="69431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r>
              <a:rPr lang="es-AR" dirty="0" smtClean="0"/>
              <a:t>Los </a:t>
            </a:r>
            <a:r>
              <a:rPr lang="es-AR" dirty="0"/>
              <a:t>métodos </a:t>
            </a:r>
            <a:r>
              <a:rPr lang="es-AR" dirty="0" smtClean="0"/>
              <a:t>gravimétricos se </a:t>
            </a:r>
            <a:r>
              <a:rPr lang="es-AR" dirty="0"/>
              <a:t>pueden dividir </a:t>
            </a:r>
            <a:r>
              <a:rPr lang="es-AR" dirty="0" smtClean="0"/>
              <a:t>en: </a:t>
            </a:r>
          </a:p>
          <a:p>
            <a:endParaRPr lang="es-AR" dirty="0"/>
          </a:p>
          <a:p>
            <a:pPr marL="342900" indent="-342900">
              <a:buAutoNum type="arabicPeriod"/>
            </a:pPr>
            <a:r>
              <a:rPr lang="es-AR" b="1" dirty="0" smtClean="0">
                <a:solidFill>
                  <a:srgbClr val="FF0000"/>
                </a:solidFill>
              </a:rPr>
              <a:t>MÉTODOS </a:t>
            </a:r>
            <a:r>
              <a:rPr lang="es-AR" b="1" dirty="0">
                <a:solidFill>
                  <a:srgbClr val="FF0000"/>
                </a:solidFill>
              </a:rPr>
              <a:t>DE CONCENTRACIÓN EN MEDIO </a:t>
            </a:r>
            <a:r>
              <a:rPr lang="es-AR" b="1" dirty="0" smtClean="0">
                <a:solidFill>
                  <a:srgbClr val="FF0000"/>
                </a:solidFill>
              </a:rPr>
              <a:t>DENSO</a:t>
            </a:r>
          </a:p>
          <a:p>
            <a:pPr marL="342900" indent="-342900">
              <a:buAutoNum type="arabicPeriod"/>
            </a:pPr>
            <a:endParaRPr lang="es-AR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s-AR" dirty="0"/>
          </a:p>
          <a:p>
            <a:r>
              <a:rPr lang="es-AR" b="1" dirty="0" smtClean="0">
                <a:solidFill>
                  <a:srgbClr val="FF0000"/>
                </a:solidFill>
              </a:rPr>
              <a:t>2</a:t>
            </a:r>
            <a:r>
              <a:rPr lang="es-AR" b="1" dirty="0">
                <a:solidFill>
                  <a:srgbClr val="FF0000"/>
                </a:solidFill>
              </a:rPr>
              <a:t>. MÉTODOS DE CONCENTRACIÓN EN CORRIENTES </a:t>
            </a:r>
            <a:r>
              <a:rPr lang="es-AR" b="1" dirty="0" smtClean="0">
                <a:solidFill>
                  <a:srgbClr val="FF0000"/>
                </a:solidFill>
              </a:rPr>
              <a:t>: </a:t>
            </a:r>
            <a:r>
              <a:rPr lang="es-AR" dirty="0"/>
              <a:t>la densidad del medio es </a:t>
            </a:r>
            <a:r>
              <a:rPr lang="es-AR" dirty="0" smtClean="0"/>
              <a:t>inferior a </a:t>
            </a:r>
            <a:r>
              <a:rPr lang="es-AR" dirty="0"/>
              <a:t>las densidades de las especies que se quieren separar. </a:t>
            </a:r>
            <a:endParaRPr lang="es-AR" dirty="0" smtClean="0"/>
          </a:p>
        </p:txBody>
      </p:sp>
      <p:sp>
        <p:nvSpPr>
          <p:cNvPr id="4" name="Rectángulo 5"/>
          <p:cNvSpPr/>
          <p:nvPr/>
        </p:nvSpPr>
        <p:spPr>
          <a:xfrm>
            <a:off x="881570" y="189415"/>
            <a:ext cx="6191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CONCENTRACIÓN GRAVIMÉTRICA DE MINERALES</a:t>
            </a:r>
            <a:endParaRPr lang="en-US" sz="2000" b="1" dirty="0"/>
          </a:p>
        </p:txBody>
      </p:sp>
      <p:sp>
        <p:nvSpPr>
          <p:cNvPr id="5" name="Rectángulo 5"/>
          <p:cNvSpPr/>
          <p:nvPr/>
        </p:nvSpPr>
        <p:spPr>
          <a:xfrm>
            <a:off x="1630870" y="754596"/>
            <a:ext cx="55707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Clasificación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los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Métodos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Gravimétricos</a:t>
            </a:r>
            <a:endParaRPr lang="en-US" sz="2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18" y="946485"/>
            <a:ext cx="454342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976688" y="399787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/>
              <a:t>• </a:t>
            </a:r>
            <a:r>
              <a:rPr lang="es-AR" dirty="0">
                <a:solidFill>
                  <a:srgbClr val="FF0000"/>
                </a:solidFill>
              </a:rPr>
              <a:t>Corrientes </a:t>
            </a:r>
            <a:r>
              <a:rPr lang="es-AR" dirty="0" smtClean="0">
                <a:solidFill>
                  <a:srgbClr val="FF0000"/>
                </a:solidFill>
              </a:rPr>
              <a:t>Verticales</a:t>
            </a:r>
          </a:p>
          <a:p>
            <a:endParaRPr lang="es-AR" dirty="0">
              <a:solidFill>
                <a:srgbClr val="FF0000"/>
              </a:solidFill>
            </a:endParaRPr>
          </a:p>
          <a:p>
            <a:r>
              <a:rPr lang="es-AR" dirty="0"/>
              <a:t>• </a:t>
            </a:r>
            <a:r>
              <a:rPr lang="es-AR" b="1" u="sng" dirty="0">
                <a:solidFill>
                  <a:srgbClr val="FF0000"/>
                </a:solidFill>
              </a:rPr>
              <a:t>Corrientes Longitudinales</a:t>
            </a:r>
            <a:r>
              <a:rPr lang="es-AR" b="1" u="sng" dirty="0"/>
              <a:t> </a:t>
            </a:r>
            <a:r>
              <a:rPr lang="es-AR" b="1" u="sng" dirty="0">
                <a:solidFill>
                  <a:srgbClr val="FF0000"/>
                </a:solidFill>
              </a:rPr>
              <a:t>( laminar </a:t>
            </a:r>
            <a:r>
              <a:rPr lang="es-AR" dirty="0">
                <a:solidFill>
                  <a:srgbClr val="FF0000"/>
                </a:solidFill>
              </a:rPr>
              <a:t>y en canaletas</a:t>
            </a:r>
            <a:r>
              <a:rPr lang="es-AR" dirty="0" smtClean="0">
                <a:solidFill>
                  <a:srgbClr val="FF0000"/>
                </a:solidFill>
              </a:rPr>
              <a:t>)</a:t>
            </a:r>
          </a:p>
          <a:p>
            <a:r>
              <a:rPr lang="es-AR" dirty="0" smtClean="0">
                <a:solidFill>
                  <a:srgbClr val="FF0000"/>
                </a:solidFill>
              </a:rPr>
              <a:t> </a:t>
            </a:r>
            <a:endParaRPr lang="es-AR" dirty="0">
              <a:solidFill>
                <a:srgbClr val="FF0000"/>
              </a:solidFill>
            </a:endParaRPr>
          </a:p>
          <a:p>
            <a:r>
              <a:rPr lang="es-AR" dirty="0"/>
              <a:t>• </a:t>
            </a:r>
            <a:r>
              <a:rPr lang="es-AR" dirty="0">
                <a:solidFill>
                  <a:srgbClr val="FF0000"/>
                </a:solidFill>
              </a:rPr>
              <a:t>Corrientes </a:t>
            </a:r>
            <a:r>
              <a:rPr lang="es-AR" dirty="0" smtClean="0">
                <a:solidFill>
                  <a:srgbClr val="FF0000"/>
                </a:solidFill>
              </a:rPr>
              <a:t>Centrífugas o también Oscilatorias</a:t>
            </a:r>
            <a:endParaRPr lang="es-A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3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16305</TotalTime>
  <Words>2443</Words>
  <Application>Microsoft Office PowerPoint</Application>
  <PresentationFormat>Personalizado</PresentationFormat>
  <Paragraphs>312</Paragraphs>
  <Slides>41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Espiral</vt:lpstr>
      <vt:lpstr>PROCESAMIENTO DE MINERALES II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PROCESAMIENTO DE MINERALES I</dc:title>
  <dc:creator>usuario</dc:creator>
  <cp:lastModifiedBy>Ricardo Lamas</cp:lastModifiedBy>
  <cp:revision>658</cp:revision>
  <dcterms:created xsi:type="dcterms:W3CDTF">2020-05-22T09:26:34Z</dcterms:created>
  <dcterms:modified xsi:type="dcterms:W3CDTF">2020-10-07T19:31:49Z</dcterms:modified>
</cp:coreProperties>
</file>