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3" r:id="rId7"/>
    <p:sldId id="266" r:id="rId8"/>
    <p:sldId id="264" r:id="rId9"/>
    <p:sldId id="265" r:id="rId10"/>
    <p:sldId id="267" r:id="rId11"/>
    <p:sldId id="268" r:id="rId12"/>
    <p:sldId id="261" r:id="rId13"/>
    <p:sldId id="262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872272-C408-45FF-ACD5-4C4A8BA60E67}" type="datetimeFigureOut">
              <a:rPr lang="es-AR" smtClean="0"/>
              <a:t>29/05/2013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A4392-14FD-4866-9DAF-AE59E7D0C66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56025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A4392-14FD-4866-9DAF-AE59E7D0C667}" type="slidenum">
              <a:rPr lang="es-AR" smtClean="0"/>
              <a:t>3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295DBE-7AA2-4017-8CF7-12B3CCDAB3F5}" type="datetimeFigureOut">
              <a:rPr lang="es-AR" smtClean="0"/>
              <a:t>29/05/2013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6000FC-CDCF-48AB-8E8B-93EEF9E34EF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295DBE-7AA2-4017-8CF7-12B3CCDAB3F5}" type="datetimeFigureOut">
              <a:rPr lang="es-AR" smtClean="0"/>
              <a:t>29/05/2013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6000FC-CDCF-48AB-8E8B-93EEF9E34EF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295DBE-7AA2-4017-8CF7-12B3CCDAB3F5}" type="datetimeFigureOut">
              <a:rPr lang="es-AR" smtClean="0"/>
              <a:t>29/05/2013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6000FC-CDCF-48AB-8E8B-93EEF9E34EF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295DBE-7AA2-4017-8CF7-12B3CCDAB3F5}" type="datetimeFigureOut">
              <a:rPr lang="es-AR" smtClean="0"/>
              <a:t>29/05/2013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6000FC-CDCF-48AB-8E8B-93EEF9E34EF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295DBE-7AA2-4017-8CF7-12B3CCDAB3F5}" type="datetimeFigureOut">
              <a:rPr lang="es-AR" smtClean="0"/>
              <a:t>29/05/2013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6000FC-CDCF-48AB-8E8B-93EEF9E34EF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295DBE-7AA2-4017-8CF7-12B3CCDAB3F5}" type="datetimeFigureOut">
              <a:rPr lang="es-AR" smtClean="0"/>
              <a:t>29/05/2013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6000FC-CDCF-48AB-8E8B-93EEF9E34EF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295DBE-7AA2-4017-8CF7-12B3CCDAB3F5}" type="datetimeFigureOut">
              <a:rPr lang="es-AR" smtClean="0"/>
              <a:t>29/05/2013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6000FC-CDCF-48AB-8E8B-93EEF9E34EF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295DBE-7AA2-4017-8CF7-12B3CCDAB3F5}" type="datetimeFigureOut">
              <a:rPr lang="es-AR" smtClean="0"/>
              <a:t>29/05/2013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6000FC-CDCF-48AB-8E8B-93EEF9E34EF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295DBE-7AA2-4017-8CF7-12B3CCDAB3F5}" type="datetimeFigureOut">
              <a:rPr lang="es-AR" smtClean="0"/>
              <a:t>29/05/2013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6000FC-CDCF-48AB-8E8B-93EEF9E34EF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295DBE-7AA2-4017-8CF7-12B3CCDAB3F5}" type="datetimeFigureOut">
              <a:rPr lang="es-AR" smtClean="0"/>
              <a:t>29/05/2013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6000FC-CDCF-48AB-8E8B-93EEF9E34EF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295DBE-7AA2-4017-8CF7-12B3CCDAB3F5}" type="datetimeFigureOut">
              <a:rPr lang="es-AR" smtClean="0"/>
              <a:t>29/05/2013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6000FC-CDCF-48AB-8E8B-93EEF9E34EF4}" type="slidenum">
              <a:rPr lang="es-AR" smtClean="0"/>
              <a:t>‹Nº›</a:t>
            </a:fld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3295DBE-7AA2-4017-8CF7-12B3CCDAB3F5}" type="datetimeFigureOut">
              <a:rPr lang="es-AR" smtClean="0"/>
              <a:t>29/05/2013</a:t>
            </a:fld>
            <a:endParaRPr lang="es-AR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06000FC-CDCF-48AB-8E8B-93EEF9E34EF4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VLSM</a:t>
            </a:r>
            <a:br>
              <a:rPr lang="es-AR" dirty="0" smtClean="0"/>
            </a:br>
            <a:r>
              <a:rPr lang="es-AR" dirty="0" smtClean="0"/>
              <a:t>Y</a:t>
            </a:r>
            <a:br>
              <a:rPr lang="es-AR" dirty="0" smtClean="0"/>
            </a:br>
            <a:r>
              <a:rPr lang="es-AR" dirty="0" smtClean="0"/>
              <a:t>CIDR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CIDR y </a:t>
            </a:r>
            <a:r>
              <a:rPr lang="es-AR" dirty="0" err="1" smtClean="0"/>
              <a:t>sumarización</a:t>
            </a:r>
            <a:r>
              <a:rPr lang="es-AR" dirty="0" smtClean="0"/>
              <a:t> de ruta</a:t>
            </a:r>
            <a:endParaRPr lang="es-A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928802"/>
            <a:ext cx="602932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428596" y="500042"/>
            <a:ext cx="8183880" cy="1428760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s-A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Una superred resume</a:t>
            </a:r>
            <a:r>
              <a:rPr kumimoji="0" lang="es-A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varias direcciones de red con una máscara menor que la máscara con clase</a:t>
            </a:r>
            <a:endParaRPr kumimoji="0" lang="es-A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CIDR y </a:t>
            </a:r>
            <a:r>
              <a:rPr lang="es-AR" dirty="0" err="1" smtClean="0"/>
              <a:t>sumarización</a:t>
            </a:r>
            <a:r>
              <a:rPr lang="es-AR" dirty="0" smtClean="0"/>
              <a:t> de ruta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472" y="642918"/>
            <a:ext cx="8112442" cy="3286148"/>
          </a:xfrm>
        </p:spPr>
        <p:txBody>
          <a:bodyPr>
            <a:normAutofit fontScale="70000" lnSpcReduction="20000"/>
          </a:bodyPr>
          <a:lstStyle/>
          <a:p>
            <a:r>
              <a:rPr lang="es-AR" dirty="0" smtClean="0"/>
              <a:t>Debemos averiguar cuál va a ser la dirección de resumen de ruta que debe enviar el </a:t>
            </a:r>
            <a:r>
              <a:rPr lang="es-AR" dirty="0" err="1" smtClean="0"/>
              <a:t>Router</a:t>
            </a:r>
            <a:r>
              <a:rPr lang="es-AR" dirty="0" smtClean="0"/>
              <a:t> A al </a:t>
            </a:r>
            <a:r>
              <a:rPr lang="es-AR" dirty="0" err="1" smtClean="0"/>
              <a:t>Router</a:t>
            </a:r>
            <a:r>
              <a:rPr lang="es-AR" dirty="0" smtClean="0"/>
              <a:t> B si realiza </a:t>
            </a:r>
            <a:r>
              <a:rPr lang="es-AR" dirty="0" err="1" smtClean="0"/>
              <a:t>sumarización</a:t>
            </a:r>
            <a:r>
              <a:rPr lang="es-AR" dirty="0" smtClean="0"/>
              <a:t>.</a:t>
            </a:r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r>
              <a:rPr lang="es-AR" dirty="0" smtClean="0"/>
              <a:t>Para obtener la máscara sumamos los bits comunes a todas las direcciones de red.</a:t>
            </a:r>
          </a:p>
          <a:p>
            <a:endParaRPr lang="es-A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4105" y="1643050"/>
            <a:ext cx="5119015" cy="1285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1234" y="3643314"/>
            <a:ext cx="4877585" cy="1204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Protocolos de enrutamiento sin clase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s-AR" dirty="0" smtClean="0"/>
              <a:t>RIPv2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/>
              <a:t>EIGRP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/>
              <a:t>OSPF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/>
              <a:t>IS-IS</a:t>
            </a:r>
          </a:p>
          <a:p>
            <a:pPr>
              <a:buFont typeface="Wingdings" pitchFamily="2" charset="2"/>
              <a:buChar char="Ø"/>
            </a:pPr>
            <a:r>
              <a:rPr lang="es-AR" dirty="0" smtClean="0"/>
              <a:t>BGP</a:t>
            </a:r>
          </a:p>
          <a:p>
            <a:r>
              <a:rPr lang="es-AR" dirty="0" smtClean="0"/>
              <a:t>Estos protocolos incluyen la máscara de subred con la dirección de red en sus actualizaciones de enrutamiento.</a:t>
            </a:r>
          </a:p>
          <a:p>
            <a:r>
              <a:rPr lang="es-AR" dirty="0" smtClean="0"/>
              <a:t>Estos  protocolos se usan cuando la máscara no puede suponerse ni determinarse con los primeros 3 bits del 1er octeto.</a:t>
            </a:r>
          </a:p>
          <a:p>
            <a:r>
              <a:rPr lang="es-AR" dirty="0" smtClean="0"/>
              <a:t>Cuando una ruta de superred se encuentra en una tabla de enrutamiento; por ejemplo, como una ruta estática, el protocolo de enrutamiento con clase no incluirá esa ruta en sus actualización.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VLSM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Después de que una dirección de red se divide en subredes, esas subredes también se pueden dividir en subredes. </a:t>
            </a:r>
          </a:p>
          <a:p>
            <a:r>
              <a:rPr lang="es-AR" dirty="0" smtClean="0"/>
              <a:t>VLSM simplemente subdivide una subred.</a:t>
            </a:r>
          </a:p>
          <a:p>
            <a:r>
              <a:rPr lang="es-AR" dirty="0" smtClean="0"/>
              <a:t> Se puede considerar a VLSM como una división en sub-subredes.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VLSM</a:t>
            </a:r>
            <a:endParaRPr lang="es-AR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666750"/>
            <a:ext cx="7081071" cy="4330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VLSM y direcciones IP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Otra forma de ver las subredes de VLSM es enumerar cada subred y sus sub-subredes. Ej. 10.1.0.0/16</a:t>
            </a:r>
            <a:endParaRPr lang="es-AR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995836"/>
            <a:ext cx="5591193" cy="32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VLSM y direcciones IP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2398582"/>
          </a:xfrm>
        </p:spPr>
        <p:txBody>
          <a:bodyPr/>
          <a:lstStyle/>
          <a:p>
            <a:r>
              <a:rPr lang="es-AR" dirty="0" smtClean="0"/>
              <a:t>10.2.0.0/16</a:t>
            </a:r>
          </a:p>
          <a:p>
            <a:pPr>
              <a:buNone/>
            </a:pPr>
            <a:endParaRPr lang="es-AR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428736"/>
            <a:ext cx="623887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VLSM y direcciones IP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398450"/>
          </a:xfrm>
        </p:spPr>
        <p:txBody>
          <a:bodyPr/>
          <a:lstStyle/>
          <a:p>
            <a:r>
              <a:rPr lang="es-AR" dirty="0" smtClean="0"/>
              <a:t>10.3.0.0./16</a:t>
            </a:r>
          </a:p>
          <a:p>
            <a:endParaRPr lang="es-AR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1928813"/>
            <a:ext cx="619125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VLSM y direcciones IP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469888"/>
          </a:xfrm>
        </p:spPr>
        <p:txBody>
          <a:bodyPr/>
          <a:lstStyle/>
          <a:p>
            <a:r>
              <a:rPr lang="es-AR" dirty="0" smtClean="0"/>
              <a:t>10.4.0.0/16</a:t>
            </a:r>
            <a:endParaRPr lang="es-AR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3038" y="1905000"/>
            <a:ext cx="625792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objetivo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250"/>
              </a:spcAft>
            </a:pPr>
            <a:r>
              <a:rPr lang="es-AR" dirty="0" smtClean="0"/>
              <a:t>DEBERÁ:</a:t>
            </a:r>
          </a:p>
          <a:p>
            <a:pPr lvl="1">
              <a:spcAft>
                <a:spcPts val="250"/>
              </a:spcAft>
            </a:pPr>
            <a:r>
              <a:rPr lang="es-AR" dirty="0" smtClean="0"/>
              <a:t>Comparar y contrastar direccionamientos IP con y sin clase</a:t>
            </a:r>
          </a:p>
          <a:p>
            <a:pPr lvl="1">
              <a:spcAft>
                <a:spcPts val="250"/>
              </a:spcAft>
            </a:pPr>
            <a:r>
              <a:rPr lang="es-AR" dirty="0" smtClean="0"/>
              <a:t>Repasar la VLSM y explicar los beneficios del direccionamiento IP sin clase</a:t>
            </a:r>
          </a:p>
          <a:p>
            <a:pPr lvl="1">
              <a:spcAft>
                <a:spcPts val="250"/>
              </a:spcAft>
            </a:pPr>
            <a:r>
              <a:rPr lang="es-AR" dirty="0" smtClean="0"/>
              <a:t>Describir la función del CIDR (estándar de enrutamiento entre dominios sin clase) para hacer que el uso de direcciones IPv4 escasas sea más eficiente.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Direccionamiento con IP con clase</a:t>
            </a:r>
            <a:endParaRPr lang="es-A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571604" y="1857364"/>
            <a:ext cx="6105525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s-A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Bits de orden</a:t>
            </a:r>
            <a:r>
              <a:rPr kumimoji="0" lang="es-A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superior</a:t>
            </a:r>
            <a:endParaRPr kumimoji="0" lang="es-A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s-A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Estructura del direccionamiento IPV4 con clase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826946"/>
          </a:xfrm>
        </p:spPr>
        <p:txBody>
          <a:bodyPr/>
          <a:lstStyle/>
          <a:p>
            <a:r>
              <a:rPr lang="es-AR" smtClean="0"/>
              <a:t>Máscara de subred basada en la clase</a:t>
            </a:r>
          </a:p>
          <a:p>
            <a:pPr>
              <a:buNone/>
            </a:pPr>
            <a:endParaRPr lang="es-AR" dirty="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285860"/>
            <a:ext cx="573405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2786058"/>
            <a:ext cx="8183880" cy="826946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s-A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Cantidad</a:t>
            </a:r>
            <a:r>
              <a:rPr kumimoji="0" lang="es-A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redes y de hosts por red</a:t>
            </a:r>
            <a:endParaRPr kumimoji="0" lang="es-A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s-A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3286124"/>
            <a:ext cx="620077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Protocolo de enrutamiento con clase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AR" dirty="0" smtClean="0"/>
              <a:t>La máscara de subred podía determinarse por el valor del primer octeto(los primeros tres bits de la dirección).</a:t>
            </a:r>
          </a:p>
          <a:p>
            <a:r>
              <a:rPr lang="es-AR" dirty="0" smtClean="0"/>
              <a:t>Necesitaban propagar la dirección de red de las rutas conocidas.</a:t>
            </a:r>
          </a:p>
          <a:p>
            <a:r>
              <a:rPr lang="es-AR" dirty="0" smtClean="0"/>
              <a:t>No necesitaban incluir la máscara de subred en la actualización de enrutamiento.</a:t>
            </a:r>
          </a:p>
          <a:p>
            <a:endParaRPr lang="es-AR" dirty="0" smtClean="0"/>
          </a:p>
          <a:p>
            <a:r>
              <a:rPr lang="es-AR" dirty="0" smtClean="0"/>
              <a:t>Actualizaciones de toda la tabla de enrutamiento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Actualizaciones de enrutamiento con clase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Actualización de R1 a R2</a:t>
            </a:r>
            <a:endParaRPr lang="es-A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142984"/>
            <a:ext cx="542925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Actualizaciones de enrutamiento con clase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Actualización de R2 a R3</a:t>
            </a:r>
            <a:endParaRPr lang="es-AR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285860"/>
            <a:ext cx="5876925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Direccionamiento IP sin clase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AR" dirty="0" smtClean="0"/>
              <a:t>El CIDR (enrutamiento entre dominios sin clase) permitía:</a:t>
            </a:r>
          </a:p>
          <a:p>
            <a:pPr lvl="1"/>
            <a:r>
              <a:rPr lang="es-AR" dirty="0" smtClean="0"/>
              <a:t>El uso más eficaz del espacio de direcciones IPV</a:t>
            </a:r>
          </a:p>
          <a:p>
            <a:pPr lvl="1"/>
            <a:r>
              <a:rPr lang="es-AR" dirty="0" smtClean="0"/>
              <a:t>El agregado de prefijos, que redujo el tamaño de las tablas de enrutamiento</a:t>
            </a:r>
          </a:p>
          <a:p>
            <a:pPr lvl="1"/>
            <a:r>
              <a:rPr lang="es-AR" dirty="0" smtClean="0"/>
              <a:t>Para los </a:t>
            </a:r>
            <a:r>
              <a:rPr lang="es-AR" dirty="0" err="1" smtClean="0"/>
              <a:t>routers</a:t>
            </a:r>
            <a:r>
              <a:rPr lang="es-AR" dirty="0" smtClean="0"/>
              <a:t> compatibles con CIDR, la clase de dirección no tiene sentido. A la porción de red de la dirección la determina la máscara de subred de la red, también conocida como prefijo de red o duración de prefijo (/8, /19, etc.). La clase de dirección ya no determina la dirección de red.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CIDR y </a:t>
            </a:r>
            <a:r>
              <a:rPr lang="es-AR" dirty="0" err="1" smtClean="0"/>
              <a:t>sumarización</a:t>
            </a:r>
            <a:r>
              <a:rPr lang="es-AR" dirty="0" smtClean="0"/>
              <a:t> de ruta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684598"/>
          </a:xfrm>
        </p:spPr>
        <p:txBody>
          <a:bodyPr>
            <a:normAutofit fontScale="92500" lnSpcReduction="10000"/>
          </a:bodyPr>
          <a:lstStyle/>
          <a:p>
            <a:r>
              <a:rPr lang="es-AR" dirty="0" smtClean="0"/>
              <a:t>CIDR usa máscaras de subred de longitud variable (VLSM) para asignar direcciones IP a subredes de acuerdo con la necesidad individual</a:t>
            </a:r>
          </a:p>
          <a:p>
            <a:pPr lvl="1"/>
            <a:r>
              <a:rPr lang="es-AR" dirty="0" smtClean="0"/>
              <a:t>permite que el borde de la red/del host se produzca en cualquier bit de la dirección</a:t>
            </a:r>
          </a:p>
          <a:p>
            <a:pPr lvl="1"/>
            <a:r>
              <a:rPr lang="es-AR" dirty="0" smtClean="0"/>
              <a:t>las redes se pueden subdividir o dividir en subredes cada vez más pequeñas</a:t>
            </a:r>
          </a:p>
          <a:p>
            <a:r>
              <a:rPr lang="es-AR" dirty="0" smtClean="0"/>
              <a:t>CIDR permitía la agregación de prefijo, que ya conoce como </a:t>
            </a:r>
            <a:r>
              <a:rPr lang="es-AR" dirty="0" err="1" smtClean="0"/>
              <a:t>sumarización</a:t>
            </a:r>
            <a:r>
              <a:rPr lang="es-AR" dirty="0" smtClean="0"/>
              <a:t> de ruta.</a:t>
            </a:r>
          </a:p>
          <a:p>
            <a:pPr lvl="1"/>
            <a:r>
              <a:rPr lang="es-AR" dirty="0" smtClean="0"/>
              <a:t>La capacidad de las rutas para ser </a:t>
            </a:r>
            <a:r>
              <a:rPr lang="es-AR" dirty="0" err="1" smtClean="0"/>
              <a:t>sumarizadas</a:t>
            </a:r>
            <a:r>
              <a:rPr lang="es-AR" dirty="0" smtClean="0"/>
              <a:t> en una ruta única ayuda a reducir el tamaño de las tablas de enrutamiento de Internet.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4648</TotalTime>
  <Words>587</Words>
  <Application>Microsoft Office PowerPoint</Application>
  <PresentationFormat>Presentación en pantalla (4:3)</PresentationFormat>
  <Paragraphs>66</Paragraphs>
  <Slides>18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Aspecto</vt:lpstr>
      <vt:lpstr>VLSM Y CIDR</vt:lpstr>
      <vt:lpstr>objetivo</vt:lpstr>
      <vt:lpstr>Direccionamiento con IP con clase</vt:lpstr>
      <vt:lpstr>Estructura del direccionamiento IPV4 con clase</vt:lpstr>
      <vt:lpstr>Protocolo de enrutamiento con clase</vt:lpstr>
      <vt:lpstr>Actualizaciones de enrutamiento con clase </vt:lpstr>
      <vt:lpstr>Actualizaciones de enrutamiento con clase</vt:lpstr>
      <vt:lpstr>Direccionamiento IP sin clase</vt:lpstr>
      <vt:lpstr>CIDR y sumarización de ruta</vt:lpstr>
      <vt:lpstr>CIDR y sumarización de ruta</vt:lpstr>
      <vt:lpstr>CIDR y sumarización de ruta</vt:lpstr>
      <vt:lpstr>Protocolos de enrutamiento sin clase</vt:lpstr>
      <vt:lpstr>VLSM</vt:lpstr>
      <vt:lpstr>VLSM</vt:lpstr>
      <vt:lpstr>VLSM y direcciones IP</vt:lpstr>
      <vt:lpstr>VLSM y direcciones IP</vt:lpstr>
      <vt:lpstr>VLSM y direcciones IP</vt:lpstr>
      <vt:lpstr>VLSM y direcciones IP</vt:lpstr>
    </vt:vector>
  </TitlesOfParts>
  <Company>RevolucionUnattended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PROTOCOLOS DE ENRUTAMIENTO VECTOR DISTANCIA</dc:title>
  <dc:creator>titi</dc:creator>
  <cp:lastModifiedBy>Luffi</cp:lastModifiedBy>
  <cp:revision>29</cp:revision>
  <dcterms:created xsi:type="dcterms:W3CDTF">2009-08-14T14:23:18Z</dcterms:created>
  <dcterms:modified xsi:type="dcterms:W3CDTF">2013-05-29T14:19:42Z</dcterms:modified>
</cp:coreProperties>
</file>